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6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7" r:id="rId62"/>
    <p:sldId id="318" r:id="rId63"/>
  </p:sldIdLst>
  <p:sldSz cx="9144000" cy="6858000" type="screen4x3"/>
  <p:notesSz cx="6858000" cy="9144000"/>
  <p:embeddedFontLst>
    <p:embeddedFont>
      <p:font typeface="Verdana" panose="020B0604030504040204" pitchFamily="34" charset="0"/>
      <p:regular r:id="rId65"/>
      <p:bold r:id="rId66"/>
      <p:italic r:id="rId67"/>
      <p:boldItalic r:id="rId68"/>
    </p:embeddedFont>
    <p:embeddedFont>
      <p:font typeface="Candara" panose="020E0502030303020204" pitchFamily="3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p:cViewPr>
        <p:scale>
          <a:sx n="100" d="100"/>
          <a:sy n="100" d="100"/>
        </p:scale>
        <p:origin x="72" y="-9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Arial"/>
                <a:ea typeface="Arial"/>
                <a:cs typeface="Arial"/>
                <a:sym typeface="Arial"/>
              </a:defRPr>
            </a:lvl1pPr>
            <a:lvl2pPr marL="457200" marR="0" lvl="1" indent="0" algn="l" rtl="0">
              <a:spcBef>
                <a:spcPts val="0"/>
              </a:spcBef>
              <a:buChar char="○"/>
              <a:defRPr sz="1200" b="0" i="0" u="none" strike="noStrike" cap="none">
                <a:solidFill>
                  <a:schemeClr val="dk1"/>
                </a:solidFill>
                <a:latin typeface="Arial"/>
                <a:ea typeface="Arial"/>
                <a:cs typeface="Arial"/>
                <a:sym typeface="Arial"/>
              </a:defRPr>
            </a:lvl2pPr>
            <a:lvl3pPr marL="914400" marR="0" lvl="2" indent="0" algn="l" rtl="0">
              <a:spcBef>
                <a:spcPts val="0"/>
              </a:spcBef>
              <a:buChar char="■"/>
              <a:defRPr sz="1200" b="0" i="0" u="none" strike="noStrike" cap="none">
                <a:solidFill>
                  <a:schemeClr val="dk1"/>
                </a:solidFill>
                <a:latin typeface="Arial"/>
                <a:ea typeface="Arial"/>
                <a:cs typeface="Arial"/>
                <a:sym typeface="Arial"/>
              </a:defRPr>
            </a:lvl3pPr>
            <a:lvl4pPr marL="1371600" marR="0" lvl="3" indent="0" algn="l" rtl="0">
              <a:spcBef>
                <a:spcPts val="0"/>
              </a:spcBef>
              <a:buChar char="●"/>
              <a:defRPr sz="1200" b="0" i="0" u="none" strike="noStrike" cap="none">
                <a:solidFill>
                  <a:schemeClr val="dk1"/>
                </a:solidFill>
                <a:latin typeface="Arial"/>
                <a:ea typeface="Arial"/>
                <a:cs typeface="Arial"/>
                <a:sym typeface="Arial"/>
              </a:defRPr>
            </a:lvl4pPr>
            <a:lvl5pPr marL="1828800" marR="0" lvl="4" indent="0" algn="l" rtl="0">
              <a:spcBef>
                <a:spcPts val="0"/>
              </a:spcBef>
              <a:buChar char="○"/>
              <a:defRPr sz="1200" b="0" i="0" u="none" strike="noStrike" cap="none">
                <a:solidFill>
                  <a:schemeClr val="dk1"/>
                </a:solidFill>
                <a:latin typeface="Arial"/>
                <a:ea typeface="Arial"/>
                <a:cs typeface="Arial"/>
                <a:sym typeface="Arial"/>
              </a:defRPr>
            </a:lvl5pPr>
            <a:lvl6pPr marL="2286000" marR="0" lvl="5" indent="0" algn="l" rtl="0">
              <a:spcBef>
                <a:spcPts val="0"/>
              </a:spcBef>
              <a:buChar char="■"/>
              <a:defRPr sz="1200" b="0" i="0" u="none" strike="noStrike" cap="none">
                <a:solidFill>
                  <a:schemeClr val="dk1"/>
                </a:solidFill>
                <a:latin typeface="Arial"/>
                <a:ea typeface="Arial"/>
                <a:cs typeface="Arial"/>
                <a:sym typeface="Arial"/>
              </a:defRPr>
            </a:lvl6pPr>
            <a:lvl7pPr marL="2743200" marR="0" lvl="6" indent="0" algn="l" rtl="0">
              <a:spcBef>
                <a:spcPts val="0"/>
              </a:spcBef>
              <a:buChar char="●"/>
              <a:defRPr sz="1200" b="0" i="0" u="none" strike="noStrike" cap="none">
                <a:solidFill>
                  <a:schemeClr val="dk1"/>
                </a:solidFill>
                <a:latin typeface="Arial"/>
                <a:ea typeface="Arial"/>
                <a:cs typeface="Arial"/>
                <a:sym typeface="Arial"/>
              </a:defRPr>
            </a:lvl7pPr>
            <a:lvl8pPr marL="3200400" marR="0" lvl="7" indent="0" algn="l" rtl="0">
              <a:spcBef>
                <a:spcPts val="0"/>
              </a:spcBef>
              <a:buChar char="○"/>
              <a:defRPr sz="1200" b="0" i="0" u="none" strike="noStrike" cap="none">
                <a:solidFill>
                  <a:schemeClr val="dk1"/>
                </a:solidFill>
                <a:latin typeface="Arial"/>
                <a:ea typeface="Arial"/>
                <a:cs typeface="Arial"/>
                <a:sym typeface="Arial"/>
              </a:defRPr>
            </a:lvl8pPr>
            <a:lvl9pPr marL="3657600" marR="0" lvl="8" indent="0" algn="l" rtl="0">
              <a:spcBef>
                <a:spcPts val="0"/>
              </a:spcBef>
              <a:buChar char="■"/>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7955461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1) MathType Plugin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2) Math Player (free versions available)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3) NVDA Reader (free versions available)</a:t>
            </a:r>
          </a:p>
        </p:txBody>
      </p:sp>
      <p:sp>
        <p:nvSpPr>
          <p:cNvPr id="100" name="Shape 10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20820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You’ve been communicating your entire life, of course, but if you don’t yet have a lot of work experience, the expectations of a professional environment might require some adjustment. As the next slide shows, a good place to start is considering what it means to be a professional.</a:t>
            </a:r>
          </a:p>
        </p:txBody>
      </p:sp>
      <p:sp>
        <p:nvSpPr>
          <p:cNvPr id="165" name="Shape 16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70019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Professionalism is the quality of performing at a high level and conducting oneself with purpose and pride. True professionals go beyond the minimum expectations and commit to making meaningful contributions. Professionalism can be broken down into six distinct traits: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Striving to excel</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Being dependable and accountable</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Being a team player</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Demonstrating a sense of etiquette</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Making ethical decisions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Maintaining a positive outlook</a:t>
            </a:r>
          </a:p>
          <a:p>
            <a:pPr marL="0" marR="0" lvl="0" indent="0" algn="l" rtl="0">
              <a:spcBef>
                <a:spcPts val="0"/>
              </a:spcBef>
              <a:buClr>
                <a:schemeClr val="dk1"/>
              </a:buClr>
              <a:buSzPct val="25000"/>
              <a:buFont typeface="Arial"/>
              <a:buNone/>
            </a:pPr>
            <a:r>
              <a:rPr lang="en-US" sz="1200" b="0" i="0" u="none" strike="noStrike" cap="none" dirty="0">
                <a:solidFill>
                  <a:schemeClr val="dk1"/>
                </a:solidFill>
                <a:latin typeface="Arial"/>
                <a:ea typeface="Arial"/>
                <a:cs typeface="Arial"/>
                <a:sym typeface="Arial"/>
              </a:rPr>
              <a:t>All of the elements in this list depend on effective communication.</a:t>
            </a:r>
          </a:p>
        </p:txBody>
      </p:sp>
      <p:sp>
        <p:nvSpPr>
          <p:cNvPr id="172" name="Shape 17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64382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No matter how good you are at accounting, engineering, law, or whatever professional specialty you pursue, employers expect you to be competent at a wide range of communication tasks. In fact, employers start judging your ability to communicate before you even show up for your first interview, and the process of evaluation never really stops. Fortunately, the skills that employers expect from you are the same skills that will help you advance in your career:</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Recognizing information, using efficient search techniques to locate reliable information sources, and using gathered information ethically (This collection of skills is often referred to as </a:t>
            </a:r>
            <a:r>
              <a:rPr lang="en-US" sz="1200" b="0" i="1" u="none" strike="noStrike" cap="none" dirty="0">
                <a:solidFill>
                  <a:schemeClr val="dk1"/>
                </a:solidFill>
                <a:latin typeface="Arial"/>
                <a:ea typeface="Arial"/>
                <a:cs typeface="Arial"/>
                <a:sym typeface="Arial"/>
              </a:rPr>
              <a:t>digital information fluency</a:t>
            </a:r>
            <a:r>
              <a:rPr lang="en-US" sz="1200" b="0" i="0" u="none" strike="noStrike" cap="none" dirty="0">
                <a:solidFill>
                  <a:schemeClr val="dk1"/>
                </a:solidFill>
                <a:latin typeface="Arial"/>
                <a:ea typeface="Arial"/>
                <a:cs typeface="Arial"/>
                <a:sym typeface="Arial"/>
              </a:rPr>
              <a:t>.)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Organizing ideas and information logically and completely</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Expressing yourself coherently and persuasively in a variety of media</a:t>
            </a:r>
          </a:p>
          <a:p>
            <a:pPr marL="171450" marR="0" lvl="0" indent="-1714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Actively listening to others</a:t>
            </a:r>
          </a:p>
          <a:p>
            <a:pPr marL="171450" marR="0" lvl="0" indent="-171450" algn="l" rtl="0">
              <a:lnSpc>
                <a:spcPct val="100000"/>
              </a:lnSpc>
              <a:spcBef>
                <a:spcPts val="360"/>
              </a:spcBef>
              <a:spcAft>
                <a:spcPts val="0"/>
              </a:spcAft>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Communicating effectively with people from diverse backgrounds and experiences</a:t>
            </a:r>
          </a:p>
        </p:txBody>
      </p:sp>
      <p:sp>
        <p:nvSpPr>
          <p:cNvPr id="180" name="Shape 18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17128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Using communication technologies effectively and efficiently</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Following accepted standards of grammar, spelling, and other aspects of high-quality writing and speaking</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Communicating in a civilized manner that reflects contemporary expectations of business etiquette</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Communicating ethically, even when choices aren’t crystal clear</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Managing your time wisely and using resources efficiently</a:t>
            </a:r>
          </a:p>
          <a:p>
            <a:pPr marL="171450" marR="0" lvl="0" indent="-171450" algn="l" rtl="0">
              <a:spcBef>
                <a:spcPts val="0"/>
              </a:spcBef>
              <a:buClr>
                <a:schemeClr val="dk1"/>
              </a:buClr>
              <a:buSzPct val="100000"/>
              <a:buFont typeface="Arial"/>
              <a:buChar char="•"/>
            </a:pPr>
            <a:r>
              <a:rPr lang="en-US" dirty="0"/>
              <a:t>Using critical thinking, which is the ability to evaluate evidence completely and objectively in order to form logical conclusions and make sound recommendations</a:t>
            </a:r>
          </a:p>
          <a:p>
            <a:pPr marL="0" marR="0" lvl="0" indent="0" algn="l" rtl="0">
              <a:spcBef>
                <a:spcPts val="0"/>
              </a:spcBef>
              <a:buClr>
                <a:schemeClr val="dk1"/>
              </a:buClr>
              <a:buSzPct val="25000"/>
              <a:buFont typeface="Arial"/>
              <a:buNone/>
            </a:pPr>
            <a:r>
              <a:rPr lang="en-US" sz="1200" b="0" i="0" u="none" strike="noStrike" cap="none" dirty="0">
                <a:solidFill>
                  <a:schemeClr val="dk1"/>
                </a:solidFill>
                <a:latin typeface="Arial"/>
                <a:ea typeface="Arial"/>
                <a:cs typeface="Arial"/>
                <a:sym typeface="Arial"/>
              </a:rPr>
              <a:t>You’ll practice these skills throughout this course, but don’t stop there. Successful professionals hone communication skills throughout their careers.</a:t>
            </a:r>
          </a:p>
        </p:txBody>
      </p:sp>
      <p:sp>
        <p:nvSpPr>
          <p:cNvPr id="187" name="Shape 18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4032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Every organization has a </a:t>
            </a:r>
            <a:r>
              <a:rPr lang="en-US" sz="1200" b="1" i="0" u="none" strike="noStrike" cap="none" dirty="0">
                <a:solidFill>
                  <a:schemeClr val="dk1"/>
                </a:solidFill>
                <a:latin typeface="Arial"/>
                <a:ea typeface="Arial"/>
                <a:cs typeface="Arial"/>
                <a:sym typeface="Arial"/>
              </a:rPr>
              <a:t>formal communication network</a:t>
            </a:r>
            <a:r>
              <a:rPr lang="en-US" sz="1200" b="0" i="0" u="none" strike="noStrike" cap="none" dirty="0">
                <a:solidFill>
                  <a:schemeClr val="dk1"/>
                </a:solidFill>
                <a:latin typeface="Arial"/>
                <a:ea typeface="Arial"/>
                <a:cs typeface="Arial"/>
                <a:sym typeface="Arial"/>
              </a:rPr>
              <a:t>, in which ideas and information flow along the lines of command (i.e., the hierarchical levels) in the company’s organization structure. In a formal network, information flows in three directions: downward communication flows from executives to employees; upward communication flows from employees to executives; and horizontal communication flows between departments.</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Every organization also has an </a:t>
            </a:r>
            <a:r>
              <a:rPr lang="en-US" sz="1200" b="1" i="0" u="none" strike="noStrike" cap="none" dirty="0">
                <a:solidFill>
                  <a:schemeClr val="dk1"/>
                </a:solidFill>
                <a:latin typeface="Arial"/>
                <a:ea typeface="Arial"/>
                <a:cs typeface="Arial"/>
                <a:sym typeface="Arial"/>
              </a:rPr>
              <a:t>informal communication network </a:t>
            </a:r>
            <a:r>
              <a:rPr lang="en-US" sz="1200" b="0" i="0" u="none" strike="noStrike" cap="none" dirty="0">
                <a:solidFill>
                  <a:schemeClr val="dk1"/>
                </a:solidFill>
                <a:latin typeface="Arial"/>
                <a:ea typeface="Arial"/>
                <a:cs typeface="Arial"/>
                <a:sym typeface="Arial"/>
              </a:rPr>
              <a:t>(i.e., the grapevine or the rumor mill) that encompasses all communication that occurs outside the formal network. Some of this communication takes place naturally as employees interact on the job and in social settings; some of it takes place when the formal network doesn’t provide information that employees want. In fact, the inherent limitations of formal communication networks helped spur the growth of social media in the business environment.</a:t>
            </a:r>
          </a:p>
        </p:txBody>
      </p:sp>
      <p:sp>
        <p:nvSpPr>
          <p:cNvPr id="194" name="Shape 1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67428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Adopting an </a:t>
            </a:r>
            <a:r>
              <a:rPr lang="en-US" sz="1200" b="1" i="0" u="none" strike="noStrike" cap="none" dirty="0">
                <a:solidFill>
                  <a:schemeClr val="dk1"/>
                </a:solidFill>
                <a:latin typeface="Arial"/>
                <a:ea typeface="Arial"/>
                <a:cs typeface="Arial"/>
                <a:sym typeface="Arial"/>
              </a:rPr>
              <a:t>audience-centered approach </a:t>
            </a:r>
            <a:r>
              <a:rPr lang="en-US" sz="1200" b="0" i="0" u="none" strike="noStrike" cap="none" dirty="0">
                <a:solidFill>
                  <a:schemeClr val="dk1"/>
                </a:solidFill>
                <a:latin typeface="Arial"/>
                <a:ea typeface="Arial"/>
                <a:cs typeface="Arial"/>
                <a:sym typeface="Arial"/>
              </a:rPr>
              <a:t>means focusing on and caring about the members of your audience. This approach is also known as adopting the </a:t>
            </a:r>
            <a:r>
              <a:rPr lang="en-US" sz="1200" b="0" i="0" u="none" strike="noStrike" cap="none" dirty="0" smtClean="0">
                <a:solidFill>
                  <a:schemeClr val="dk1"/>
                </a:solidFill>
                <a:latin typeface="Arial"/>
                <a:ea typeface="Arial"/>
                <a:cs typeface="Arial"/>
                <a:sym typeface="Arial"/>
              </a:rPr>
              <a:t>“</a:t>
            </a:r>
            <a:r>
              <a:rPr lang="en-US" sz="1200" b="0" i="1" u="none" strike="noStrike" cap="none" dirty="0" smtClean="0">
                <a:solidFill>
                  <a:schemeClr val="dk1"/>
                </a:solidFill>
                <a:latin typeface="Arial"/>
                <a:ea typeface="Arial"/>
                <a:cs typeface="Arial"/>
                <a:sym typeface="Arial"/>
              </a:rPr>
              <a:t>you</a:t>
            </a:r>
            <a:r>
              <a:rPr lang="en-US" sz="1200" b="0" i="1" u="none" strike="noStrike" cap="none" dirty="0">
                <a:solidFill>
                  <a:schemeClr val="dk1"/>
                </a:solidFill>
                <a:latin typeface="Arial"/>
                <a:ea typeface="Arial"/>
                <a:cs typeface="Arial"/>
                <a:sym typeface="Arial"/>
              </a:rPr>
              <a:t>” attitude</a:t>
            </a:r>
            <a:r>
              <a:rPr lang="en-US" sz="1200" b="0" i="0" u="none" strike="noStrike" cap="none" dirty="0">
                <a:solidFill>
                  <a:schemeClr val="dk1"/>
                </a:solidFill>
                <a:latin typeface="Arial"/>
                <a:ea typeface="Arial"/>
                <a:cs typeface="Arial"/>
                <a:sym typeface="Arial"/>
              </a:rPr>
              <a:t>. </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Learn as much as possible about your audience. If you’re addressing people you don’t know, try to project yourself into their position by using common sense and imagination. Relating to the needs of others is a key part of </a:t>
            </a:r>
            <a:r>
              <a:rPr lang="en-US" sz="1200" b="0" i="1" u="none" strike="noStrike" cap="none" dirty="0">
                <a:solidFill>
                  <a:schemeClr val="dk1"/>
                </a:solidFill>
                <a:latin typeface="Arial"/>
                <a:ea typeface="Arial"/>
                <a:cs typeface="Arial"/>
                <a:sym typeface="Arial"/>
              </a:rPr>
              <a:t>emotional intelligence</a:t>
            </a:r>
            <a:r>
              <a:rPr lang="en-US" sz="1200" b="0" i="0" u="none" strike="noStrike" cap="none" dirty="0">
                <a:solidFill>
                  <a:schemeClr val="dk1"/>
                </a:solidFill>
                <a:latin typeface="Arial"/>
                <a:ea typeface="Arial"/>
                <a:cs typeface="Arial"/>
                <a:sym typeface="Arial"/>
              </a:rPr>
              <a:t>, widely considered to be a vital characteristic of successful managers and leaders.</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The more you know about your audience, the easier it will be to concentrate on their needs—which, in turn, will make it easier for them to hear your message, understand it, and respond positively.  </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An important element of audience-centered communication is </a:t>
            </a:r>
            <a:r>
              <a:rPr lang="en-US" sz="1200" b="0" i="1" u="none" strike="noStrike" cap="none" dirty="0">
                <a:solidFill>
                  <a:schemeClr val="dk1"/>
                </a:solidFill>
                <a:latin typeface="Arial"/>
                <a:ea typeface="Arial"/>
                <a:cs typeface="Arial"/>
                <a:sym typeface="Arial"/>
              </a:rPr>
              <a:t>etiquette</a:t>
            </a:r>
            <a:r>
              <a:rPr lang="en-US" sz="1200" b="0" i="0" u="none" strike="noStrike" cap="none" dirty="0">
                <a:solidFill>
                  <a:schemeClr val="dk1"/>
                </a:solidFill>
                <a:latin typeface="Arial"/>
                <a:ea typeface="Arial"/>
                <a:cs typeface="Arial"/>
                <a:sym typeface="Arial"/>
              </a:rPr>
              <a:t>, the expected norms of behavior in a particular situation. The way you conduct yourself can have a profound influence on your company’s success and your career. </a:t>
            </a:r>
          </a:p>
        </p:txBody>
      </p:sp>
      <p:sp>
        <p:nvSpPr>
          <p:cNvPr id="201" name="Shape 20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1987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3145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This section explores the communication process in two stages: first, by following a message from one sender to one receiver in the basic communication model; and second, by expanding on that with multiple messages and participants in the social communication model.</a:t>
            </a:r>
          </a:p>
        </p:txBody>
      </p:sp>
      <p:sp>
        <p:nvSpPr>
          <p:cNvPr id="214" name="Shape 21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64043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By viewing communication as a process, you can identify and improve the skills you need to be more successful. </a:t>
            </a:r>
          </a:p>
          <a:p>
            <a:pPr marL="228600" marR="0" lvl="0" indent="-228600" algn="l" rtl="0">
              <a:spcBef>
                <a:spcPts val="0"/>
              </a:spcBef>
              <a:buClr>
                <a:schemeClr val="dk1"/>
              </a:buClr>
              <a:buSzPct val="100000"/>
              <a:buFont typeface="Arial"/>
              <a:buAutoNum type="arabicPeriod"/>
            </a:pPr>
            <a:r>
              <a:rPr lang="en-US" sz="1200" b="0" i="0" u="none" strike="noStrike" cap="none" dirty="0">
                <a:solidFill>
                  <a:schemeClr val="dk1"/>
                </a:solidFill>
                <a:latin typeface="Arial"/>
                <a:ea typeface="Arial"/>
                <a:cs typeface="Arial"/>
                <a:sym typeface="Arial"/>
              </a:rPr>
              <a:t>The sender has an idea. The success of a communication effort starts here and depends on the nature of the idea and the motivation for sending it. </a:t>
            </a:r>
          </a:p>
          <a:p>
            <a:pPr marL="228600" marR="0" lvl="0" indent="-228600" algn="l" rtl="0">
              <a:spcBef>
                <a:spcPts val="0"/>
              </a:spcBef>
              <a:buClr>
                <a:schemeClr val="dk1"/>
              </a:buClr>
              <a:buSzPct val="100000"/>
              <a:buFont typeface="Arial"/>
              <a:buAutoNum type="arabicPeriod"/>
            </a:pPr>
            <a:r>
              <a:rPr lang="en-US" sz="1200" b="0" i="0" u="none" strike="noStrike" cap="none" dirty="0">
                <a:solidFill>
                  <a:schemeClr val="dk1"/>
                </a:solidFill>
                <a:latin typeface="Arial"/>
                <a:ea typeface="Arial"/>
                <a:cs typeface="Arial"/>
                <a:sym typeface="Arial"/>
              </a:rPr>
              <a:t>The sender encodes the idea as a message. When someone puts an idea into a message, he or she is </a:t>
            </a:r>
            <a:r>
              <a:rPr lang="en-US" sz="1200" b="0" i="1" u="none" strike="noStrike" cap="none" dirty="0">
                <a:solidFill>
                  <a:schemeClr val="dk1"/>
                </a:solidFill>
                <a:latin typeface="Arial"/>
                <a:ea typeface="Arial"/>
                <a:cs typeface="Arial"/>
                <a:sym typeface="Arial"/>
              </a:rPr>
              <a:t>encoding</a:t>
            </a:r>
            <a:r>
              <a:rPr lang="en-US" sz="1200" b="0" i="0" u="none" strike="noStrike" cap="none" dirty="0">
                <a:solidFill>
                  <a:schemeClr val="dk1"/>
                </a:solidFill>
                <a:latin typeface="Arial"/>
                <a:ea typeface="Arial"/>
                <a:cs typeface="Arial"/>
                <a:sym typeface="Arial"/>
              </a:rPr>
              <a:t> it, or expressing it in words and images. </a:t>
            </a:r>
          </a:p>
          <a:p>
            <a:pPr marL="228600" marR="0" lvl="0" indent="-228600" algn="l" rtl="0">
              <a:spcBef>
                <a:spcPts val="0"/>
              </a:spcBef>
              <a:buClr>
                <a:schemeClr val="dk1"/>
              </a:buClr>
              <a:buSzPct val="100000"/>
              <a:buFont typeface="Arial"/>
              <a:buAutoNum type="arabicPeriod"/>
            </a:pPr>
            <a:r>
              <a:rPr lang="en-US" sz="1200" b="0" i="0" u="none" strike="noStrike" cap="none" dirty="0">
                <a:solidFill>
                  <a:schemeClr val="dk1"/>
                </a:solidFill>
                <a:latin typeface="Arial"/>
                <a:ea typeface="Arial"/>
                <a:cs typeface="Arial"/>
                <a:sym typeface="Arial"/>
              </a:rPr>
              <a:t>The sender produces the message in a transmittable medium. The sender needs a </a:t>
            </a:r>
            <a:r>
              <a:rPr lang="en-US" sz="1200" b="0" i="1" u="none" strike="noStrike" cap="none" dirty="0">
                <a:solidFill>
                  <a:schemeClr val="dk1"/>
                </a:solidFill>
                <a:latin typeface="Arial"/>
                <a:ea typeface="Arial"/>
                <a:cs typeface="Arial"/>
                <a:sym typeface="Arial"/>
              </a:rPr>
              <a:t>communication medium </a:t>
            </a:r>
            <a:r>
              <a:rPr lang="en-US" sz="1200" b="0" i="0" u="none" strike="noStrike" cap="none" dirty="0">
                <a:solidFill>
                  <a:schemeClr val="dk1"/>
                </a:solidFill>
                <a:latin typeface="Arial"/>
                <a:ea typeface="Arial"/>
                <a:cs typeface="Arial"/>
                <a:sym typeface="Arial"/>
              </a:rPr>
              <a:t>to present the message to the intended audience. </a:t>
            </a:r>
          </a:p>
          <a:p>
            <a:pPr marL="228600" marR="0" lvl="0" indent="-228600" algn="l" rtl="0">
              <a:spcBef>
                <a:spcPts val="0"/>
              </a:spcBef>
              <a:buClr>
                <a:schemeClr val="dk1"/>
              </a:buClr>
              <a:buSzPct val="100000"/>
              <a:buFont typeface="Arial"/>
              <a:buAutoNum type="arabicPeriod"/>
            </a:pPr>
            <a:r>
              <a:rPr lang="en-US" sz="1200" b="0" i="0" u="none" strike="noStrike" cap="none" dirty="0">
                <a:solidFill>
                  <a:schemeClr val="dk1"/>
                </a:solidFill>
                <a:latin typeface="Arial"/>
                <a:ea typeface="Arial"/>
                <a:cs typeface="Arial"/>
                <a:sym typeface="Arial"/>
              </a:rPr>
              <a:t>The sender transmits the message through a channel. The </a:t>
            </a:r>
            <a:r>
              <a:rPr lang="en-US" sz="1200" b="0" i="1" u="none" strike="noStrike" cap="none" dirty="0">
                <a:solidFill>
                  <a:schemeClr val="dk1"/>
                </a:solidFill>
                <a:latin typeface="Arial"/>
                <a:ea typeface="Arial"/>
                <a:cs typeface="Arial"/>
                <a:sym typeface="Arial"/>
              </a:rPr>
              <a:t>communication channel</a:t>
            </a:r>
            <a:r>
              <a:rPr lang="en-US" sz="1200" b="0" i="0" u="none" strike="noStrike" cap="none" dirty="0">
                <a:solidFill>
                  <a:schemeClr val="dk1"/>
                </a:solidFill>
                <a:latin typeface="Arial"/>
                <a:ea typeface="Arial"/>
                <a:cs typeface="Arial"/>
                <a:sym typeface="Arial"/>
              </a:rPr>
              <a:t> is the system used to deliver the message. </a:t>
            </a:r>
          </a:p>
        </p:txBody>
      </p:sp>
      <p:sp>
        <p:nvSpPr>
          <p:cNvPr id="221" name="Shape 22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16719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228600" marR="0" lvl="0" indent="-228600" algn="l" rtl="0">
              <a:spcBef>
                <a:spcPts val="0"/>
              </a:spcBef>
              <a:buClr>
                <a:schemeClr val="dk1"/>
              </a:buClr>
              <a:buSzPct val="100000"/>
              <a:buFont typeface="Arial"/>
              <a:buAutoNum type="arabicPeriod" startAt="5"/>
            </a:pPr>
            <a:r>
              <a:rPr lang="en-US" sz="1200" b="0" i="0" u="none" strike="noStrike" cap="none" dirty="0">
                <a:solidFill>
                  <a:schemeClr val="dk1"/>
                </a:solidFill>
                <a:latin typeface="Arial"/>
                <a:ea typeface="Arial"/>
                <a:cs typeface="Arial"/>
                <a:sym typeface="Arial"/>
              </a:rPr>
              <a:t>The audience receives the message. It is not enough for the message to reach the intended audience. The audience must also </a:t>
            </a:r>
            <a:r>
              <a:rPr lang="en-US" sz="1200" b="0" i="1" u="none" strike="noStrike" cap="none" dirty="0">
                <a:solidFill>
                  <a:schemeClr val="dk1"/>
                </a:solidFill>
                <a:latin typeface="Arial"/>
                <a:ea typeface="Arial"/>
                <a:cs typeface="Arial"/>
                <a:sym typeface="Arial"/>
              </a:rPr>
              <a:t>sense</a:t>
            </a:r>
            <a:r>
              <a:rPr lang="en-US" sz="1200" b="0" i="0" u="none" strike="noStrike" cap="none" dirty="0">
                <a:solidFill>
                  <a:schemeClr val="dk1"/>
                </a:solidFill>
                <a:latin typeface="Arial"/>
                <a:ea typeface="Arial"/>
                <a:cs typeface="Arial"/>
                <a:sym typeface="Arial"/>
              </a:rPr>
              <a:t> the presence of a message, </a:t>
            </a:r>
            <a:r>
              <a:rPr lang="en-US" sz="1200" b="0" i="1" u="none" strike="noStrike" cap="none" dirty="0">
                <a:solidFill>
                  <a:schemeClr val="dk1"/>
                </a:solidFill>
                <a:latin typeface="Arial"/>
                <a:ea typeface="Arial"/>
                <a:cs typeface="Arial"/>
                <a:sym typeface="Arial"/>
              </a:rPr>
              <a:t>select</a:t>
            </a:r>
            <a:r>
              <a:rPr lang="en-US" sz="1200" b="0" i="0" u="none" strike="noStrike" cap="none" dirty="0">
                <a:solidFill>
                  <a:schemeClr val="dk1"/>
                </a:solidFill>
                <a:latin typeface="Arial"/>
                <a:ea typeface="Arial"/>
                <a:cs typeface="Arial"/>
                <a:sym typeface="Arial"/>
              </a:rPr>
              <a:t> it from all the other messages, and </a:t>
            </a:r>
            <a:r>
              <a:rPr lang="en-US" sz="1200" b="0" i="1" u="none" strike="noStrike" cap="none" dirty="0">
                <a:solidFill>
                  <a:schemeClr val="dk1"/>
                </a:solidFill>
                <a:latin typeface="Arial"/>
                <a:ea typeface="Arial"/>
                <a:cs typeface="Arial"/>
                <a:sym typeface="Arial"/>
              </a:rPr>
              <a:t>perceive</a:t>
            </a:r>
            <a:r>
              <a:rPr lang="en-US" sz="1200" b="0" i="0" u="none" strike="noStrike" cap="none" dirty="0">
                <a:solidFill>
                  <a:schemeClr val="dk1"/>
                </a:solidFill>
                <a:latin typeface="Arial"/>
                <a:ea typeface="Arial"/>
                <a:cs typeface="Arial"/>
                <a:sym typeface="Arial"/>
              </a:rPr>
              <a:t> it as an actual message.  </a:t>
            </a:r>
          </a:p>
          <a:p>
            <a:pPr marL="228600" marR="0" lvl="0" indent="-228600" algn="l" rtl="0">
              <a:spcBef>
                <a:spcPts val="0"/>
              </a:spcBef>
              <a:buClr>
                <a:schemeClr val="dk1"/>
              </a:buClr>
              <a:buSzPct val="100000"/>
              <a:buFont typeface="Arial"/>
              <a:buAutoNum type="arabicPeriod" startAt="5"/>
            </a:pPr>
            <a:r>
              <a:rPr lang="en-US" sz="1200" b="0" i="0" u="none" strike="noStrike" cap="none" dirty="0">
                <a:solidFill>
                  <a:schemeClr val="dk1"/>
                </a:solidFill>
                <a:latin typeface="Arial"/>
                <a:ea typeface="Arial"/>
                <a:cs typeface="Arial"/>
                <a:sym typeface="Arial"/>
              </a:rPr>
              <a:t>The audience decodes the message. Decoding is complex; receivers often extract different meanings from messages than the meanings that senders intended.  </a:t>
            </a:r>
          </a:p>
          <a:p>
            <a:pPr marL="228600" marR="0" lvl="0" indent="-228600" algn="l" rtl="0">
              <a:spcBef>
                <a:spcPts val="0"/>
              </a:spcBef>
              <a:buClr>
                <a:schemeClr val="dk1"/>
              </a:buClr>
              <a:buSzPct val="100000"/>
              <a:buFont typeface="Arial"/>
              <a:buAutoNum type="arabicPeriod" startAt="5"/>
            </a:pPr>
            <a:r>
              <a:rPr lang="en-US" sz="1200" b="0" i="0" u="none" strike="noStrike" cap="none" dirty="0">
                <a:solidFill>
                  <a:schemeClr val="dk1"/>
                </a:solidFill>
                <a:latin typeface="Arial"/>
                <a:ea typeface="Arial"/>
                <a:cs typeface="Arial"/>
                <a:sym typeface="Arial"/>
              </a:rPr>
              <a:t>The audience responds to the message. Before a receiver can respond as the sender hopes, the receiver must </a:t>
            </a:r>
            <a:r>
              <a:rPr lang="en-US" sz="1200" b="0" i="1" u="none" strike="noStrike" cap="none" dirty="0">
                <a:solidFill>
                  <a:schemeClr val="dk1"/>
                </a:solidFill>
                <a:latin typeface="Arial"/>
                <a:ea typeface="Arial"/>
                <a:cs typeface="Arial"/>
                <a:sym typeface="Arial"/>
              </a:rPr>
              <a:t>remember </a:t>
            </a:r>
            <a:r>
              <a:rPr lang="en-US" sz="1200" b="0" i="0" u="none" strike="noStrike" cap="none" dirty="0">
                <a:solidFill>
                  <a:schemeClr val="dk1"/>
                </a:solidFill>
                <a:latin typeface="Arial"/>
                <a:ea typeface="Arial"/>
                <a:cs typeface="Arial"/>
                <a:sym typeface="Arial"/>
              </a:rPr>
              <a:t>the message long enough to act on it, must be </a:t>
            </a:r>
            <a:r>
              <a:rPr lang="en-US" sz="1200" b="0" i="1" u="none" strike="noStrike" cap="none" dirty="0">
                <a:solidFill>
                  <a:schemeClr val="dk1"/>
                </a:solidFill>
                <a:latin typeface="Arial"/>
                <a:ea typeface="Arial"/>
                <a:cs typeface="Arial"/>
                <a:sym typeface="Arial"/>
              </a:rPr>
              <a:t>able</a:t>
            </a:r>
            <a:r>
              <a:rPr lang="en-US" sz="1200" b="0" i="0" u="none" strike="noStrike" cap="none" dirty="0">
                <a:solidFill>
                  <a:schemeClr val="dk1"/>
                </a:solidFill>
                <a:latin typeface="Arial"/>
                <a:ea typeface="Arial"/>
                <a:cs typeface="Arial"/>
                <a:sym typeface="Arial"/>
              </a:rPr>
              <a:t> to act on it, and must be </a:t>
            </a:r>
            <a:r>
              <a:rPr lang="en-US" sz="1200" b="0" i="1" u="none" strike="noStrike" cap="none" dirty="0">
                <a:solidFill>
                  <a:schemeClr val="dk1"/>
                </a:solidFill>
                <a:latin typeface="Arial"/>
                <a:ea typeface="Arial"/>
                <a:cs typeface="Arial"/>
                <a:sym typeface="Arial"/>
              </a:rPr>
              <a:t>motivated</a:t>
            </a:r>
            <a:r>
              <a:rPr lang="en-US" sz="1200" b="0" i="0" u="none" strike="noStrike" cap="none" dirty="0">
                <a:solidFill>
                  <a:schemeClr val="dk1"/>
                </a:solidFill>
                <a:latin typeface="Arial"/>
                <a:ea typeface="Arial"/>
                <a:cs typeface="Arial"/>
                <a:sym typeface="Arial"/>
              </a:rPr>
              <a:t> to respond. </a:t>
            </a:r>
          </a:p>
          <a:p>
            <a:pPr marL="228600" marR="0" lvl="0" indent="-228600" algn="l" rtl="0">
              <a:spcBef>
                <a:spcPts val="0"/>
              </a:spcBef>
              <a:buClr>
                <a:schemeClr val="dk1"/>
              </a:buClr>
              <a:buSzPct val="100000"/>
              <a:buFont typeface="Arial"/>
              <a:buAutoNum type="arabicPeriod" startAt="5"/>
            </a:pPr>
            <a:r>
              <a:rPr lang="en-US" sz="1200" b="0" i="0" u="none" strike="noStrike" cap="none" dirty="0">
                <a:solidFill>
                  <a:schemeClr val="dk1"/>
                </a:solidFill>
                <a:latin typeface="Arial"/>
                <a:ea typeface="Arial"/>
                <a:cs typeface="Arial"/>
                <a:sym typeface="Arial"/>
              </a:rPr>
              <a:t>The audience sends </a:t>
            </a:r>
            <a:r>
              <a:rPr lang="en-US" sz="1200" b="0" i="1" u="none" strike="noStrike" cap="none" dirty="0">
                <a:solidFill>
                  <a:schemeClr val="dk1"/>
                </a:solidFill>
                <a:latin typeface="Arial"/>
                <a:ea typeface="Arial"/>
                <a:cs typeface="Arial"/>
                <a:sym typeface="Arial"/>
              </a:rPr>
              <a:t>feedback</a:t>
            </a:r>
            <a:r>
              <a:rPr lang="en-US" sz="1200" b="0" i="0" u="none" strike="noStrike" cap="none" dirty="0">
                <a:solidFill>
                  <a:schemeClr val="dk1"/>
                </a:solidFill>
                <a:latin typeface="Arial"/>
                <a:ea typeface="Arial"/>
                <a:cs typeface="Arial"/>
                <a:sym typeface="Arial"/>
              </a:rPr>
              <a:t>—verbal, nonverbal, or both. Just like the original message, however, this feedback from the receiver needs to be decoded carefully.</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This process is complex, so communication efforts often fail to achieve the sender’s objective. </a:t>
            </a:r>
          </a:p>
        </p:txBody>
      </p:sp>
      <p:sp>
        <p:nvSpPr>
          <p:cNvPr id="228" name="Shape 22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59749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dirty="0">
              <a:solidFill>
                <a:srgbClr val="3F3F3F"/>
              </a:solidFill>
              <a:latin typeface="Arial"/>
              <a:ea typeface="Arial"/>
              <a:cs typeface="Arial"/>
              <a:sym typeface="Arial"/>
            </a:endParaRPr>
          </a:p>
        </p:txBody>
      </p:sp>
      <p:sp>
        <p:nvSpPr>
          <p:cNvPr id="111" name="Shape 11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42438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SzPct val="25000"/>
              <a:buNone/>
            </a:pPr>
            <a:r>
              <a:rPr lang="en-US" sz="1200" b="0" i="0" u="none" strike="noStrike" cap="none" dirty="0">
                <a:solidFill>
                  <a:schemeClr val="dk1"/>
                </a:solidFill>
                <a:latin typeface="Arial"/>
                <a:ea typeface="Arial"/>
                <a:cs typeface="Arial"/>
                <a:sym typeface="Arial"/>
              </a:rPr>
              <a:t>The </a:t>
            </a:r>
            <a:r>
              <a:rPr lang="en-US" sz="1200" b="1" i="0" u="none" strike="noStrike" cap="none" dirty="0">
                <a:solidFill>
                  <a:schemeClr val="dk1"/>
                </a:solidFill>
                <a:latin typeface="Arial"/>
                <a:ea typeface="Arial"/>
                <a:cs typeface="Arial"/>
                <a:sym typeface="Arial"/>
              </a:rPr>
              <a:t>traditional model</a:t>
            </a:r>
            <a:r>
              <a:rPr lang="en-US" sz="1200" b="0" i="0" u="none" strike="noStrike" cap="none" dirty="0">
                <a:solidFill>
                  <a:schemeClr val="dk1"/>
                </a:solidFill>
                <a:latin typeface="Arial"/>
                <a:ea typeface="Arial"/>
                <a:cs typeface="Arial"/>
                <a:sym typeface="Arial"/>
              </a:rPr>
              <a:t> of business communication was largely defined by a </a:t>
            </a:r>
            <a:r>
              <a:rPr lang="en-US" sz="1200" b="0" i="1" u="none" strike="noStrike" cap="none" dirty="0">
                <a:solidFill>
                  <a:schemeClr val="dk1"/>
                </a:solidFill>
                <a:latin typeface="Arial"/>
                <a:ea typeface="Arial"/>
                <a:cs typeface="Arial"/>
                <a:sym typeface="Arial"/>
              </a:rPr>
              <a:t>publishing </a:t>
            </a:r>
            <a:r>
              <a:rPr lang="en-US" sz="1200" b="0" i="0" u="none" strike="noStrike" cap="none" dirty="0">
                <a:solidFill>
                  <a:schemeClr val="dk1"/>
                </a:solidFill>
                <a:latin typeface="Arial"/>
                <a:ea typeface="Arial"/>
                <a:cs typeface="Arial"/>
                <a:sym typeface="Arial"/>
              </a:rPr>
              <a:t>or </a:t>
            </a:r>
            <a:r>
              <a:rPr lang="en-US" sz="1200" b="0" i="1" u="none" strike="noStrike" cap="none" dirty="0">
                <a:solidFill>
                  <a:schemeClr val="dk1"/>
                </a:solidFill>
                <a:latin typeface="Arial"/>
                <a:ea typeface="Arial"/>
                <a:cs typeface="Arial"/>
                <a:sym typeface="Arial"/>
              </a:rPr>
              <a:t>broadcast </a:t>
            </a:r>
            <a:r>
              <a:rPr lang="en-US" sz="1200" b="0" i="0" u="none" strike="noStrike" cap="none" dirty="0">
                <a:solidFill>
                  <a:schemeClr val="dk1"/>
                </a:solidFill>
                <a:latin typeface="Arial"/>
                <a:ea typeface="Arial"/>
                <a:cs typeface="Arial"/>
                <a:sym typeface="Arial"/>
              </a:rPr>
              <a:t>mindset. For external communication, a company released carefully scripted messages to a mass audience that often had few, if any, ways to respond. Likewise, customers and other interested parties had few ways to connect with one another to ask questions, share information, or offer support. Internal communication tended to follow the same “we talk, you listen” model, as upper managers issued directives to lower-level supervisors and employees.</a:t>
            </a:r>
          </a:p>
          <a:p>
            <a:pPr marL="0" marR="0" lvl="0" indent="0" algn="l" rtl="0">
              <a:lnSpc>
                <a:spcPct val="90000"/>
              </a:lnSpc>
              <a:spcBef>
                <a:spcPts val="0"/>
              </a:spcBef>
              <a:buSzPct val="25000"/>
              <a:buNone/>
            </a:pPr>
            <a:r>
              <a:rPr lang="en-US" sz="1200" b="0" i="0" u="none" strike="noStrike" cap="none" dirty="0">
                <a:solidFill>
                  <a:schemeClr val="dk1"/>
                </a:solidFill>
                <a:latin typeface="Arial"/>
                <a:ea typeface="Arial"/>
                <a:cs typeface="Arial"/>
                <a:sym typeface="Arial"/>
              </a:rPr>
              <a:t>Today, a variety of technologies have enabled and inspired a new approach to business communication. In contrast to the publishing mindset, this new </a:t>
            </a:r>
            <a:r>
              <a:rPr lang="en-US" sz="1200" b="1" i="0" u="none" strike="noStrike" cap="none" dirty="0">
                <a:solidFill>
                  <a:schemeClr val="dk1"/>
                </a:solidFill>
                <a:latin typeface="Arial"/>
                <a:ea typeface="Arial"/>
                <a:cs typeface="Arial"/>
                <a:sym typeface="Arial"/>
              </a:rPr>
              <a:t>social communication model</a:t>
            </a:r>
            <a:r>
              <a:rPr lang="en-US" sz="1200" b="0" i="0" u="none" strike="noStrike" cap="none" dirty="0">
                <a:solidFill>
                  <a:schemeClr val="dk1"/>
                </a:solidFill>
                <a:latin typeface="Arial"/>
                <a:ea typeface="Arial"/>
                <a:cs typeface="Arial"/>
                <a:sym typeface="Arial"/>
              </a:rPr>
              <a:t> is interactive, conversational, and usually open to all who wish to participate. Audience members are no longer passive recipients of messages; instead, they are active participants in a conversation.</a:t>
            </a:r>
          </a:p>
          <a:p>
            <a:pPr marL="0" marR="0" lvl="0" indent="0" algn="l" rtl="0">
              <a:lnSpc>
                <a:spcPct val="90000"/>
              </a:lnSpc>
              <a:spcBef>
                <a:spcPts val="0"/>
              </a:spcBef>
              <a:buSzPct val="25000"/>
              <a:buNone/>
            </a:pPr>
            <a:r>
              <a:rPr lang="en-US" sz="1200" b="0" i="0" u="none" strike="noStrike" cap="none" dirty="0">
                <a:solidFill>
                  <a:schemeClr val="dk1"/>
                </a:solidFill>
                <a:latin typeface="Arial"/>
                <a:ea typeface="Arial"/>
                <a:cs typeface="Arial"/>
                <a:sym typeface="Arial"/>
              </a:rPr>
              <a:t>This new model is revolutionizing business communication. Social media have given customers and other stakeholders a voice they did not have in the past. And businesses are listening to that voice.</a:t>
            </a:r>
          </a:p>
        </p:txBody>
      </p:sp>
      <p:sp>
        <p:nvSpPr>
          <p:cNvPr id="235" name="Shape 23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61307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SzPct val="25000"/>
              <a:buNone/>
            </a:pPr>
            <a:r>
              <a:rPr lang="en-US" sz="1200" b="0" i="0" u="none" strike="noStrike" cap="none" dirty="0">
                <a:solidFill>
                  <a:schemeClr val="dk1"/>
                </a:solidFill>
                <a:latin typeface="Arial"/>
                <a:ea typeface="Arial"/>
                <a:cs typeface="Arial"/>
                <a:sym typeface="Arial"/>
              </a:rPr>
              <a:t>Of course, no matter how enthusiastically a company embraces the social communication model, it is not going to be run as a social club in which everyone has a say and a vote. Instead, </a:t>
            </a:r>
            <a:r>
              <a:rPr lang="en-US" sz="1200" b="1" i="0" u="none" strike="noStrike" cap="none" dirty="0">
                <a:solidFill>
                  <a:schemeClr val="dk1"/>
                </a:solidFill>
                <a:latin typeface="Arial"/>
                <a:ea typeface="Arial"/>
                <a:cs typeface="Arial"/>
                <a:sym typeface="Arial"/>
              </a:rPr>
              <a:t>a hybrid approach</a:t>
            </a:r>
            <a:r>
              <a:rPr lang="en-US" sz="1200" b="0" i="0" u="none" strike="noStrike" cap="none" dirty="0">
                <a:solidFill>
                  <a:schemeClr val="dk1"/>
                </a:solidFill>
                <a:latin typeface="Arial"/>
                <a:ea typeface="Arial"/>
                <a:cs typeface="Arial"/>
                <a:sym typeface="Arial"/>
              </a:rPr>
              <a:t> is emerging in which some communications (such as strategic plans and policy documents) follow the traditional approach and others (such as project management updates and customer support messages) follow the social model.</a:t>
            </a:r>
          </a:p>
        </p:txBody>
      </p:sp>
      <p:sp>
        <p:nvSpPr>
          <p:cNvPr id="242" name="Shape 24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58746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1305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ndara"/>
                <a:ea typeface="Candara"/>
                <a:cs typeface="Candara"/>
                <a:sym typeface="Candara"/>
              </a:rPr>
              <a:t>As much of a game-changer as social media have been, some experts predict that mobile communication will change the nature of business communication even more. </a:t>
            </a:r>
          </a:p>
          <a:p>
            <a:pPr marL="0" marR="0" lvl="0" indent="0" algn="l" rtl="0">
              <a:spcBef>
                <a:spcPts val="0"/>
              </a:spcBef>
              <a:buSzPct val="25000"/>
              <a:buNone/>
            </a:pPr>
            <a:r>
              <a:rPr lang="en-US" sz="1200" b="0" i="0" u="none" strike="noStrike" cap="none" dirty="0">
                <a:solidFill>
                  <a:schemeClr val="dk1"/>
                </a:solidFill>
                <a:latin typeface="Candara"/>
                <a:ea typeface="Candara"/>
                <a:cs typeface="Candara"/>
                <a:sym typeface="Candara"/>
              </a:rPr>
              <a:t>Companies recognize the value of integrating mobile technology, from communication platforms to banking to retail. Given the advantages and the rising expectations of employees and customers, firms on the leading edge of the mobile revolution are working to integrate mobile technology throughout their organizations.</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This section offers a high-level view of the mobile revolution, and you’ll see coverage of specific topics integrated throughout the book, in everything from collaborative writing and research to presentations and </a:t>
            </a:r>
            <a:r>
              <a:rPr lang="en-US" sz="1200" b="0" i="0" u="none" strike="noStrike" cap="none" dirty="0" smtClean="0">
                <a:solidFill>
                  <a:schemeClr val="dk1"/>
                </a:solidFill>
                <a:latin typeface="Arial"/>
                <a:ea typeface="Arial"/>
                <a:cs typeface="Arial"/>
                <a:sym typeface="Arial"/>
              </a:rPr>
              <a:t>job-search </a:t>
            </a:r>
            <a:r>
              <a:rPr lang="en-US" sz="1200" b="0" i="0" u="none" strike="noStrike" cap="none" dirty="0">
                <a:solidFill>
                  <a:schemeClr val="dk1"/>
                </a:solidFill>
                <a:latin typeface="Arial"/>
                <a:ea typeface="Arial"/>
                <a:cs typeface="Arial"/>
                <a:sym typeface="Arial"/>
              </a:rPr>
              <a:t>strategies.</a:t>
            </a:r>
          </a:p>
        </p:txBody>
      </p:sp>
      <p:sp>
        <p:nvSpPr>
          <p:cNvPr id="255" name="Shape 25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03362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ndara"/>
              <a:buNone/>
            </a:pPr>
            <a:r>
              <a:rPr lang="en-US" sz="1200" b="0" i="0" u="none" strike="noStrike" cap="none" dirty="0">
                <a:solidFill>
                  <a:schemeClr val="dk1"/>
                </a:solidFill>
                <a:latin typeface="Candara"/>
                <a:ea typeface="Candara"/>
                <a:cs typeface="Candara"/>
                <a:sym typeface="Candara"/>
              </a:rPr>
              <a:t>For millions of people around the world, a mobile device is their primary way to access the Internet. Globally, roughly 80 percent of Internet users access the web at least some of the time with a mobile device.</a:t>
            </a:r>
          </a:p>
          <a:p>
            <a:pPr marL="0" marR="0" lvl="0" indent="0" algn="l" rtl="0">
              <a:spcBef>
                <a:spcPts val="0"/>
              </a:spcBef>
              <a:buSzPct val="25000"/>
              <a:buNone/>
            </a:pPr>
            <a:r>
              <a:rPr lang="en-US" sz="1200" b="0" i="0" u="none" strike="noStrike" cap="none" dirty="0">
                <a:solidFill>
                  <a:schemeClr val="dk1"/>
                </a:solidFill>
                <a:latin typeface="Candara"/>
                <a:ea typeface="Candara"/>
                <a:cs typeface="Candara"/>
                <a:sym typeface="Candara"/>
              </a:rPr>
              <a:t>Mobile has become the primary communication tool for many businesspeople, including a majority of executives under age 40. </a:t>
            </a:r>
          </a:p>
          <a:p>
            <a:pPr marL="0" marR="0" lvl="0" indent="0" algn="l" rtl="0">
              <a:spcBef>
                <a:spcPts val="0"/>
              </a:spcBef>
              <a:spcAft>
                <a:spcPts val="0"/>
              </a:spcAft>
              <a:buSzPct val="25000"/>
              <a:buNone/>
            </a:pPr>
            <a:r>
              <a:rPr lang="en-US" sz="1200" b="0" i="0" u="none" strike="noStrike" cap="none" dirty="0">
                <a:solidFill>
                  <a:schemeClr val="dk1"/>
                </a:solidFill>
                <a:latin typeface="Candara"/>
                <a:ea typeface="Candara"/>
                <a:cs typeface="Candara"/>
                <a:sym typeface="Candara"/>
              </a:rPr>
              <a:t>Roughly half of U.S. consumers use a mobile device exclusively for their online search needs, and many online activities that eventually migrate to a PC screen start out on a mobile screen.</a:t>
            </a:r>
          </a:p>
          <a:p>
            <a:pPr marL="0" marR="0" lvl="0" indent="0" algn="l" rtl="0">
              <a:lnSpc>
                <a:spcPct val="100000"/>
              </a:lnSpc>
              <a:spcBef>
                <a:spcPts val="360"/>
              </a:spcBef>
              <a:spcAft>
                <a:spcPts val="0"/>
              </a:spcAft>
              <a:buClr>
                <a:schemeClr val="dk1"/>
              </a:buClr>
              <a:buSzPct val="25000"/>
              <a:buFont typeface="Candara"/>
              <a:buNone/>
            </a:pPr>
            <a:r>
              <a:rPr lang="en-US" sz="1200" b="0" i="0" u="none" strike="noStrike" cap="none" dirty="0">
                <a:solidFill>
                  <a:schemeClr val="dk1"/>
                </a:solidFill>
                <a:latin typeface="Candara"/>
                <a:ea typeface="Candara"/>
                <a:cs typeface="Candara"/>
                <a:sym typeface="Candara"/>
              </a:rPr>
              <a:t>Smartphones have become intensely personal devices in ways that PCs never did. Many users are closely connected to their phones 24/7, and to all the information sources, conversations, and networks that those phones can connect to. As a result, mobile connectivity can start to resemble a continuous stream of conversations that never quite end, which influences the way businesses need to interact with their stakeholders.</a:t>
            </a:r>
          </a:p>
          <a:p>
            <a:pPr marL="0" marR="0" lvl="0" indent="0" algn="l" rtl="0">
              <a:lnSpc>
                <a:spcPct val="100000"/>
              </a:lnSpc>
              <a:spcBef>
                <a:spcPts val="360"/>
              </a:spcBef>
              <a:spcAft>
                <a:spcPts val="0"/>
              </a:spcAft>
              <a:buClr>
                <a:schemeClr val="dk1"/>
              </a:buClr>
              <a:buSzPct val="25000"/>
              <a:buFont typeface="Candara"/>
              <a:buNone/>
            </a:pPr>
            <a:r>
              <a:rPr lang="en-US" dirty="0" smtClean="0">
                <a:latin typeface="Candara"/>
                <a:ea typeface="Candara"/>
                <a:cs typeface="Candara"/>
                <a:sym typeface="Candara"/>
              </a:rPr>
              <a:t>In</a:t>
            </a:r>
            <a:r>
              <a:rPr lang="en-US" baseline="0" dirty="0" smtClean="0">
                <a:latin typeface="Candara"/>
                <a:ea typeface="Candara"/>
                <a:cs typeface="Candara"/>
                <a:sym typeface="Candara"/>
              </a:rPr>
              <a:t> addition</a:t>
            </a:r>
            <a:r>
              <a:rPr lang="en-US" dirty="0" smtClean="0">
                <a:latin typeface="Candara"/>
                <a:ea typeface="Candara"/>
                <a:cs typeface="Candara"/>
                <a:sym typeface="Candara"/>
              </a:rPr>
              <a:t>, </a:t>
            </a:r>
            <a:r>
              <a:rPr lang="en-US" dirty="0">
                <a:latin typeface="Candara"/>
                <a:ea typeface="Candara"/>
                <a:cs typeface="Candara"/>
                <a:sym typeface="Candara"/>
              </a:rPr>
              <a:t>wearable technology such as smartwatches make it easier to read message content quickly.</a:t>
            </a:r>
          </a:p>
        </p:txBody>
      </p:sp>
      <p:sp>
        <p:nvSpPr>
          <p:cNvPr id="262" name="Shape 26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85204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ndara"/>
              <a:buNone/>
            </a:pPr>
            <a:r>
              <a:rPr lang="en-US" sz="1200" b="0" i="0" u="none" strike="noStrike" cap="none" dirty="0">
                <a:solidFill>
                  <a:schemeClr val="dk1"/>
                </a:solidFill>
                <a:latin typeface="Candara"/>
                <a:ea typeface="Candara"/>
                <a:cs typeface="Candara"/>
                <a:sym typeface="Candara"/>
              </a:rPr>
              <a:t>The rise of mobile communication has some obvious implications. For example, many users expect websites to be mobile-friendly, and they’re likely to avoid sites that aren’t optimized for mobile. As mobile access overtakes computer-based access, some companies now take a </a:t>
            </a:r>
            <a:r>
              <a:rPr lang="en-US" sz="1200" b="0" i="1" u="none" strike="noStrike" cap="none" dirty="0">
                <a:solidFill>
                  <a:schemeClr val="dk1"/>
                </a:solidFill>
                <a:latin typeface="Candara"/>
                <a:ea typeface="Candara"/>
                <a:cs typeface="Candara"/>
                <a:sym typeface="Candara"/>
              </a:rPr>
              <a:t>mobile-first approach</a:t>
            </a:r>
            <a:r>
              <a:rPr lang="en-US" sz="1200" b="0" i="0" u="none" strike="noStrike" cap="none" dirty="0">
                <a:solidFill>
                  <a:schemeClr val="dk1"/>
                </a:solidFill>
                <a:latin typeface="Candara"/>
                <a:ea typeface="Candara"/>
                <a:cs typeface="Candara"/>
                <a:sym typeface="Candara"/>
              </a:rPr>
              <a:t>, in which websites are designed for optimum viewing on smartphones and tablets. Another successful approach is creating mobile apps that offer a more interactive and mobile-friendly experience than a conventional website can offer.</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Furthermore, mobile changes the way people communicate, which has profound implications for virtually every aspect of business communication. The term </a:t>
            </a:r>
            <a:r>
              <a:rPr lang="en-US" sz="1200" b="0" i="1" u="none" strike="noStrike" cap="none" dirty="0">
                <a:solidFill>
                  <a:schemeClr val="dk1"/>
                </a:solidFill>
                <a:latin typeface="Arial"/>
                <a:ea typeface="Arial"/>
                <a:cs typeface="Arial"/>
                <a:sym typeface="Arial"/>
              </a:rPr>
              <a:t>radical connectivity </a:t>
            </a:r>
            <a:r>
              <a:rPr lang="en-US" sz="1200" b="0" i="1" u="none" strike="noStrike" cap="none" dirty="0" smtClean="0">
                <a:solidFill>
                  <a:schemeClr val="dk1"/>
                </a:solidFill>
                <a:latin typeface="Arial"/>
                <a:ea typeface="Arial"/>
                <a:cs typeface="Arial"/>
                <a:sym typeface="Arial"/>
              </a:rPr>
              <a:t> </a:t>
            </a:r>
            <a:r>
              <a:rPr lang="en-US" sz="1200" b="0" i="0" u="none" strike="noStrike" cap="none" dirty="0" smtClean="0">
                <a:solidFill>
                  <a:schemeClr val="dk1"/>
                </a:solidFill>
                <a:latin typeface="Arial"/>
                <a:ea typeface="Arial"/>
                <a:cs typeface="Arial"/>
                <a:sym typeface="Arial"/>
              </a:rPr>
              <a:t>describes </a:t>
            </a:r>
            <a:r>
              <a:rPr lang="en-US" sz="1200" b="0" i="0" u="none" strike="noStrike" cap="none" dirty="0">
                <a:solidFill>
                  <a:schemeClr val="dk1"/>
                </a:solidFill>
                <a:latin typeface="Arial"/>
                <a:ea typeface="Arial"/>
                <a:cs typeface="Arial"/>
                <a:sym typeface="Arial"/>
              </a:rPr>
              <a:t>“the breathtaking ability to send vast amounts of data instantly, constantly, and globally.” People who’ve grown up with mobile communication technology expect to have immediate access to information and the ability to stay connected to their various social and business networks.</a:t>
            </a:r>
          </a:p>
        </p:txBody>
      </p:sp>
      <p:sp>
        <p:nvSpPr>
          <p:cNvPr id="269" name="Shape 269"/>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99668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Here are the most significant ways that mobile technology is changing the practice of business communication:</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Constant connectivity is a mixed blessing. Like social media, mobile connectivity can blur the boundaries of personal and professional time and space. On the other hand, it can give employees more flexibility to meet their personal and professional obligations.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Mobile factors present challenges for creating and consuming content, whether it’s typing an email message or watching a video.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Mobile users are often multitasking, so they can’t give full attention to the information on their screens. Moreover, mobile use often occurs in environments with multiple distractions and barriers to successful communication.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Mobile communication, particularly text messaging, has put pressure on traditional standards of grammar, punctuation, and writing in general.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Mobile devices can serve as sensory and cognitive extensions. For example, they can help people experience more of their environment and have instant access to information without relying on faulty and limited human memory.</a:t>
            </a:r>
          </a:p>
        </p:txBody>
      </p:sp>
      <p:sp>
        <p:nvSpPr>
          <p:cNvPr id="276" name="Shape 27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87878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Mobile devices create a host of security and privacy concerns, for end users and corporate technology managers alike. These devices don’t always have the rigorous security controls that corporate networks need, and users don’t always use them in secure ways.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Mobile tools can enhance productivity and collaboration by making it easier for employees to stay connected and giving them access to information and work tasks during forced gaps in the workday or while traveling.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Mobile apps can assist in a wide variety of business tasks, from research to presentations.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Mobile connectivity can accelerate decision making and problem solving by putting the right information in the hands of the right people at the right time. Mobile communication also makes it easier to quickly tap into pockets of expertise within a company.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With interactivity designed to take advantage of the capabilities of mobile devices (including cameras, accelerometers, compasses, and GPS), companies can create more engaging experiences for customers and other users.</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The mobile revolution complicates business communication in some ways, but it can enhance communication in many ways if done thoughtfully. You’ll read more about mobile in the chapters ahead.</a:t>
            </a:r>
          </a:p>
        </p:txBody>
      </p:sp>
      <p:sp>
        <p:nvSpPr>
          <p:cNvPr id="283" name="Shape 28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53362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4883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Ethics</a:t>
            </a:r>
            <a:r>
              <a:rPr lang="en-US" sz="1200" b="0" i="0" u="none" strike="noStrike" cap="none" dirty="0">
                <a:solidFill>
                  <a:schemeClr val="dk1"/>
                </a:solidFill>
                <a:latin typeface="Arial"/>
                <a:ea typeface="Arial"/>
                <a:cs typeface="Arial"/>
                <a:sym typeface="Arial"/>
              </a:rPr>
              <a:t> are the accepted principles of conduct that govern behavior within a society. </a:t>
            </a:r>
            <a:r>
              <a:rPr lang="en-US" sz="1200" b="1" i="0" u="none" strike="noStrike" cap="none" dirty="0">
                <a:solidFill>
                  <a:schemeClr val="dk1"/>
                </a:solidFill>
                <a:latin typeface="Arial"/>
                <a:ea typeface="Arial"/>
                <a:cs typeface="Arial"/>
                <a:sym typeface="Arial"/>
              </a:rPr>
              <a:t>Ethical communication</a:t>
            </a:r>
            <a:r>
              <a:rPr lang="en-US" sz="1200" b="0" i="0" u="none" strike="noStrike" cap="none" dirty="0">
                <a:solidFill>
                  <a:schemeClr val="dk1"/>
                </a:solidFill>
                <a:latin typeface="Arial"/>
                <a:ea typeface="Arial"/>
                <a:cs typeface="Arial"/>
                <a:sym typeface="Arial"/>
              </a:rPr>
              <a:t> includes all relevant information, is true in every sense, does not violate the rights of others, and is not deceptive in any way.</a:t>
            </a:r>
          </a:p>
        </p:txBody>
      </p:sp>
      <p:sp>
        <p:nvSpPr>
          <p:cNvPr id="296" name="Shape 29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83340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499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2" name="Shape 30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Unethical communication can distort the truth or manipulate audiences in a variety of ways. </a:t>
            </a:r>
            <a:r>
              <a:rPr lang="en-US" i="1" dirty="0"/>
              <a:t>Plagiarism</a:t>
            </a:r>
            <a:r>
              <a:rPr lang="en-US" sz="1200" b="0" i="0" u="none" strike="noStrike" cap="none" dirty="0">
                <a:solidFill>
                  <a:schemeClr val="dk1"/>
                </a:solidFill>
                <a:latin typeface="Arial"/>
                <a:ea typeface="Arial"/>
                <a:cs typeface="Arial"/>
                <a:sym typeface="Arial"/>
              </a:rPr>
              <a:t> involves using someone else's words or other creative products and ideas and claiming them as your own. </a:t>
            </a:r>
            <a:r>
              <a:rPr lang="en-US" sz="1200" b="0" i="1" u="none" strike="noStrike" cap="none" dirty="0">
                <a:solidFill>
                  <a:schemeClr val="dk1"/>
                </a:solidFill>
                <a:latin typeface="Arial"/>
                <a:ea typeface="Arial"/>
                <a:cs typeface="Arial"/>
                <a:sym typeface="Arial"/>
              </a:rPr>
              <a:t>Omitting essential information </a:t>
            </a:r>
            <a:r>
              <a:rPr lang="en-US" sz="1200" b="0" i="0" u="none" strike="noStrike" cap="none" dirty="0">
                <a:solidFill>
                  <a:schemeClr val="dk1"/>
                </a:solidFill>
                <a:latin typeface="Arial"/>
                <a:ea typeface="Arial"/>
                <a:cs typeface="Arial"/>
                <a:sym typeface="Arial"/>
              </a:rPr>
              <a:t>the audience needs to make an intelligent, objective decision is unethical. </a:t>
            </a:r>
            <a:r>
              <a:rPr lang="en-US" sz="1200" b="0" i="1" u="none" strike="noStrike" cap="none" dirty="0">
                <a:solidFill>
                  <a:schemeClr val="dk1"/>
                </a:solidFill>
                <a:latin typeface="Arial"/>
                <a:ea typeface="Arial"/>
                <a:cs typeface="Arial"/>
                <a:sym typeface="Arial"/>
              </a:rPr>
              <a:t>Selective misquoting </a:t>
            </a:r>
            <a:r>
              <a:rPr lang="en-US" sz="1200" b="0" i="0" u="none" strike="noStrike" cap="none" dirty="0">
                <a:solidFill>
                  <a:schemeClr val="dk1"/>
                </a:solidFill>
                <a:latin typeface="Arial"/>
                <a:ea typeface="Arial"/>
                <a:cs typeface="Arial"/>
                <a:sym typeface="Arial"/>
              </a:rPr>
              <a:t>involves distorting or hiding the true intent of someone else’s words. </a:t>
            </a:r>
          </a:p>
        </p:txBody>
      </p:sp>
      <p:sp>
        <p:nvSpPr>
          <p:cNvPr id="303" name="Shape 30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33621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1" u="none" strike="noStrike" cap="none" dirty="0">
                <a:solidFill>
                  <a:schemeClr val="dk1"/>
                </a:solidFill>
                <a:latin typeface="Arial"/>
                <a:ea typeface="Arial"/>
                <a:cs typeface="Arial"/>
                <a:sym typeface="Arial"/>
              </a:rPr>
              <a:t>Misrepresenting numbers </a:t>
            </a:r>
            <a:r>
              <a:rPr lang="en-US" sz="1200" b="0" i="0" u="none" strike="noStrike" cap="none" dirty="0">
                <a:solidFill>
                  <a:schemeClr val="dk1"/>
                </a:solidFill>
                <a:latin typeface="Arial"/>
                <a:ea typeface="Arial"/>
                <a:cs typeface="Arial"/>
                <a:sym typeface="Arial"/>
              </a:rPr>
              <a:t>involves manipulating data by decreasing numbers, altering statistics, or omitting numerical data. </a:t>
            </a:r>
            <a:r>
              <a:rPr lang="en-US" sz="1200" b="0" i="1" u="none" strike="noStrike" cap="none" dirty="0">
                <a:solidFill>
                  <a:schemeClr val="dk1"/>
                </a:solidFill>
                <a:latin typeface="Arial"/>
                <a:ea typeface="Arial"/>
                <a:cs typeface="Arial"/>
                <a:sym typeface="Arial"/>
              </a:rPr>
              <a:t>Distorting visuals </a:t>
            </a:r>
            <a:r>
              <a:rPr lang="en-US" sz="1200" b="0" i="0" u="none" strike="noStrike" cap="none" dirty="0">
                <a:solidFill>
                  <a:schemeClr val="dk1"/>
                </a:solidFill>
                <a:latin typeface="Arial"/>
                <a:ea typeface="Arial"/>
                <a:cs typeface="Arial"/>
                <a:sym typeface="Arial"/>
              </a:rPr>
              <a:t>involves making a product look bigger or changing the scale of graphs and charts to exaggerate or conceal differences. Finally, </a:t>
            </a:r>
            <a:r>
              <a:rPr lang="en-US" sz="1200" b="0" i="1" u="none" strike="noStrike" cap="none" dirty="0">
                <a:solidFill>
                  <a:schemeClr val="dk1"/>
                </a:solidFill>
                <a:latin typeface="Arial"/>
                <a:ea typeface="Arial"/>
                <a:cs typeface="Arial"/>
                <a:sym typeface="Arial"/>
              </a:rPr>
              <a:t>failing to respect privacy or information security needs </a:t>
            </a:r>
            <a:r>
              <a:rPr lang="en-US" sz="1200" b="0" i="0" u="none" strike="noStrike" cap="none" dirty="0">
                <a:solidFill>
                  <a:schemeClr val="dk1"/>
                </a:solidFill>
                <a:latin typeface="Arial"/>
                <a:ea typeface="Arial"/>
                <a:cs typeface="Arial"/>
                <a:sym typeface="Arial"/>
              </a:rPr>
              <a:t>is unethical and may be illegal. </a:t>
            </a:r>
          </a:p>
          <a:p>
            <a:pPr marL="0" marR="0" lvl="0" indent="0" algn="l" rtl="0">
              <a:lnSpc>
                <a:spcPct val="100000"/>
              </a:lnSpc>
              <a:spcBef>
                <a:spcPts val="36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 widespread use of social media has exposed the issue of </a:t>
            </a:r>
            <a:r>
              <a:rPr lang="en-US" sz="1200" b="0" i="1" u="none" strike="noStrike" cap="none" dirty="0">
                <a:solidFill>
                  <a:schemeClr val="dk1"/>
                </a:solidFill>
                <a:latin typeface="Arial"/>
                <a:ea typeface="Arial"/>
                <a:cs typeface="Arial"/>
                <a:sym typeface="Arial"/>
              </a:rPr>
              <a:t>transparency</a:t>
            </a:r>
            <a:r>
              <a:rPr lang="en-US" sz="1200" b="0" i="0" u="none" strike="noStrike" cap="none" dirty="0">
                <a:solidFill>
                  <a:schemeClr val="dk1"/>
                </a:solidFill>
                <a:latin typeface="Arial"/>
                <a:ea typeface="Arial"/>
                <a:cs typeface="Arial"/>
                <a:sym typeface="Arial"/>
              </a:rPr>
              <a:t>. In this context, transparency involves a sense of openness—of giving everyone involved in a conversation the information they need to process a message accurately. A key aspect of transparency is knowing who is behind the message.</a:t>
            </a:r>
          </a:p>
          <a:p>
            <a:pPr marL="0" marR="0" lvl="0" indent="0" algn="l" rtl="0">
              <a:lnSpc>
                <a:spcPct val="100000"/>
              </a:lnSpc>
              <a:spcBef>
                <a:spcPts val="360"/>
              </a:spcBef>
              <a:spcAft>
                <a:spcPts val="0"/>
              </a:spcAft>
              <a:buClr>
                <a:schemeClr val="dk1"/>
              </a:buClr>
              <a:buSzPct val="25000"/>
              <a:buFont typeface="Arial"/>
              <a:buNone/>
            </a:pPr>
            <a:r>
              <a:rPr lang="en-US" dirty="0"/>
              <a:t>It is unethical for bloggers not to disclose that they have been paid to review or have otherwise benefited from reviewing products on their blog. </a:t>
            </a:r>
          </a:p>
        </p:txBody>
      </p:sp>
      <p:sp>
        <p:nvSpPr>
          <p:cNvPr id="310" name="Shape 31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506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Every company has responsibilities to its stakeholders, and those various groups often have competing interests. In some situations, what's right for one group may be wrong for another. </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An </a:t>
            </a:r>
            <a:r>
              <a:rPr lang="en-US" sz="1200" b="1" i="0" u="none" strike="noStrike" cap="none" dirty="0">
                <a:solidFill>
                  <a:schemeClr val="dk1"/>
                </a:solidFill>
                <a:latin typeface="Arial"/>
                <a:ea typeface="Arial"/>
                <a:cs typeface="Arial"/>
                <a:sym typeface="Arial"/>
              </a:rPr>
              <a:t>ethical dilemma</a:t>
            </a:r>
            <a:r>
              <a:rPr lang="en-US" sz="1200" b="0" i="0" u="none" strike="noStrike" cap="none" dirty="0">
                <a:solidFill>
                  <a:schemeClr val="dk1"/>
                </a:solidFill>
                <a:latin typeface="Arial"/>
                <a:ea typeface="Arial"/>
                <a:cs typeface="Arial"/>
                <a:sym typeface="Arial"/>
              </a:rPr>
              <a:t> involves choosing among alternatives that aren't clear-cut (perhaps two conflicting alternatives are both ethical and valid, or perhaps the alternatives lie somewhere in the gray area between clearly right and clearly wrong). Unlike a dilemma, an </a:t>
            </a:r>
            <a:r>
              <a:rPr lang="en-US" sz="1200" b="1" i="0" u="none" strike="noStrike" cap="none" dirty="0">
                <a:solidFill>
                  <a:schemeClr val="dk1"/>
                </a:solidFill>
                <a:latin typeface="Arial"/>
                <a:ea typeface="Arial"/>
                <a:cs typeface="Arial"/>
                <a:sym typeface="Arial"/>
              </a:rPr>
              <a:t>ethical lapse</a:t>
            </a:r>
            <a:r>
              <a:rPr lang="en-US" sz="1200" b="0" i="0" u="none" strike="noStrike" cap="none" dirty="0">
                <a:solidFill>
                  <a:schemeClr val="dk1"/>
                </a:solidFill>
                <a:latin typeface="Arial"/>
                <a:ea typeface="Arial"/>
                <a:cs typeface="Arial"/>
                <a:sym typeface="Arial"/>
              </a:rPr>
              <a:t> is a clearly unethical or illegal choice.</a:t>
            </a:r>
          </a:p>
        </p:txBody>
      </p:sp>
      <p:sp>
        <p:nvSpPr>
          <p:cNvPr id="317" name="Shape 31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162326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Whether or not formal guidelines are in place, every employee has the responsibility to communicate in an ethical manner. In the absence of clear guidelines, ask yourself the following questions about your business communications: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Have you defined the situation fairly and accurately?</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What is your intention in communicating the message?</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What impact will the message have on the people who receive it, or who might be affected by it?</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Will the message achieve the greatest possible good while doing the least possible harm?</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Will the assumptions that you have made change over time? That is, will a decision that seems ethical now seem unethical in the future?</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Are you comfortable with your decision? Would you be embarrassed if it were printed in tomorrow’s newspaper or spread across the Internet? </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If you’re unsure of the legal ramifications of a message you intend to send, ask for guidance from your company’s legal department.</a:t>
            </a:r>
          </a:p>
        </p:txBody>
      </p:sp>
      <p:sp>
        <p:nvSpPr>
          <p:cNvPr id="324" name="Shape 32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68214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41752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6" name="Shape 33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Throughout your career, you will interact with people who differ in race, age, gender, sexual orientation, national and regional attitudes and beliefs, family structure, religion, native language, physical and cognitive abilities, life experience, and educational background. Although the concept of </a:t>
            </a:r>
            <a:r>
              <a:rPr lang="en-US" sz="1200" b="1" i="0" u="none" strike="noStrike" cap="none" dirty="0">
                <a:solidFill>
                  <a:schemeClr val="dk1"/>
                </a:solidFill>
                <a:latin typeface="Arial"/>
                <a:ea typeface="Arial"/>
                <a:cs typeface="Arial"/>
                <a:sym typeface="Arial"/>
              </a:rPr>
              <a:t>diversity </a:t>
            </a:r>
            <a:r>
              <a:rPr lang="en-US" sz="1200" b="0" i="0" u="none" strike="noStrike" cap="none" dirty="0">
                <a:solidFill>
                  <a:schemeClr val="dk1"/>
                </a:solidFill>
                <a:latin typeface="Arial"/>
                <a:ea typeface="Arial"/>
                <a:cs typeface="Arial"/>
                <a:sym typeface="Arial"/>
              </a:rPr>
              <a:t>is often framed in terms of ethnic background, a broader and more useful definition includes all the characteristics and experiences that define each of us as individuals.</a:t>
            </a:r>
          </a:p>
          <a:p>
            <a:pPr marL="0" marR="0" lvl="0" indent="0" algn="l" rtl="0">
              <a:lnSpc>
                <a:spcPct val="100000"/>
              </a:lnSpc>
              <a:spcBef>
                <a:spcPts val="36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This section looks at the advantages and challenges of a diverse workforce from a communication perspective, key differences among cultures, and advice for communicating across cultures.</a:t>
            </a:r>
          </a:p>
        </p:txBody>
      </p:sp>
      <p:sp>
        <p:nvSpPr>
          <p:cNvPr id="337" name="Shape 33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314444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3" name="Shape 34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 diverse workforce offers a broader spectrum of viewpoints and ideas, helps companies understand and identify with diverse markets, and enables companies to benefit from a wider range of employee talents.</a:t>
            </a:r>
          </a:p>
        </p:txBody>
      </p:sp>
      <p:sp>
        <p:nvSpPr>
          <p:cNvPr id="344" name="Shape 34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00126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0" name="Shape 35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For all their benefits, diverse workforces and markets present communication challenges, and understanding the effect of </a:t>
            </a:r>
            <a:r>
              <a:rPr lang="en-US" sz="1200" b="1" i="0" u="none" strike="noStrike" cap="none" dirty="0">
                <a:solidFill>
                  <a:schemeClr val="dk1"/>
                </a:solidFill>
                <a:latin typeface="Arial"/>
                <a:ea typeface="Arial"/>
                <a:cs typeface="Arial"/>
                <a:sym typeface="Arial"/>
              </a:rPr>
              <a:t>culture</a:t>
            </a:r>
            <a:r>
              <a:rPr lang="en-US" sz="1200" b="0" i="0" u="none" strike="noStrike" cap="none" dirty="0">
                <a:solidFill>
                  <a:schemeClr val="dk1"/>
                </a:solidFill>
                <a:latin typeface="Arial"/>
                <a:ea typeface="Arial"/>
                <a:cs typeface="Arial"/>
                <a:sym typeface="Arial"/>
              </a:rPr>
              <a:t> on communication is essential:</a:t>
            </a:r>
          </a:p>
          <a:p>
            <a:pPr marL="171450" marR="0" lvl="0" indent="-171450" algn="l" rtl="0">
              <a:lnSpc>
                <a:spcPct val="100000"/>
              </a:lnSpc>
              <a:spcBef>
                <a:spcPts val="360"/>
              </a:spcBef>
              <a:spcAft>
                <a:spcPts val="0"/>
              </a:spcAft>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Culture is a shared system of symbols, beliefs, attitudes, values, expectations, and norms for behavior. </a:t>
            </a:r>
          </a:p>
          <a:p>
            <a:pPr marL="171450" marR="0" lvl="0" indent="-171450" algn="l" rtl="0">
              <a:lnSpc>
                <a:spcPct val="100000"/>
              </a:lnSpc>
              <a:spcBef>
                <a:spcPts val="360"/>
              </a:spcBef>
              <a:spcAft>
                <a:spcPts val="0"/>
              </a:spcAft>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Culture influences the way people perceive the world and respond to others, which affects the way they communicate as both senders and receivers. </a:t>
            </a:r>
          </a:p>
          <a:p>
            <a:pPr marL="0" marR="0" lvl="0" indent="0" algn="l" rtl="0">
              <a:lnSpc>
                <a:spcPct val="100000"/>
              </a:lnSpc>
              <a:spcBef>
                <a:spcPts val="36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These influences operate on such a fundamental level that people often don’t recognize the influence of culture on their beliefs and behaviors. This subconscious effect of culture can create friction because it leads people to assume that everybody thinks and feels the way they do. However, differences between cultures can be profound.</a:t>
            </a:r>
          </a:p>
          <a:p>
            <a:pPr marL="0" marR="0" lvl="0" indent="0" algn="l" rtl="0">
              <a:lnSpc>
                <a:spcPct val="100000"/>
              </a:lnSpc>
              <a:spcBef>
                <a:spcPts val="36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Developing </a:t>
            </a:r>
            <a:r>
              <a:rPr lang="en-US" sz="1200" b="1" i="0" u="none" strike="noStrike" cap="none" dirty="0">
                <a:solidFill>
                  <a:schemeClr val="dk1"/>
                </a:solidFill>
                <a:latin typeface="Arial"/>
                <a:ea typeface="Arial"/>
                <a:cs typeface="Arial"/>
                <a:sym typeface="Arial"/>
              </a:rPr>
              <a:t>cultural competency </a:t>
            </a:r>
            <a:r>
              <a:rPr lang="en-US" sz="1200" b="0" i="0" u="none" strike="noStrike" cap="none" dirty="0">
                <a:solidFill>
                  <a:schemeClr val="dk1"/>
                </a:solidFill>
                <a:latin typeface="Arial"/>
                <a:ea typeface="Arial"/>
                <a:cs typeface="Arial"/>
                <a:sym typeface="Arial"/>
              </a:rPr>
              <a:t>can keep cultural differences from impeding communication. Such competency involves an appreciation for the cultural differences that affect communication, and the ability to adjust one’s style when sending and receiving messages across cultural boundaries.</a:t>
            </a:r>
          </a:p>
        </p:txBody>
      </p:sp>
      <p:sp>
        <p:nvSpPr>
          <p:cNvPr id="351" name="Shape 35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8568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7" name="Shape 35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You don’t need to become an expert in the details of every culture in which you do business, but you do need to attain a basic level of cultural proficiency to ensure successful communication. You can start by recognizing and accommodating the following differences: cultural context, legal and ethical views, social customs, nonverbal signals, age, gender, religion, and abilities. All of these differences are covered in this section.</a:t>
            </a:r>
          </a:p>
          <a:p>
            <a:pPr marL="0" marR="0" lvl="0" indent="0" algn="l" rtl="0">
              <a:lnSpc>
                <a:spcPct val="100000"/>
              </a:lnSpc>
              <a:spcBef>
                <a:spcPts val="36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Note: </a:t>
            </a:r>
            <a:r>
              <a:rPr lang="en-US" sz="1200" b="0" i="0" u="none" strike="noStrike" cap="none" dirty="0">
                <a:solidFill>
                  <a:schemeClr val="dk1"/>
                </a:solidFill>
                <a:latin typeface="Arial"/>
                <a:ea typeface="Arial"/>
                <a:cs typeface="Arial"/>
                <a:sym typeface="Arial"/>
              </a:rPr>
              <a:t>This discussion of cultural diversity is an overview only, with some generalizations that won’t be accurate in every situation. Always consider the unique circumstances of each encounter when making communication decisions.</a:t>
            </a:r>
          </a:p>
        </p:txBody>
      </p:sp>
      <p:sp>
        <p:nvSpPr>
          <p:cNvPr id="358" name="Shape 35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265429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5" name="Shape 36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Every attempt at communication occurs within a </a:t>
            </a:r>
            <a:r>
              <a:rPr lang="en-US" sz="1200" b="1" i="0" u="none" strike="noStrike" cap="none" dirty="0">
                <a:solidFill>
                  <a:schemeClr val="dk1"/>
                </a:solidFill>
                <a:latin typeface="Arial"/>
                <a:ea typeface="Arial"/>
                <a:cs typeface="Arial"/>
                <a:sym typeface="Arial"/>
              </a:rPr>
              <a:t>cultural context</a:t>
            </a:r>
            <a:r>
              <a:rPr lang="en-US" sz="1200" b="0" i="0" u="none" strike="noStrike" cap="none" dirty="0">
                <a:solidFill>
                  <a:schemeClr val="dk1"/>
                </a:solidFill>
                <a:latin typeface="Arial"/>
                <a:ea typeface="Arial"/>
                <a:cs typeface="Arial"/>
                <a:sym typeface="Arial"/>
              </a:rPr>
              <a:t>—the mixture of traditions, expectations, and unwritten social rules that help convey meaning between members of the same culture. Cultures vary widely in the role that context plays in communication.</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In a</a:t>
            </a:r>
            <a:r>
              <a:rPr lang="en-US" sz="1200" b="0" i="1" u="none" strike="noStrike" cap="none" dirty="0">
                <a:solidFill>
                  <a:schemeClr val="dk1"/>
                </a:solidFill>
                <a:latin typeface="Arial"/>
                <a:ea typeface="Arial"/>
                <a:cs typeface="Arial"/>
                <a:sym typeface="Arial"/>
              </a:rPr>
              <a:t> high-context culture</a:t>
            </a:r>
            <a:r>
              <a:rPr lang="en-US" sz="1200" b="0" i="0" u="none" strike="noStrike" cap="none" dirty="0">
                <a:solidFill>
                  <a:schemeClr val="dk1"/>
                </a:solidFill>
                <a:latin typeface="Arial"/>
                <a:ea typeface="Arial"/>
                <a:cs typeface="Arial"/>
                <a:sym typeface="Arial"/>
              </a:rPr>
              <a:t>,</a:t>
            </a:r>
            <a:r>
              <a:rPr lang="en-US" sz="1200" b="0" i="1" u="none" strike="noStrike" cap="none" dirty="0">
                <a:solidFill>
                  <a:schemeClr val="dk1"/>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people rely less on the explicit content of the message and more on the context of nonverbal actions and environmental setting to convey meaning. In such cultures, as individuals grow up, they learn how to recognize situational cues (such as gestures and tone of voice) and how to respond as expected. </a:t>
            </a:r>
            <a:r>
              <a:rPr lang="en-US" sz="1200" b="0" i="0" u="none" strike="noStrike" cap="none" dirty="0" smtClean="0">
                <a:solidFill>
                  <a:schemeClr val="dk1"/>
                </a:solidFill>
                <a:latin typeface="Arial"/>
                <a:ea typeface="Arial"/>
                <a:cs typeface="Arial"/>
                <a:sym typeface="Arial"/>
              </a:rPr>
              <a:t>In</a:t>
            </a:r>
            <a:r>
              <a:rPr lang="en-US" sz="1200" b="0" i="0" u="none" strike="noStrike" cap="none" baseline="0" dirty="0" smtClean="0">
                <a:solidFill>
                  <a:schemeClr val="dk1"/>
                </a:solidFill>
                <a:latin typeface="Arial"/>
                <a:ea typeface="Arial"/>
                <a:cs typeface="Arial"/>
                <a:sym typeface="Arial"/>
              </a:rPr>
              <a:t> addition</a:t>
            </a:r>
            <a:r>
              <a:rPr lang="en-US" sz="1200" b="0" i="0" u="none" strike="noStrike" cap="none" dirty="0" smtClean="0">
                <a:solidFill>
                  <a:schemeClr val="dk1"/>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in a high-context culture, the primary role of communication is often building relationships, not exchanging information.</a:t>
            </a:r>
          </a:p>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In a </a:t>
            </a:r>
            <a:r>
              <a:rPr lang="en-US" sz="1200" b="0" i="1" u="none" strike="noStrike" cap="none" dirty="0">
                <a:solidFill>
                  <a:schemeClr val="dk1"/>
                </a:solidFill>
                <a:latin typeface="Arial"/>
                <a:ea typeface="Arial"/>
                <a:cs typeface="Arial"/>
                <a:sym typeface="Arial"/>
              </a:rPr>
              <a:t>low-context culture</a:t>
            </a:r>
            <a:r>
              <a:rPr lang="en-US" sz="1200" b="0" i="0" u="none" strike="noStrike" cap="none" dirty="0">
                <a:solidFill>
                  <a:schemeClr val="dk1"/>
                </a:solidFill>
                <a:latin typeface="Arial"/>
                <a:ea typeface="Arial"/>
                <a:cs typeface="Arial"/>
                <a:sym typeface="Arial"/>
              </a:rPr>
              <a:t>,</a:t>
            </a:r>
            <a:r>
              <a:rPr lang="en-US" sz="1200" b="0" i="1" u="none" strike="noStrike" cap="none" dirty="0">
                <a:solidFill>
                  <a:schemeClr val="dk1"/>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people rely more on the explicit content of the message and less on circumstances and cues to convey meaning. In other words, more of the conveyed meaning is encoded into the actual message itself.</a:t>
            </a:r>
          </a:p>
          <a:p>
            <a:pPr marL="0" marR="0" lvl="0" indent="0" algn="l" rtl="0">
              <a:lnSpc>
                <a:spcPct val="100000"/>
              </a:lnSpc>
              <a:spcBef>
                <a:spcPts val="36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 different expectations of low- and high-context cultures can create friction and misunderstanding when people try to communicate across cultural boundaries.</a:t>
            </a:r>
          </a:p>
        </p:txBody>
      </p:sp>
      <p:sp>
        <p:nvSpPr>
          <p:cNvPr id="366" name="Shape 36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28100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Arial"/>
                <a:ea typeface="Arial"/>
                <a:cs typeface="Arial"/>
                <a:sym typeface="Arial"/>
              </a:rPr>
              <a:t>Communication </a:t>
            </a:r>
            <a:r>
              <a:rPr lang="en-US" sz="1200" b="0" i="0" u="none" strike="noStrike" cap="none" dirty="0">
                <a:solidFill>
                  <a:schemeClr val="dk1"/>
                </a:solidFill>
                <a:latin typeface="Arial"/>
                <a:ea typeface="Arial"/>
                <a:cs typeface="Arial"/>
                <a:sym typeface="Arial"/>
              </a:rPr>
              <a:t>is the process of transferring information and meaning between </a:t>
            </a:r>
            <a:r>
              <a:rPr lang="en-US" sz="1200" b="0" i="1" u="none" strike="noStrike" cap="none" dirty="0">
                <a:solidFill>
                  <a:schemeClr val="dk1"/>
                </a:solidFill>
                <a:latin typeface="Arial"/>
                <a:ea typeface="Arial"/>
                <a:cs typeface="Arial"/>
                <a:sym typeface="Arial"/>
              </a:rPr>
              <a:t>senders</a:t>
            </a:r>
            <a:r>
              <a:rPr lang="en-US" sz="1200" b="0" i="0" u="none" strike="noStrike" cap="none" dirty="0">
                <a:solidFill>
                  <a:schemeClr val="dk1"/>
                </a:solidFill>
                <a:latin typeface="Arial"/>
                <a:ea typeface="Arial"/>
                <a:cs typeface="Arial"/>
                <a:sym typeface="Arial"/>
              </a:rPr>
              <a:t> and </a:t>
            </a:r>
            <a:r>
              <a:rPr lang="en-US" sz="1200" b="0" i="1" u="none" strike="noStrike" cap="none" dirty="0">
                <a:solidFill>
                  <a:schemeClr val="dk1"/>
                </a:solidFill>
                <a:latin typeface="Arial"/>
                <a:ea typeface="Arial"/>
                <a:cs typeface="Arial"/>
                <a:sym typeface="Arial"/>
              </a:rPr>
              <a:t>receivers</a:t>
            </a:r>
            <a:r>
              <a:rPr lang="en-US" sz="1200" b="0" i="0" u="none" strike="noStrike" cap="none" dirty="0">
                <a:solidFill>
                  <a:schemeClr val="dk1"/>
                </a:solidFill>
                <a:latin typeface="Arial"/>
                <a:ea typeface="Arial"/>
                <a:cs typeface="Arial"/>
                <a:sym typeface="Arial"/>
              </a:rPr>
              <a:t>, using one or more written, oral, visual, or electronic channels. The essence of communication is sharing—providing data, information, insights, and inspiration in an exchange that benefits both you and the people with whom you are communicating.</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You will invest a lot of time and energy in this course to develop communication skills, so it’s fair to ask if it will all be worthwhile. This section outlines the many ways in which good communication skills are good for your career and your company.</a:t>
            </a:r>
          </a:p>
        </p:txBody>
      </p:sp>
      <p:sp>
        <p:nvSpPr>
          <p:cNvPr id="124" name="Shape 12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40857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2" name="Shape 37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Cultural context also influences legal and ethical behavior. For example, because low-context cultures value the written word, written agreements are binding. High-context cultures put less emphasis on the written word and consider personal pledges more important than contracts. They also tend to view law with flexibility; on the other hand, low-context cultures value the letter of the law.</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Ethical principles are based to a large extent on cultural values, so trying to make ethical choices across cultures can be complicated. When communicating across cultures, keep your messages ethical by applying four basic principles: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Actively seek mutual ground.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Send and receive messages without judgment.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Send messages that are honest.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Show respect for cultural differences.</a:t>
            </a:r>
          </a:p>
        </p:txBody>
      </p:sp>
      <p:sp>
        <p:nvSpPr>
          <p:cNvPr id="373" name="Shape 37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307265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9" name="Shape 37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Social behavior is guided by numerous rules, some of them formal and specifically articulated (table manners are a good example) and others more informal and learned over time (such as the comfortable standing distance between two speakers in an office). The combination of formal and informal rules influences the overall behavior of everyone in a society in such areas as manners, attitudes toward time, individual versus community values, attitudes toward status and wealth, and respect for authority. </a:t>
            </a:r>
          </a:p>
          <a:p>
            <a:pPr marL="0" marR="0" lvl="0" indent="0" algn="l" rtl="0">
              <a:lnSpc>
                <a:spcPct val="100000"/>
              </a:lnSpc>
              <a:spcBef>
                <a:spcPts val="36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Understanding the nuances of social customs takes time and effort, but most businesspeople are happy to explain the habits and expectations of their culture. Plus, they will view your curiosity as a sign of respect.</a:t>
            </a:r>
          </a:p>
        </p:txBody>
      </p:sp>
      <p:sp>
        <p:nvSpPr>
          <p:cNvPr id="380" name="Shape 38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29913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6" name="Shape 38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Nonverbal communication is a vital part of the communication process. Everything from facial expressions to style of dress can influence the way receivers decode messages, and the interpretation of nonverbal signals can vary widely from culture to culture. Don’t assume that the gestures you grew up with will translate to another culture; doing so could lead to embarrassing mistakes. You will learn more about nonverbal communication in Chapter 2.</a:t>
            </a:r>
          </a:p>
        </p:txBody>
      </p:sp>
      <p:sp>
        <p:nvSpPr>
          <p:cNvPr id="387" name="Shape 38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453529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3" name="Shape 39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In some cultures, youth is associated with strength, energy, possibilities, and freedom. Age is often associated with declining powers and a loss of respect and authority. In contrast, in cultures that value age and seniority, longevity earns respect and increasing power and freedom.</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Each generation can bring particular strengths to the workplace. For instance, older workers can offer broader experience, the benefits of important business relationships nurtured over many years, and high degrees of “practical intelligence,” such as the ability to solve complex, poorly-defined problems. However, getting the benefits of having multiple generations in a workplace can require some accommodation on everyone’s part because of differing habits and perspectives.</a:t>
            </a:r>
          </a:p>
          <a:p>
            <a:pPr marL="0" marR="0" lvl="0" indent="0" algn="l" rtl="0">
              <a:spcBef>
                <a:spcPts val="0"/>
              </a:spcBef>
              <a:buSzPct val="25000"/>
              <a:buNone/>
            </a:pPr>
            <a:r>
              <a:rPr lang="en-US" dirty="0"/>
              <a:t>In addition to cultural values associated with various life stages, each of the generations in the workforce has been shaped by dramatically different world events, social trends, and technological advances. </a:t>
            </a:r>
          </a:p>
        </p:txBody>
      </p:sp>
      <p:sp>
        <p:nvSpPr>
          <p:cNvPr id="394" name="Shape 3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567417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0" name="Shape 40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Gender influences workplace communication in several important ways. First, the perception of men and women in business varies from culture to culture, and </a:t>
            </a:r>
            <a:r>
              <a:rPr lang="en-US" sz="1200" b="0" i="1" u="none" strike="noStrike" cap="none" dirty="0">
                <a:solidFill>
                  <a:schemeClr val="dk1"/>
                </a:solidFill>
                <a:latin typeface="Arial"/>
                <a:ea typeface="Arial"/>
                <a:cs typeface="Arial"/>
                <a:sym typeface="Arial"/>
              </a:rPr>
              <a:t>gender bias </a:t>
            </a:r>
            <a:r>
              <a:rPr lang="en-US" sz="1200" b="0" i="0" u="none" strike="noStrike" cap="none" dirty="0">
                <a:solidFill>
                  <a:schemeClr val="dk1"/>
                </a:solidFill>
                <a:latin typeface="Arial"/>
                <a:ea typeface="Arial"/>
                <a:cs typeface="Arial"/>
                <a:sym typeface="Arial"/>
              </a:rPr>
              <a:t>can range from overt discrimination to subtle and even unconscious beliefs. </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Second, although the ratio of men and women in entry-level professional positions is roughly equal, the percentage of </a:t>
            </a:r>
            <a:r>
              <a:rPr lang="en-US" sz="1200" b="0" i="1" u="none" strike="noStrike" cap="none" dirty="0">
                <a:solidFill>
                  <a:schemeClr val="dk1"/>
                </a:solidFill>
                <a:latin typeface="Arial"/>
                <a:ea typeface="Arial"/>
                <a:cs typeface="Arial"/>
                <a:sym typeface="Arial"/>
              </a:rPr>
              <a:t>management roles </a:t>
            </a:r>
            <a:r>
              <a:rPr lang="en-US" sz="1200" b="0" i="0" u="none" strike="noStrike" cap="none" dirty="0">
                <a:solidFill>
                  <a:schemeClr val="dk1"/>
                </a:solidFill>
                <a:latin typeface="Arial"/>
                <a:ea typeface="Arial"/>
                <a:cs typeface="Arial"/>
                <a:sym typeface="Arial"/>
              </a:rPr>
              <a:t>held by men increases steadily the further one looks up the corporate ladder. This imbalance can significantly affect communication in such areas as mentoring, which is a vital development opportunity for lower and middle managers who want to move into senior positions.</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Third, evidence suggests that men and women tend to have somewhat different </a:t>
            </a:r>
            <a:r>
              <a:rPr lang="en-US" sz="1200" b="0" i="1" u="none" strike="noStrike" cap="none" dirty="0">
                <a:solidFill>
                  <a:schemeClr val="dk1"/>
                </a:solidFill>
                <a:latin typeface="Arial"/>
                <a:ea typeface="Arial"/>
                <a:cs typeface="Arial"/>
                <a:sym typeface="Arial"/>
              </a:rPr>
              <a:t>communication styles</a:t>
            </a:r>
            <a:r>
              <a:rPr lang="en-US" sz="1200" b="0" i="0" u="none" strike="noStrike" cap="none" dirty="0">
                <a:solidFill>
                  <a:schemeClr val="dk1"/>
                </a:solidFill>
                <a:latin typeface="Arial"/>
                <a:ea typeface="Arial"/>
                <a:cs typeface="Arial"/>
                <a:sym typeface="Arial"/>
              </a:rPr>
              <a:t>. Broadly speaking, men emphasize content and outcomes in their communication efforts, whereas women place a higher premium on relationship maintenance. Changing these perceptions could go a long way toward improving communication and equity in the workplace.</a:t>
            </a:r>
          </a:p>
          <a:p>
            <a:pPr marL="0" marR="0" lvl="0" indent="0" algn="l" rtl="0">
              <a:spcBef>
                <a:spcPts val="0"/>
              </a:spcBef>
              <a:buSzPct val="25000"/>
              <a:buNone/>
            </a:pPr>
            <a:r>
              <a:rPr lang="en-US" dirty="0"/>
              <a:t>Discriminatory company policies and the behaviors and attitudes of coworkers can deprive people who do not fit or wish to be fit into a simplistic heterosexual, male/female categorization of a fair and satisfying work experience. </a:t>
            </a:r>
          </a:p>
        </p:txBody>
      </p:sp>
      <p:sp>
        <p:nvSpPr>
          <p:cNvPr id="401" name="Shape 40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472475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7" name="Shape 4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As one of the most personal and influential aspects of life, religion brings potential for controversy in a work setting—as evidenced by a significant rise in the number of religious discrimination lawsuits. Some employees feel they should be able to express their beliefs in the workplace, but companies try to avoid situations in which openly-expressed religious differences cause friction between employees or distract employees from their responsibilities. As more companies work to establish inclusive workplaces, you can expect to see this issue being discussed at many companies in the coming years.</a:t>
            </a:r>
          </a:p>
        </p:txBody>
      </p:sp>
      <p:sp>
        <p:nvSpPr>
          <p:cNvPr id="408" name="Shape 40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67287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4" name="Shape 41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People whose hearing, vision, cognitive ability, or physical ability to operate computers is impaired can be at a significant disadvantage in today’s workplace. As with other elements of diversity, success starts with respect for individuals and sensitivity to differences. Employers can also invest in a variety of </a:t>
            </a:r>
            <a:r>
              <a:rPr lang="en-US" sz="1200" b="0" i="1" u="none" strike="noStrike" cap="none" dirty="0">
                <a:solidFill>
                  <a:schemeClr val="dk1"/>
                </a:solidFill>
                <a:latin typeface="Arial"/>
                <a:ea typeface="Arial"/>
                <a:cs typeface="Arial"/>
                <a:sym typeface="Arial"/>
              </a:rPr>
              <a:t>assistive technologies </a:t>
            </a:r>
            <a:r>
              <a:rPr lang="en-US" sz="1200" b="0" i="0" u="none" strike="noStrike" cap="none" dirty="0">
                <a:solidFill>
                  <a:schemeClr val="dk1"/>
                </a:solidFill>
                <a:latin typeface="Arial"/>
                <a:ea typeface="Arial"/>
                <a:cs typeface="Arial"/>
                <a:sym typeface="Arial"/>
              </a:rPr>
              <a:t>that help create a vital link for thousands of employees with disabilities, giving them opportunities to pursue a greater range of career paths and giving employers access to a broader base of talent.</a:t>
            </a:r>
          </a:p>
        </p:txBody>
      </p:sp>
      <p:sp>
        <p:nvSpPr>
          <p:cNvPr id="415" name="Shape 41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00508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1" name="Shape 42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In any cross-cultural situation, whether it is within your own office or with an audience halfway around the world, you can communicate more effectively if you heed the following tips: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Avoid </a:t>
            </a:r>
            <a:r>
              <a:rPr lang="en-US" sz="1200" b="0" i="1" u="none" strike="noStrike" cap="none" dirty="0">
                <a:solidFill>
                  <a:schemeClr val="dk1"/>
                </a:solidFill>
                <a:latin typeface="Arial"/>
                <a:ea typeface="Arial"/>
                <a:cs typeface="Arial"/>
                <a:sym typeface="Arial"/>
              </a:rPr>
              <a:t>ethnocentrism,</a:t>
            </a:r>
            <a:r>
              <a:rPr lang="en-US" sz="1200" b="0" i="0" u="none" strike="noStrike" cap="none" dirty="0">
                <a:solidFill>
                  <a:schemeClr val="dk1"/>
                </a:solidFill>
                <a:latin typeface="Arial"/>
                <a:ea typeface="Arial"/>
                <a:cs typeface="Arial"/>
                <a:sym typeface="Arial"/>
              </a:rPr>
              <a:t> or judging other groups according to the standards, behaviors, and customs of one’s own group.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Avoid </a:t>
            </a:r>
            <a:r>
              <a:rPr lang="en-US" sz="1200" b="0" i="1" u="none" strike="noStrike" cap="none" dirty="0">
                <a:solidFill>
                  <a:schemeClr val="dk1"/>
                </a:solidFill>
                <a:latin typeface="Arial"/>
                <a:ea typeface="Arial"/>
                <a:cs typeface="Arial"/>
                <a:sym typeface="Arial"/>
              </a:rPr>
              <a:t>stereotyping,</a:t>
            </a:r>
            <a:r>
              <a:rPr lang="en-US" sz="1200" b="0" i="0" u="none" strike="noStrike" cap="none" dirty="0">
                <a:solidFill>
                  <a:schemeClr val="dk1"/>
                </a:solidFill>
                <a:latin typeface="Arial"/>
                <a:ea typeface="Arial"/>
                <a:cs typeface="Arial"/>
                <a:sym typeface="Arial"/>
              </a:rPr>
              <a:t> or assigning a wide range of generalized attributes to an individual on the basis of membership in a particular group.</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Don’t automatically assume that others think, believe, or behave as you do.</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Accept differences in others without judging them.</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Learn how to communicate respect in various cultures.</a:t>
            </a:r>
          </a:p>
        </p:txBody>
      </p:sp>
      <p:sp>
        <p:nvSpPr>
          <p:cNvPr id="422" name="Shape 42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099584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8" name="Shape 42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Tolerate ambiguity and control your frustration.</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Don’t be distracted by superficial factors such as personal appearance.</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Recognize your own cultural biases.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Be flexible and be prepared to change your habits and attitudes.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Observe and learn; the more you learn, the more effective you’ll be.</a:t>
            </a:r>
          </a:p>
        </p:txBody>
      </p:sp>
      <p:sp>
        <p:nvSpPr>
          <p:cNvPr id="429" name="Shape 429"/>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644019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5" name="Shape 43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Ideally, businesses can communicate with employees, customers, and other stakeholders in their native languages. However, translation isn’t always cost effective or possible. To write effectively for people who may not be comfortable using your language, remember these tips:</a:t>
            </a:r>
          </a:p>
          <a:p>
            <a:pPr marL="0" marR="0" lvl="0" indent="0" algn="l" rtl="0">
              <a:spcBef>
                <a:spcPts val="0"/>
              </a:spcBef>
              <a:buSzPct val="25000"/>
              <a:buNone/>
            </a:pPr>
            <a:r>
              <a:rPr lang="en-US" sz="1200" b="1" i="0" u="none" strike="noStrike" cap="none" dirty="0">
                <a:solidFill>
                  <a:schemeClr val="dk1"/>
                </a:solidFill>
                <a:latin typeface="Arial"/>
                <a:ea typeface="Arial"/>
                <a:cs typeface="Arial"/>
                <a:sym typeface="Arial"/>
              </a:rPr>
              <a:t>Use plain language. </a:t>
            </a:r>
            <a:r>
              <a:rPr lang="en-US" sz="1200" b="0" i="0" u="none" strike="noStrike" cap="none" dirty="0">
                <a:solidFill>
                  <a:schemeClr val="dk1"/>
                </a:solidFill>
                <a:latin typeface="Arial"/>
                <a:ea typeface="Arial"/>
                <a:cs typeface="Arial"/>
                <a:sym typeface="Arial"/>
              </a:rPr>
              <a:t>Use short, precise words that say exactly what you mean.</a:t>
            </a:r>
          </a:p>
          <a:p>
            <a:pPr marL="0" marR="0" lvl="0" indent="0" algn="l" rtl="0">
              <a:spcBef>
                <a:spcPts val="0"/>
              </a:spcBef>
              <a:buSzPct val="25000"/>
              <a:buNone/>
            </a:pPr>
            <a:r>
              <a:rPr lang="en-US" sz="1200" b="1" i="0" u="none" strike="noStrike" cap="none" dirty="0">
                <a:solidFill>
                  <a:schemeClr val="dk1"/>
                </a:solidFill>
                <a:latin typeface="Arial"/>
                <a:ea typeface="Arial"/>
                <a:cs typeface="Arial"/>
                <a:sym typeface="Arial"/>
              </a:rPr>
              <a:t>Avoid words with multiple meanings. </a:t>
            </a:r>
            <a:r>
              <a:rPr lang="en-US" sz="1200" b="0" i="0" u="none" strike="noStrike" cap="none" dirty="0">
                <a:solidFill>
                  <a:schemeClr val="dk1"/>
                </a:solidFill>
                <a:latin typeface="Arial"/>
                <a:ea typeface="Arial"/>
                <a:cs typeface="Arial"/>
                <a:sym typeface="Arial"/>
              </a:rPr>
              <a:t>As much as possible, choose words that have only one obvious meaning in the context you’re using them. </a:t>
            </a:r>
          </a:p>
          <a:p>
            <a:pPr marL="0" marR="0" lvl="0" indent="0" algn="l" rtl="0">
              <a:spcBef>
                <a:spcPts val="0"/>
              </a:spcBef>
              <a:buSzPct val="25000"/>
              <a:buNone/>
            </a:pPr>
            <a:r>
              <a:rPr lang="en-US" sz="1200" b="1" i="0" u="none" strike="noStrike" cap="none" dirty="0">
                <a:solidFill>
                  <a:schemeClr val="dk1"/>
                </a:solidFill>
                <a:latin typeface="Arial"/>
                <a:ea typeface="Arial"/>
                <a:cs typeface="Arial"/>
                <a:sym typeface="Arial"/>
              </a:rPr>
              <a:t>Be clear. </a:t>
            </a:r>
            <a:r>
              <a:rPr lang="en-US" sz="1200" b="0" i="0" u="none" strike="noStrike" cap="none" dirty="0">
                <a:solidFill>
                  <a:schemeClr val="dk1"/>
                </a:solidFill>
                <a:latin typeface="Arial"/>
                <a:ea typeface="Arial"/>
                <a:cs typeface="Arial"/>
                <a:sym typeface="Arial"/>
              </a:rPr>
              <a:t>Rely on specific terms and concrete examples to explain your points.</a:t>
            </a:r>
          </a:p>
          <a:p>
            <a:pPr marL="0" marR="0" lvl="0" indent="0" algn="l" rtl="0">
              <a:spcBef>
                <a:spcPts val="0"/>
              </a:spcBef>
              <a:buSzPct val="25000"/>
              <a:buNone/>
            </a:pPr>
            <a:r>
              <a:rPr lang="en-US" sz="1200" b="1" i="0" u="none" strike="noStrike" cap="none" dirty="0">
                <a:solidFill>
                  <a:schemeClr val="dk1"/>
                </a:solidFill>
                <a:latin typeface="Arial"/>
                <a:ea typeface="Arial"/>
                <a:cs typeface="Arial"/>
                <a:sym typeface="Arial"/>
              </a:rPr>
              <a:t>Cite numbers carefully.</a:t>
            </a:r>
            <a:r>
              <a:rPr lang="en-US" sz="1200" b="0" i="0" u="none" strike="noStrike" cap="none" dirty="0">
                <a:solidFill>
                  <a:schemeClr val="dk1"/>
                </a:solidFill>
                <a:latin typeface="Arial"/>
                <a:ea typeface="Arial"/>
                <a:cs typeface="Arial"/>
                <a:sym typeface="Arial"/>
              </a:rPr>
              <a:t> Use figures (such as “27”) instead of spelling them out (“twenty-seven”).</a:t>
            </a:r>
          </a:p>
          <a:p>
            <a:pPr marL="0" marR="0" lvl="0" indent="0" algn="l" rtl="0">
              <a:spcBef>
                <a:spcPts val="0"/>
              </a:spcBef>
              <a:buSzPct val="25000"/>
              <a:buNone/>
            </a:pPr>
            <a:r>
              <a:rPr lang="en-US" sz="1200" b="1" i="0" u="none" strike="noStrike" cap="none" dirty="0">
                <a:solidFill>
                  <a:schemeClr val="dk1"/>
                </a:solidFill>
                <a:latin typeface="Arial"/>
                <a:ea typeface="Arial"/>
                <a:cs typeface="Arial"/>
                <a:sym typeface="Arial"/>
              </a:rPr>
              <a:t>Avoid slang and be careful with technical jargon and abbreviations. </a:t>
            </a:r>
            <a:r>
              <a:rPr lang="en-US" sz="1200" b="0" i="0" u="none" strike="noStrike" cap="none" dirty="0">
                <a:solidFill>
                  <a:schemeClr val="dk1"/>
                </a:solidFill>
                <a:latin typeface="Arial"/>
                <a:ea typeface="Arial"/>
                <a:cs typeface="Arial"/>
                <a:sym typeface="Arial"/>
              </a:rPr>
              <a:t>Slang and other nonstandard usages can be difficult or impossible for your audience to translate.</a:t>
            </a:r>
          </a:p>
          <a:p>
            <a:pPr marL="0" marR="0" lvl="0" indent="0" algn="l" rtl="0">
              <a:spcBef>
                <a:spcPts val="0"/>
              </a:spcBef>
              <a:buSzPct val="25000"/>
              <a:buNone/>
            </a:pPr>
            <a:r>
              <a:rPr lang="en-US" sz="1200" b="1" i="0" u="none" strike="noStrike" cap="none" dirty="0">
                <a:solidFill>
                  <a:schemeClr val="dk1"/>
                </a:solidFill>
                <a:latin typeface="Arial"/>
                <a:ea typeface="Arial"/>
                <a:cs typeface="Arial"/>
                <a:sym typeface="Arial"/>
              </a:rPr>
              <a:t>Be brief. </a:t>
            </a:r>
            <a:r>
              <a:rPr lang="en-US" sz="1200" b="0" i="0" u="none" strike="noStrike" cap="none" dirty="0">
                <a:solidFill>
                  <a:schemeClr val="dk1"/>
                </a:solidFill>
                <a:latin typeface="Arial"/>
                <a:ea typeface="Arial"/>
                <a:cs typeface="Arial"/>
                <a:sym typeface="Arial"/>
              </a:rPr>
              <a:t>Construct sentences that are short and simple.</a:t>
            </a:r>
          </a:p>
          <a:p>
            <a:pPr marL="0" marR="0" lvl="0" indent="0" algn="l" rtl="0">
              <a:spcBef>
                <a:spcPts val="0"/>
              </a:spcBef>
              <a:buSzPct val="25000"/>
              <a:buNone/>
            </a:pPr>
            <a:r>
              <a:rPr lang="en-US" sz="1200" b="1" i="0" u="none" strike="noStrike" cap="none" dirty="0">
                <a:solidFill>
                  <a:schemeClr val="dk1"/>
                </a:solidFill>
                <a:latin typeface="Arial"/>
                <a:ea typeface="Arial"/>
                <a:cs typeface="Arial"/>
                <a:sym typeface="Arial"/>
              </a:rPr>
              <a:t>Use short paragraphs.</a:t>
            </a:r>
            <a:r>
              <a:rPr lang="en-US" sz="1200" b="0" i="0" u="none" strike="noStrike" cap="none" dirty="0">
                <a:solidFill>
                  <a:schemeClr val="dk1"/>
                </a:solidFill>
                <a:latin typeface="Arial"/>
                <a:ea typeface="Arial"/>
                <a:cs typeface="Arial"/>
                <a:sym typeface="Arial"/>
              </a:rPr>
              <a:t> Each paragraph should stick to one topic.</a:t>
            </a:r>
          </a:p>
          <a:p>
            <a:pPr marL="0" marR="0" lvl="0" indent="0" algn="l" rtl="0">
              <a:spcBef>
                <a:spcPts val="0"/>
              </a:spcBef>
              <a:buSzPct val="25000"/>
              <a:buNone/>
            </a:pPr>
            <a:r>
              <a:rPr lang="en-US" sz="1200" b="1" i="0" u="none" strike="noStrike" cap="none" dirty="0">
                <a:solidFill>
                  <a:schemeClr val="dk1"/>
                </a:solidFill>
                <a:latin typeface="Arial"/>
                <a:ea typeface="Arial"/>
                <a:cs typeface="Arial"/>
                <a:sym typeface="Arial"/>
              </a:rPr>
              <a:t>Use transitions generously. </a:t>
            </a:r>
            <a:r>
              <a:rPr lang="en-US" sz="1200" b="0" i="0" u="none" strike="noStrike" cap="none" dirty="0">
                <a:solidFill>
                  <a:schemeClr val="dk1"/>
                </a:solidFill>
                <a:latin typeface="Arial"/>
                <a:ea typeface="Arial"/>
                <a:cs typeface="Arial"/>
                <a:sym typeface="Arial"/>
              </a:rPr>
              <a:t>Help readers follow your train of thought.</a:t>
            </a:r>
          </a:p>
        </p:txBody>
      </p:sp>
      <p:sp>
        <p:nvSpPr>
          <p:cNvPr id="436" name="Shape 43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15826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Improving your communication skills may be the single most important step you can take in your career. You can have the greatest ideas in the world, but they’re no good to your company or your career if you can’t express them clearly and persuasively. </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Many companies now supplement their permanent workforces with independent contractors who are brought on for a short period or even just a single project. Chances are you will spend some of your career as one of these freelancers, working without the support network that an established company environment provides. You will have to “sell yourself” into each new contract, communicate successfully in a wide range of work situations, and take full responsibility for your career growth and success.</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If you launch a company or move into an executive role in an existing organization, you can expect communication to consume the majority of your time. Top executives spend most of their workdays communicating, and businesspeople who can’t communicate well don’t stand much chance of reaching the top.</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If you learn to write well, speak well, listen well, and recognize the appropriate way to communicate in any situation, you’ll gain a major advantage that will serve you throughout your career.</a:t>
            </a:r>
          </a:p>
        </p:txBody>
      </p:sp>
      <p:sp>
        <p:nvSpPr>
          <p:cNvPr id="131" name="Shape 13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061205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3" name="Shape 44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When speaking in English to people whose native language is not English, you may find these tips helpful:</a:t>
            </a:r>
          </a:p>
          <a:p>
            <a:pPr marL="0" marR="0" lvl="0" indent="0" algn="l" rtl="0">
              <a:spcBef>
                <a:spcPts val="0"/>
              </a:spcBef>
              <a:buClr>
                <a:schemeClr val="dk1"/>
              </a:buClr>
              <a:buSzPct val="25000"/>
              <a:buFont typeface="Arial"/>
              <a:buNone/>
            </a:pPr>
            <a:r>
              <a:rPr lang="en-US" sz="1200" b="1" i="0" u="none" strike="noStrike" cap="none" dirty="0">
                <a:solidFill>
                  <a:schemeClr val="dk1"/>
                </a:solidFill>
                <a:latin typeface="Arial"/>
                <a:ea typeface="Arial"/>
                <a:cs typeface="Arial"/>
                <a:sym typeface="Arial"/>
              </a:rPr>
              <a:t>Speak clearly, simply, and relatively slowly. </a:t>
            </a:r>
            <a:r>
              <a:rPr lang="en-US" sz="1200" b="0" i="0" u="none" strike="noStrike" cap="none" dirty="0">
                <a:solidFill>
                  <a:schemeClr val="dk1"/>
                </a:solidFill>
                <a:latin typeface="Arial"/>
                <a:ea typeface="Arial"/>
                <a:cs typeface="Arial"/>
                <a:sym typeface="Arial"/>
              </a:rPr>
              <a:t>Pronounce words clearly, stop at distinct punctuation points, and make one point at a time.</a:t>
            </a:r>
          </a:p>
          <a:p>
            <a:pPr marL="0" marR="0" lvl="0" indent="0" algn="l" rtl="0">
              <a:spcBef>
                <a:spcPts val="0"/>
              </a:spcBef>
              <a:buClr>
                <a:schemeClr val="dk1"/>
              </a:buClr>
              <a:buSzPct val="25000"/>
              <a:buFont typeface="Arial"/>
              <a:buNone/>
            </a:pPr>
            <a:r>
              <a:rPr lang="en-US" sz="1200" b="1" i="0" u="none" strike="noStrike" cap="none" dirty="0">
                <a:solidFill>
                  <a:schemeClr val="dk1"/>
                </a:solidFill>
                <a:latin typeface="Arial"/>
                <a:ea typeface="Arial"/>
                <a:cs typeface="Arial"/>
                <a:sym typeface="Arial"/>
              </a:rPr>
              <a:t>Look for feedback. </a:t>
            </a:r>
            <a:r>
              <a:rPr lang="en-US" sz="1200" b="0" i="0" u="none" strike="noStrike" cap="none" dirty="0">
                <a:solidFill>
                  <a:schemeClr val="dk1"/>
                </a:solidFill>
                <a:latin typeface="Arial"/>
                <a:ea typeface="Arial"/>
                <a:cs typeface="Arial"/>
                <a:sym typeface="Arial"/>
              </a:rPr>
              <a:t>Be alert to signs of confusion in your listener. Realize that nods and smiles do not necessarily mean understanding.</a:t>
            </a:r>
          </a:p>
          <a:p>
            <a:pPr marL="0" marR="0" lvl="0" indent="0" algn="l" rtl="0">
              <a:spcBef>
                <a:spcPts val="0"/>
              </a:spcBef>
              <a:buClr>
                <a:schemeClr val="dk1"/>
              </a:buClr>
              <a:buSzPct val="25000"/>
              <a:buFont typeface="Arial"/>
              <a:buNone/>
            </a:pPr>
            <a:r>
              <a:rPr lang="en-US" sz="1200" b="1" i="0" u="none" strike="noStrike" cap="none" dirty="0">
                <a:solidFill>
                  <a:schemeClr val="dk1"/>
                </a:solidFill>
                <a:latin typeface="Arial"/>
                <a:ea typeface="Arial"/>
                <a:cs typeface="Arial"/>
                <a:sym typeface="Arial"/>
              </a:rPr>
              <a:t>Rephrase if necessary.</a:t>
            </a:r>
            <a:r>
              <a:rPr lang="en-US" sz="1200" b="0" i="0" u="none" strike="noStrike" cap="none" dirty="0">
                <a:solidFill>
                  <a:schemeClr val="dk1"/>
                </a:solidFill>
                <a:latin typeface="Arial"/>
                <a:ea typeface="Arial"/>
                <a:cs typeface="Arial"/>
                <a:sym typeface="Arial"/>
              </a:rPr>
              <a:t> If someone does not seem to understand you, rephrase using simpler words.</a:t>
            </a:r>
          </a:p>
          <a:p>
            <a:pPr marL="0" marR="0" lvl="0" indent="0" algn="l" rtl="0">
              <a:spcBef>
                <a:spcPts val="0"/>
              </a:spcBef>
              <a:buClr>
                <a:schemeClr val="dk1"/>
              </a:buClr>
              <a:buSzPct val="25000"/>
              <a:buFont typeface="Arial"/>
              <a:buNone/>
            </a:pPr>
            <a:r>
              <a:rPr lang="en-US" sz="1200" b="1" i="0" u="none" strike="noStrike" cap="none" dirty="0">
                <a:solidFill>
                  <a:schemeClr val="dk1"/>
                </a:solidFill>
                <a:latin typeface="Arial"/>
                <a:ea typeface="Arial"/>
                <a:cs typeface="Arial"/>
                <a:sym typeface="Arial"/>
              </a:rPr>
              <a:t>Clarify your meaning with repetition and examples. </a:t>
            </a:r>
            <a:r>
              <a:rPr lang="en-US" sz="1200" b="0" i="0" u="none" strike="noStrike" cap="none" dirty="0">
                <a:solidFill>
                  <a:schemeClr val="dk1"/>
                </a:solidFill>
                <a:latin typeface="Arial"/>
                <a:ea typeface="Arial"/>
                <a:cs typeface="Arial"/>
                <a:sym typeface="Arial"/>
              </a:rPr>
              <a:t>Use concrete and specific examples to illustrate difficult or vague ideas.</a:t>
            </a:r>
          </a:p>
          <a:p>
            <a:pPr marL="0" marR="0" lvl="0" indent="0" algn="l" rtl="0">
              <a:spcBef>
                <a:spcPts val="0"/>
              </a:spcBef>
              <a:buClr>
                <a:schemeClr val="dk1"/>
              </a:buClr>
              <a:buSzPct val="25000"/>
              <a:buFont typeface="Arial"/>
              <a:buNone/>
            </a:pPr>
            <a:r>
              <a:rPr lang="en-US" sz="1200" b="1" i="0" u="none" strike="noStrike" cap="none" dirty="0">
                <a:solidFill>
                  <a:schemeClr val="dk1"/>
                </a:solidFill>
                <a:latin typeface="Arial"/>
                <a:ea typeface="Arial"/>
                <a:cs typeface="Arial"/>
                <a:sym typeface="Arial"/>
              </a:rPr>
              <a:t>Do not talk down to the other person. </a:t>
            </a:r>
            <a:r>
              <a:rPr lang="en-US" sz="1200" b="0" i="0" u="none" strike="noStrike" cap="none" dirty="0">
                <a:solidFill>
                  <a:schemeClr val="dk1"/>
                </a:solidFill>
                <a:latin typeface="Arial"/>
                <a:ea typeface="Arial"/>
                <a:cs typeface="Arial"/>
                <a:sym typeface="Arial"/>
              </a:rPr>
              <a:t>Try not to over-enunciate and do not “blame” the listener for not understanding. Say, “Am I going too fast?” rather than “Is this too difficult for you?”</a:t>
            </a:r>
          </a:p>
        </p:txBody>
      </p:sp>
      <p:sp>
        <p:nvSpPr>
          <p:cNvPr id="444" name="Shape 44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620306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0" name="Shape 45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Arial"/>
              <a:buNone/>
            </a:pPr>
            <a:r>
              <a:rPr lang="en-US" sz="1200" b="1" i="0" u="none" strike="noStrike" cap="none" dirty="0">
                <a:solidFill>
                  <a:schemeClr val="dk1"/>
                </a:solidFill>
                <a:latin typeface="Arial"/>
                <a:ea typeface="Arial"/>
                <a:cs typeface="Arial"/>
                <a:sym typeface="Arial"/>
              </a:rPr>
              <a:t>Learn important phrases in your audience’s language. </a:t>
            </a:r>
            <a:r>
              <a:rPr lang="en-US" sz="1200" b="0" i="0" u="none" strike="noStrike" cap="none" dirty="0">
                <a:solidFill>
                  <a:schemeClr val="dk1"/>
                </a:solidFill>
                <a:latin typeface="Arial"/>
                <a:ea typeface="Arial"/>
                <a:cs typeface="Arial"/>
                <a:sym typeface="Arial"/>
              </a:rPr>
              <a:t>Learn common greetings and a few simple phrases in the other person’s native language; this not only makes initial contact easier, but it also shows respect.</a:t>
            </a:r>
          </a:p>
          <a:p>
            <a:pPr marL="0" marR="0" lvl="0" indent="0" algn="l" rtl="0">
              <a:spcBef>
                <a:spcPts val="0"/>
              </a:spcBef>
              <a:buClr>
                <a:schemeClr val="dk1"/>
              </a:buClr>
              <a:buSzPct val="25000"/>
              <a:buFont typeface="Arial"/>
              <a:buNone/>
            </a:pPr>
            <a:r>
              <a:rPr lang="en-US" sz="1200" b="1" i="0" u="none" strike="noStrike" cap="none" dirty="0">
                <a:solidFill>
                  <a:schemeClr val="dk1"/>
                </a:solidFill>
                <a:latin typeface="Arial"/>
                <a:ea typeface="Arial"/>
                <a:cs typeface="Arial"/>
                <a:sym typeface="Arial"/>
              </a:rPr>
              <a:t>Listen carefully and respectfully</a:t>
            </a:r>
            <a:r>
              <a:rPr lang="en-US" sz="1200" b="0" i="0" u="none" strike="noStrike" cap="none" dirty="0">
                <a:solidFill>
                  <a:schemeClr val="dk1"/>
                </a:solidFill>
                <a:latin typeface="Arial"/>
                <a:ea typeface="Arial"/>
                <a:cs typeface="Arial"/>
                <a:sym typeface="Arial"/>
              </a:rPr>
              <a:t>. If you don’t understand a comment, ask the person to repeat it.</a:t>
            </a:r>
          </a:p>
          <a:p>
            <a:pPr marL="0" marR="0" lvl="0" indent="0" algn="l" rtl="0">
              <a:spcBef>
                <a:spcPts val="0"/>
              </a:spcBef>
              <a:buClr>
                <a:schemeClr val="dk1"/>
              </a:buClr>
              <a:buSzPct val="25000"/>
              <a:buFont typeface="Arial"/>
              <a:buNone/>
            </a:pPr>
            <a:r>
              <a:rPr lang="en-US" sz="1200" b="1" i="0" u="none" strike="noStrike" cap="none" dirty="0">
                <a:solidFill>
                  <a:schemeClr val="dk1"/>
                </a:solidFill>
                <a:latin typeface="Arial"/>
                <a:ea typeface="Arial"/>
                <a:cs typeface="Arial"/>
                <a:sym typeface="Arial"/>
              </a:rPr>
              <a:t>Adapt your conversation style to the other person’s style.</a:t>
            </a:r>
            <a:r>
              <a:rPr lang="en-US" sz="1200" b="0" i="0" u="none" strike="noStrike" cap="none" dirty="0">
                <a:solidFill>
                  <a:schemeClr val="dk1"/>
                </a:solidFill>
                <a:latin typeface="Arial"/>
                <a:ea typeface="Arial"/>
                <a:cs typeface="Arial"/>
                <a:sym typeface="Arial"/>
              </a:rPr>
              <a:t> For instance, if the other person appears to be direct and straightforward, follow suit.</a:t>
            </a:r>
          </a:p>
          <a:p>
            <a:pPr marL="0" marR="0" lvl="0" indent="0" algn="l" rtl="0">
              <a:spcBef>
                <a:spcPts val="0"/>
              </a:spcBef>
              <a:buClr>
                <a:schemeClr val="dk1"/>
              </a:buClr>
              <a:buSzPct val="25000"/>
              <a:buFont typeface="Arial"/>
              <a:buNone/>
            </a:pPr>
            <a:r>
              <a:rPr lang="en-US" sz="1200" b="1" i="0" u="none" strike="noStrike" cap="none" dirty="0">
                <a:solidFill>
                  <a:schemeClr val="dk1"/>
                </a:solidFill>
                <a:latin typeface="Arial"/>
                <a:ea typeface="Arial"/>
                <a:cs typeface="Arial"/>
                <a:sym typeface="Arial"/>
              </a:rPr>
              <a:t>Check frequently for comprehension. </a:t>
            </a:r>
            <a:r>
              <a:rPr lang="en-US" sz="1200" b="0" i="0" u="none" strike="noStrike" cap="none" dirty="0">
                <a:solidFill>
                  <a:schemeClr val="dk1"/>
                </a:solidFill>
                <a:latin typeface="Arial"/>
                <a:ea typeface="Arial"/>
                <a:cs typeface="Arial"/>
                <a:sym typeface="Arial"/>
              </a:rPr>
              <a:t>After you make each point, pause to gauge the other person’s comprehension before moving on.</a:t>
            </a:r>
          </a:p>
          <a:p>
            <a:pPr marL="0" marR="0" lvl="0" indent="0" algn="l" rtl="0">
              <a:spcBef>
                <a:spcPts val="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Clarify what will happen next.</a:t>
            </a:r>
            <a:r>
              <a:rPr lang="en-US" sz="1200" b="0" i="0" u="none" strike="noStrike" cap="none" dirty="0">
                <a:solidFill>
                  <a:schemeClr val="dk1"/>
                </a:solidFill>
                <a:latin typeface="Arial"/>
                <a:ea typeface="Arial"/>
                <a:cs typeface="Arial"/>
                <a:sym typeface="Arial"/>
              </a:rPr>
              <a:t> At the end of a conversation, be sure that you and the other person agree on what has been said and decided.</a:t>
            </a:r>
          </a:p>
          <a:p>
            <a:pPr marL="0" marR="0" lvl="0" indent="0" algn="l" rtl="0">
              <a:lnSpc>
                <a:spcPct val="100000"/>
              </a:lnSpc>
              <a:spcBef>
                <a:spcPts val="36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Finally, remember that oral communication can be more difficult for audiences because it happens in real time and in the presence of other people. In some situations, written communication will be more successful because it gives a reader the opportunity to translate in private and at his or her own pace.</a:t>
            </a:r>
          </a:p>
        </p:txBody>
      </p:sp>
      <p:sp>
        <p:nvSpPr>
          <p:cNvPr id="451" name="Shape 45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889597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457" name="Shape 4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53039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3" name="Shape 46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Today’s businesses rely heavily on technology to enhance communication. In fact, many of the technologies you might use in your personal life are also used in business. </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However, anyone who has used a computer, a smartphone, or other digital device knows that the benefits of technology are not automatic. To communicate effectively, learn to keep technology in perspective, guard against information overload and information addiction, use technological tools productively, and disengage from the computer frequently to communicate in person.</a:t>
            </a:r>
          </a:p>
        </p:txBody>
      </p:sp>
      <p:sp>
        <p:nvSpPr>
          <p:cNvPr id="464" name="Shape 46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277432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0" name="Shape 47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Perhaps the single most important point to remember about technology is that it’s simply a tool, a means by which you can accomplish certain tasks. It’s an aid to interpersonal communication, not a replacement for it. Technology can’t think for you or communicate for you. If you lack some essential skills, technology can’t fill in the gaps.</a:t>
            </a:r>
          </a:p>
        </p:txBody>
      </p:sp>
      <p:sp>
        <p:nvSpPr>
          <p:cNvPr id="471" name="Shape 47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774906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7" name="Shape 47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ndara"/>
                <a:ea typeface="Candara"/>
                <a:cs typeface="Candara"/>
                <a:sym typeface="Candara"/>
              </a:rPr>
              <a:t>You don’t have to become an expert to use most communication technologies effectively; but to work efficiently, you do need to be familiar with basic features and functions. Conversely, don’t worry about learning advanced features unless you really need to use them. Many software packages contain dozens of obscure features that typical business communicators rarely need.</a:t>
            </a:r>
          </a:p>
        </p:txBody>
      </p:sp>
      <p:sp>
        <p:nvSpPr>
          <p:cNvPr id="478" name="Shape 47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145063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4" name="Shape 48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The overuse or misuse of communication technology can lead to </a:t>
            </a:r>
            <a:r>
              <a:rPr lang="en-US" sz="1200" b="0" i="1" u="none" strike="noStrike" cap="none" dirty="0">
                <a:solidFill>
                  <a:schemeClr val="dk1"/>
                </a:solidFill>
                <a:latin typeface="Arial"/>
                <a:ea typeface="Arial"/>
                <a:cs typeface="Arial"/>
                <a:sym typeface="Arial"/>
              </a:rPr>
              <a:t>information overload</a:t>
            </a:r>
            <a:r>
              <a:rPr lang="en-US" sz="1200" b="0" i="0" u="none" strike="noStrike" cap="none" dirty="0">
                <a:solidFill>
                  <a:schemeClr val="dk1"/>
                </a:solidFill>
                <a:latin typeface="Arial"/>
                <a:ea typeface="Arial"/>
                <a:cs typeface="Arial"/>
                <a:sym typeface="Arial"/>
              </a:rPr>
              <a:t>, in which people receive more information than they can effectively process. Information overload makes it difficult to discriminate between useful and useless information, lowers productivity, and amplifies employee stress both on the job and at home.</a:t>
            </a:r>
          </a:p>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As a recipient, control the number and types of messages you receive. Use filtering to isolate high-priority messages that deserve your attention. Also, be wary of subscribing to too many Twitter streams and other sources. Instead, focus on the information you truly need to do your job.</a:t>
            </a:r>
          </a:p>
          <a:p>
            <a:pPr marL="0" marR="0" lvl="0" indent="0" algn="l" rtl="0">
              <a:lnSpc>
                <a:spcPct val="100000"/>
              </a:lnSpc>
              <a:spcBef>
                <a:spcPts val="36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As a sender, make sure every message you send is meaningful and important to your receivers.</a:t>
            </a:r>
          </a:p>
        </p:txBody>
      </p:sp>
      <p:sp>
        <p:nvSpPr>
          <p:cNvPr id="485" name="Shape 48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640223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2" name="Shape 49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Technology can hinder communication if it’s overused. Speaking with people over the phone or in person can take more time and effort than sending an email or text message, but it’s often essential for solving tough problems and maintaining productive relationships. </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Moreover, even the best communication technologies can’t show people who you really are. Step out from behind the technology frequently to learn more about the people you work with—and to let them learn more about you.</a:t>
            </a:r>
          </a:p>
        </p:txBody>
      </p:sp>
      <p:sp>
        <p:nvSpPr>
          <p:cNvPr id="493" name="Shape 49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872291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499" name="Shape 4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14063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5" name="Shape 5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Clr>
                <a:schemeClr val="lt2"/>
              </a:buClr>
              <a:buSzPct val="25000"/>
              <a:buFont typeface="Arial"/>
              <a:buNone/>
            </a:pPr>
            <a:r>
              <a:rPr lang="en-US" sz="3600" b="1" dirty="0">
                <a:solidFill>
                  <a:schemeClr val="lt2"/>
                </a:solidFill>
              </a:rPr>
              <a:t>Summary of Discussion </a:t>
            </a:r>
            <a:r>
              <a:rPr lang="en-US" sz="2000" dirty="0">
                <a:solidFill>
                  <a:schemeClr val="lt2"/>
                </a:solidFill>
              </a:rPr>
              <a:t>(7 of 8)</a:t>
            </a:r>
            <a:r>
              <a:rPr lang="en-US" sz="3600" b="1" dirty="0">
                <a:solidFill>
                  <a:schemeClr val="lt2"/>
                </a:solidFill>
              </a:rPr>
              <a:t>Summary of Discussion </a:t>
            </a:r>
            <a:r>
              <a:rPr lang="en-US" sz="2000" dirty="0">
                <a:solidFill>
                  <a:schemeClr val="lt2"/>
                </a:solidFill>
              </a:rPr>
              <a:t>(7 of 8)</a:t>
            </a:r>
            <a:r>
              <a:rPr lang="en-US" sz="3600" b="1" dirty="0">
                <a:solidFill>
                  <a:schemeClr val="lt2"/>
                </a:solidFill>
              </a:rPr>
              <a:t>Summary of Discussion </a:t>
            </a:r>
            <a:r>
              <a:rPr lang="en-US" sz="2000" dirty="0">
                <a:solidFill>
                  <a:schemeClr val="lt2"/>
                </a:solidFill>
              </a:rPr>
              <a:t>(7 of 8)</a:t>
            </a:r>
            <a:r>
              <a:rPr lang="en-US" sz="3600" b="1" dirty="0">
                <a:solidFill>
                  <a:schemeClr val="lt2"/>
                </a:solidFill>
              </a:rPr>
              <a:t>Summary of Discussion </a:t>
            </a:r>
            <a:r>
              <a:rPr lang="en-US" sz="2000" dirty="0">
                <a:solidFill>
                  <a:schemeClr val="lt2"/>
                </a:solidFill>
              </a:rPr>
              <a:t>(7 of 8)</a:t>
            </a:r>
          </a:p>
        </p:txBody>
      </p:sp>
      <p:sp>
        <p:nvSpPr>
          <p:cNvPr id="506" name="Shape 506"/>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59</a:t>
            </a:fld>
            <a:endParaRPr lang="en-US" dirty="0"/>
          </a:p>
        </p:txBody>
      </p:sp>
    </p:spTree>
    <p:extLst>
      <p:ext uri="{BB962C8B-B14F-4D97-AF65-F5344CB8AC3E}">
        <p14:creationId xmlns:p14="http://schemas.microsoft.com/office/powerpoint/2010/main" val="4201635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Aside from the personal benefits, communication should be important to you because it is important to your company. Effective communication helps businesses in numerous ways:</a:t>
            </a:r>
          </a:p>
          <a:p>
            <a:pPr marL="171450" marR="0" lvl="0" indent="-171450" algn="l" rtl="0">
              <a:spcBef>
                <a:spcPts val="0"/>
              </a:spcBef>
              <a:buClr>
                <a:schemeClr val="dk1"/>
              </a:buClr>
              <a:buSzPct val="100000"/>
              <a:buFont typeface="Arial"/>
              <a:buChar char="•"/>
            </a:pPr>
            <a:r>
              <a:rPr lang="en-US" dirty="0"/>
              <a:t>A stronger sense of trust between individuals and organizations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Closer ties with important communities in the marketplace</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Opportunities to influence conversations, perceptions, and trends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Increased productivity and faster problem solving</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Better financial results and higher return for investors</a:t>
            </a:r>
          </a:p>
        </p:txBody>
      </p:sp>
      <p:sp>
        <p:nvSpPr>
          <p:cNvPr id="138" name="Shape 13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367715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2" name="Shape 5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This course will help you develop these </a:t>
            </a:r>
            <a:r>
              <a:rPr lang="en-US" dirty="0" smtClean="0"/>
              <a:t>skills </a:t>
            </a:r>
            <a:r>
              <a:rPr lang="en-US" dirty="0"/>
              <a:t>and give you the opportunity to enhance a wide range of other skills. </a:t>
            </a:r>
          </a:p>
          <a:p>
            <a:pPr lvl="0">
              <a:spcBef>
                <a:spcPts val="0"/>
              </a:spcBef>
              <a:buNone/>
            </a:pPr>
            <a:r>
              <a:rPr lang="en-US" dirty="0"/>
              <a:t>You will need to use critical thinking to define and solve problems and make decisions or form </a:t>
            </a:r>
            <a:r>
              <a:rPr lang="en-US" dirty="0" smtClean="0"/>
              <a:t>judgments.</a:t>
            </a:r>
            <a:endParaRPr lang="en-US" dirty="0"/>
          </a:p>
          <a:p>
            <a:pPr lvl="0">
              <a:spcBef>
                <a:spcPts val="0"/>
              </a:spcBef>
              <a:buNone/>
            </a:pPr>
            <a:r>
              <a:rPr lang="en-US" dirty="0"/>
              <a:t>You will use collaboration as you work with classmates on reports, presentations</a:t>
            </a:r>
            <a:r>
              <a:rPr lang="en-US" dirty="0" smtClean="0"/>
              <a:t>, and </a:t>
            </a:r>
            <a:r>
              <a:rPr lang="en-US" dirty="0"/>
              <a:t>other </a:t>
            </a:r>
            <a:r>
              <a:rPr lang="en-US" dirty="0" smtClean="0"/>
              <a:t>projects.</a:t>
            </a:r>
            <a:endParaRPr lang="en-US" dirty="0"/>
          </a:p>
          <a:p>
            <a:pPr lvl="0">
              <a:spcBef>
                <a:spcPts val="0"/>
              </a:spcBef>
              <a:buNone/>
            </a:pPr>
            <a:r>
              <a:rPr lang="en-US" dirty="0"/>
              <a:t>You will gain the ability to learn a concept and then apply that knowledge to other </a:t>
            </a:r>
            <a:r>
              <a:rPr lang="en-US" dirty="0" smtClean="0"/>
              <a:t>challenges. </a:t>
            </a:r>
            <a:endParaRPr lang="en-US" dirty="0"/>
          </a:p>
        </p:txBody>
      </p:sp>
      <p:sp>
        <p:nvSpPr>
          <p:cNvPr id="513" name="Shape 513"/>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60</a:t>
            </a:fld>
            <a:endParaRPr lang="en-US" dirty="0"/>
          </a:p>
        </p:txBody>
      </p:sp>
    </p:spTree>
    <p:extLst>
      <p:ext uri="{BB962C8B-B14F-4D97-AF65-F5344CB8AC3E}">
        <p14:creationId xmlns:p14="http://schemas.microsoft.com/office/powerpoint/2010/main" val="38541124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6" name="Shape 5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527" name="Shape 527"/>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61</a:t>
            </a:fld>
            <a:endParaRPr lang="en-US" dirty="0"/>
          </a:p>
        </p:txBody>
      </p:sp>
    </p:spTree>
    <p:extLst>
      <p:ext uri="{BB962C8B-B14F-4D97-AF65-F5344CB8AC3E}">
        <p14:creationId xmlns:p14="http://schemas.microsoft.com/office/powerpoint/2010/main" val="27645562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533" name="Shape 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3629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Earlier warning of potential problems, from rising business costs to critical safety issues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Stronger decision making based on timely, reliable information</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Clearer and more persuasive marketing messages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Greater employee engagement with their work, leading to higher employee satisfaction and lower employee turnover</a:t>
            </a:r>
          </a:p>
        </p:txBody>
      </p:sp>
      <p:sp>
        <p:nvSpPr>
          <p:cNvPr id="145" name="Shape 14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83573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Effective communication strengthens the connection between a company and its stakeholders, those groups affected in some way by the company’s actions. Conversely, when communication breaks down, the results can range from time wasting to tragic. To make your communication efforts as effective as possible, focus on making them practical, factual, concise, clear, and persuasive.</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Provide practical information.</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Give facts rather than vague impressions.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Present information in a concise, efficient manner.</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Clarify expectations and responsibilities.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Offer compelling, persuasive arguments and recommendations.</a:t>
            </a:r>
          </a:p>
        </p:txBody>
      </p:sp>
      <p:sp>
        <p:nvSpPr>
          <p:cNvPr id="152" name="Shape 15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32088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1174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Chapter Open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15372"/>
            <a:ext cx="8229600" cy="622828"/>
          </a:xfrm>
          <a:prstGeom prst="rect">
            <a:avLst/>
          </a:prstGeom>
          <a:noFill/>
          <a:ln>
            <a:noFill/>
          </a:ln>
        </p:spPr>
        <p:txBody>
          <a:bodyPr wrap="square"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457200" y="816430"/>
            <a:ext cx="8229600" cy="478970"/>
          </a:xfrm>
          <a:prstGeom prst="rect">
            <a:avLst/>
          </a:prstGeom>
          <a:noFill/>
          <a:ln>
            <a:noFill/>
          </a:ln>
        </p:spPr>
        <p:txBody>
          <a:bodyPr wrap="square"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0" name="Shape 20"/>
          <p:cNvSpPr txBox="1">
            <a:spLocks noGrp="1"/>
          </p:cNvSpPr>
          <p:nvPr>
            <p:ph type="body" idx="2"/>
          </p:nvPr>
        </p:nvSpPr>
        <p:spPr>
          <a:xfrm>
            <a:off x="5029200" y="1600201"/>
            <a:ext cx="3657600" cy="1600199"/>
          </a:xfrm>
          <a:prstGeom prst="rect">
            <a:avLst/>
          </a:prstGeom>
          <a:noFill/>
          <a:ln>
            <a:noFill/>
          </a:ln>
        </p:spPr>
        <p:txBody>
          <a:bodyPr wrap="square"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body" idx="3"/>
          </p:nvPr>
        </p:nvSpPr>
        <p:spPr>
          <a:xfrm>
            <a:off x="5029200" y="3200400"/>
            <a:ext cx="3657600" cy="2925763"/>
          </a:xfrm>
          <a:prstGeom prst="rect">
            <a:avLst/>
          </a:prstGeom>
          <a:noFill/>
          <a:ln>
            <a:noFill/>
          </a:ln>
        </p:spPr>
        <p:txBody>
          <a:bodyPr wrap="square"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body" idx="4"/>
          </p:nvPr>
        </p:nvSpPr>
        <p:spPr>
          <a:xfrm>
            <a:off x="1600200" y="6400800"/>
            <a:ext cx="7086600" cy="274320"/>
          </a:xfrm>
          <a:prstGeom prst="rect">
            <a:avLst/>
          </a:prstGeom>
          <a:noFill/>
          <a:ln>
            <a:noFill/>
          </a:ln>
        </p:spPr>
        <p:txBody>
          <a:bodyPr wrap="square"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pic>
        <p:nvPicPr>
          <p:cNvPr id="23" name="Shape 23" descr="Pearson Logo"/>
          <p:cNvPicPr preferRelativeResize="0"/>
          <p:nvPr/>
        </p:nvPicPr>
        <p:blipFill rotWithShape="1">
          <a:blip r:embed="rId2">
            <a:alphaModFix/>
          </a:blip>
          <a:srcRect/>
          <a:stretch/>
        </p:blipFill>
        <p:spPr>
          <a:xfrm>
            <a:off x="457200" y="6434394"/>
            <a:ext cx="913869" cy="27941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85800" y="1447800"/>
            <a:ext cx="7772400" cy="2152651"/>
          </a:xfrm>
          <a:prstGeom prst="rect">
            <a:avLst/>
          </a:prstGeom>
          <a:noFill/>
          <a:ln>
            <a:noFill/>
          </a:ln>
        </p:spPr>
        <p:txBody>
          <a:bodyPr wrap="square"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a:off x="674687" y="3962400"/>
            <a:ext cx="7794627" cy="1752600"/>
          </a:xfrm>
          <a:prstGeom prst="rect">
            <a:avLst/>
          </a:prstGeom>
          <a:noFill/>
          <a:ln>
            <a:noFill/>
          </a:ln>
        </p:spPr>
        <p:txBody>
          <a:bodyPr wrap="square"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83" name="Shape 83"/>
          <p:cNvSpPr txBox="1">
            <a:spLocks noGrp="1"/>
          </p:cNvSpPr>
          <p:nvPr>
            <p:ph type="dt" idx="10"/>
          </p:nvPr>
        </p:nvSpPr>
        <p:spPr>
          <a:xfrm>
            <a:off x="6335713" y="113072"/>
            <a:ext cx="2133600" cy="182880"/>
          </a:xfrm>
          <a:prstGeom prst="rect">
            <a:avLst/>
          </a:prstGeom>
          <a:noFill/>
          <a:ln>
            <a:noFill/>
          </a:ln>
        </p:spPr>
        <p:txBody>
          <a:bodyPr wrap="square"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4" name="Shape 84"/>
          <p:cNvSpPr txBox="1">
            <a:spLocks noGrp="1"/>
          </p:cNvSpPr>
          <p:nvPr>
            <p:ph type="sldNum" idx="12"/>
          </p:nvPr>
        </p:nvSpPr>
        <p:spPr>
          <a:xfrm>
            <a:off x="8469312" y="113072"/>
            <a:ext cx="551783" cy="18288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5" name="Shape 85"/>
          <p:cNvSpPr txBox="1">
            <a:spLocks noGrp="1"/>
          </p:cNvSpPr>
          <p:nvPr>
            <p:ph type="ftr" idx="11"/>
          </p:nvPr>
        </p:nvSpPr>
        <p:spPr>
          <a:xfrm>
            <a:off x="93969" y="6172200"/>
            <a:ext cx="8595360" cy="235463"/>
          </a:xfrm>
          <a:prstGeom prst="rect">
            <a:avLst/>
          </a:prstGeom>
          <a:noFill/>
          <a:ln>
            <a:noFill/>
          </a:ln>
        </p:spPr>
        <p:txBody>
          <a:bodyPr wrap="square"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Only">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15372"/>
            <a:ext cx="8229600" cy="1097280"/>
          </a:xfrm>
          <a:prstGeom prst="rect">
            <a:avLst/>
          </a:prstGeom>
          <a:noFill/>
          <a:ln>
            <a:noFill/>
          </a:ln>
        </p:spPr>
        <p:txBody>
          <a:bodyPr wrap="square"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8" name="Shape 88"/>
          <p:cNvSpPr txBox="1">
            <a:spLocks noGrp="1"/>
          </p:cNvSpPr>
          <p:nvPr>
            <p:ph type="ftr" idx="11"/>
          </p:nvPr>
        </p:nvSpPr>
        <p:spPr>
          <a:xfrm>
            <a:off x="93969" y="6172200"/>
            <a:ext cx="8595360" cy="235463"/>
          </a:xfrm>
          <a:prstGeom prst="rect">
            <a:avLst/>
          </a:prstGeom>
          <a:noFill/>
          <a:ln>
            <a:noFill/>
          </a:ln>
        </p:spPr>
        <p:txBody>
          <a:bodyPr wrap="square"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9" name="Shape 89"/>
          <p:cNvSpPr txBox="1">
            <a:spLocks noGrp="1"/>
          </p:cNvSpPr>
          <p:nvPr>
            <p:ph type="dt" idx="10"/>
          </p:nvPr>
        </p:nvSpPr>
        <p:spPr>
          <a:xfrm>
            <a:off x="6335713" y="113072"/>
            <a:ext cx="2133600" cy="182880"/>
          </a:xfrm>
          <a:prstGeom prst="rect">
            <a:avLst/>
          </a:prstGeom>
          <a:noFill/>
          <a:ln>
            <a:noFill/>
          </a:ln>
        </p:spPr>
        <p:txBody>
          <a:bodyPr wrap="square"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90" name="Shape 90"/>
          <p:cNvSpPr txBox="1">
            <a:spLocks noGrp="1"/>
          </p:cNvSpPr>
          <p:nvPr>
            <p:ph type="sldNum" idx="12"/>
          </p:nvPr>
        </p:nvSpPr>
        <p:spPr>
          <a:xfrm>
            <a:off x="8469312" y="113072"/>
            <a:ext cx="551783" cy="18288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Shape 91"/>
        <p:cNvGrpSpPr/>
        <p:nvPr/>
      </p:nvGrpSpPr>
      <p:grpSpPr>
        <a:xfrm>
          <a:off x="0" y="0"/>
          <a:ext cx="0" cy="0"/>
          <a:chOff x="0" y="0"/>
          <a:chExt cx="0" cy="0"/>
        </a:xfrm>
      </p:grpSpPr>
      <p:sp>
        <p:nvSpPr>
          <p:cNvPr id="92" name="Shape 92"/>
          <p:cNvSpPr txBox="1">
            <a:spLocks noGrp="1"/>
          </p:cNvSpPr>
          <p:nvPr>
            <p:ph type="ftr" idx="11"/>
          </p:nvPr>
        </p:nvSpPr>
        <p:spPr>
          <a:xfrm>
            <a:off x="93969" y="6172200"/>
            <a:ext cx="8595360" cy="235463"/>
          </a:xfrm>
          <a:prstGeom prst="rect">
            <a:avLst/>
          </a:prstGeom>
          <a:noFill/>
          <a:ln>
            <a:noFill/>
          </a:ln>
        </p:spPr>
        <p:txBody>
          <a:bodyPr wrap="square"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93" name="Shape 93"/>
          <p:cNvSpPr txBox="1">
            <a:spLocks noGrp="1"/>
          </p:cNvSpPr>
          <p:nvPr>
            <p:ph type="dt" idx="10"/>
          </p:nvPr>
        </p:nvSpPr>
        <p:spPr>
          <a:xfrm>
            <a:off x="6335713" y="113072"/>
            <a:ext cx="2133600" cy="182880"/>
          </a:xfrm>
          <a:prstGeom prst="rect">
            <a:avLst/>
          </a:prstGeom>
          <a:noFill/>
          <a:ln>
            <a:noFill/>
          </a:ln>
        </p:spPr>
        <p:txBody>
          <a:bodyPr wrap="square"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94" name="Shape 94"/>
          <p:cNvSpPr txBox="1">
            <a:spLocks noGrp="1"/>
          </p:cNvSpPr>
          <p:nvPr>
            <p:ph type="sldNum" idx="12"/>
          </p:nvPr>
        </p:nvSpPr>
        <p:spPr>
          <a:xfrm>
            <a:off x="8469312" y="113072"/>
            <a:ext cx="551783" cy="18288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
        <p:nvSpPr>
          <p:cNvPr id="95" name="Shape 95"/>
          <p:cNvSpPr txBox="1"/>
          <p:nvPr/>
        </p:nvSpPr>
        <p:spPr>
          <a:xfrm>
            <a:off x="2667000" y="6427176"/>
            <a:ext cx="6078416" cy="276999"/>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200" b="0" i="0" u="none" strike="noStrike" cap="none" dirty="0">
                <a:solidFill>
                  <a:schemeClr val="dk1"/>
                </a:solidFill>
                <a:latin typeface="Verdana"/>
                <a:ea typeface="Verdana"/>
                <a:cs typeface="Verdana"/>
                <a:sym typeface="Verdana"/>
              </a:rPr>
              <a:t>Copyright © 2016, 2014, 2012 Pearson Education, Inc. All Rights Reserved.</a:t>
            </a:r>
          </a:p>
        </p:txBody>
      </p:sp>
      <p:pic>
        <p:nvPicPr>
          <p:cNvPr id="96" name="Shape 96" descr="Pearson Logo"/>
          <p:cNvPicPr preferRelativeResize="0"/>
          <p:nvPr/>
        </p:nvPicPr>
        <p:blipFill rotWithShape="1">
          <a:blip r:embed="rId2">
            <a:alphaModFix/>
          </a:blip>
          <a:srcRect/>
          <a:stretch/>
        </p:blipFill>
        <p:spPr>
          <a:xfrm>
            <a:off x="457200" y="6434394"/>
            <a:ext cx="913869" cy="27941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2"/>
            <a:ext cx="8229600" cy="1097280"/>
          </a:xfrm>
          <a:prstGeom prst="rect">
            <a:avLst/>
          </a:prstGeom>
          <a:noFill/>
          <a:ln>
            <a:noFill/>
          </a:ln>
        </p:spPr>
        <p:txBody>
          <a:bodyPr wrap="square"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ftr" idx="11"/>
          </p:nvPr>
        </p:nvSpPr>
        <p:spPr>
          <a:xfrm>
            <a:off x="93969" y="6172200"/>
            <a:ext cx="8595360" cy="235463"/>
          </a:xfrm>
          <a:prstGeom prst="rect">
            <a:avLst/>
          </a:prstGeom>
          <a:noFill/>
          <a:ln>
            <a:noFill/>
          </a:ln>
        </p:spPr>
        <p:txBody>
          <a:bodyPr wrap="square"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3" y="113072"/>
            <a:ext cx="2133600" cy="182880"/>
          </a:xfrm>
          <a:prstGeom prst="rect">
            <a:avLst/>
          </a:prstGeom>
          <a:noFill/>
          <a:ln>
            <a:noFill/>
          </a:ln>
        </p:spPr>
        <p:txBody>
          <a:bodyPr wrap="square"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2" y="113072"/>
            <a:ext cx="551783" cy="18288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2"/>
            <a:ext cx="8229600" cy="1097280"/>
          </a:xfrm>
          <a:prstGeom prst="rect">
            <a:avLst/>
          </a:prstGeom>
          <a:noFill/>
          <a:ln>
            <a:noFill/>
          </a:ln>
        </p:spPr>
        <p:txBody>
          <a:bodyPr wrap="square"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ftr" idx="11"/>
          </p:nvPr>
        </p:nvSpPr>
        <p:spPr>
          <a:xfrm>
            <a:off x="93969" y="6172200"/>
            <a:ext cx="8595360" cy="235463"/>
          </a:xfrm>
          <a:prstGeom prst="rect">
            <a:avLst/>
          </a:prstGeom>
          <a:noFill/>
          <a:ln>
            <a:noFill/>
          </a:ln>
        </p:spPr>
        <p:txBody>
          <a:bodyPr wrap="square"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4" name="Shape 34"/>
          <p:cNvSpPr txBox="1">
            <a:spLocks noGrp="1"/>
          </p:cNvSpPr>
          <p:nvPr>
            <p:ph type="dt" idx="10"/>
          </p:nvPr>
        </p:nvSpPr>
        <p:spPr>
          <a:xfrm>
            <a:off x="6335713" y="113072"/>
            <a:ext cx="2133600" cy="182880"/>
          </a:xfrm>
          <a:prstGeom prst="rect">
            <a:avLst/>
          </a:prstGeom>
          <a:noFill/>
          <a:ln>
            <a:noFill/>
          </a:ln>
        </p:spPr>
        <p:txBody>
          <a:bodyPr wrap="square"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sldNum" idx="12"/>
          </p:nvPr>
        </p:nvSpPr>
        <p:spPr>
          <a:xfrm>
            <a:off x="8469312" y="113072"/>
            <a:ext cx="551783" cy="18288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36"/>
        <p:cNvGrpSpPr/>
        <p:nvPr/>
      </p:nvGrpSpPr>
      <p:grpSpPr>
        <a:xfrm>
          <a:off x="0" y="0"/>
          <a:ext cx="0" cy="0"/>
          <a:chOff x="0" y="0"/>
          <a:chExt cx="0" cy="0"/>
        </a:xfrm>
      </p:grpSpPr>
      <p:sp>
        <p:nvSpPr>
          <p:cNvPr id="37" name="Shape 37"/>
          <p:cNvSpPr txBox="1">
            <a:spLocks noGrp="1"/>
          </p:cNvSpPr>
          <p:nvPr>
            <p:ph type="ftr" idx="11"/>
          </p:nvPr>
        </p:nvSpPr>
        <p:spPr>
          <a:xfrm>
            <a:off x="93969" y="6172200"/>
            <a:ext cx="8595360" cy="235463"/>
          </a:xfrm>
          <a:prstGeom prst="rect">
            <a:avLst/>
          </a:prstGeom>
          <a:noFill/>
          <a:ln>
            <a:noFill/>
          </a:ln>
        </p:spPr>
        <p:txBody>
          <a:bodyPr wrap="square"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8" name="Shape 38"/>
          <p:cNvSpPr txBox="1">
            <a:spLocks noGrp="1"/>
          </p:cNvSpPr>
          <p:nvPr>
            <p:ph type="dt" idx="10"/>
          </p:nvPr>
        </p:nvSpPr>
        <p:spPr>
          <a:xfrm>
            <a:off x="6335713" y="113072"/>
            <a:ext cx="2133600" cy="182880"/>
          </a:xfrm>
          <a:prstGeom prst="rect">
            <a:avLst/>
          </a:prstGeom>
          <a:noFill/>
          <a:ln>
            <a:noFill/>
          </a:ln>
        </p:spPr>
        <p:txBody>
          <a:bodyPr wrap="square"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9" name="Shape 39"/>
          <p:cNvSpPr txBox="1">
            <a:spLocks noGrp="1"/>
          </p:cNvSpPr>
          <p:nvPr>
            <p:ph type="sldNum" idx="12"/>
          </p:nvPr>
        </p:nvSpPr>
        <p:spPr>
          <a:xfrm>
            <a:off x="8469312" y="113072"/>
            <a:ext cx="551783" cy="18288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40" name="Shape 40"/>
          <p:cNvSpPr txBox="1">
            <a:spLocks noGrp="1"/>
          </p:cNvSpPr>
          <p:nvPr>
            <p:ph type="title"/>
          </p:nvPr>
        </p:nvSpPr>
        <p:spPr>
          <a:xfrm>
            <a:off x="457200" y="215372"/>
            <a:ext cx="8229600" cy="1097280"/>
          </a:xfrm>
          <a:prstGeom prst="rect">
            <a:avLst/>
          </a:prstGeom>
          <a:noFill/>
          <a:ln>
            <a:noFill/>
          </a:ln>
        </p:spPr>
        <p:txBody>
          <a:bodyPr wrap="square"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457200" y="1600201"/>
            <a:ext cx="8229600" cy="914400"/>
          </a:xfrm>
          <a:prstGeom prst="rect">
            <a:avLst/>
          </a:prstGeom>
          <a:noFill/>
          <a:ln>
            <a:noFill/>
          </a:ln>
        </p:spPr>
        <p:txBody>
          <a:bodyPr wrap="square"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body" idx="2"/>
          </p:nvPr>
        </p:nvSpPr>
        <p:spPr>
          <a:xfrm>
            <a:off x="457200" y="2667000"/>
            <a:ext cx="3886200" cy="2438400"/>
          </a:xfrm>
          <a:prstGeom prst="rect">
            <a:avLst/>
          </a:prstGeom>
          <a:noFill/>
          <a:ln>
            <a:noFill/>
          </a:ln>
        </p:spPr>
        <p:txBody>
          <a:bodyPr wrap="square"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body" idx="3"/>
          </p:nvPr>
        </p:nvSpPr>
        <p:spPr>
          <a:xfrm>
            <a:off x="4419600" y="2667000"/>
            <a:ext cx="4267200" cy="2438400"/>
          </a:xfrm>
          <a:prstGeom prst="rect">
            <a:avLst/>
          </a:prstGeom>
          <a:noFill/>
          <a:ln>
            <a:noFill/>
          </a:ln>
        </p:spPr>
        <p:txBody>
          <a:bodyPr wrap="square"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44"/>
        <p:cNvGrpSpPr/>
        <p:nvPr/>
      </p:nvGrpSpPr>
      <p:grpSpPr>
        <a:xfrm>
          <a:off x="0" y="0"/>
          <a:ext cx="0" cy="0"/>
          <a:chOff x="0" y="0"/>
          <a:chExt cx="0" cy="0"/>
        </a:xfrm>
      </p:grpSpPr>
      <p:sp>
        <p:nvSpPr>
          <p:cNvPr id="45" name="Shape 45"/>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46" name="Shape 46"/>
          <p:cNvSpPr txBox="1">
            <a:spLocks noGrp="1"/>
          </p:cNvSpPr>
          <p:nvPr>
            <p:ph type="ctrTitle"/>
          </p:nvPr>
        </p:nvSpPr>
        <p:spPr>
          <a:xfrm>
            <a:off x="685800" y="762000"/>
            <a:ext cx="7772400" cy="2838451"/>
          </a:xfrm>
          <a:prstGeom prst="rect">
            <a:avLst/>
          </a:prstGeom>
          <a:noFill/>
          <a:ln>
            <a:noFill/>
          </a:ln>
        </p:spPr>
        <p:txBody>
          <a:bodyPr wrap="square"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subTitle" idx="1"/>
          </p:nvPr>
        </p:nvSpPr>
        <p:spPr>
          <a:xfrm>
            <a:off x="674687" y="3962400"/>
            <a:ext cx="7794626" cy="1752600"/>
          </a:xfrm>
          <a:prstGeom prst="rect">
            <a:avLst/>
          </a:prstGeom>
          <a:noFill/>
          <a:ln>
            <a:noFill/>
          </a:ln>
        </p:spPr>
        <p:txBody>
          <a:bodyPr wrap="square"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48" name="Shape 48"/>
          <p:cNvSpPr txBox="1">
            <a:spLocks noGrp="1"/>
          </p:cNvSpPr>
          <p:nvPr>
            <p:ph type="ftr" idx="11"/>
          </p:nvPr>
        </p:nvSpPr>
        <p:spPr>
          <a:xfrm>
            <a:off x="93969" y="6172200"/>
            <a:ext cx="8595360" cy="235463"/>
          </a:xfrm>
          <a:prstGeom prst="rect">
            <a:avLst/>
          </a:prstGeom>
          <a:noFill/>
          <a:ln>
            <a:noFill/>
          </a:ln>
        </p:spPr>
        <p:txBody>
          <a:bodyPr wrap="square"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9" name="Shape 49"/>
          <p:cNvSpPr txBox="1">
            <a:spLocks noGrp="1"/>
          </p:cNvSpPr>
          <p:nvPr>
            <p:ph type="dt" idx="10"/>
          </p:nvPr>
        </p:nvSpPr>
        <p:spPr>
          <a:xfrm>
            <a:off x="6335713" y="113072"/>
            <a:ext cx="2133600" cy="182880"/>
          </a:xfrm>
          <a:prstGeom prst="rect">
            <a:avLst/>
          </a:prstGeom>
          <a:noFill/>
          <a:ln>
            <a:noFill/>
          </a:ln>
        </p:spPr>
        <p:txBody>
          <a:bodyPr wrap="square"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sldNum" idx="12"/>
          </p:nvPr>
        </p:nvSpPr>
        <p:spPr>
          <a:xfrm>
            <a:off x="8469312" y="113072"/>
            <a:ext cx="551783" cy="18288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51" name="Shape 51"/>
          <p:cNvSpPr txBox="1"/>
          <p:nvPr/>
        </p:nvSpPr>
        <p:spPr>
          <a:xfrm>
            <a:off x="2649416" y="6427176"/>
            <a:ext cx="6096000" cy="276999"/>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200" b="0" i="0" u="none" strike="noStrike" cap="none" dirty="0">
                <a:solidFill>
                  <a:schemeClr val="dk1"/>
                </a:solidFill>
                <a:latin typeface="Verdana"/>
                <a:ea typeface="Verdana"/>
                <a:cs typeface="Verdana"/>
                <a:sym typeface="Verdana"/>
              </a:rPr>
              <a:t>Copyright © 2016, 2014, 2012 Pearson Education, Inc. All Rights Reserved.</a:t>
            </a:r>
          </a:p>
        </p:txBody>
      </p:sp>
      <p:pic>
        <p:nvPicPr>
          <p:cNvPr id="52" name="Shape 52" descr="Pearson Logo"/>
          <p:cNvPicPr preferRelativeResize="0"/>
          <p:nvPr/>
        </p:nvPicPr>
        <p:blipFill rotWithShape="1">
          <a:blip r:embed="rId2">
            <a:alphaModFix/>
          </a:blip>
          <a:srcRect/>
          <a:stretch/>
        </p:blipFill>
        <p:spPr>
          <a:xfrm>
            <a:off x="457200" y="6434394"/>
            <a:ext cx="913869" cy="27941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372"/>
            <a:ext cx="8229600" cy="1097280"/>
          </a:xfrm>
          <a:prstGeom prst="rect">
            <a:avLst/>
          </a:prstGeom>
          <a:noFill/>
          <a:ln>
            <a:noFill/>
          </a:ln>
        </p:spPr>
        <p:txBody>
          <a:bodyPr wrap="square"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ftr" idx="11"/>
          </p:nvPr>
        </p:nvSpPr>
        <p:spPr>
          <a:xfrm>
            <a:off x="93969" y="6172200"/>
            <a:ext cx="8595360" cy="235463"/>
          </a:xfrm>
          <a:prstGeom prst="rect">
            <a:avLst/>
          </a:prstGeom>
          <a:noFill/>
          <a:ln>
            <a:noFill/>
          </a:ln>
        </p:spPr>
        <p:txBody>
          <a:bodyPr wrap="square"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dt" idx="10"/>
          </p:nvPr>
        </p:nvSpPr>
        <p:spPr>
          <a:xfrm>
            <a:off x="6335713" y="113072"/>
            <a:ext cx="2133600" cy="182880"/>
          </a:xfrm>
          <a:prstGeom prst="rect">
            <a:avLst/>
          </a:prstGeom>
          <a:noFill/>
          <a:ln>
            <a:noFill/>
          </a:ln>
        </p:spPr>
        <p:txBody>
          <a:bodyPr wrap="square"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sldNum" idx="12"/>
          </p:nvPr>
        </p:nvSpPr>
        <p:spPr>
          <a:xfrm>
            <a:off x="8469312" y="113072"/>
            <a:ext cx="551783" cy="18288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15372"/>
            <a:ext cx="8229600" cy="622828"/>
          </a:xfrm>
          <a:prstGeom prst="rect">
            <a:avLst/>
          </a:prstGeom>
          <a:noFill/>
          <a:ln>
            <a:noFill/>
          </a:ln>
        </p:spPr>
        <p:txBody>
          <a:bodyPr wrap="square"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457200" y="816430"/>
            <a:ext cx="8229600" cy="402770"/>
          </a:xfrm>
          <a:prstGeom prst="rect">
            <a:avLst/>
          </a:prstGeom>
          <a:noFill/>
          <a:ln>
            <a:noFill/>
          </a:ln>
        </p:spPr>
        <p:txBody>
          <a:bodyPr wrap="square"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1" name="Shape 61"/>
          <p:cNvSpPr txBox="1">
            <a:spLocks noGrp="1"/>
          </p:cNvSpPr>
          <p:nvPr>
            <p:ph type="body" idx="2"/>
          </p:nvPr>
        </p:nvSpPr>
        <p:spPr>
          <a:xfrm>
            <a:off x="457200" y="1600200"/>
            <a:ext cx="8229600" cy="4525963"/>
          </a:xfrm>
          <a:prstGeom prst="rect">
            <a:avLst/>
          </a:prstGeom>
          <a:noFill/>
          <a:ln>
            <a:noFill/>
          </a:ln>
        </p:spPr>
        <p:txBody>
          <a:bodyPr wrap="square"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ftr" idx="11"/>
          </p:nvPr>
        </p:nvSpPr>
        <p:spPr>
          <a:xfrm>
            <a:off x="93969" y="6172200"/>
            <a:ext cx="8595360" cy="235463"/>
          </a:xfrm>
          <a:prstGeom prst="rect">
            <a:avLst/>
          </a:prstGeom>
          <a:noFill/>
          <a:ln>
            <a:noFill/>
          </a:ln>
        </p:spPr>
        <p:txBody>
          <a:bodyPr wrap="square"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3" name="Shape 63"/>
          <p:cNvSpPr txBox="1">
            <a:spLocks noGrp="1"/>
          </p:cNvSpPr>
          <p:nvPr>
            <p:ph type="dt" idx="10"/>
          </p:nvPr>
        </p:nvSpPr>
        <p:spPr>
          <a:xfrm>
            <a:off x="6335713" y="113072"/>
            <a:ext cx="2133600" cy="182880"/>
          </a:xfrm>
          <a:prstGeom prst="rect">
            <a:avLst/>
          </a:prstGeom>
          <a:noFill/>
          <a:ln>
            <a:noFill/>
          </a:ln>
        </p:spPr>
        <p:txBody>
          <a:bodyPr wrap="square"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4" name="Shape 64"/>
          <p:cNvSpPr txBox="1">
            <a:spLocks noGrp="1"/>
          </p:cNvSpPr>
          <p:nvPr>
            <p:ph type="sldNum" idx="12"/>
          </p:nvPr>
        </p:nvSpPr>
        <p:spPr>
          <a:xfrm>
            <a:off x="8469312" y="113072"/>
            <a:ext cx="551783" cy="18288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Figure +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28600"/>
            <a:ext cx="8229600" cy="1066800"/>
          </a:xfrm>
          <a:prstGeom prst="rect">
            <a:avLst/>
          </a:prstGeom>
          <a:noFill/>
          <a:ln>
            <a:noFill/>
          </a:ln>
        </p:spPr>
        <p:txBody>
          <a:bodyPr wrap="square"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txBox="1">
            <a:spLocks noGrp="1"/>
          </p:cNvSpPr>
          <p:nvPr>
            <p:ph type="body" idx="1"/>
          </p:nvPr>
        </p:nvSpPr>
        <p:spPr>
          <a:xfrm>
            <a:off x="457200" y="5368160"/>
            <a:ext cx="8229600" cy="916856"/>
          </a:xfrm>
          <a:prstGeom prst="rect">
            <a:avLst/>
          </a:prstGeom>
          <a:noFill/>
          <a:ln>
            <a:noFill/>
          </a:ln>
        </p:spPr>
        <p:txBody>
          <a:bodyPr wrap="square"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ftr" idx="11"/>
          </p:nvPr>
        </p:nvSpPr>
        <p:spPr>
          <a:xfrm>
            <a:off x="93969" y="6172200"/>
            <a:ext cx="8595360" cy="235463"/>
          </a:xfrm>
          <a:prstGeom prst="rect">
            <a:avLst/>
          </a:prstGeom>
          <a:noFill/>
          <a:ln>
            <a:noFill/>
          </a:ln>
        </p:spPr>
        <p:txBody>
          <a:bodyPr wrap="square"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9" name="Shape 69"/>
          <p:cNvSpPr txBox="1">
            <a:spLocks noGrp="1"/>
          </p:cNvSpPr>
          <p:nvPr>
            <p:ph type="dt" idx="10"/>
          </p:nvPr>
        </p:nvSpPr>
        <p:spPr>
          <a:xfrm>
            <a:off x="6335713" y="113072"/>
            <a:ext cx="2133600" cy="182880"/>
          </a:xfrm>
          <a:prstGeom prst="rect">
            <a:avLst/>
          </a:prstGeom>
          <a:noFill/>
          <a:ln>
            <a:noFill/>
          </a:ln>
        </p:spPr>
        <p:txBody>
          <a:bodyPr wrap="square"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0" name="Shape 70"/>
          <p:cNvSpPr txBox="1">
            <a:spLocks noGrp="1"/>
          </p:cNvSpPr>
          <p:nvPr>
            <p:ph type="sldNum" idx="12"/>
          </p:nvPr>
        </p:nvSpPr>
        <p:spPr>
          <a:xfrm>
            <a:off x="8469312" y="113072"/>
            <a:ext cx="551783" cy="18288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pic>
        <p:nvPicPr>
          <p:cNvPr id="71" name="Shape 71" descr="Pearson Logo"/>
          <p:cNvPicPr preferRelativeResize="0"/>
          <p:nvPr/>
        </p:nvPicPr>
        <p:blipFill rotWithShape="1">
          <a:blip r:embed="rId2">
            <a:alphaModFix/>
          </a:blip>
          <a:srcRect/>
          <a:stretch/>
        </p:blipFill>
        <p:spPr>
          <a:xfrm>
            <a:off x="457200" y="6434394"/>
            <a:ext cx="913869" cy="279411"/>
          </a:xfrm>
          <a:prstGeom prst="rect">
            <a:avLst/>
          </a:prstGeom>
          <a:noFill/>
          <a:ln>
            <a:noFill/>
          </a:ln>
        </p:spPr>
      </p:pic>
      <p:sp>
        <p:nvSpPr>
          <p:cNvPr id="72" name="Shape 72"/>
          <p:cNvSpPr txBox="1"/>
          <p:nvPr/>
        </p:nvSpPr>
        <p:spPr>
          <a:xfrm>
            <a:off x="2667000" y="6427176"/>
            <a:ext cx="6078416" cy="276999"/>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200" b="0" i="0" u="none" strike="noStrike" cap="none" dirty="0">
                <a:solidFill>
                  <a:schemeClr val="dk1"/>
                </a:solidFill>
                <a:latin typeface="Verdana"/>
                <a:ea typeface="Verdana"/>
                <a:cs typeface="Verdana"/>
                <a:sym typeface="Verdana"/>
              </a:rPr>
              <a:t>Copyright © 2016, 2014, 2012 Pearson Education, Inc. All Rights Reserved.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15372"/>
            <a:ext cx="8229600" cy="1097280"/>
          </a:xfrm>
          <a:prstGeom prst="rect">
            <a:avLst/>
          </a:prstGeom>
          <a:noFill/>
          <a:ln>
            <a:noFill/>
          </a:ln>
        </p:spPr>
        <p:txBody>
          <a:bodyPr wrap="square"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a:off x="457200" y="1600200"/>
            <a:ext cx="8229600" cy="2163763"/>
          </a:xfrm>
          <a:prstGeom prst="rect">
            <a:avLst/>
          </a:prstGeom>
          <a:noFill/>
          <a:ln>
            <a:noFill/>
          </a:ln>
        </p:spPr>
        <p:txBody>
          <a:bodyPr wrap="square"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body" idx="2"/>
          </p:nvPr>
        </p:nvSpPr>
        <p:spPr>
          <a:xfrm>
            <a:off x="457200" y="3962400"/>
            <a:ext cx="8229600" cy="2163763"/>
          </a:xfrm>
          <a:prstGeom prst="rect">
            <a:avLst/>
          </a:prstGeom>
          <a:noFill/>
          <a:ln>
            <a:noFill/>
          </a:ln>
        </p:spPr>
        <p:txBody>
          <a:bodyPr wrap="square"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ftr" idx="11"/>
          </p:nvPr>
        </p:nvSpPr>
        <p:spPr>
          <a:xfrm>
            <a:off x="93969" y="6172200"/>
            <a:ext cx="8595360" cy="235463"/>
          </a:xfrm>
          <a:prstGeom prst="rect">
            <a:avLst/>
          </a:prstGeom>
          <a:noFill/>
          <a:ln>
            <a:noFill/>
          </a:ln>
        </p:spPr>
        <p:txBody>
          <a:bodyPr wrap="square"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dt" idx="10"/>
          </p:nvPr>
        </p:nvSpPr>
        <p:spPr>
          <a:xfrm>
            <a:off x="6335713" y="113072"/>
            <a:ext cx="2133600" cy="182880"/>
          </a:xfrm>
          <a:prstGeom prst="rect">
            <a:avLst/>
          </a:prstGeom>
          <a:noFill/>
          <a:ln>
            <a:noFill/>
          </a:ln>
        </p:spPr>
        <p:txBody>
          <a:bodyPr wrap="square"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9" name="Shape 79"/>
          <p:cNvSpPr txBox="1">
            <a:spLocks noGrp="1"/>
          </p:cNvSpPr>
          <p:nvPr>
            <p:ph type="sldNum" idx="12"/>
          </p:nvPr>
        </p:nvSpPr>
        <p:spPr>
          <a:xfrm>
            <a:off x="8469312" y="113072"/>
            <a:ext cx="551783" cy="18288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2"/>
            <a:ext cx="8229600" cy="1097280"/>
          </a:xfrm>
          <a:prstGeom prst="rect">
            <a:avLst/>
          </a:prstGeom>
          <a:noFill/>
          <a:ln>
            <a:noFill/>
          </a:ln>
        </p:spPr>
        <p:txBody>
          <a:bodyPr wrap="square"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93969" y="6172200"/>
            <a:ext cx="8595360" cy="235463"/>
          </a:xfrm>
          <a:prstGeom prst="rect">
            <a:avLst/>
          </a:prstGeom>
          <a:noFill/>
          <a:ln>
            <a:noFill/>
          </a:ln>
        </p:spPr>
        <p:txBody>
          <a:bodyPr wrap="square"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3" y="113072"/>
            <a:ext cx="2133600" cy="182880"/>
          </a:xfrm>
          <a:prstGeom prst="rect">
            <a:avLst/>
          </a:prstGeom>
          <a:noFill/>
          <a:ln>
            <a:noFill/>
          </a:ln>
        </p:spPr>
        <p:txBody>
          <a:bodyPr wrap="square"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2" y="113072"/>
            <a:ext cx="551783" cy="18288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15" name="Shape 15"/>
          <p:cNvSpPr txBox="1"/>
          <p:nvPr/>
        </p:nvSpPr>
        <p:spPr>
          <a:xfrm>
            <a:off x="2667000" y="6427176"/>
            <a:ext cx="6078416" cy="276999"/>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200" b="0" i="0" u="none" strike="noStrike" cap="none" dirty="0">
                <a:solidFill>
                  <a:schemeClr val="dk1"/>
                </a:solidFill>
                <a:latin typeface="Verdana"/>
                <a:ea typeface="Verdana"/>
                <a:cs typeface="Verdana"/>
                <a:sym typeface="Verdana"/>
              </a:rPr>
              <a:t>Copyright © 201</a:t>
            </a:r>
            <a:r>
              <a:rPr lang="en-US" sz="1200" dirty="0">
                <a:solidFill>
                  <a:schemeClr val="dk1"/>
                </a:solidFill>
                <a:latin typeface="Verdana"/>
                <a:ea typeface="Verdana"/>
                <a:cs typeface="Verdana"/>
                <a:sym typeface="Verdana"/>
              </a:rPr>
              <a:t>9</a:t>
            </a:r>
            <a:r>
              <a:rPr lang="en-US" sz="1200" b="0" i="0" u="none" strike="noStrike" cap="none" dirty="0">
                <a:solidFill>
                  <a:schemeClr val="dk1"/>
                </a:solidFill>
                <a:latin typeface="Verdana"/>
                <a:ea typeface="Verdana"/>
                <a:cs typeface="Verdana"/>
                <a:sym typeface="Verdana"/>
              </a:rPr>
              <a:t>, 201</a:t>
            </a:r>
            <a:r>
              <a:rPr lang="en-US" sz="1200" dirty="0">
                <a:solidFill>
                  <a:schemeClr val="dk1"/>
                </a:solidFill>
                <a:latin typeface="Verdana"/>
                <a:ea typeface="Verdana"/>
                <a:cs typeface="Verdana"/>
                <a:sym typeface="Verdana"/>
              </a:rPr>
              <a:t>6</a:t>
            </a:r>
            <a:r>
              <a:rPr lang="en-US" sz="1200" b="0" i="0" u="none" strike="noStrike" cap="none" dirty="0">
                <a:solidFill>
                  <a:schemeClr val="dk1"/>
                </a:solidFill>
                <a:latin typeface="Verdana"/>
                <a:ea typeface="Verdana"/>
                <a:cs typeface="Verdana"/>
                <a:sym typeface="Verdana"/>
              </a:rPr>
              <a:t>, 201</a:t>
            </a:r>
            <a:r>
              <a:rPr lang="en-US" sz="1200" dirty="0">
                <a:solidFill>
                  <a:schemeClr val="dk1"/>
                </a:solidFill>
                <a:latin typeface="Verdana"/>
                <a:ea typeface="Verdana"/>
                <a:cs typeface="Verdana"/>
                <a:sym typeface="Verdana"/>
              </a:rPr>
              <a:t>4</a:t>
            </a:r>
            <a:r>
              <a:rPr lang="en-US" sz="1200" b="0" i="0" u="none" strike="noStrike" cap="none" dirty="0">
                <a:solidFill>
                  <a:schemeClr val="dk1"/>
                </a:solidFill>
                <a:latin typeface="Verdana"/>
                <a:ea typeface="Verdana"/>
                <a:cs typeface="Verdana"/>
                <a:sym typeface="Verdana"/>
              </a:rPr>
              <a:t> Pearson Education, Inc. All Rights Reserved.</a:t>
            </a:r>
          </a:p>
        </p:txBody>
      </p:sp>
      <p:pic>
        <p:nvPicPr>
          <p:cNvPr id="16" name="Shape 16" descr="Pearson Logo"/>
          <p:cNvPicPr preferRelativeResize="0"/>
          <p:nvPr/>
        </p:nvPicPr>
        <p:blipFill rotWithShape="1">
          <a:blip r:embed="rId14">
            <a:alphaModFix/>
          </a:blip>
          <a:srcRect/>
          <a:stretch/>
        </p:blipFill>
        <p:spPr>
          <a:xfrm>
            <a:off x="457200" y="6434394"/>
            <a:ext cx="913869" cy="27941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60533"/>
            <a:ext cx="8277519" cy="806267"/>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Business Communication Essentials</a:t>
            </a:r>
          </a:p>
        </p:txBody>
      </p:sp>
      <p:sp>
        <p:nvSpPr>
          <p:cNvPr id="103" name="Shape 103"/>
          <p:cNvSpPr txBox="1">
            <a:spLocks noGrp="1"/>
          </p:cNvSpPr>
          <p:nvPr>
            <p:ph type="body" idx="1"/>
          </p:nvPr>
        </p:nvSpPr>
        <p:spPr>
          <a:xfrm>
            <a:off x="457200" y="1219200"/>
            <a:ext cx="8153401" cy="349068"/>
          </a:xfrm>
          <a:prstGeom prst="rect">
            <a:avLst/>
          </a:prstGeom>
          <a:noFill/>
          <a:ln>
            <a:noFill/>
          </a:ln>
        </p:spPr>
        <p:txBody>
          <a:bodyPr wrap="square" lIns="0" tIns="0" rIns="0" bIns="0" anchor="t" anchorCtr="0">
            <a:noAutofit/>
          </a:bodyPr>
          <a:lstStyle/>
          <a:p>
            <a:pPr marL="0" marR="0" lvl="0" indent="0" algn="l" rtl="0">
              <a:spcBef>
                <a:spcPts val="0"/>
              </a:spcBef>
              <a:buClr>
                <a:srgbClr val="007FA3"/>
              </a:buClr>
              <a:buSzPct val="25000"/>
              <a:buFont typeface="Arial"/>
              <a:buNone/>
            </a:pPr>
            <a:r>
              <a:rPr lang="en-US" sz="2400" dirty="0"/>
              <a:t>Eighth</a:t>
            </a:r>
            <a:r>
              <a:rPr lang="en-US" sz="2400" b="0" i="0" u="none" strike="noStrike" cap="none" dirty="0">
                <a:solidFill>
                  <a:srgbClr val="007FA3"/>
                </a:solidFill>
                <a:latin typeface="Arial"/>
                <a:ea typeface="Arial"/>
                <a:cs typeface="Arial"/>
                <a:sym typeface="Arial"/>
              </a:rPr>
              <a:t> Edition</a:t>
            </a:r>
          </a:p>
        </p:txBody>
      </p:sp>
      <p:sp>
        <p:nvSpPr>
          <p:cNvPr id="104" name="Shape 104"/>
          <p:cNvSpPr txBox="1">
            <a:spLocks noGrp="1"/>
          </p:cNvSpPr>
          <p:nvPr>
            <p:ph type="body" idx="2"/>
          </p:nvPr>
        </p:nvSpPr>
        <p:spPr>
          <a:xfrm>
            <a:off x="4343400" y="2362200"/>
            <a:ext cx="4038601" cy="685800"/>
          </a:xfrm>
          <a:prstGeom prst="rect">
            <a:avLst/>
          </a:prstGeom>
          <a:noFill/>
          <a:ln>
            <a:noFill/>
          </a:ln>
        </p:spPr>
        <p:txBody>
          <a:bodyPr wrap="square" lIns="0" tIns="0" rIns="0" bIns="0" anchor="b" anchorCtr="0">
            <a:noAutofit/>
          </a:bodyPr>
          <a:lstStyle/>
          <a:p>
            <a:pPr marL="0" marR="0" lvl="0" indent="0" algn="ctr" rtl="0">
              <a:spcBef>
                <a:spcPts val="0"/>
              </a:spcBef>
              <a:buClr>
                <a:srgbClr val="007FA3"/>
              </a:buClr>
              <a:buSzPct val="25000"/>
              <a:buFont typeface="Arial"/>
              <a:buNone/>
            </a:pPr>
            <a:r>
              <a:rPr lang="en-US" sz="3600" b="1" i="0" u="none" strike="noStrike" cap="none" dirty="0">
                <a:solidFill>
                  <a:schemeClr val="dk1"/>
                </a:solidFill>
                <a:latin typeface="Arial"/>
                <a:ea typeface="Arial"/>
                <a:cs typeface="Arial"/>
                <a:sym typeface="Arial"/>
              </a:rPr>
              <a:t>Chapter 1</a:t>
            </a:r>
          </a:p>
        </p:txBody>
      </p:sp>
      <p:sp>
        <p:nvSpPr>
          <p:cNvPr id="105" name="Shape 105"/>
          <p:cNvSpPr txBox="1">
            <a:spLocks noGrp="1"/>
          </p:cNvSpPr>
          <p:nvPr>
            <p:ph type="body" idx="3"/>
          </p:nvPr>
        </p:nvSpPr>
        <p:spPr>
          <a:xfrm>
            <a:off x="4343400" y="3300444"/>
            <a:ext cx="4038601" cy="2787236"/>
          </a:xfrm>
          <a:prstGeom prst="rect">
            <a:avLst/>
          </a:prstGeom>
          <a:noFill/>
          <a:ln>
            <a:noFill/>
          </a:ln>
        </p:spPr>
        <p:txBody>
          <a:bodyPr wrap="square" lIns="0" tIns="0" rIns="0" bIns="0" anchor="t" anchorCtr="0">
            <a:noAutofit/>
          </a:bodyPr>
          <a:lstStyle/>
          <a:p>
            <a:pPr marL="114300" marR="0" lvl="0" indent="0" algn="ctr" rtl="0">
              <a:spcBef>
                <a:spcPts val="0"/>
              </a:spcBef>
              <a:buClr>
                <a:srgbClr val="007FA3"/>
              </a:buClr>
              <a:buSzPct val="25000"/>
              <a:buFont typeface="Arial"/>
              <a:buNone/>
            </a:pPr>
            <a:r>
              <a:rPr lang="en-US" sz="3600" b="0" i="0" u="none" strike="noStrike" cap="none" dirty="0">
                <a:solidFill>
                  <a:schemeClr val="dk1"/>
                </a:solidFill>
                <a:latin typeface="Arial"/>
                <a:ea typeface="Arial"/>
                <a:cs typeface="Arial"/>
                <a:sym typeface="Arial"/>
              </a:rPr>
              <a:t>Professional Communication in Today’s Digital, Social, Mobile World</a:t>
            </a:r>
          </a:p>
        </p:txBody>
      </p:sp>
      <p:pic>
        <p:nvPicPr>
          <p:cNvPr id="106" name="Shape 106" descr="Front Cover: Business Communication Essentials Eighth Edition by Bovée and Thill."/>
          <p:cNvPicPr preferRelativeResize="0"/>
          <p:nvPr/>
        </p:nvPicPr>
        <p:blipFill rotWithShape="1">
          <a:blip r:embed="rId3">
            <a:alphaModFix/>
          </a:blip>
          <a:srcRect l="4035" r="4035"/>
          <a:stretch/>
        </p:blipFill>
        <p:spPr>
          <a:xfrm>
            <a:off x="482124" y="1917421"/>
            <a:ext cx="3075045" cy="4147913"/>
          </a:xfrm>
          <a:prstGeom prst="rect">
            <a:avLst/>
          </a:prstGeom>
          <a:noFill/>
          <a:ln w="9525" cap="flat" cmpd="sng">
            <a:solidFill>
              <a:schemeClr val="dk1"/>
            </a:solidFill>
            <a:prstDash val="solid"/>
            <a:round/>
            <a:headEnd type="none" w="med" len="med"/>
            <a:tailEnd type="none" w="med" len="med"/>
          </a:ln>
        </p:spPr>
      </p:pic>
      <p:sp>
        <p:nvSpPr>
          <p:cNvPr id="107" name="Shape 107"/>
          <p:cNvSpPr txBox="1">
            <a:spLocks noGrp="1"/>
          </p:cNvSpPr>
          <p:nvPr>
            <p:ph type="body" idx="2"/>
          </p:nvPr>
        </p:nvSpPr>
        <p:spPr>
          <a:xfrm>
            <a:off x="2800928" y="6394896"/>
            <a:ext cx="5848350" cy="259773"/>
          </a:xfrm>
          <a:prstGeom prst="rect">
            <a:avLst/>
          </a:prstGeom>
          <a:noFill/>
          <a:ln>
            <a:noFill/>
          </a:ln>
        </p:spPr>
        <p:txBody>
          <a:bodyPr wrap="square" lIns="0" tIns="0" rIns="0" bIns="0" anchor="b" anchorCtr="0">
            <a:noAutofit/>
          </a:bodyPr>
          <a:lstStyle/>
          <a:p>
            <a:pPr marL="0" marR="0" lvl="0" indent="0" algn="r" rtl="0">
              <a:spcBef>
                <a:spcPts val="0"/>
              </a:spcBef>
              <a:buClr>
                <a:schemeClr val="dk1"/>
              </a:buClr>
              <a:buSzPct val="25000"/>
              <a:buFont typeface="Arial"/>
              <a:buNone/>
            </a:pPr>
            <a:r>
              <a:rPr lang="en-US" sz="1200" b="0" i="0" u="none" strike="noStrike" cap="none" dirty="0">
                <a:solidFill>
                  <a:schemeClr val="dk1"/>
                </a:solidFill>
                <a:latin typeface="Verdana"/>
                <a:ea typeface="Verdana"/>
                <a:cs typeface="Verdana"/>
                <a:sym typeface="Verdana"/>
              </a:rPr>
              <a:t>Copyright © </a:t>
            </a:r>
            <a:r>
              <a:rPr lang="en-US" sz="1200" b="0" i="0" u="none" strike="noStrike" cap="none" dirty="0" smtClean="0">
                <a:solidFill>
                  <a:schemeClr val="dk1"/>
                </a:solidFill>
                <a:latin typeface="Verdana"/>
                <a:ea typeface="Verdana"/>
                <a:cs typeface="Verdana"/>
                <a:sym typeface="Verdana"/>
              </a:rPr>
              <a:t>2019, 2016, 2014 </a:t>
            </a:r>
            <a:r>
              <a:rPr lang="en-US" sz="1200" b="0" i="0" u="none" strike="noStrike" cap="none" dirty="0">
                <a:solidFill>
                  <a:schemeClr val="dk1"/>
                </a:solidFill>
                <a:latin typeface="Verdana"/>
                <a:ea typeface="Verdana"/>
                <a:cs typeface="Verdana"/>
                <a:sym typeface="Verdana"/>
              </a:rPr>
              <a:t>Pearson Education, Inc.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Communicating as a Professional</a:t>
            </a:r>
          </a:p>
        </p:txBody>
      </p:sp>
      <p:sp>
        <p:nvSpPr>
          <p:cNvPr id="168" name="Shape 168"/>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buClr>
                <a:srgbClr val="007FA3"/>
              </a:buClr>
              <a:buSzPct val="100000"/>
              <a:buFont typeface="Arial"/>
              <a:buChar char="•"/>
            </a:pPr>
            <a:r>
              <a:rPr lang="en-US" sz="2400" b="1" i="0" u="none" strike="noStrike" cap="none" dirty="0">
                <a:solidFill>
                  <a:schemeClr val="dk1"/>
                </a:solidFill>
                <a:latin typeface="Arial"/>
                <a:ea typeface="Arial"/>
                <a:cs typeface="Arial"/>
                <a:sym typeface="Arial"/>
              </a:rPr>
              <a:t>LO 1.2</a:t>
            </a:r>
            <a:r>
              <a:rPr lang="en-US" sz="2400" b="0" i="0" u="none" strike="noStrike" cap="none" dirty="0">
                <a:solidFill>
                  <a:schemeClr val="dk1"/>
                </a:solidFill>
                <a:latin typeface="Arial"/>
                <a:ea typeface="Arial"/>
                <a:cs typeface="Arial"/>
                <a:sym typeface="Arial"/>
              </a:rPr>
              <a:t> Explain what it means to communicate as a professional in a business context.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What Is Professionalism?</a:t>
            </a:r>
          </a:p>
        </p:txBody>
      </p:sp>
      <p:sp>
        <p:nvSpPr>
          <p:cNvPr id="175" name="Shape 175"/>
          <p:cNvSpPr txBox="1">
            <a:spLocks noGrp="1"/>
          </p:cNvSpPr>
          <p:nvPr>
            <p:ph type="body" idx="2"/>
          </p:nvPr>
        </p:nvSpPr>
        <p:spPr>
          <a:xfrm>
            <a:off x="457200" y="1600200"/>
            <a:ext cx="3200400" cy="1676400"/>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Excellence</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Teamwork</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Ethical Behavior</a:t>
            </a:r>
          </a:p>
        </p:txBody>
      </p:sp>
      <p:sp>
        <p:nvSpPr>
          <p:cNvPr id="176" name="Shape 176"/>
          <p:cNvSpPr txBox="1">
            <a:spLocks noGrp="1"/>
          </p:cNvSpPr>
          <p:nvPr>
            <p:ph type="body" idx="3"/>
          </p:nvPr>
        </p:nvSpPr>
        <p:spPr>
          <a:xfrm>
            <a:off x="4419600" y="1600200"/>
            <a:ext cx="4267200" cy="1676400"/>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Dependability</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Etiquette</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Positive Attitude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Understanding What Employers Expect from You </a:t>
            </a:r>
            <a:r>
              <a:rPr lang="en-US" sz="2000" b="0" i="0" u="none" strike="noStrike" cap="none" dirty="0">
                <a:solidFill>
                  <a:srgbClr val="007FA3"/>
                </a:solidFill>
                <a:latin typeface="Arial"/>
                <a:ea typeface="Arial"/>
                <a:cs typeface="Arial"/>
                <a:sym typeface="Arial"/>
              </a:rPr>
              <a:t>(1 of 2)</a:t>
            </a:r>
          </a:p>
        </p:txBody>
      </p:sp>
      <p:sp>
        <p:nvSpPr>
          <p:cNvPr id="183" name="Shape 183" descr="Two examples of an email reminder of a project team meeting. The first example is lacking details, whereas the second example is a more detailed draft. Each has annotations describing their errors or successes, respectively. The first example email, with additional annotations, reads as follows. Subject. Social Media Strategy. Annotation a. The vague subject line fails to alert people to the upcoming meeting. All. Annotation b. The greeting is cold and off putting. The consultant we discussed at last week’s status meeting is available to meet next Tuesday. This guy has helped a number of customer service organizations, and he’ll be available to give us some advice and figure out what our needs are. Annotation c. The opening paragraph fails to provide necessary background information for anyone who missed the meeting. Let’s not waste this opportunity to learn more about social media tools for customer service. I’d like everyone to prepare some intelligent question ahead of time. We’ll forward them to Mister Johnson so that he can think about them before the meeting. I was rather disappointed last time we brought in an expert like this. I have to beg these people to talk to us, and most of you just sat and stared during the Q and A session. Annotation d. A negative, accusatory tone puts readers on the defensive, and the request for action fails to clarify who needs to do what by when. Details. Tuesday. Ten A M to whenever. Mount Shasta room. Annotation e. The meeting information includes the day, but not the date, which could lead to confusion. Annotation f. The wording here assumes that people who won’t attend don’t want to, which might not be true. The writer also fails to invite questions ahead of the meeting. I consider it very important for everyone to be at this meeting, but if you won’t attend, at least try to phone in so you can hear what’s going on. Annotation g. The lack of a closing, such as a thank you, contributes to the harsh, abrupt tone. Shari. Annotation h. The writer fails to provide alternative contact information or invite questions about the meeting. The second example email, with additional annotations, reads as follows. Subject. Social media strategy meeting, Tuesday, Ten A M to Two P M. Annotation. a. An informative subject line helps people grasp important details immediately. Hi team. Annotation b. The greeting is friendly without being too casual. The customer service consultant we discussed at last week’s status meeting is available to talk with us next Tuesday at Ten A M. For those of you who missed the meeting, Walter Johnson has helped a number of organizations use social media tools to improve customer service programs. He’s agreed to spend several hours with us to answer any questions we have about these technologies. Annotation c. The opening paragraph ﬁlls in missing information so that everyone can grasp the importance of the message. This meeting is a great opportunity for us to learn about important innovations in customer service, so let’s make sure get the most out of it. I’d like each of the project leaders to brainstorm with your groups and prepare questions that are relevant to your specific parts of the social media project. Please email these questions to Pete, email address here, by the end of the day Thursday, and he’ll forward them to Mister Johnson before the meeting. Annotation d. This upbeat paragraph emphasizes the positive value of the meeting, and the request provides enough information to enable readers to respond. Details. Tuesday, March twelfth. Ten A M to Two P M. Mount Shasta room. We’re ordering in sandwiches, please register your choice on the intranet by Monday at Five P M. Annotation e. The date eliminates scheduling uncertainty. For those who can’t attend in person, please dial in on the conference line. You’ll be able to see the slides via Web Ex, as usual. If you have any questions, feel free to drop by my office any time on Friday. Annotation f. The writer offers everyone a chance to participate, without making anyone feel guilty about not being able to attend in person. The closing paragraph invites questions ahead of time so they don’t derail the meeting. Thanks, Shari. Annotation g. Like the greeting, the close has a warm and personal tone, without being too casual. Shari Washington. Group Manager, Retail Systems. Office Number, Mobile Number. Annotation h. The email signature provides additional information and alternative contact options."/>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Possessing </a:t>
            </a:r>
            <a:r>
              <a:rPr lang="en-US" sz="2400" b="1" i="0" u="none" strike="noStrike" cap="none" dirty="0">
                <a:solidFill>
                  <a:schemeClr val="dk1"/>
                </a:solidFill>
                <a:latin typeface="Arial"/>
                <a:ea typeface="Arial"/>
                <a:cs typeface="Arial"/>
                <a:sym typeface="Arial"/>
              </a:rPr>
              <a:t>digital </a:t>
            </a:r>
            <a:r>
              <a:rPr lang="en-US" sz="2400" b="1" i="0" u="none" strike="noStrike" cap="none" dirty="0" smtClean="0">
                <a:solidFill>
                  <a:schemeClr val="dk1"/>
                </a:solidFill>
                <a:latin typeface="Arial"/>
                <a:ea typeface="Arial"/>
                <a:cs typeface="Arial"/>
                <a:sym typeface="Arial"/>
              </a:rPr>
              <a:t/>
            </a:r>
            <a:br>
              <a:rPr lang="en-US" sz="2400" b="1" i="0" u="none" strike="noStrike" cap="none" dirty="0" smtClean="0">
                <a:solidFill>
                  <a:schemeClr val="dk1"/>
                </a:solidFill>
                <a:latin typeface="Arial"/>
                <a:ea typeface="Arial"/>
                <a:cs typeface="Arial"/>
                <a:sym typeface="Arial"/>
              </a:rPr>
            </a:br>
            <a:r>
              <a:rPr lang="en-US" sz="2400" b="1" i="0" u="none" strike="noStrike" cap="none" dirty="0" smtClean="0">
                <a:solidFill>
                  <a:schemeClr val="dk1"/>
                </a:solidFill>
                <a:latin typeface="Arial"/>
                <a:ea typeface="Arial"/>
                <a:cs typeface="Arial"/>
                <a:sym typeface="Arial"/>
              </a:rPr>
              <a:t>information </a:t>
            </a:r>
            <a:r>
              <a:rPr lang="en-US" sz="2400" b="1" i="0" u="none" strike="noStrike" cap="none" dirty="0">
                <a:solidFill>
                  <a:schemeClr val="dk1"/>
                </a:solidFill>
                <a:latin typeface="Arial"/>
                <a:ea typeface="Arial"/>
                <a:cs typeface="Arial"/>
                <a:sym typeface="Arial"/>
              </a:rPr>
              <a:t>fluency</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Organizing ideas and </a:t>
            </a:r>
            <a:r>
              <a:rPr lang="en-US" sz="2400" b="0" i="0" u="none" strike="noStrike" cap="none" dirty="0" smtClean="0">
                <a:solidFill>
                  <a:schemeClr val="dk1"/>
                </a:solidFill>
                <a:latin typeface="Arial"/>
                <a:ea typeface="Arial"/>
                <a:cs typeface="Arial"/>
                <a:sym typeface="Arial"/>
              </a:rPr>
              <a:t/>
            </a:r>
            <a:br>
              <a:rPr lang="en-US" sz="2400" b="0" i="0" u="none" strike="noStrike" cap="none" dirty="0" smtClean="0">
                <a:solidFill>
                  <a:schemeClr val="dk1"/>
                </a:solidFill>
                <a:latin typeface="Arial"/>
                <a:ea typeface="Arial"/>
                <a:cs typeface="Arial"/>
                <a:sym typeface="Arial"/>
              </a:rPr>
            </a:br>
            <a:r>
              <a:rPr lang="en-US" sz="2400" b="0" i="0" u="none" strike="noStrike" cap="none" dirty="0" smtClean="0">
                <a:solidFill>
                  <a:schemeClr val="dk1"/>
                </a:solidFill>
                <a:latin typeface="Arial"/>
                <a:ea typeface="Arial"/>
                <a:cs typeface="Arial"/>
                <a:sym typeface="Arial"/>
              </a:rPr>
              <a:t>information</a:t>
            </a:r>
            <a:endParaRPr lang="en-US" sz="2400" b="0" i="0" u="none" strike="noStrike" cap="none" dirty="0">
              <a:solidFill>
                <a:schemeClr val="dk1"/>
              </a:solidFill>
              <a:latin typeface="Arial"/>
              <a:ea typeface="Arial"/>
              <a:cs typeface="Arial"/>
              <a:sym typeface="Arial"/>
            </a:endParaRP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Expressing coherent, </a:t>
            </a:r>
            <a:r>
              <a:rPr lang="en-US" sz="2400" b="0" i="0" u="none" strike="noStrike" cap="none" dirty="0" smtClean="0">
                <a:solidFill>
                  <a:schemeClr val="dk1"/>
                </a:solidFill>
                <a:latin typeface="Arial"/>
                <a:ea typeface="Arial"/>
                <a:cs typeface="Arial"/>
                <a:sym typeface="Arial"/>
              </a:rPr>
              <a:t/>
            </a:r>
            <a:br>
              <a:rPr lang="en-US" sz="2400" b="0" i="0" u="none" strike="noStrike" cap="none" dirty="0" smtClean="0">
                <a:solidFill>
                  <a:schemeClr val="dk1"/>
                </a:solidFill>
                <a:latin typeface="Arial"/>
                <a:ea typeface="Arial"/>
                <a:cs typeface="Arial"/>
                <a:sym typeface="Arial"/>
              </a:rPr>
            </a:br>
            <a:r>
              <a:rPr lang="en-US" sz="2400" b="0" i="0" u="none" strike="noStrike" cap="none" dirty="0" smtClean="0">
                <a:solidFill>
                  <a:schemeClr val="dk1"/>
                </a:solidFill>
                <a:latin typeface="Arial"/>
                <a:ea typeface="Arial"/>
                <a:cs typeface="Arial"/>
                <a:sym typeface="Arial"/>
              </a:rPr>
              <a:t>persuasive </a:t>
            </a:r>
            <a:r>
              <a:rPr lang="en-US" sz="2400" b="0" i="0" u="none" strike="noStrike" cap="none" dirty="0">
                <a:solidFill>
                  <a:schemeClr val="dk1"/>
                </a:solidFill>
                <a:latin typeface="Arial"/>
                <a:ea typeface="Arial"/>
                <a:cs typeface="Arial"/>
                <a:sym typeface="Arial"/>
              </a:rPr>
              <a:t>ideas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Listening actively to </a:t>
            </a:r>
            <a:r>
              <a:rPr lang="en-US" sz="2400" b="0" i="0" u="none" strike="noStrike" cap="none" dirty="0" smtClean="0">
                <a:solidFill>
                  <a:schemeClr val="dk1"/>
                </a:solidFill>
                <a:latin typeface="Arial"/>
                <a:ea typeface="Arial"/>
                <a:cs typeface="Arial"/>
                <a:sym typeface="Arial"/>
              </a:rPr>
              <a:t/>
            </a:r>
            <a:br>
              <a:rPr lang="en-US" sz="2400" b="0" i="0" u="none" strike="noStrike" cap="none" dirty="0" smtClean="0">
                <a:solidFill>
                  <a:schemeClr val="dk1"/>
                </a:solidFill>
                <a:latin typeface="Arial"/>
                <a:ea typeface="Arial"/>
                <a:cs typeface="Arial"/>
                <a:sym typeface="Arial"/>
              </a:rPr>
            </a:br>
            <a:r>
              <a:rPr lang="en-US" sz="2400" b="0" i="0" u="none" strike="noStrike" cap="none" dirty="0" smtClean="0">
                <a:solidFill>
                  <a:schemeClr val="dk1"/>
                </a:solidFill>
                <a:latin typeface="Arial"/>
                <a:ea typeface="Arial"/>
                <a:cs typeface="Arial"/>
                <a:sym typeface="Arial"/>
              </a:rPr>
              <a:t>others</a:t>
            </a:r>
            <a:endParaRPr lang="en-US" sz="2400" b="0" i="0" u="none" strike="noStrike" cap="none" dirty="0">
              <a:solidFill>
                <a:schemeClr val="dk1"/>
              </a:solidFill>
              <a:latin typeface="Arial"/>
              <a:ea typeface="Arial"/>
              <a:cs typeface="Arial"/>
              <a:sym typeface="Arial"/>
            </a:endParaRP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Communicating in diverse </a:t>
            </a:r>
            <a:r>
              <a:rPr lang="en-US" sz="2400" b="0" i="0" u="none" strike="noStrike" cap="none" dirty="0" smtClean="0">
                <a:solidFill>
                  <a:schemeClr val="dk1"/>
                </a:solidFill>
                <a:latin typeface="Arial"/>
                <a:ea typeface="Arial"/>
                <a:cs typeface="Arial"/>
                <a:sym typeface="Arial"/>
              </a:rPr>
              <a:t/>
            </a:r>
            <a:br>
              <a:rPr lang="en-US" sz="2400" b="0" i="0" u="none" strike="noStrike" cap="none" dirty="0" smtClean="0">
                <a:solidFill>
                  <a:schemeClr val="dk1"/>
                </a:solidFill>
                <a:latin typeface="Arial"/>
                <a:ea typeface="Arial"/>
                <a:cs typeface="Arial"/>
                <a:sym typeface="Arial"/>
              </a:rPr>
            </a:br>
            <a:r>
              <a:rPr lang="en-US" sz="2400" b="0" i="0" u="none" strike="noStrike" cap="none" dirty="0" smtClean="0">
                <a:solidFill>
                  <a:schemeClr val="dk1"/>
                </a:solidFill>
                <a:latin typeface="Arial"/>
                <a:ea typeface="Arial"/>
                <a:cs typeface="Arial"/>
                <a:sym typeface="Arial"/>
              </a:rPr>
              <a:t>situations</a:t>
            </a:r>
            <a:endParaRPr lang="en-US" sz="2400" b="0" i="0" u="none" strike="noStrike" cap="none" dirty="0">
              <a:solidFill>
                <a:schemeClr val="dk1"/>
              </a:solidFill>
              <a:latin typeface="Arial"/>
              <a:ea typeface="Arial"/>
              <a:cs typeface="Arial"/>
              <a:sym typeface="Arial"/>
            </a:endParaRPr>
          </a:p>
        </p:txBody>
      </p:sp>
      <p:pic>
        <p:nvPicPr>
          <p:cNvPr id="4" name="Picture 2" descr="Two examples of an email reminder of a project team meeting. The first example is lacking details, whereas the second example is a more detailed draft. Each has annotations describing their errors or successes, respectively. The first example email, with additional annotations, reads as follows. Subject. Social Media Strategy. Annotation a. The vague subject line fails to alert people to the upcoming meeting. All. Annotation b. The greeting is cold and off putting. The consultant we discussed at last week’s status meeting is available to meet next Tuesday. This guy has helped a number of customer service organizations, and he’ll be available to give us some advice and figure out what our needs are. Annotation c. The opening paragraph fails to provide necessary background information for anyone who missed the meeting. Let’s not waste this opportunity to learn more about social media tools for customer service. I’d like everyone to prepare some intelligent question ahead of time. We’ll forward them to Mister Johnson so that he can think about them before the meeting. I was rather disappointed last time we brought in an expert like this. I have to beg these people to talk to us, and most of you just sat and stared during the Q and A session. Annotation d. A negative, accusatory tone puts readers on the defensive, and the request for action fails to clarify who needs to do what by when. Details. Tuesday. Ten A M to whenever. Mount Shasta room. Annotation e. The meeting information includes the day, but not the date, which could lead to confusion. Annotation f. The wording here assumes that people who won’t attend don’t want to, which might not be true. The writer also fails to invite questions ahead of the meeting. I consider it very important for everyone to be at this meeting, but if you won’t attend, at least try to phone in so you can hear what’s going on. Annotation g. The lack of a closing, such as a thank you, contributes to the harsh, abrupt tone. Shari. Annotation h. The writer fails to provide alternative contact information or invite questions about the meeting. The second example email, with additional annotations, reads as follows. Subject. Social media strategy meeting, Tuesday, Ten A M to Two P M. Annotation. a. An informative subject line helps people grasp important details immediately. Hi team. Annotation b. The greeting is friendly without being too casual. The customer service consultant we discussed at last week’s status meeting is available to talk with us next Tuesday at Ten A M. For those of you who missed the meeting, Walter Johnson has helped a number of organizations use social media tools to improve customer service programs. He’s agreed to spend several hours with us to answer any questions we have about these technologies. Annotation c. The opening paragraph ﬁlls in missing information so that everyone can grasp the importance of the message. This meeting is a great opportunity for us to learn about important innovations in customer service, so let’s make sure get the most out of it. I’d like each of the project leaders to brainstorm with your groups and prepare questions that are relevant to your specific parts of the social media project. Please email these questions to Pete, email address here, by the end of the day Thursday, and he’ll forward them to Mister Johnson before the meeting. Annotation d. This upbeat paragraph emphasizes the positive value of the meeting, and the request provides enough information to enable readers to respond. Details. Tuesday, March twelfth. Ten A M to Two P M. Mount Shasta room. We’re ordering in sandwiches, please register your choice on the intranet by Monday at Five P M. Annotation e. The date eliminates scheduling uncertainty. For those who can’t attend in person, please dial in on the conference line. You’ll be able to see the slides via Web Ex, as usual. If you have any questions, feel free to drop by my office any time on Friday. Annotation f. The writer offers everyone a chance to participate, without making anyone feel guilty about not being able to attend in person. The closing paragraph invites questions ahead of time so they don’t derail the meeting. Thanks, Shari. Annotation g. Like the greeting, the close has a warm and personal tone, without being too casual. Shari Washington. Group Manager, Retail Systems. Office Number, Mobile Number. Annotation h. The email signature provides additional information and alternative contact op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76400"/>
            <a:ext cx="3970338"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Understanding What Employers Expect from You </a:t>
            </a:r>
            <a:r>
              <a:rPr lang="en-US" sz="2000" b="0" i="0" u="none" strike="noStrike" cap="none" dirty="0">
                <a:solidFill>
                  <a:srgbClr val="007FA3"/>
                </a:solidFill>
                <a:latin typeface="Arial"/>
                <a:ea typeface="Arial"/>
                <a:cs typeface="Arial"/>
                <a:sym typeface="Arial"/>
              </a:rPr>
              <a:t>(2 of 2)</a:t>
            </a:r>
          </a:p>
        </p:txBody>
      </p:sp>
      <p:sp>
        <p:nvSpPr>
          <p:cNvPr id="190" name="Shape 190"/>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Using communication technologies effectively</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Using standard grammar and spelling</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Communicating in a civilized manner</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Practicing ethical communication</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Managing time and resources</a:t>
            </a:r>
          </a:p>
          <a:p>
            <a:pPr marL="256032" marR="0" lvl="0" indent="-256032" algn="l" rtl="0">
              <a:spcBef>
                <a:spcPts val="1500"/>
              </a:spcBef>
              <a:buClr>
                <a:srgbClr val="007FA3"/>
              </a:buClr>
              <a:buSzPct val="100000"/>
              <a:buFont typeface="Arial"/>
              <a:buChar char="•"/>
            </a:pPr>
            <a:r>
              <a:rPr lang="en-US" sz="2400" dirty="0"/>
              <a:t>Using critical thinking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Communicating in an Organizational Context</a:t>
            </a:r>
          </a:p>
        </p:txBody>
      </p:sp>
      <p:pic>
        <p:nvPicPr>
          <p:cNvPr id="4" name="Picture 2" descr="The six elements of professionalism. Be the best, be dependable, be a team player, be respectful, be positive, and be ethical. The six qualities are detailed further, as follows. Be the best. Pros strive to excel, and excelling at every level is how you build a great career. Be dependable. Pros keep their promises, meet their commitments, learn from their mistakes, and take responsibility for their errors. Be a team player. Pros know how to contribute to a larger cause and make others around them better. Be respectful. Good business etiquette is a sign of respect for those around you, respecting others is not only good, it’s good for your career. Be positive. You owe it to yourself, your colleagues, and your company to maintain a positive outlook, even when the going gets tough. Be ethical. Responsible pros work to avoid ethical lapses and weigh their options carefully when facing ethical dilemm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371600"/>
            <a:ext cx="5412085" cy="4989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Adopting an Audience-Centered Approach</a:t>
            </a:r>
          </a:p>
        </p:txBody>
      </p:sp>
      <p:pic>
        <p:nvPicPr>
          <p:cNvPr id="204" name="Shape 204" descr="The audience centered approach is presented as requiring both emotional intelligence and a sense of business etiquette in order to achieve a, you, attitude."/>
          <p:cNvPicPr preferRelativeResize="0"/>
          <p:nvPr/>
        </p:nvPicPr>
        <p:blipFill rotWithShape="1">
          <a:blip r:embed="rId3">
            <a:alphaModFix/>
          </a:blip>
          <a:srcRect/>
          <a:stretch/>
        </p:blipFill>
        <p:spPr>
          <a:xfrm>
            <a:off x="600635" y="1828192"/>
            <a:ext cx="7555230" cy="372298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Summary of Discussion </a:t>
            </a:r>
            <a:r>
              <a:rPr lang="en-US" sz="2000" b="0" i="0" u="none" strike="noStrike" cap="none" dirty="0">
                <a:solidFill>
                  <a:srgbClr val="007FA3"/>
                </a:solidFill>
                <a:latin typeface="Arial"/>
                <a:ea typeface="Arial"/>
                <a:cs typeface="Arial"/>
                <a:sym typeface="Arial"/>
              </a:rPr>
              <a:t>(2 of </a:t>
            </a:r>
            <a:r>
              <a:rPr lang="en-US" sz="2000" b="0" dirty="0">
                <a:latin typeface="Arial"/>
                <a:ea typeface="Arial"/>
                <a:cs typeface="Arial"/>
                <a:sym typeface="Arial"/>
              </a:rPr>
              <a:t>8</a:t>
            </a:r>
            <a:r>
              <a:rPr lang="en-US" sz="2000" b="0" i="0" u="none" strike="noStrike" cap="none" dirty="0">
                <a:solidFill>
                  <a:srgbClr val="007FA3"/>
                </a:solidFill>
                <a:latin typeface="Arial"/>
                <a:ea typeface="Arial"/>
                <a:cs typeface="Arial"/>
                <a:sym typeface="Arial"/>
              </a:rPr>
              <a:t>)</a:t>
            </a:r>
          </a:p>
        </p:txBody>
      </p:sp>
      <p:sp>
        <p:nvSpPr>
          <p:cNvPr id="210" name="Shape 210"/>
          <p:cNvSpPr txBox="1">
            <a:spLocks noGrp="1"/>
          </p:cNvSpPr>
          <p:nvPr>
            <p:ph type="body" idx="1"/>
          </p:nvPr>
        </p:nvSpPr>
        <p:spPr>
          <a:xfrm>
            <a:off x="457200" y="1600200"/>
            <a:ext cx="83058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In this section, we discussed the following:</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What Is Professionalism?</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Understanding What Employers Expect from You</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Communicating in an Organizational Context</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Adopting an Audience-Centered Approach</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The next section will cover </a:t>
            </a:r>
            <a:r>
              <a:rPr lang="en-US" sz="2400" b="1" i="0" u="none" strike="noStrike" cap="none" dirty="0">
                <a:solidFill>
                  <a:schemeClr val="dk1"/>
                </a:solidFill>
                <a:latin typeface="Arial"/>
                <a:ea typeface="Arial"/>
                <a:cs typeface="Arial"/>
                <a:sym typeface="Arial"/>
              </a:rPr>
              <a:t>Exploring the Communication Process</a:t>
            </a:r>
            <a:r>
              <a:rPr lang="en-US" sz="2400" b="0" i="0" u="none" strike="noStrike" cap="none" dirty="0">
                <a:solidFill>
                  <a:schemeClr val="dk1"/>
                </a:solidFill>
                <a:latin typeface="Arial"/>
                <a:ea typeface="Arial"/>
                <a:cs typeface="Arial"/>
                <a:sym typeface="Arial"/>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Exploring the Communication Process</a:t>
            </a:r>
          </a:p>
        </p:txBody>
      </p:sp>
      <p:sp>
        <p:nvSpPr>
          <p:cNvPr id="217" name="Shape 217"/>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buClr>
                <a:srgbClr val="007FA3"/>
              </a:buClr>
              <a:buSzPct val="100000"/>
              <a:buFont typeface="Arial"/>
              <a:buChar char="•"/>
            </a:pPr>
            <a:r>
              <a:rPr lang="en-US" sz="2400" b="1" i="0" u="none" strike="noStrike" cap="none" dirty="0">
                <a:solidFill>
                  <a:schemeClr val="dk1"/>
                </a:solidFill>
                <a:latin typeface="Arial"/>
                <a:ea typeface="Arial"/>
                <a:cs typeface="Arial"/>
                <a:sym typeface="Arial"/>
              </a:rPr>
              <a:t>LO 1.3 </a:t>
            </a:r>
            <a:r>
              <a:rPr lang="en-US" sz="2400" b="0" i="0" u="none" strike="noStrike" cap="none" dirty="0">
                <a:solidFill>
                  <a:schemeClr val="dk1"/>
                </a:solidFill>
                <a:latin typeface="Arial"/>
                <a:ea typeface="Arial"/>
                <a:cs typeface="Arial"/>
                <a:sym typeface="Arial"/>
              </a:rPr>
              <a:t>Describe the communication process model</a:t>
            </a:r>
            <a:r>
              <a:rPr lang="en-US" sz="2400" dirty="0"/>
              <a:t>, </a:t>
            </a:r>
            <a:r>
              <a:rPr lang="en-US" sz="2400" b="0" i="0" u="none" strike="noStrike" cap="none" dirty="0">
                <a:solidFill>
                  <a:schemeClr val="dk1"/>
                </a:solidFill>
                <a:latin typeface="Arial"/>
                <a:ea typeface="Arial"/>
                <a:cs typeface="Arial"/>
                <a:sym typeface="Arial"/>
              </a:rPr>
              <a:t>and the ways social media are changing the nature of business communication.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The Basic Communication Model </a:t>
            </a:r>
            <a:r>
              <a:rPr lang="en-US" sz="2000" b="0" i="0" u="none" strike="noStrike" cap="none" dirty="0">
                <a:solidFill>
                  <a:srgbClr val="007FA3"/>
                </a:solidFill>
                <a:latin typeface="Arial"/>
                <a:ea typeface="Arial"/>
                <a:cs typeface="Arial"/>
                <a:sym typeface="Arial"/>
              </a:rPr>
              <a:t>(1 of 2)</a:t>
            </a:r>
          </a:p>
        </p:txBody>
      </p:sp>
      <p:sp>
        <p:nvSpPr>
          <p:cNvPr id="224" name="Shape 224"/>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429768" marR="0" lvl="0" indent="-429768" algn="l" rtl="0">
              <a:spcBef>
                <a:spcPts val="0"/>
              </a:spcBef>
              <a:spcAft>
                <a:spcPts val="0"/>
              </a:spcAft>
              <a:buClr>
                <a:srgbClr val="007FA3"/>
              </a:buClr>
              <a:buSzPct val="100000"/>
              <a:buFont typeface="Arial"/>
              <a:buAutoNum type="arabicPeriod"/>
            </a:pPr>
            <a:r>
              <a:rPr lang="en-US" sz="2400" b="0" i="0" u="none" strike="noStrike" cap="none" dirty="0">
                <a:solidFill>
                  <a:schemeClr val="dk1"/>
                </a:solidFill>
                <a:latin typeface="Arial"/>
                <a:ea typeface="Arial"/>
                <a:cs typeface="Arial"/>
                <a:sym typeface="Arial"/>
              </a:rPr>
              <a:t>The Sender Has an Idea</a:t>
            </a:r>
          </a:p>
          <a:p>
            <a:pPr marL="429768" marR="0" lvl="0" indent="-429768" algn="l" rtl="0">
              <a:spcBef>
                <a:spcPts val="1500"/>
              </a:spcBef>
              <a:spcAft>
                <a:spcPts val="0"/>
              </a:spcAft>
              <a:buClr>
                <a:srgbClr val="007FA3"/>
              </a:buClr>
              <a:buSzPct val="100000"/>
              <a:buFont typeface="Arial"/>
              <a:buAutoNum type="arabicPeriod"/>
            </a:pPr>
            <a:r>
              <a:rPr lang="en-US" sz="2400" b="0" i="0" u="none" strike="noStrike" cap="none" dirty="0">
                <a:solidFill>
                  <a:schemeClr val="dk1"/>
                </a:solidFill>
                <a:latin typeface="Arial"/>
                <a:ea typeface="Arial"/>
                <a:cs typeface="Arial"/>
                <a:sym typeface="Arial"/>
              </a:rPr>
              <a:t>Sender Encodes Idea as a Message</a:t>
            </a:r>
          </a:p>
          <a:p>
            <a:pPr marL="429768" marR="0" lvl="0" indent="-429768" algn="l" rtl="0">
              <a:spcBef>
                <a:spcPts val="1500"/>
              </a:spcBef>
              <a:spcAft>
                <a:spcPts val="0"/>
              </a:spcAft>
              <a:buClr>
                <a:srgbClr val="007FA3"/>
              </a:buClr>
              <a:buSzPct val="100000"/>
              <a:buFont typeface="Arial"/>
              <a:buAutoNum type="arabicPeriod"/>
            </a:pPr>
            <a:r>
              <a:rPr lang="en-US" sz="2400" b="0" i="0" u="none" strike="noStrike" cap="none" dirty="0">
                <a:solidFill>
                  <a:schemeClr val="dk1"/>
                </a:solidFill>
                <a:latin typeface="Arial"/>
                <a:ea typeface="Arial"/>
                <a:cs typeface="Arial"/>
                <a:sym typeface="Arial"/>
              </a:rPr>
              <a:t>Sender Produces the Message</a:t>
            </a:r>
          </a:p>
          <a:p>
            <a:pPr marL="429768" marR="0" lvl="0" indent="-429768" algn="l" rtl="0">
              <a:spcBef>
                <a:spcPts val="1500"/>
              </a:spcBef>
              <a:buClr>
                <a:srgbClr val="007FA3"/>
              </a:buClr>
              <a:buSzPct val="100000"/>
              <a:buFont typeface="Arial"/>
              <a:buAutoNum type="arabicPeriod"/>
            </a:pPr>
            <a:r>
              <a:rPr lang="en-US" sz="2400" b="0" i="0" u="none" strike="noStrike" cap="none" dirty="0">
                <a:solidFill>
                  <a:schemeClr val="dk1"/>
                </a:solidFill>
                <a:latin typeface="Arial"/>
                <a:ea typeface="Arial"/>
                <a:cs typeface="Arial"/>
                <a:sym typeface="Arial"/>
              </a:rPr>
              <a:t>Sender Transmits the Message</a:t>
            </a:r>
          </a:p>
        </p:txBody>
      </p:sp>
      <p:pic>
        <p:nvPicPr>
          <p:cNvPr id="4" name="Picture 2" descr="An outline of the basic communication process, consisting of eight steps. The steps are in the following order. One, Sender has an idea. Two, Sender encodes that idea in a message. Three, Sender produces that message in a medium. Four, Sender transmits the message through a channel. Five, Receiver receives the message. Six, Receiver decodes the message. Seven, Receiver responds to the message. Eight, Receiver might also provide feedback to the se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0"/>
            <a:ext cx="8077200" cy="24373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The Basic Communication Model </a:t>
            </a:r>
            <a:r>
              <a:rPr lang="en-US" sz="2000" b="0" i="0" u="none" strike="noStrike" cap="none" dirty="0">
                <a:solidFill>
                  <a:srgbClr val="007FA3"/>
                </a:solidFill>
                <a:latin typeface="Arial"/>
                <a:ea typeface="Arial"/>
                <a:cs typeface="Arial"/>
                <a:sym typeface="Arial"/>
              </a:rPr>
              <a:t>(2 of 2)</a:t>
            </a:r>
          </a:p>
        </p:txBody>
      </p:sp>
      <p:sp>
        <p:nvSpPr>
          <p:cNvPr id="231" name="Shape 231"/>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429768" marR="0" lvl="0" indent="-429768" algn="l" rtl="0">
              <a:spcBef>
                <a:spcPts val="0"/>
              </a:spcBef>
              <a:spcAft>
                <a:spcPts val="0"/>
              </a:spcAft>
              <a:buClr>
                <a:srgbClr val="007FA3"/>
              </a:buClr>
              <a:buSzPct val="100000"/>
              <a:buFont typeface="Arial"/>
              <a:buAutoNum type="arabicPeriod" startAt="5"/>
            </a:pPr>
            <a:r>
              <a:rPr lang="en-US" sz="2400" b="0" i="0" u="none" strike="noStrike" cap="none" dirty="0">
                <a:solidFill>
                  <a:schemeClr val="dk1"/>
                </a:solidFill>
                <a:latin typeface="Arial"/>
                <a:ea typeface="Arial"/>
                <a:cs typeface="Arial"/>
                <a:sym typeface="Arial"/>
              </a:rPr>
              <a:t>Audience Receives Sender’s Message</a:t>
            </a:r>
          </a:p>
          <a:p>
            <a:pPr marL="429768" marR="0" lvl="0" indent="-429768" algn="l" rtl="0">
              <a:spcBef>
                <a:spcPts val="1500"/>
              </a:spcBef>
              <a:spcAft>
                <a:spcPts val="0"/>
              </a:spcAft>
              <a:buClr>
                <a:srgbClr val="007FA3"/>
              </a:buClr>
              <a:buSzPct val="100000"/>
              <a:buFont typeface="Arial"/>
              <a:buAutoNum type="arabicPeriod" startAt="5"/>
            </a:pPr>
            <a:r>
              <a:rPr lang="en-US" sz="2400" b="0" i="0" u="none" strike="noStrike" cap="none" dirty="0">
                <a:solidFill>
                  <a:schemeClr val="dk1"/>
                </a:solidFill>
                <a:latin typeface="Arial"/>
                <a:ea typeface="Arial"/>
                <a:cs typeface="Arial"/>
                <a:sym typeface="Arial"/>
              </a:rPr>
              <a:t>Audience Decodes the Message</a:t>
            </a:r>
          </a:p>
          <a:p>
            <a:pPr marL="429768" marR="0" lvl="0" indent="-429768" algn="l" rtl="0">
              <a:spcBef>
                <a:spcPts val="1500"/>
              </a:spcBef>
              <a:spcAft>
                <a:spcPts val="0"/>
              </a:spcAft>
              <a:buClr>
                <a:srgbClr val="007FA3"/>
              </a:buClr>
              <a:buSzPct val="100000"/>
              <a:buFont typeface="Arial"/>
              <a:buAutoNum type="arabicPeriod" startAt="5"/>
            </a:pPr>
            <a:r>
              <a:rPr lang="en-US" sz="2400" b="0" i="0" u="none" strike="noStrike" cap="none" dirty="0">
                <a:solidFill>
                  <a:schemeClr val="dk1"/>
                </a:solidFill>
                <a:latin typeface="Arial"/>
                <a:ea typeface="Arial"/>
                <a:cs typeface="Arial"/>
                <a:sym typeface="Arial"/>
              </a:rPr>
              <a:t>Audience Responds to the Message</a:t>
            </a:r>
          </a:p>
          <a:p>
            <a:pPr marL="429768" marR="0" lvl="0" indent="-429768" algn="l" rtl="0">
              <a:spcBef>
                <a:spcPts val="1500"/>
              </a:spcBef>
              <a:buClr>
                <a:srgbClr val="007FA3"/>
              </a:buClr>
              <a:buSzPct val="100000"/>
              <a:buFont typeface="Arial"/>
              <a:buAutoNum type="arabicPeriod" startAt="5"/>
            </a:pPr>
            <a:r>
              <a:rPr lang="en-US" sz="2400" b="0" i="0" u="none" strike="noStrike" cap="none" dirty="0">
                <a:solidFill>
                  <a:schemeClr val="dk1"/>
                </a:solidFill>
                <a:latin typeface="Arial"/>
                <a:ea typeface="Arial"/>
                <a:cs typeface="Arial"/>
                <a:sym typeface="Arial"/>
              </a:rPr>
              <a:t>Audience Gives Feedback to Sender</a:t>
            </a:r>
          </a:p>
        </p:txBody>
      </p:sp>
      <p:pic>
        <p:nvPicPr>
          <p:cNvPr id="4" name="Picture 2" descr="An outline of the basic communication process, consisting of eight steps. The steps are in the following order. One, Sender has an idea. Two, Sender encodes that idea in a message. Three, Sender produces that message in a medium. Four, Sender transmits the message through a channel. Five, Receiver receives the message. Six, Receiver decodes the message. Seven, Receiver responds to the message. Eight, Receiver might also provide feedback to the se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733800"/>
            <a:ext cx="8509348" cy="2567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Learning Objectives </a:t>
            </a:r>
            <a:r>
              <a:rPr lang="en-US" sz="2000" b="0" i="0" u="none" strike="noStrike" cap="none" dirty="0">
                <a:solidFill>
                  <a:srgbClr val="007FA3"/>
                </a:solidFill>
                <a:latin typeface="Arial"/>
                <a:ea typeface="Arial"/>
                <a:cs typeface="Arial"/>
                <a:sym typeface="Arial"/>
              </a:rPr>
              <a:t>(1 of 2)</a:t>
            </a:r>
          </a:p>
        </p:txBody>
      </p:sp>
      <p:sp>
        <p:nvSpPr>
          <p:cNvPr id="114" name="Shape 114"/>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517525" marR="0" lvl="0" indent="-517525" algn="l" rtl="0">
              <a:spcBef>
                <a:spcPts val="0"/>
              </a:spcBef>
              <a:spcAft>
                <a:spcPts val="0"/>
              </a:spcAft>
              <a:buClr>
                <a:srgbClr val="007FA3"/>
              </a:buClr>
              <a:buSzPct val="25000"/>
              <a:buFont typeface="Arial"/>
              <a:buNone/>
            </a:pPr>
            <a:r>
              <a:rPr lang="en-US" sz="2400" b="1" i="0" u="none" strike="noStrike" cap="none" dirty="0">
                <a:solidFill>
                  <a:schemeClr val="lt2"/>
                </a:solidFill>
                <a:latin typeface="Arial"/>
                <a:ea typeface="Arial"/>
                <a:cs typeface="Arial"/>
                <a:sym typeface="Arial"/>
              </a:rPr>
              <a:t>1.1 </a:t>
            </a:r>
            <a:r>
              <a:rPr lang="en-US" sz="2400" b="0" i="0" u="none" strike="noStrike" cap="none" dirty="0">
                <a:solidFill>
                  <a:schemeClr val="dk1"/>
                </a:solidFill>
                <a:latin typeface="Arial"/>
                <a:ea typeface="Arial"/>
                <a:cs typeface="Arial"/>
                <a:sym typeface="Arial"/>
              </a:rPr>
              <a:t>Define </a:t>
            </a:r>
            <a:r>
              <a:rPr lang="en-US" sz="2400" i="1" u="none" strike="noStrike" cap="none" dirty="0">
                <a:solidFill>
                  <a:schemeClr val="dk1"/>
                </a:solidFill>
              </a:rPr>
              <a:t>communication, </a:t>
            </a:r>
            <a:r>
              <a:rPr lang="en-US" sz="2400" b="0" i="0" u="none" strike="noStrike" cap="none" dirty="0">
                <a:solidFill>
                  <a:schemeClr val="dk1"/>
                </a:solidFill>
                <a:latin typeface="Arial"/>
                <a:ea typeface="Arial"/>
                <a:cs typeface="Arial"/>
                <a:sym typeface="Arial"/>
              </a:rPr>
              <a:t>and explain the importance of effective business communication.</a:t>
            </a:r>
          </a:p>
          <a:p>
            <a:pPr marL="517525" marR="0" lvl="0" indent="-517525" algn="l" rtl="0">
              <a:spcBef>
                <a:spcPts val="1500"/>
              </a:spcBef>
              <a:spcAft>
                <a:spcPts val="0"/>
              </a:spcAft>
              <a:buClr>
                <a:srgbClr val="007FA3"/>
              </a:buClr>
              <a:buSzPct val="25000"/>
              <a:buFont typeface="Arial"/>
              <a:buNone/>
            </a:pPr>
            <a:r>
              <a:rPr lang="en-US" sz="2400" b="1" i="0" u="none" strike="noStrike" cap="none" dirty="0">
                <a:solidFill>
                  <a:schemeClr val="lt2"/>
                </a:solidFill>
                <a:latin typeface="Arial"/>
                <a:ea typeface="Arial"/>
                <a:cs typeface="Arial"/>
                <a:sym typeface="Arial"/>
              </a:rPr>
              <a:t>1.2 </a:t>
            </a:r>
            <a:r>
              <a:rPr lang="en-US" sz="2400" b="0" i="0" u="none" strike="noStrike" cap="none" dirty="0">
                <a:solidFill>
                  <a:schemeClr val="dk1"/>
                </a:solidFill>
                <a:latin typeface="Arial"/>
                <a:ea typeface="Arial"/>
                <a:cs typeface="Arial"/>
                <a:sym typeface="Arial"/>
              </a:rPr>
              <a:t>Explain what it means to communicate as a professional in a business context.</a:t>
            </a:r>
          </a:p>
          <a:p>
            <a:pPr marL="517525" marR="0" lvl="0" indent="-517525" algn="l" rtl="0">
              <a:spcBef>
                <a:spcPts val="1500"/>
              </a:spcBef>
              <a:spcAft>
                <a:spcPts val="0"/>
              </a:spcAft>
              <a:buClr>
                <a:srgbClr val="007FA3"/>
              </a:buClr>
              <a:buSzPct val="25000"/>
              <a:buFont typeface="Arial"/>
              <a:buNone/>
            </a:pPr>
            <a:r>
              <a:rPr lang="en-US" sz="2400" b="1" i="0" u="none" strike="noStrike" cap="none" dirty="0">
                <a:solidFill>
                  <a:schemeClr val="lt2"/>
                </a:solidFill>
                <a:latin typeface="Arial"/>
                <a:ea typeface="Arial"/>
                <a:cs typeface="Arial"/>
                <a:sym typeface="Arial"/>
              </a:rPr>
              <a:t>1.3 </a:t>
            </a:r>
            <a:r>
              <a:rPr lang="en-US" sz="2400" b="0" i="0" u="none" strike="noStrike" cap="none" dirty="0">
                <a:solidFill>
                  <a:schemeClr val="dk1"/>
                </a:solidFill>
                <a:latin typeface="Arial"/>
                <a:ea typeface="Arial"/>
                <a:cs typeface="Arial"/>
                <a:sym typeface="Arial"/>
              </a:rPr>
              <a:t>Describe the communication process model, and explain how social media are changing the nature of business communication.</a:t>
            </a:r>
          </a:p>
          <a:p>
            <a:pPr marL="517525" marR="0" lvl="0" indent="-517525" algn="l" rtl="0">
              <a:spcBef>
                <a:spcPts val="1500"/>
              </a:spcBef>
              <a:spcAft>
                <a:spcPts val="0"/>
              </a:spcAft>
              <a:buClr>
                <a:srgbClr val="007FA3"/>
              </a:buClr>
              <a:buSzPct val="25000"/>
              <a:buFont typeface="Arial"/>
              <a:buNone/>
            </a:pPr>
            <a:r>
              <a:rPr lang="en-US" sz="2400" b="1" i="0" u="none" strike="noStrike" cap="none" dirty="0">
                <a:solidFill>
                  <a:schemeClr val="lt2"/>
                </a:solidFill>
                <a:latin typeface="Arial"/>
                <a:ea typeface="Arial"/>
                <a:cs typeface="Arial"/>
                <a:sym typeface="Arial"/>
              </a:rPr>
              <a:t>1.4 </a:t>
            </a:r>
            <a:r>
              <a:rPr lang="en-US" sz="2400" b="0" i="0" u="none" strike="noStrike" cap="none" dirty="0">
                <a:solidFill>
                  <a:schemeClr val="dk1"/>
                </a:solidFill>
                <a:latin typeface="Arial"/>
                <a:ea typeface="Arial"/>
                <a:cs typeface="Arial"/>
                <a:sym typeface="Arial"/>
              </a:rPr>
              <a:t>Outline the challenges and opportunities of mobile communication in business.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Social Communication Model</a:t>
            </a:r>
          </a:p>
        </p:txBody>
      </p:sp>
      <p:pic>
        <p:nvPicPr>
          <p:cNvPr id="4" name="Picture 2" descr="The listed differences and tendencies between conventional promotion, and the social communication model. Conventional promotion is described as. We talk, you listen. Its tendencies are as follows. Publication, broadcast, lecture, intrusion, unidirectional, One to many, mass audience, control, low message frequency, few channels, information hoarding, static, hierarchical, structured, isolated, planned, and resistive. The social communication model is described as. Let’s have a conversation. Its tendencies are as follows. Conversation, discussion, permission, bidirectional, multidirectional, one to one, many to many, influence, high message frequency, many channels, information sharing, dynamic, egalitarian, amorphous, collaborative, reactive, and respons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5681989" cy="46871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15372"/>
            <a:ext cx="69342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Social Communication Model (in Practice)</a:t>
            </a:r>
          </a:p>
        </p:txBody>
      </p:sp>
      <p:pic>
        <p:nvPicPr>
          <p:cNvPr id="245" name="Shape 245" descr="The notions of the traditional approach and the social media approach come together to form the hybrid method, which has use with regard to strategic plans, policies, customer support, and project updates."/>
          <p:cNvPicPr preferRelativeResize="0"/>
          <p:nvPr/>
        </p:nvPicPr>
        <p:blipFill rotWithShape="1">
          <a:blip r:embed="rId3">
            <a:alphaModFix/>
          </a:blip>
          <a:srcRect/>
          <a:stretch/>
        </p:blipFill>
        <p:spPr>
          <a:xfrm>
            <a:off x="407895" y="1964792"/>
            <a:ext cx="8103543" cy="385382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Summary of Discussion </a:t>
            </a:r>
            <a:r>
              <a:rPr lang="en-US" sz="2000" b="0" i="0" u="none" strike="noStrike" cap="none" dirty="0">
                <a:solidFill>
                  <a:srgbClr val="007FA3"/>
                </a:solidFill>
                <a:latin typeface="Arial"/>
                <a:ea typeface="Arial"/>
                <a:cs typeface="Arial"/>
                <a:sym typeface="Arial"/>
              </a:rPr>
              <a:t>(3 of </a:t>
            </a:r>
            <a:r>
              <a:rPr lang="en-US" sz="2000" b="0" dirty="0">
                <a:latin typeface="Arial"/>
                <a:ea typeface="Arial"/>
                <a:cs typeface="Arial"/>
                <a:sym typeface="Arial"/>
              </a:rPr>
              <a:t>8</a:t>
            </a:r>
            <a:r>
              <a:rPr lang="en-US" sz="2000" b="0" i="0" u="none" strike="noStrike" cap="none" dirty="0">
                <a:solidFill>
                  <a:srgbClr val="007FA3"/>
                </a:solidFill>
                <a:latin typeface="Arial"/>
                <a:ea typeface="Arial"/>
                <a:cs typeface="Arial"/>
                <a:sym typeface="Arial"/>
              </a:rPr>
              <a:t>)</a:t>
            </a:r>
          </a:p>
        </p:txBody>
      </p:sp>
      <p:sp>
        <p:nvSpPr>
          <p:cNvPr id="251" name="Shape 251"/>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In this section, we discussed the following:</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The Basic Communication Model</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The Social Communication Model</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The next section will cover </a:t>
            </a:r>
            <a:r>
              <a:rPr lang="en-US" sz="2400" b="1" i="0" u="none" strike="noStrike" cap="none" dirty="0">
                <a:solidFill>
                  <a:schemeClr val="dk1"/>
                </a:solidFill>
                <a:latin typeface="Arial"/>
                <a:ea typeface="Arial"/>
                <a:cs typeface="Arial"/>
                <a:sym typeface="Arial"/>
              </a:rPr>
              <a:t>The Mobile Revolution</a:t>
            </a:r>
            <a:r>
              <a:rPr lang="en-US" sz="2400" b="0" i="0" u="none" strike="noStrike" cap="none" dirty="0">
                <a:solidFill>
                  <a:schemeClr val="dk1"/>
                </a:solidFill>
                <a:latin typeface="Arial"/>
                <a:ea typeface="Arial"/>
                <a:cs typeface="Arial"/>
                <a:sym typeface="Arial"/>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The Mobile Revolution</a:t>
            </a:r>
          </a:p>
        </p:txBody>
      </p:sp>
      <p:sp>
        <p:nvSpPr>
          <p:cNvPr id="258" name="Shape 258"/>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buClr>
                <a:srgbClr val="007FA3"/>
              </a:buClr>
              <a:buSzPct val="100000"/>
              <a:buFont typeface="Arial"/>
              <a:buChar char="•"/>
            </a:pPr>
            <a:r>
              <a:rPr lang="en-US" sz="2400" b="1" i="0" u="none" strike="noStrike" cap="none" dirty="0">
                <a:solidFill>
                  <a:schemeClr val="dk1"/>
                </a:solidFill>
                <a:latin typeface="Arial"/>
                <a:ea typeface="Arial"/>
                <a:cs typeface="Arial"/>
                <a:sym typeface="Arial"/>
              </a:rPr>
              <a:t>LO 1.4 </a:t>
            </a:r>
            <a:r>
              <a:rPr lang="en-US" sz="2400" b="0" i="0" u="none" strike="noStrike" cap="none" dirty="0">
                <a:solidFill>
                  <a:schemeClr val="dk1"/>
                </a:solidFill>
                <a:latin typeface="Arial"/>
                <a:ea typeface="Arial"/>
                <a:cs typeface="Arial"/>
                <a:sym typeface="Arial"/>
              </a:rPr>
              <a:t>Outline the challenges and opportunities of mobile communication in business.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57200" y="215372"/>
            <a:ext cx="80772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The Rise of Mobile as a Communication Platform</a:t>
            </a:r>
          </a:p>
        </p:txBody>
      </p:sp>
      <p:sp>
        <p:nvSpPr>
          <p:cNvPr id="265" name="Shape 265"/>
          <p:cNvSpPr txBox="1">
            <a:spLocks noGrp="1"/>
          </p:cNvSpPr>
          <p:nvPr>
            <p:ph type="body" idx="1"/>
          </p:nvPr>
        </p:nvSpPr>
        <p:spPr>
          <a:xfrm>
            <a:off x="457200" y="1600200"/>
            <a:ext cx="77724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Globally, about </a:t>
            </a:r>
            <a:r>
              <a:rPr lang="en-US" sz="2400" b="0" i="0" u="none" strike="noStrike" cap="none" dirty="0" smtClean="0">
                <a:solidFill>
                  <a:schemeClr val="dk1"/>
                </a:solidFill>
                <a:latin typeface="Arial"/>
                <a:ea typeface="Arial"/>
                <a:cs typeface="Arial"/>
                <a:sym typeface="Arial"/>
              </a:rPr>
              <a:t>80 percent </a:t>
            </a:r>
            <a:r>
              <a:rPr lang="en-US" sz="2400" b="0" i="0" u="none" strike="noStrike" cap="none" dirty="0">
                <a:solidFill>
                  <a:schemeClr val="dk1"/>
                </a:solidFill>
                <a:latin typeface="Arial"/>
                <a:ea typeface="Arial"/>
                <a:cs typeface="Arial"/>
                <a:sym typeface="Arial"/>
              </a:rPr>
              <a:t>of </a:t>
            </a:r>
            <a:r>
              <a:rPr lang="en-US" sz="2400" b="0" i="0" u="none" strike="noStrike" cap="none" dirty="0" smtClean="0">
                <a:solidFill>
                  <a:schemeClr val="dk1"/>
                </a:solidFill>
                <a:latin typeface="Arial"/>
                <a:ea typeface="Arial"/>
                <a:cs typeface="Arial"/>
                <a:sym typeface="Arial"/>
              </a:rPr>
              <a:t>Internet </a:t>
            </a:r>
            <a:r>
              <a:rPr lang="en-US" sz="2400" b="0" i="0" u="none" strike="noStrike" cap="none" dirty="0">
                <a:solidFill>
                  <a:schemeClr val="dk1"/>
                </a:solidFill>
                <a:latin typeface="Arial"/>
                <a:ea typeface="Arial"/>
                <a:cs typeface="Arial"/>
                <a:sym typeface="Arial"/>
              </a:rPr>
              <a:t>users access the web with a mobile device</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Mobile is the primary communication tool for many business professionals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About </a:t>
            </a:r>
            <a:r>
              <a:rPr lang="en-US" sz="2400" b="0" i="0" u="none" strike="noStrike" cap="none" dirty="0" smtClean="0">
                <a:solidFill>
                  <a:schemeClr val="dk1"/>
                </a:solidFill>
                <a:latin typeface="Arial"/>
                <a:ea typeface="Arial"/>
                <a:cs typeface="Arial"/>
                <a:sym typeface="Arial"/>
              </a:rPr>
              <a:t>50 percent </a:t>
            </a:r>
            <a:r>
              <a:rPr lang="en-US" sz="2400" b="0" i="0" u="none" strike="noStrike" cap="none" dirty="0">
                <a:solidFill>
                  <a:schemeClr val="dk1"/>
                </a:solidFill>
                <a:latin typeface="Arial"/>
                <a:ea typeface="Arial"/>
                <a:cs typeface="Arial"/>
                <a:sym typeface="Arial"/>
              </a:rPr>
              <a:t>of U.S. consumers use mobile devices exclusively to search online</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Smartphones keep people connected 24/7</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Mobile Technologies Are Changing Business Communication</a:t>
            </a:r>
          </a:p>
        </p:txBody>
      </p:sp>
      <p:sp>
        <p:nvSpPr>
          <p:cNvPr id="272" name="Shape 272"/>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Mobile-First Approach</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Radical Connectivity</a:t>
            </a:r>
          </a:p>
        </p:txBody>
      </p:sp>
      <p:pic>
        <p:nvPicPr>
          <p:cNvPr id="4" name="Picture 2" descr="An Uno Note band. An example of wearable technology that can be worn on your wrist, like a wa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859" y="2971800"/>
            <a:ext cx="6616430" cy="33534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Mobile Technology and Business Communication Practices </a:t>
            </a:r>
            <a:r>
              <a:rPr lang="en-US" sz="2000" b="0" i="0" u="none" strike="noStrike" cap="none" dirty="0">
                <a:solidFill>
                  <a:srgbClr val="007FA3"/>
                </a:solidFill>
                <a:latin typeface="Arial"/>
                <a:ea typeface="Arial"/>
                <a:cs typeface="Arial"/>
                <a:sym typeface="Arial"/>
              </a:rPr>
              <a:t>(1 of 2)</a:t>
            </a:r>
          </a:p>
        </p:txBody>
      </p:sp>
      <p:sp>
        <p:nvSpPr>
          <p:cNvPr id="279" name="Shape 279"/>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Challenges of constant connectivity</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Challenges for creating/consuming content</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Multitasking and other distractions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Pressures on standards of grammar and writing</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Sensory and cognitive extensions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Mobile Technology and Business Communication Practices </a:t>
            </a:r>
            <a:r>
              <a:rPr lang="en-US" sz="2000" b="0" i="0" u="none" strike="noStrike" cap="none" dirty="0">
                <a:solidFill>
                  <a:srgbClr val="007FA3"/>
                </a:solidFill>
                <a:latin typeface="Arial"/>
                <a:ea typeface="Arial"/>
                <a:cs typeface="Arial"/>
                <a:sym typeface="Arial"/>
              </a:rPr>
              <a:t>(2 of 2)</a:t>
            </a:r>
          </a:p>
        </p:txBody>
      </p:sp>
      <p:sp>
        <p:nvSpPr>
          <p:cNvPr id="286" name="Shape 286"/>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Security and privacy concerns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Productivity and collaboration</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Assistance with business tasks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Decision making and problem solving</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Engaging experiences for customers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Summary of Discussion </a:t>
            </a:r>
            <a:r>
              <a:rPr lang="en-US" sz="2000" b="0" i="0" u="none" strike="noStrike" cap="none" dirty="0">
                <a:solidFill>
                  <a:srgbClr val="007FA3"/>
                </a:solidFill>
                <a:latin typeface="Arial"/>
                <a:ea typeface="Arial"/>
                <a:cs typeface="Arial"/>
                <a:sym typeface="Arial"/>
              </a:rPr>
              <a:t>(4 of </a:t>
            </a:r>
            <a:r>
              <a:rPr lang="en-US" sz="2000" b="0" dirty="0">
                <a:latin typeface="Arial"/>
                <a:ea typeface="Arial"/>
                <a:cs typeface="Arial"/>
                <a:sym typeface="Arial"/>
              </a:rPr>
              <a:t>8</a:t>
            </a:r>
            <a:r>
              <a:rPr lang="en-US" sz="2000" b="0" i="0" u="none" strike="noStrike" cap="none" dirty="0">
                <a:solidFill>
                  <a:srgbClr val="007FA3"/>
                </a:solidFill>
                <a:latin typeface="Arial"/>
                <a:ea typeface="Arial"/>
                <a:cs typeface="Arial"/>
                <a:sym typeface="Arial"/>
              </a:rPr>
              <a:t>)</a:t>
            </a:r>
          </a:p>
        </p:txBody>
      </p:sp>
      <p:sp>
        <p:nvSpPr>
          <p:cNvPr id="292" name="Shape 292"/>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In this section, we discussed the following:</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The Rise of Mobile as a Communication Platform</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Mobile Technologies Are Changing Business Communication</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Mobile Technology and Business Communication Practices</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The next section will cover </a:t>
            </a:r>
            <a:r>
              <a:rPr lang="en-US" sz="2400" b="1" i="0" u="none" strike="noStrike" cap="none" dirty="0">
                <a:solidFill>
                  <a:schemeClr val="dk1"/>
                </a:solidFill>
                <a:latin typeface="Arial"/>
                <a:ea typeface="Arial"/>
                <a:cs typeface="Arial"/>
                <a:sym typeface="Arial"/>
              </a:rPr>
              <a:t>Committing to Ethical Communication</a:t>
            </a:r>
            <a:r>
              <a:rPr lang="en-US" sz="2400" b="0" i="0" u="none" strike="noStrike" cap="none" dirty="0">
                <a:solidFill>
                  <a:schemeClr val="dk1"/>
                </a:solidFill>
                <a:latin typeface="Arial"/>
                <a:ea typeface="Arial"/>
                <a:cs typeface="Arial"/>
                <a:sym typeface="Arial"/>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215372"/>
            <a:ext cx="83820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Committing to Ethical Communication</a:t>
            </a:r>
          </a:p>
        </p:txBody>
      </p:sp>
      <p:sp>
        <p:nvSpPr>
          <p:cNvPr id="299" name="Shape 299"/>
          <p:cNvSpPr txBox="1">
            <a:spLocks noGrp="1"/>
          </p:cNvSpPr>
          <p:nvPr>
            <p:ph type="body" idx="1"/>
          </p:nvPr>
        </p:nvSpPr>
        <p:spPr>
          <a:xfrm>
            <a:off x="457200" y="1600201"/>
            <a:ext cx="8229600" cy="1219200"/>
          </a:xfrm>
          <a:prstGeom prst="rect">
            <a:avLst/>
          </a:prstGeom>
          <a:noFill/>
          <a:ln>
            <a:noFill/>
          </a:ln>
        </p:spPr>
        <p:txBody>
          <a:bodyPr wrap="square" lIns="0" tIns="0" rIns="0" bIns="0" anchor="t" anchorCtr="0">
            <a:noAutofit/>
          </a:bodyPr>
          <a:lstStyle/>
          <a:p>
            <a:pPr marL="256032" marR="0" lvl="0" indent="-256032" algn="l" rtl="0">
              <a:spcBef>
                <a:spcPts val="0"/>
              </a:spcBef>
              <a:buClr>
                <a:srgbClr val="007FA3"/>
              </a:buClr>
              <a:buSzPct val="100000"/>
              <a:buFont typeface="Arial"/>
              <a:buChar char="•"/>
            </a:pPr>
            <a:r>
              <a:rPr lang="en-US" sz="2400" b="1" i="0" u="none" strike="noStrike" cap="none" dirty="0">
                <a:solidFill>
                  <a:schemeClr val="dk1"/>
                </a:solidFill>
                <a:latin typeface="Arial"/>
                <a:ea typeface="Arial"/>
                <a:cs typeface="Arial"/>
                <a:sym typeface="Arial"/>
              </a:rPr>
              <a:t>LO 1.5 </a:t>
            </a:r>
            <a:r>
              <a:rPr lang="en-US" sz="2400" b="0" i="0" u="none" strike="noStrike" cap="none" dirty="0">
                <a:solidFill>
                  <a:schemeClr val="dk1"/>
                </a:solidFill>
                <a:latin typeface="Arial"/>
                <a:ea typeface="Arial"/>
                <a:cs typeface="Arial"/>
                <a:sym typeface="Arial"/>
              </a:rPr>
              <a:t>Define </a:t>
            </a:r>
            <a:r>
              <a:rPr lang="en-US" sz="2400" b="1" i="0" u="none" strike="noStrike" cap="none" dirty="0">
                <a:solidFill>
                  <a:schemeClr val="dk1"/>
                </a:solidFill>
                <a:latin typeface="Arial"/>
                <a:ea typeface="Arial"/>
                <a:cs typeface="Arial"/>
                <a:sym typeface="Arial"/>
              </a:rPr>
              <a:t>ethics</a:t>
            </a:r>
            <a:r>
              <a:rPr lang="en-US" sz="2400" b="0" i="0" u="none" strike="noStrike" cap="none" dirty="0">
                <a:solidFill>
                  <a:schemeClr val="dk1"/>
                </a:solidFill>
                <a:latin typeface="Arial"/>
                <a:ea typeface="Arial"/>
                <a:cs typeface="Arial"/>
                <a:sym typeface="Arial"/>
              </a:rPr>
              <a:t>, explain the difference between an ethical dilemma and an ethical lapse, and list six guidelines for making ethical communication choices.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Learning Objectives </a:t>
            </a:r>
            <a:r>
              <a:rPr lang="en-US" sz="2000" b="0" i="0" u="none" strike="noStrike" cap="none" dirty="0">
                <a:solidFill>
                  <a:srgbClr val="007FA3"/>
                </a:solidFill>
                <a:latin typeface="Arial"/>
                <a:ea typeface="Arial"/>
                <a:cs typeface="Arial"/>
                <a:sym typeface="Arial"/>
              </a:rPr>
              <a:t>(2 of 2)</a:t>
            </a:r>
          </a:p>
        </p:txBody>
      </p:sp>
      <p:sp>
        <p:nvSpPr>
          <p:cNvPr id="120" name="Shape 120"/>
          <p:cNvSpPr txBox="1">
            <a:spLocks noGrp="1"/>
          </p:cNvSpPr>
          <p:nvPr>
            <p:ph type="body" idx="1"/>
          </p:nvPr>
        </p:nvSpPr>
        <p:spPr>
          <a:xfrm>
            <a:off x="457200" y="1600200"/>
            <a:ext cx="8305800" cy="4525963"/>
          </a:xfrm>
          <a:prstGeom prst="rect">
            <a:avLst/>
          </a:prstGeom>
          <a:solidFill>
            <a:schemeClr val="lt1"/>
          </a:solidFill>
          <a:ln>
            <a:noFill/>
          </a:ln>
        </p:spPr>
        <p:txBody>
          <a:bodyPr wrap="square" lIns="0" tIns="0" rIns="0" bIns="0" anchor="t" anchorCtr="0">
            <a:noAutofit/>
          </a:bodyPr>
          <a:lstStyle/>
          <a:p>
            <a:pPr marL="517525" marR="0" lvl="0" indent="-517525" algn="l" rtl="0">
              <a:spcBef>
                <a:spcPts val="0"/>
              </a:spcBef>
              <a:spcAft>
                <a:spcPts val="0"/>
              </a:spcAft>
              <a:buClr>
                <a:srgbClr val="007FA3"/>
              </a:buClr>
              <a:buSzPct val="25000"/>
              <a:buFont typeface="Arial"/>
              <a:buNone/>
            </a:pPr>
            <a:r>
              <a:rPr lang="en-US" sz="2400" b="1" i="0" u="none" strike="noStrike" cap="none" dirty="0">
                <a:solidFill>
                  <a:schemeClr val="lt2"/>
                </a:solidFill>
                <a:latin typeface="Arial"/>
                <a:ea typeface="Arial"/>
                <a:cs typeface="Arial"/>
                <a:sym typeface="Arial"/>
              </a:rPr>
              <a:t>1.5 </a:t>
            </a:r>
            <a:r>
              <a:rPr lang="en-US" sz="2400" b="0" i="0" u="none" strike="noStrike" cap="none" dirty="0">
                <a:solidFill>
                  <a:schemeClr val="dk1"/>
                </a:solidFill>
                <a:latin typeface="Arial"/>
                <a:ea typeface="Arial"/>
                <a:cs typeface="Arial"/>
                <a:sym typeface="Arial"/>
              </a:rPr>
              <a:t>Define </a:t>
            </a:r>
            <a:r>
              <a:rPr lang="en-US" sz="2400" i="1" u="none" strike="noStrike" cap="none" dirty="0">
                <a:solidFill>
                  <a:schemeClr val="dk1"/>
                </a:solidFill>
              </a:rPr>
              <a:t>ethics</a:t>
            </a:r>
            <a:r>
              <a:rPr lang="en-US" sz="2400" b="0" i="0" u="none" strike="noStrike" cap="none" dirty="0">
                <a:solidFill>
                  <a:schemeClr val="dk1"/>
                </a:solidFill>
                <a:latin typeface="Arial"/>
                <a:ea typeface="Arial"/>
                <a:cs typeface="Arial"/>
                <a:sym typeface="Arial"/>
              </a:rPr>
              <a:t>, explain the difference between an ethical dilemma and an ethical lapse, and list six guidelines for making ethical communication choices.</a:t>
            </a:r>
          </a:p>
          <a:p>
            <a:pPr marL="517525" marR="0" lvl="0" indent="-517525" algn="l" rtl="0">
              <a:spcBef>
                <a:spcPts val="1500"/>
              </a:spcBef>
              <a:spcAft>
                <a:spcPts val="0"/>
              </a:spcAft>
              <a:buClr>
                <a:srgbClr val="007FA3"/>
              </a:buClr>
              <a:buSzPct val="25000"/>
              <a:buFont typeface="Arial"/>
              <a:buNone/>
            </a:pPr>
            <a:r>
              <a:rPr lang="en-US" sz="2400" b="1" i="0" u="none" strike="noStrike" cap="none" dirty="0">
                <a:solidFill>
                  <a:schemeClr val="lt2"/>
                </a:solidFill>
                <a:latin typeface="Arial"/>
                <a:ea typeface="Arial"/>
                <a:cs typeface="Arial"/>
                <a:sym typeface="Arial"/>
              </a:rPr>
              <a:t>1.6 </a:t>
            </a:r>
            <a:r>
              <a:rPr lang="en-US" sz="2400" b="0" i="0" u="none" strike="noStrike" cap="none" dirty="0">
                <a:solidFill>
                  <a:schemeClr val="dk1"/>
                </a:solidFill>
                <a:latin typeface="Arial"/>
                <a:ea typeface="Arial"/>
                <a:cs typeface="Arial"/>
                <a:sym typeface="Arial"/>
              </a:rPr>
              <a:t>Explain how cultural diversity affects business communication, and describe the steps you can take to communicate more effectively across cultural boundaries.</a:t>
            </a:r>
          </a:p>
          <a:p>
            <a:pPr marL="517525" marR="0" lvl="0" indent="-517525" algn="l" rtl="0">
              <a:spcBef>
                <a:spcPts val="1500"/>
              </a:spcBef>
              <a:spcAft>
                <a:spcPts val="0"/>
              </a:spcAft>
              <a:buClr>
                <a:srgbClr val="007FA3"/>
              </a:buClr>
              <a:buSzPct val="25000"/>
              <a:buFont typeface="Arial"/>
              <a:buNone/>
            </a:pPr>
            <a:r>
              <a:rPr lang="en-US" sz="2400" b="1" i="0" u="none" strike="noStrike" cap="none" dirty="0">
                <a:solidFill>
                  <a:schemeClr val="lt2"/>
                </a:solidFill>
                <a:latin typeface="Arial"/>
                <a:ea typeface="Arial"/>
                <a:cs typeface="Arial"/>
                <a:sym typeface="Arial"/>
              </a:rPr>
              <a:t>1.7 </a:t>
            </a:r>
            <a:r>
              <a:rPr lang="en-US" sz="2400" b="0" i="0" u="none" strike="noStrike" cap="none" dirty="0">
                <a:solidFill>
                  <a:schemeClr val="dk1"/>
                </a:solidFill>
                <a:latin typeface="Arial"/>
                <a:ea typeface="Arial"/>
                <a:cs typeface="Arial"/>
                <a:sym typeface="Arial"/>
              </a:rPr>
              <a:t>List four general guidelines for using communication technology effectively.</a:t>
            </a:r>
          </a:p>
          <a:p>
            <a:pPr marL="517525" marR="0" lvl="0" indent="-517525" algn="l" rtl="0">
              <a:spcBef>
                <a:spcPts val="1500"/>
              </a:spcBef>
              <a:spcAft>
                <a:spcPts val="0"/>
              </a:spcAft>
              <a:buClr>
                <a:srgbClr val="007FA3"/>
              </a:buClr>
              <a:buSzPct val="25000"/>
              <a:buFont typeface="Arial"/>
              <a:buNone/>
            </a:pPr>
            <a:r>
              <a:rPr lang="en-US" sz="2400" b="1" dirty="0">
                <a:solidFill>
                  <a:schemeClr val="lt2"/>
                </a:solidFill>
              </a:rPr>
              <a:t>1.8</a:t>
            </a:r>
            <a:r>
              <a:rPr lang="en-US" sz="2400" dirty="0">
                <a:solidFill>
                  <a:schemeClr val="lt2"/>
                </a:solidFill>
              </a:rPr>
              <a:t> </a:t>
            </a:r>
            <a:r>
              <a:rPr lang="en-US" sz="2400" dirty="0"/>
              <a:t>Identify six related skills that you will have the opportunity to develop as you work on your communication skills in this course.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chemeClr val="lt2"/>
              </a:buClr>
              <a:buSzPct val="25000"/>
              <a:buFont typeface="Arial"/>
              <a:buNone/>
            </a:pPr>
            <a:r>
              <a:rPr lang="en-US" sz="3600" b="1" i="0" u="none" strike="noStrike" cap="none" dirty="0">
                <a:solidFill>
                  <a:schemeClr val="lt2"/>
                </a:solidFill>
                <a:latin typeface="Arial"/>
                <a:ea typeface="Arial"/>
                <a:cs typeface="Arial"/>
                <a:sym typeface="Arial"/>
              </a:rPr>
              <a:t>Unethical</a:t>
            </a:r>
            <a:r>
              <a:rPr lang="en-US" sz="3600" b="1" i="0" u="none" strike="noStrike" cap="none" dirty="0">
                <a:solidFill>
                  <a:schemeClr val="lt1"/>
                </a:solidFill>
                <a:latin typeface="Arial"/>
                <a:ea typeface="Arial"/>
                <a:cs typeface="Arial"/>
                <a:sym typeface="Arial"/>
              </a:rPr>
              <a:t> </a:t>
            </a:r>
            <a:r>
              <a:rPr lang="en-US" sz="3600" b="1" i="0" u="none" strike="noStrike" cap="none" dirty="0">
                <a:solidFill>
                  <a:schemeClr val="lt2"/>
                </a:solidFill>
                <a:latin typeface="Arial"/>
                <a:ea typeface="Arial"/>
                <a:cs typeface="Arial"/>
                <a:sym typeface="Arial"/>
              </a:rPr>
              <a:t>Communication</a:t>
            </a:r>
            <a:r>
              <a:rPr lang="en-US" sz="3600" b="0" i="0" u="none" strike="noStrike" cap="none" dirty="0">
                <a:solidFill>
                  <a:schemeClr val="lt2"/>
                </a:solidFill>
                <a:latin typeface="Arial"/>
                <a:ea typeface="Arial"/>
                <a:cs typeface="Arial"/>
                <a:sym typeface="Arial"/>
              </a:rPr>
              <a:t> </a:t>
            </a:r>
            <a:r>
              <a:rPr lang="en-US" sz="2000" b="0" i="0" u="none" strike="noStrike" cap="none" dirty="0">
                <a:solidFill>
                  <a:schemeClr val="lt2"/>
                </a:solidFill>
                <a:latin typeface="Arial"/>
                <a:ea typeface="Arial"/>
                <a:cs typeface="Arial"/>
                <a:sym typeface="Arial"/>
              </a:rPr>
              <a:t>(1 of 2)</a:t>
            </a:r>
          </a:p>
        </p:txBody>
      </p:sp>
      <p:sp>
        <p:nvSpPr>
          <p:cNvPr id="306" name="Shape 306"/>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Plagiarizing Ideas or Products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Omitting Essential Information</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Selectively Misquoting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chemeClr val="lt2"/>
              </a:buClr>
              <a:buSzPct val="25000"/>
              <a:buFont typeface="Arial"/>
              <a:buNone/>
            </a:pPr>
            <a:r>
              <a:rPr lang="en-US" sz="3600" b="1" i="0" u="none" strike="noStrike" cap="none" dirty="0">
                <a:solidFill>
                  <a:schemeClr val="lt2"/>
                </a:solidFill>
                <a:latin typeface="Arial"/>
                <a:ea typeface="Arial"/>
                <a:cs typeface="Arial"/>
                <a:sym typeface="Arial"/>
              </a:rPr>
              <a:t>Unethical Communication </a:t>
            </a:r>
            <a:r>
              <a:rPr lang="en-US" sz="2000" b="0" i="0" u="none" strike="noStrike" cap="none" dirty="0">
                <a:solidFill>
                  <a:schemeClr val="lt2"/>
                </a:solidFill>
                <a:latin typeface="Arial"/>
                <a:ea typeface="Arial"/>
                <a:cs typeface="Arial"/>
                <a:sym typeface="Arial"/>
              </a:rPr>
              <a:t>(2 of 2)</a:t>
            </a:r>
          </a:p>
        </p:txBody>
      </p:sp>
      <p:sp>
        <p:nvSpPr>
          <p:cNvPr id="313" name="Shape 313"/>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Misrepresenting Numbers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Distorting Visual Displays</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Risking Privacy and Security</a:t>
            </a:r>
          </a:p>
          <a:p>
            <a:pPr marL="256032" marR="0" lvl="0" indent="-256032" algn="l" rtl="0">
              <a:spcBef>
                <a:spcPts val="1500"/>
              </a:spcBef>
              <a:buClr>
                <a:srgbClr val="007FA3"/>
              </a:buClr>
              <a:buSzPct val="100000"/>
              <a:buFont typeface="Arial"/>
              <a:buChar char="•"/>
            </a:pPr>
            <a:r>
              <a:rPr lang="en-US" sz="2400" dirty="0"/>
              <a:t>Failing to </a:t>
            </a:r>
            <a:r>
              <a:rPr lang="en-US" sz="2400" dirty="0" smtClean="0"/>
              <a:t>Disclose </a:t>
            </a:r>
            <a:r>
              <a:rPr lang="en-US" sz="2400" dirty="0"/>
              <a:t>F</a:t>
            </a:r>
            <a:r>
              <a:rPr lang="en-US" sz="2400" dirty="0" smtClean="0"/>
              <a:t>inancially </a:t>
            </a:r>
            <a:r>
              <a:rPr lang="en-US" sz="2400" dirty="0"/>
              <a:t>B</a:t>
            </a:r>
            <a:r>
              <a:rPr lang="en-US" sz="2400" dirty="0" smtClean="0"/>
              <a:t>eneficial </a:t>
            </a:r>
            <a:r>
              <a:rPr lang="en-US" sz="2400" dirty="0"/>
              <a:t>R</a:t>
            </a:r>
            <a:r>
              <a:rPr lang="en-US" sz="2400" dirty="0" smtClean="0"/>
              <a:t>elationships</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Distinguishing Ethical Lapses from Ethical Dilemmas</a:t>
            </a:r>
          </a:p>
        </p:txBody>
      </p:sp>
      <p:sp>
        <p:nvSpPr>
          <p:cNvPr id="320" name="Shape 320"/>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118871" marR="0" lvl="0" indent="-118871" algn="l" rtl="0">
              <a:spcBef>
                <a:spcPts val="0"/>
              </a:spcBef>
              <a:spcAft>
                <a:spcPts val="0"/>
              </a:spcAft>
              <a:buClr>
                <a:srgbClr val="007FA3"/>
              </a:buClr>
              <a:buSzPct val="25000"/>
              <a:buFont typeface="Arial"/>
              <a:buNone/>
            </a:pPr>
            <a:r>
              <a:rPr lang="en-US" sz="2600" b="1" i="0" u="none" strike="noStrike" cap="none" dirty="0">
                <a:solidFill>
                  <a:schemeClr val="dk1"/>
                </a:solidFill>
                <a:latin typeface="Arial"/>
                <a:ea typeface="Arial"/>
                <a:cs typeface="Arial"/>
                <a:sym typeface="Arial"/>
              </a:rPr>
              <a:t>What’s an Ethical Dilemma?</a:t>
            </a:r>
          </a:p>
          <a:p>
            <a:pPr marL="256032" marR="0" lvl="1"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Choosing </a:t>
            </a:r>
            <a:r>
              <a:rPr lang="en-US" sz="2400" dirty="0" smtClean="0"/>
              <a:t>a</a:t>
            </a:r>
            <a:r>
              <a:rPr lang="en-US" sz="2400" b="0" i="0" u="none" strike="noStrike" cap="none" dirty="0" smtClean="0">
                <a:solidFill>
                  <a:schemeClr val="dk1"/>
                </a:solidFill>
                <a:latin typeface="Arial"/>
                <a:ea typeface="Arial"/>
                <a:cs typeface="Arial"/>
                <a:sym typeface="Arial"/>
              </a:rPr>
              <a:t>mong </a:t>
            </a:r>
            <a:r>
              <a:rPr lang="en-US" sz="2400" b="0" i="0" u="none" strike="noStrike" cap="none" dirty="0">
                <a:solidFill>
                  <a:schemeClr val="dk1"/>
                </a:solidFill>
                <a:latin typeface="Arial"/>
                <a:ea typeface="Arial"/>
                <a:cs typeface="Arial"/>
                <a:sym typeface="Arial"/>
              </a:rPr>
              <a:t>Conflicting Alternatives</a:t>
            </a:r>
          </a:p>
          <a:p>
            <a:pPr marL="256032" marR="0" lvl="1" indent="-256032" algn="l" rtl="0">
              <a:spcBef>
                <a:spcPts val="1500"/>
              </a:spcBef>
              <a:spcAft>
                <a:spcPts val="0"/>
              </a:spcAft>
              <a:buClr>
                <a:srgbClr val="007FA3"/>
              </a:buClr>
              <a:buSzPct val="25000"/>
              <a:buFont typeface="Arial"/>
              <a:buNone/>
            </a:pPr>
            <a:r>
              <a:rPr lang="en-US" sz="2600" b="1" i="0" u="none" strike="noStrike" cap="none" dirty="0">
                <a:solidFill>
                  <a:schemeClr val="dk1"/>
                </a:solidFill>
                <a:latin typeface="Arial"/>
                <a:ea typeface="Arial"/>
                <a:cs typeface="Arial"/>
                <a:sym typeface="Arial"/>
              </a:rPr>
              <a:t>What’s an Ethical Lapse?</a:t>
            </a:r>
          </a:p>
          <a:p>
            <a:pPr marL="256032" marR="0" lvl="1"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Making a Choice That’s Clearly Unethical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Making Ethical Choices</a:t>
            </a:r>
          </a:p>
        </p:txBody>
      </p:sp>
      <p:sp>
        <p:nvSpPr>
          <p:cNvPr id="327" name="Shape 327"/>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Have you defined the situation </a:t>
            </a:r>
            <a:r>
              <a:rPr lang="en-US" sz="2400" dirty="0"/>
              <a:t>fairly</a:t>
            </a:r>
            <a:r>
              <a:rPr lang="en-US" sz="2400" b="0" i="0" u="none" strike="noStrike" cap="none" dirty="0">
                <a:solidFill>
                  <a:schemeClr val="dk1"/>
                </a:solidFill>
                <a:latin typeface="Arial"/>
                <a:ea typeface="Arial"/>
                <a:cs typeface="Arial"/>
                <a:sym typeface="Arial"/>
              </a:rPr>
              <a:t> ?</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Wh</a:t>
            </a:r>
            <a:r>
              <a:rPr lang="en-US" sz="2400" dirty="0"/>
              <a:t>at is your intention in communicating</a:t>
            </a:r>
            <a:r>
              <a:rPr lang="en-US" sz="2400" b="0" i="0" u="none" strike="noStrike" cap="none" dirty="0">
                <a:solidFill>
                  <a:schemeClr val="dk1"/>
                </a:solidFill>
                <a:latin typeface="Arial"/>
                <a:ea typeface="Arial"/>
                <a:cs typeface="Arial"/>
                <a:sym typeface="Arial"/>
              </a:rPr>
              <a:t>?</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What impact will your message have?</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What good or harm will be achieved?</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Will your assumptions change?</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Are you comfortable with the decision?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Summary of Discussion </a:t>
            </a:r>
            <a:r>
              <a:rPr lang="en-US" sz="2000" b="0" i="0" u="none" strike="noStrike" cap="none" dirty="0">
                <a:solidFill>
                  <a:srgbClr val="007FA3"/>
                </a:solidFill>
                <a:latin typeface="Arial"/>
                <a:ea typeface="Arial"/>
                <a:cs typeface="Arial"/>
                <a:sym typeface="Arial"/>
              </a:rPr>
              <a:t>(5 of </a:t>
            </a:r>
            <a:r>
              <a:rPr lang="en-US" sz="2000" b="0" dirty="0">
                <a:latin typeface="Arial"/>
                <a:ea typeface="Arial"/>
                <a:cs typeface="Arial"/>
                <a:sym typeface="Arial"/>
              </a:rPr>
              <a:t>8</a:t>
            </a:r>
            <a:r>
              <a:rPr lang="en-US" sz="2000" b="0" i="0" u="none" strike="noStrike" cap="none" dirty="0">
                <a:solidFill>
                  <a:srgbClr val="007FA3"/>
                </a:solidFill>
                <a:latin typeface="Arial"/>
                <a:ea typeface="Arial"/>
                <a:cs typeface="Arial"/>
                <a:sym typeface="Arial"/>
              </a:rPr>
              <a:t>)</a:t>
            </a:r>
          </a:p>
        </p:txBody>
      </p:sp>
      <p:sp>
        <p:nvSpPr>
          <p:cNvPr id="333" name="Shape 333"/>
          <p:cNvSpPr txBox="1">
            <a:spLocks noGrp="1"/>
          </p:cNvSpPr>
          <p:nvPr>
            <p:ph type="body" idx="1"/>
          </p:nvPr>
        </p:nvSpPr>
        <p:spPr>
          <a:xfrm>
            <a:off x="457200" y="1600200"/>
            <a:ext cx="79248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In this section, we discussed the following:</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Unethical Communication</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Distinguishing Ethical Lapses from Ethical Dilemmas</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Making Ethical Choices</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The next section will cover </a:t>
            </a:r>
            <a:r>
              <a:rPr lang="en-US" sz="2400" b="1" i="0" u="none" strike="noStrike" cap="none" dirty="0">
                <a:solidFill>
                  <a:schemeClr val="dk1"/>
                </a:solidFill>
                <a:latin typeface="Arial"/>
                <a:ea typeface="Arial"/>
                <a:cs typeface="Arial"/>
                <a:sym typeface="Arial"/>
              </a:rPr>
              <a:t>Communicating in a World of Diversity.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457200" y="215372"/>
            <a:ext cx="84582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Communicating in a World of Diversity</a:t>
            </a:r>
          </a:p>
        </p:txBody>
      </p:sp>
      <p:sp>
        <p:nvSpPr>
          <p:cNvPr id="340" name="Shape 340"/>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buClr>
                <a:srgbClr val="007FA3"/>
              </a:buClr>
              <a:buSzPct val="100000"/>
              <a:buFont typeface="Arial"/>
              <a:buChar char="•"/>
            </a:pPr>
            <a:r>
              <a:rPr lang="en-US" sz="2400" b="1" i="0" u="none" strike="noStrike" cap="none" dirty="0">
                <a:solidFill>
                  <a:schemeClr val="dk1"/>
                </a:solidFill>
                <a:latin typeface="Arial"/>
                <a:ea typeface="Arial"/>
                <a:cs typeface="Arial"/>
                <a:sym typeface="Arial"/>
              </a:rPr>
              <a:t>LO 1.6 </a:t>
            </a:r>
            <a:r>
              <a:rPr lang="en-US" sz="2400" b="0" i="0" u="none" strike="noStrike" cap="none" dirty="0">
                <a:solidFill>
                  <a:schemeClr val="dk1"/>
                </a:solidFill>
                <a:latin typeface="Arial"/>
                <a:ea typeface="Arial"/>
                <a:cs typeface="Arial"/>
                <a:sym typeface="Arial"/>
              </a:rPr>
              <a:t>Explain how cultural diversity affects business communication, and describe the steps you can take to communicate more effectively across cultural boundaries.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Advantages of a Diverse Workforce</a:t>
            </a:r>
          </a:p>
        </p:txBody>
      </p:sp>
      <p:sp>
        <p:nvSpPr>
          <p:cNvPr id="347" name="Shape 347"/>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Obtaining More </a:t>
            </a:r>
            <a:r>
              <a:rPr lang="en-US" sz="2400" b="0" i="0" u="none" strike="noStrike" cap="none" dirty="0" smtClean="0">
                <a:solidFill>
                  <a:schemeClr val="dk1"/>
                </a:solidFill>
                <a:latin typeface="Arial"/>
                <a:ea typeface="Arial"/>
                <a:cs typeface="Arial"/>
                <a:sym typeface="Arial"/>
              </a:rPr>
              <a:t/>
            </a:r>
            <a:br>
              <a:rPr lang="en-US" sz="2400" b="0" i="0" u="none" strike="noStrike" cap="none" dirty="0" smtClean="0">
                <a:solidFill>
                  <a:schemeClr val="dk1"/>
                </a:solidFill>
                <a:latin typeface="Arial"/>
                <a:ea typeface="Arial"/>
                <a:cs typeface="Arial"/>
                <a:sym typeface="Arial"/>
              </a:rPr>
            </a:br>
            <a:r>
              <a:rPr lang="en-US" sz="2400" b="0" i="0" u="none" strike="noStrike" cap="none" dirty="0" smtClean="0">
                <a:solidFill>
                  <a:schemeClr val="dk1"/>
                </a:solidFill>
                <a:latin typeface="Arial"/>
                <a:ea typeface="Arial"/>
                <a:cs typeface="Arial"/>
                <a:sym typeface="Arial"/>
              </a:rPr>
              <a:t>Views </a:t>
            </a:r>
            <a:r>
              <a:rPr lang="en-US" sz="2400" b="0" i="0" u="none" strike="noStrike" cap="none" dirty="0">
                <a:solidFill>
                  <a:schemeClr val="dk1"/>
                </a:solidFill>
                <a:latin typeface="Arial"/>
                <a:ea typeface="Arial"/>
                <a:cs typeface="Arial"/>
                <a:sym typeface="Arial"/>
              </a:rPr>
              <a:t>and Ideas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Understanding </a:t>
            </a:r>
            <a:r>
              <a:rPr lang="en-US" sz="2400" b="0" i="0" u="none" strike="noStrike" cap="none" dirty="0" smtClean="0">
                <a:solidFill>
                  <a:schemeClr val="dk1"/>
                </a:solidFill>
                <a:latin typeface="Arial"/>
                <a:ea typeface="Arial"/>
                <a:cs typeface="Arial"/>
                <a:sym typeface="Arial"/>
              </a:rPr>
              <a:t/>
            </a:r>
            <a:br>
              <a:rPr lang="en-US" sz="2400" b="0" i="0" u="none" strike="noStrike" cap="none" dirty="0" smtClean="0">
                <a:solidFill>
                  <a:schemeClr val="dk1"/>
                </a:solidFill>
                <a:latin typeface="Arial"/>
                <a:ea typeface="Arial"/>
                <a:cs typeface="Arial"/>
                <a:sym typeface="Arial"/>
              </a:rPr>
            </a:br>
            <a:r>
              <a:rPr lang="en-US" sz="2400" b="0" i="0" u="none" strike="noStrike" cap="none" dirty="0" smtClean="0">
                <a:solidFill>
                  <a:schemeClr val="dk1"/>
                </a:solidFill>
                <a:latin typeface="Arial"/>
                <a:ea typeface="Arial"/>
                <a:cs typeface="Arial"/>
                <a:sym typeface="Arial"/>
              </a:rPr>
              <a:t>Diverse Markets</a:t>
            </a:r>
            <a:endParaRPr lang="en-US" sz="2400" b="0" i="0" u="none" strike="noStrike" cap="none" dirty="0">
              <a:solidFill>
                <a:schemeClr val="dk1"/>
              </a:solidFill>
              <a:latin typeface="Arial"/>
              <a:ea typeface="Arial"/>
              <a:cs typeface="Arial"/>
              <a:sym typeface="Arial"/>
            </a:endParaRP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Accessing a </a:t>
            </a:r>
            <a:r>
              <a:rPr lang="en-US" sz="2400" b="0" i="0" u="none" strike="noStrike" cap="none" dirty="0" smtClean="0">
                <a:solidFill>
                  <a:schemeClr val="dk1"/>
                </a:solidFill>
                <a:latin typeface="Arial"/>
                <a:ea typeface="Arial"/>
                <a:cs typeface="Arial"/>
                <a:sym typeface="Arial"/>
              </a:rPr>
              <a:t/>
            </a:r>
            <a:br>
              <a:rPr lang="en-US" sz="2400" b="0" i="0" u="none" strike="noStrike" cap="none" dirty="0" smtClean="0">
                <a:solidFill>
                  <a:schemeClr val="dk1"/>
                </a:solidFill>
                <a:latin typeface="Arial"/>
                <a:ea typeface="Arial"/>
                <a:cs typeface="Arial"/>
                <a:sym typeface="Arial"/>
              </a:rPr>
            </a:br>
            <a:r>
              <a:rPr lang="en-US" sz="2400" b="0" i="0" u="none" strike="noStrike" cap="none" dirty="0" smtClean="0">
                <a:solidFill>
                  <a:schemeClr val="dk1"/>
                </a:solidFill>
                <a:latin typeface="Arial"/>
                <a:ea typeface="Arial"/>
                <a:cs typeface="Arial"/>
                <a:sym typeface="Arial"/>
              </a:rPr>
              <a:t>Wider </a:t>
            </a:r>
            <a:r>
              <a:rPr lang="en-US" sz="2400" b="0" i="0" u="none" strike="noStrike" cap="none" dirty="0">
                <a:solidFill>
                  <a:schemeClr val="dk1"/>
                </a:solidFill>
                <a:latin typeface="Arial"/>
                <a:ea typeface="Arial"/>
                <a:cs typeface="Arial"/>
                <a:sym typeface="Arial"/>
              </a:rPr>
              <a:t>Pool </a:t>
            </a:r>
            <a:r>
              <a:rPr lang="en-US" sz="2400" b="0" i="0" u="none" strike="noStrike" cap="none" dirty="0" smtClean="0">
                <a:solidFill>
                  <a:schemeClr val="dk1"/>
                </a:solidFill>
                <a:latin typeface="Arial"/>
                <a:ea typeface="Arial"/>
                <a:cs typeface="Arial"/>
                <a:sym typeface="Arial"/>
              </a:rPr>
              <a:t>of </a:t>
            </a:r>
            <a:br>
              <a:rPr lang="en-US" sz="2400" b="0" i="0" u="none" strike="noStrike" cap="none" dirty="0" smtClean="0">
                <a:solidFill>
                  <a:schemeClr val="dk1"/>
                </a:solidFill>
                <a:latin typeface="Arial"/>
                <a:ea typeface="Arial"/>
                <a:cs typeface="Arial"/>
                <a:sym typeface="Arial"/>
              </a:rPr>
            </a:br>
            <a:r>
              <a:rPr lang="en-US" sz="2400" b="0" i="0" u="none" strike="noStrike" cap="none" dirty="0" smtClean="0">
                <a:solidFill>
                  <a:schemeClr val="dk1"/>
                </a:solidFill>
                <a:latin typeface="Arial"/>
                <a:ea typeface="Arial"/>
                <a:cs typeface="Arial"/>
                <a:sym typeface="Arial"/>
              </a:rPr>
              <a:t>Talent</a:t>
            </a:r>
            <a:endParaRPr lang="en-US" sz="2400" b="0" i="0" u="none" strike="noStrike" cap="none" dirty="0">
              <a:solidFill>
                <a:schemeClr val="dk1"/>
              </a:solidFill>
              <a:latin typeface="Arial"/>
              <a:ea typeface="Arial"/>
              <a:cs typeface="Arial"/>
              <a:sym typeface="Arial"/>
            </a:endParaRPr>
          </a:p>
        </p:txBody>
      </p:sp>
      <p:pic>
        <p:nvPicPr>
          <p:cNvPr id="4" name="Picture 2" descr="Eight variables that attribute to differences between cultures, including. Context, laws and ethics, social customs, nonverbal signals, age, gender, religion, and ability. The eight variables are detailed further, as follows. Context. Pattern of physical cues, environmental stimuli, and implicit understanding. Laws and ethics. Explicit legal restrictions and implicit ethical guidelines. Social customs. Formal and informal rules of behavior. Nonverbal signals. The use and meaning of nonverbal signals in communication. Age. Perceptions of age and expectations regarding capabilities and behaviors. Gender. Perceptions of gender roles, concepts of gender and sexual orientation. Religion. Expectations of religious expression and degree of religious inclusivity. Ability. Accommodation for the full spectrum of physical and cognitive abil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399" y="1981200"/>
            <a:ext cx="5565775" cy="32720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Challenges of a Diverse Workforce</a:t>
            </a:r>
          </a:p>
        </p:txBody>
      </p:sp>
      <p:sp>
        <p:nvSpPr>
          <p:cNvPr id="354" name="Shape 354"/>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Understanding the Effects of Culture</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Developing Cultural Competency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Key Aspects of Cultural Diversity</a:t>
            </a:r>
          </a:p>
        </p:txBody>
      </p:sp>
      <p:sp>
        <p:nvSpPr>
          <p:cNvPr id="361" name="Shape 361"/>
          <p:cNvSpPr txBox="1">
            <a:spLocks noGrp="1"/>
          </p:cNvSpPr>
          <p:nvPr>
            <p:ph type="body" idx="2"/>
          </p:nvPr>
        </p:nvSpPr>
        <p:spPr>
          <a:xfrm>
            <a:off x="457200" y="1600200"/>
            <a:ext cx="3886200" cy="2438400"/>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Cultural Context</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Legal and Ethical</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Social Customs</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Nonverbal Signals</a:t>
            </a:r>
          </a:p>
        </p:txBody>
      </p:sp>
      <p:sp>
        <p:nvSpPr>
          <p:cNvPr id="362" name="Shape 362"/>
          <p:cNvSpPr txBox="1">
            <a:spLocks noGrp="1"/>
          </p:cNvSpPr>
          <p:nvPr>
            <p:ph type="body" idx="3"/>
          </p:nvPr>
        </p:nvSpPr>
        <p:spPr>
          <a:xfrm>
            <a:off x="4419600" y="1600200"/>
            <a:ext cx="4267200" cy="2438400"/>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Age Differences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Gender Differences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Religious Differences</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Ability Differences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Cultural Context</a:t>
            </a:r>
          </a:p>
        </p:txBody>
      </p:sp>
      <p:pic>
        <p:nvPicPr>
          <p:cNvPr id="369" name="Shape 369" descr="A chart shows that there is more message content in low context cultures, and there are more circumstances in high context culture."/>
          <p:cNvPicPr preferRelativeResize="0"/>
          <p:nvPr/>
        </p:nvPicPr>
        <p:blipFill rotWithShape="1">
          <a:blip r:embed="rId3">
            <a:alphaModFix/>
          </a:blip>
          <a:srcRect/>
          <a:stretch/>
        </p:blipFill>
        <p:spPr>
          <a:xfrm>
            <a:off x="660002" y="1828800"/>
            <a:ext cx="7763756" cy="39662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Understanding Why Communication Matters</a:t>
            </a:r>
          </a:p>
        </p:txBody>
      </p:sp>
      <p:sp>
        <p:nvSpPr>
          <p:cNvPr id="127" name="Shape 127"/>
          <p:cNvSpPr txBox="1">
            <a:spLocks noGrp="1"/>
          </p:cNvSpPr>
          <p:nvPr>
            <p:ph type="body" idx="1"/>
          </p:nvPr>
        </p:nvSpPr>
        <p:spPr>
          <a:xfrm>
            <a:off x="457200" y="1600201"/>
            <a:ext cx="8229600" cy="914400"/>
          </a:xfrm>
          <a:prstGeom prst="rect">
            <a:avLst/>
          </a:prstGeom>
          <a:noFill/>
          <a:ln>
            <a:noFill/>
          </a:ln>
        </p:spPr>
        <p:txBody>
          <a:bodyPr wrap="square" lIns="0" tIns="0" rIns="0" bIns="0" anchor="t" anchorCtr="0">
            <a:noAutofit/>
          </a:bodyPr>
          <a:lstStyle/>
          <a:p>
            <a:pPr marL="256032" marR="0" lvl="0" indent="-256032" algn="l" rtl="0">
              <a:spcBef>
                <a:spcPts val="0"/>
              </a:spcBef>
              <a:buClr>
                <a:srgbClr val="007FA3"/>
              </a:buClr>
              <a:buSzPct val="100000"/>
              <a:buFont typeface="Arial"/>
              <a:buChar char="•"/>
            </a:pPr>
            <a:r>
              <a:rPr lang="en-US" sz="2400" b="1" i="0" u="none" strike="noStrike" cap="none" dirty="0">
                <a:solidFill>
                  <a:schemeClr val="dk1"/>
                </a:solidFill>
                <a:latin typeface="Arial"/>
                <a:ea typeface="Arial"/>
                <a:cs typeface="Arial"/>
                <a:sym typeface="Arial"/>
              </a:rPr>
              <a:t>LO 1.1 </a:t>
            </a:r>
            <a:r>
              <a:rPr lang="en-US" sz="2400" b="0" i="0" u="none" strike="noStrike" cap="none" dirty="0">
                <a:solidFill>
                  <a:schemeClr val="dk1"/>
                </a:solidFill>
                <a:latin typeface="Arial"/>
                <a:ea typeface="Arial"/>
                <a:cs typeface="Arial"/>
                <a:sym typeface="Arial"/>
              </a:rPr>
              <a:t>Define communication and explain the importance of effective business communication.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Legal and Ethical Differences</a:t>
            </a:r>
          </a:p>
        </p:txBody>
      </p:sp>
      <p:sp>
        <p:nvSpPr>
          <p:cNvPr id="376" name="Shape 376"/>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Seek Mutual Ground</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Withhold Judgment</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Send Honest Messages</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Respect Cultural Differences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Social Customs</a:t>
            </a:r>
          </a:p>
        </p:txBody>
      </p:sp>
      <p:pic>
        <p:nvPicPr>
          <p:cNvPr id="383" name="Shape 383" descr="Social customs that are influence by both informal and formal rules are identified. The customs are listed as follows. Etiquette and manners, attitudes toward time, individualism versus collectivism, attitudes toward status or wealth, and respect for authority."/>
          <p:cNvPicPr preferRelativeResize="0"/>
          <p:nvPr/>
        </p:nvPicPr>
        <p:blipFill rotWithShape="1">
          <a:blip r:embed="rId3">
            <a:alphaModFix/>
          </a:blip>
          <a:srcRect/>
          <a:stretch/>
        </p:blipFill>
        <p:spPr>
          <a:xfrm>
            <a:off x="506505" y="1852707"/>
            <a:ext cx="7946987" cy="395561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Nonverbal Communication</a:t>
            </a:r>
          </a:p>
        </p:txBody>
      </p:sp>
      <p:pic>
        <p:nvPicPr>
          <p:cNvPr id="390" name="Shape 390" descr="Communication process and cultural context are identified as factors that contribute to how one decodes and interprets messages."/>
          <p:cNvPicPr preferRelativeResize="0"/>
          <p:nvPr/>
        </p:nvPicPr>
        <p:blipFill rotWithShape="1">
          <a:blip r:embed="rId3">
            <a:alphaModFix/>
          </a:blip>
          <a:srcRect/>
          <a:stretch/>
        </p:blipFill>
        <p:spPr>
          <a:xfrm>
            <a:off x="583285" y="1891430"/>
            <a:ext cx="7449076" cy="386113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Age Differences</a:t>
            </a:r>
          </a:p>
        </p:txBody>
      </p:sp>
      <p:sp>
        <p:nvSpPr>
          <p:cNvPr id="397" name="Shape 397"/>
          <p:cNvSpPr txBox="1">
            <a:spLocks noGrp="1"/>
          </p:cNvSpPr>
          <p:nvPr>
            <p:ph type="body" idx="1"/>
          </p:nvPr>
        </p:nvSpPr>
        <p:spPr>
          <a:xfrm>
            <a:off x="457200" y="1553000"/>
            <a:ext cx="8229600" cy="4526100"/>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Cultures that Value Youth</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Cultures that Value Seniority</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Cultures with Multiple Generations Shap</a:t>
            </a:r>
            <a:r>
              <a:rPr lang="en-US" sz="2400" dirty="0"/>
              <a:t>ed by World Events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Gender Differences</a:t>
            </a:r>
          </a:p>
        </p:txBody>
      </p:sp>
      <p:sp>
        <p:nvSpPr>
          <p:cNvPr id="404" name="Shape 404"/>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Perception of Men and Women</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Percentage of Management Roles</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Different Communication Styles</a:t>
            </a:r>
          </a:p>
          <a:p>
            <a:pPr marL="256032" marR="0" lvl="0" indent="-256032" algn="l" rtl="0">
              <a:spcBef>
                <a:spcPts val="1500"/>
              </a:spcBef>
              <a:buClr>
                <a:srgbClr val="007FA3"/>
              </a:buClr>
              <a:buSzPct val="100000"/>
              <a:buFont typeface="Arial"/>
              <a:buChar char="•"/>
            </a:pPr>
            <a:r>
              <a:rPr lang="en-US" sz="2400" dirty="0"/>
              <a:t>Outdated Concepts of Gender and Sexual Orientation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Religious Differences</a:t>
            </a:r>
          </a:p>
        </p:txBody>
      </p:sp>
      <p:sp>
        <p:nvSpPr>
          <p:cNvPr id="411" name="Shape 411"/>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Personal Beliefs</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Workplace Issues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Ability Differences</a:t>
            </a:r>
          </a:p>
        </p:txBody>
      </p:sp>
      <p:sp>
        <p:nvSpPr>
          <p:cNvPr id="418" name="Shape 418"/>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Respect for Individuals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Sensitivity to Differences</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Use of Assistive Technologies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Advice for Improving Intercultural Communication </a:t>
            </a:r>
            <a:r>
              <a:rPr lang="en-US" sz="2000" b="0" i="0" u="none" strike="noStrike" cap="none" dirty="0">
                <a:solidFill>
                  <a:srgbClr val="007FA3"/>
                </a:solidFill>
                <a:latin typeface="Arial"/>
                <a:ea typeface="Arial"/>
                <a:cs typeface="Arial"/>
                <a:sym typeface="Arial"/>
              </a:rPr>
              <a:t>(1 of 2)</a:t>
            </a:r>
          </a:p>
        </p:txBody>
      </p:sp>
      <p:sp>
        <p:nvSpPr>
          <p:cNvPr id="425" name="Shape 425"/>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Avoid ethnocentrism</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Avoid stereotyping individuals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Don’t assume others are like you</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Accept differences; don’t be judgmental</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Communicate respect in other cultures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Advice for Improving Intercultural Communication</a:t>
            </a:r>
            <a:r>
              <a:rPr lang="en-US" sz="3600" b="0" i="0" u="none" strike="noStrike" cap="none" dirty="0">
                <a:solidFill>
                  <a:srgbClr val="007FA3"/>
                </a:solidFill>
                <a:latin typeface="Arial"/>
                <a:ea typeface="Arial"/>
                <a:cs typeface="Arial"/>
                <a:sym typeface="Arial"/>
              </a:rPr>
              <a:t> </a:t>
            </a:r>
            <a:r>
              <a:rPr lang="en-US" sz="2000" b="0" i="0" u="none" strike="noStrike" cap="none" dirty="0">
                <a:solidFill>
                  <a:srgbClr val="007FA3"/>
                </a:solidFill>
                <a:latin typeface="Arial"/>
                <a:ea typeface="Arial"/>
                <a:cs typeface="Arial"/>
                <a:sym typeface="Arial"/>
              </a:rPr>
              <a:t>(2 of 2)</a:t>
            </a:r>
          </a:p>
        </p:txBody>
      </p:sp>
      <p:sp>
        <p:nvSpPr>
          <p:cNvPr id="432" name="Shape 432"/>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Tolerate ambiguity and control frustration</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Look beyond superficial factors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Recognize your own cultural biases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Be flexible and prepared to change</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Observe and learn about other cultures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Writing for Multilingual Audiences</a:t>
            </a:r>
          </a:p>
        </p:txBody>
      </p:sp>
      <p:sp>
        <p:nvSpPr>
          <p:cNvPr id="439" name="Shape 439"/>
          <p:cNvSpPr txBox="1">
            <a:spLocks noGrp="1"/>
          </p:cNvSpPr>
          <p:nvPr>
            <p:ph type="body" idx="2"/>
          </p:nvPr>
        </p:nvSpPr>
        <p:spPr>
          <a:xfrm>
            <a:off x="457200" y="1600200"/>
            <a:ext cx="3886200" cy="2438400"/>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Use Plain Language</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Use Clear Examples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Avoid Slang &amp; Jargon</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Use Short Paragraphs</a:t>
            </a:r>
          </a:p>
        </p:txBody>
      </p:sp>
      <p:sp>
        <p:nvSpPr>
          <p:cNvPr id="440" name="Shape 440"/>
          <p:cNvSpPr txBox="1">
            <a:spLocks noGrp="1"/>
          </p:cNvSpPr>
          <p:nvPr>
            <p:ph type="body" idx="3"/>
          </p:nvPr>
        </p:nvSpPr>
        <p:spPr>
          <a:xfrm>
            <a:off x="4419600" y="1600200"/>
            <a:ext cx="4267200" cy="2438400"/>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Use Precise Words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Cite Numbers Carefully</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Be Brief</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Use Transitions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Communication Is important to Your Career</a:t>
            </a:r>
          </a:p>
        </p:txBody>
      </p:sp>
      <p:pic>
        <p:nvPicPr>
          <p:cNvPr id="4" name="Picture 2" descr="An example of how information is shared between individuals. In this case, a software project manager and his boss. The first example of sharing information is transmitted meaning. The project manager says to his boss. The new app is on schedule. In response, the boss thinks to himself. Great! It’s on schedule, and I don’t need to worry. The second example of sharing information is negotiated meaning. The conversation goes as follows. Project manager. Everything is fine. Boss. Are you worried about anything? Project manager. Well, two designers quit, but I’m trying to replace them. Boss. So you are still on schedule, but now there is some risk of a slip. The third example of sharing information is recreated meaning. The project manager says to his boss. I think everything is fine. In response, the boss thinks to himself. Uh oh. He doesn’t sound confident or in control of the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83707"/>
            <a:ext cx="5829300" cy="44590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457200" y="215372"/>
            <a:ext cx="80772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Speaking with Multilingual Audiences </a:t>
            </a:r>
            <a:r>
              <a:rPr lang="en-US" sz="2000" b="0" i="0" u="none" strike="noStrike" cap="none" dirty="0">
                <a:solidFill>
                  <a:srgbClr val="007FA3"/>
                </a:solidFill>
                <a:latin typeface="Arial"/>
                <a:ea typeface="Arial"/>
                <a:cs typeface="Arial"/>
                <a:sym typeface="Arial"/>
              </a:rPr>
              <a:t>(1 of 2)</a:t>
            </a:r>
          </a:p>
        </p:txBody>
      </p:sp>
      <p:sp>
        <p:nvSpPr>
          <p:cNvPr id="447" name="Shape 447"/>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Speak clearly and </a:t>
            </a:r>
            <a:r>
              <a:rPr lang="en-US" sz="2400" b="0" i="0" u="none" strike="noStrike" cap="none" dirty="0" smtClean="0">
                <a:solidFill>
                  <a:schemeClr val="dk1"/>
                </a:solidFill>
                <a:latin typeface="Arial"/>
                <a:ea typeface="Arial"/>
                <a:cs typeface="Arial"/>
                <a:sym typeface="Arial"/>
              </a:rPr>
              <a:t/>
            </a:r>
            <a:br>
              <a:rPr lang="en-US" sz="2400" b="0" i="0" u="none" strike="noStrike" cap="none" dirty="0" smtClean="0">
                <a:solidFill>
                  <a:schemeClr val="dk1"/>
                </a:solidFill>
                <a:latin typeface="Arial"/>
                <a:ea typeface="Arial"/>
                <a:cs typeface="Arial"/>
                <a:sym typeface="Arial"/>
              </a:rPr>
            </a:br>
            <a:r>
              <a:rPr lang="en-US" sz="2400" b="0" i="0" u="none" strike="noStrike" cap="none" dirty="0" smtClean="0">
                <a:solidFill>
                  <a:schemeClr val="dk1"/>
                </a:solidFill>
                <a:latin typeface="Arial"/>
                <a:ea typeface="Arial"/>
                <a:cs typeface="Arial"/>
                <a:sym typeface="Arial"/>
              </a:rPr>
              <a:t>simply</a:t>
            </a:r>
            <a:endParaRPr lang="en-US" sz="2400" b="0" i="0" u="none" strike="noStrike" cap="none" dirty="0">
              <a:solidFill>
                <a:schemeClr val="dk1"/>
              </a:solidFill>
              <a:latin typeface="Arial"/>
              <a:ea typeface="Arial"/>
              <a:cs typeface="Arial"/>
              <a:sym typeface="Arial"/>
            </a:endParaRP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Look for feedback</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Rephrase as needed</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Clarify your meaning </a:t>
            </a:r>
            <a:r>
              <a:rPr lang="en-US" sz="2400" b="0" i="0" u="none" strike="noStrike" cap="none" dirty="0" smtClean="0">
                <a:solidFill>
                  <a:schemeClr val="dk1"/>
                </a:solidFill>
                <a:latin typeface="Arial"/>
                <a:ea typeface="Arial"/>
                <a:cs typeface="Arial"/>
                <a:sym typeface="Arial"/>
              </a:rPr>
              <a:t/>
            </a:r>
            <a:br>
              <a:rPr lang="en-US" sz="2400" b="0" i="0" u="none" strike="noStrike" cap="none" dirty="0" smtClean="0">
                <a:solidFill>
                  <a:schemeClr val="dk1"/>
                </a:solidFill>
                <a:latin typeface="Arial"/>
                <a:ea typeface="Arial"/>
                <a:cs typeface="Arial"/>
                <a:sym typeface="Arial"/>
              </a:rPr>
            </a:br>
            <a:r>
              <a:rPr lang="en-US" sz="2400" b="0" i="0" u="none" strike="noStrike" cap="none" dirty="0" smtClean="0">
                <a:solidFill>
                  <a:schemeClr val="dk1"/>
                </a:solidFill>
                <a:latin typeface="Arial"/>
                <a:ea typeface="Arial"/>
                <a:cs typeface="Arial"/>
                <a:sym typeface="Arial"/>
              </a:rPr>
              <a:t>with </a:t>
            </a:r>
            <a:r>
              <a:rPr lang="en-US" sz="2400" b="0" i="0" u="none" strike="noStrike" cap="none" dirty="0">
                <a:solidFill>
                  <a:schemeClr val="dk1"/>
                </a:solidFill>
                <a:latin typeface="Arial"/>
                <a:ea typeface="Arial"/>
                <a:cs typeface="Arial"/>
                <a:sym typeface="Arial"/>
              </a:rPr>
              <a:t>examples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Don’t “talk down” to </a:t>
            </a:r>
            <a:r>
              <a:rPr lang="en-US" sz="2400" b="0" i="0" u="none" strike="noStrike" cap="none" dirty="0" smtClean="0">
                <a:solidFill>
                  <a:schemeClr val="dk1"/>
                </a:solidFill>
                <a:latin typeface="Arial"/>
                <a:ea typeface="Arial"/>
                <a:cs typeface="Arial"/>
                <a:sym typeface="Arial"/>
              </a:rPr>
              <a:t/>
            </a:r>
            <a:br>
              <a:rPr lang="en-US" sz="2400" b="0" i="0" u="none" strike="noStrike" cap="none" dirty="0" smtClean="0">
                <a:solidFill>
                  <a:schemeClr val="dk1"/>
                </a:solidFill>
                <a:latin typeface="Arial"/>
                <a:ea typeface="Arial"/>
                <a:cs typeface="Arial"/>
                <a:sym typeface="Arial"/>
              </a:rPr>
            </a:br>
            <a:r>
              <a:rPr lang="en-US" sz="2400" b="0" i="0" u="none" strike="noStrike" cap="none" dirty="0" smtClean="0">
                <a:solidFill>
                  <a:schemeClr val="dk1"/>
                </a:solidFill>
                <a:latin typeface="Arial"/>
                <a:ea typeface="Arial"/>
                <a:cs typeface="Arial"/>
                <a:sym typeface="Arial"/>
              </a:rPr>
              <a:t>others </a:t>
            </a:r>
            <a:endParaRPr lang="en-US" sz="2400" b="0" i="0" u="none" strike="noStrike" cap="none" dirty="0">
              <a:solidFill>
                <a:schemeClr val="dk1"/>
              </a:solidFill>
              <a:latin typeface="Arial"/>
              <a:ea typeface="Arial"/>
              <a:cs typeface="Arial"/>
              <a:sym typeface="Arial"/>
            </a:endParaRPr>
          </a:p>
        </p:txBody>
      </p:sp>
      <p:pic>
        <p:nvPicPr>
          <p:cNvPr id="4" name="Picture 2" descr="Two examples of a company email to employees in a multilingual work environment, as well as some pointers for such emails. The first email is an ineffective example, while the second email is a corrected, more effective example. The first example email, with additional annotations, reads as follows. Subject. Assessing the office merger, bad, bad, and not good. Annotation a. The subject line tries to be clever regarding the three factors discussed in the message, but the message is not clear. Sigh. When we folded the Broken Arrow office into the Tulsa headquarters last year, we anticipated some significant challenges during and after the consolidation. Annotation b. Folded is an example of an English word with multiple meanings, which complicate translation and can lead to confusion. Closing a facility and combining two teams into one is never easy, but as I explained at the time, economic pressures, primarily the need to improve our all-important average profit per client metric, forced us to make a difficult decision. Annotation c. The second sentence is complicated and forces readers to follow multiple ideas at once, making it difﬁcult to translate. I wish I could say that we hit this one out of the park. If one were to judge from the three most important indicators, we have not yet accomplished our goals. Our performance has actually declined in two of the three. Annotation d. The idiomatic phrase, hit one out of the park, might not make sense to readers who aren’t familiar with baseball. The latest customer satisfaction survey shows a fifteen percent increase in the number of customers who say they will consider other service providers when their current contracts expire. Employee satisfaction scores have also dropped since the offices were merged. Only seventy two percent of employees rate their job satisfaction as high or very high, compared to eighty seven percent before the merger. The only measure of the three that has stayed steady is our average profit per client. While this might sound like good news in comparison to the other two, astute readers will recall that improving this variable was the primary reason for combining the offices in the first place. Annotation e. Spelling out numbers instead of using numerals creates more work for readers. Also, the three indicators referred to in paragraph above are buried in various places in the bullet points, making it harder for readers to ﬁnd the key ideas. I’ll be blunt, this ain’t gonna cut it, folks. Annotation f. Nonstandard language, like ain’t, and gonna, and the idiomatic phrase, cut it, may confuse some readers. The second example email, with additional annotations, reads as follows. Subject. We have not met our goals for the office merger. Annotation a. The subject line is simple and easy to understand. Hello everyone. When we merged the broken arrow office with the Tulsa headquarters last year, we knew the move would be challenging. Annotation b. Merged is easier to translate because it has fewer meanings and doesn’t need the preposition into. Closing a facility and combining two teams is never easy, but economic pressures forced us to make a difficult decision. Annotation c. The simpliﬁed structure of the second sentence is easier to translate and doesn't force the reader to process so many ideas at once. Unfortunately, we have not met the three goals we had for the merger. Improving customer satisfaction, improving employee satisfaction, and increasing our average profit per client. In fact, our performance has actually declined in two of the three areas. Annotation d. The idiomatic phrase, hit one out of the park, is replaced with clear, straightforward language. Customer satisfaction has declined by fifteen percent, as measured by the number of customers who say they will consider other service providers when their current contracts expire. Employee satisfaction has declined from eighty seven percent to seventy two percent, as measured by the number of employees who rate their job satisfaction as high, or very high. Average profit per client has remained steady. While this might sound like good news in comparison to the other two, improving this variable was the primary reason for combining the offices. Annotation e. Using numerals, as well as the percent symbol rather than the word percent, makes quantities and values easier to read. Also, the ﬁrst bullet is reworded in order to use declined to match the term used in the introductory sentence immediately above, which simpliﬁes interpretation. In the bullet points the three areas referred to in the introductory sentence now appear at the beginning of each statement. Clearly, we need to take a closer look at this situation to see where we went wrong, and where we can make improvements. Annotation f. This sentence is clear to anyone who can read standard English, plus it avoids the accusatory tone of the original. Some additional pointers for writing for multilingual audiences include. Use plain language, Be clear, Cite numbers carefully, Avoid slang and be careful with technical jargon and abbreviations, Be brief, Use short paragraph, Use transitions generous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990600"/>
            <a:ext cx="4578945"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457200" y="215372"/>
            <a:ext cx="80772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Speaking with Multilingual Audiences </a:t>
            </a:r>
            <a:r>
              <a:rPr lang="en-US" sz="2000" b="0" i="0" u="none" strike="noStrike" cap="none" dirty="0">
                <a:solidFill>
                  <a:srgbClr val="007FA3"/>
                </a:solidFill>
                <a:latin typeface="Arial"/>
                <a:ea typeface="Arial"/>
                <a:cs typeface="Arial"/>
                <a:sym typeface="Arial"/>
              </a:rPr>
              <a:t>(2 of 2)</a:t>
            </a:r>
          </a:p>
        </p:txBody>
      </p:sp>
      <p:sp>
        <p:nvSpPr>
          <p:cNvPr id="454" name="Shape 454"/>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Learn common greetings and key phrases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Listen with care and respect</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Adapt your style to the other person</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Check for comprehension often</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Clarify what will happen next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Summary of Discussion </a:t>
            </a:r>
            <a:r>
              <a:rPr lang="en-US" sz="2000" b="0" i="0" u="none" strike="noStrike" cap="none" dirty="0">
                <a:solidFill>
                  <a:srgbClr val="007FA3"/>
                </a:solidFill>
                <a:latin typeface="Arial"/>
                <a:ea typeface="Arial"/>
                <a:cs typeface="Arial"/>
                <a:sym typeface="Arial"/>
              </a:rPr>
              <a:t>(6 of </a:t>
            </a:r>
            <a:r>
              <a:rPr lang="en-US" sz="2000" b="0" dirty="0">
                <a:latin typeface="Arial"/>
                <a:ea typeface="Arial"/>
                <a:cs typeface="Arial"/>
                <a:sym typeface="Arial"/>
              </a:rPr>
              <a:t>8</a:t>
            </a:r>
            <a:r>
              <a:rPr lang="en-US" sz="2000" b="0" i="0" u="none" strike="noStrike" cap="none" dirty="0">
                <a:solidFill>
                  <a:srgbClr val="007FA3"/>
                </a:solidFill>
                <a:latin typeface="Arial"/>
                <a:ea typeface="Arial"/>
                <a:cs typeface="Arial"/>
                <a:sym typeface="Arial"/>
              </a:rPr>
              <a:t>)</a:t>
            </a:r>
          </a:p>
        </p:txBody>
      </p:sp>
      <p:sp>
        <p:nvSpPr>
          <p:cNvPr id="460" name="Shape 460"/>
          <p:cNvSpPr txBox="1">
            <a:spLocks noGrp="1"/>
          </p:cNvSpPr>
          <p:nvPr>
            <p:ph type="body" idx="1"/>
          </p:nvPr>
        </p:nvSpPr>
        <p:spPr>
          <a:xfrm>
            <a:off x="452582" y="1600200"/>
            <a:ext cx="8234218"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In this section, we discussed the following:</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Advantages of a Diverse Workforce</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Challenges of a Diverse Workforce</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Eight Key Aspects of Cultural Diversity</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Improving Intercultural Communication</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Writing for Multilingual Audiences</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Speaking with Multilingual Audiences</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The next section will cover </a:t>
            </a:r>
            <a:r>
              <a:rPr lang="en-US" sz="2400" b="1" i="0" u="none" strike="noStrike" cap="none" dirty="0">
                <a:solidFill>
                  <a:schemeClr val="dk1"/>
                </a:solidFill>
                <a:latin typeface="Arial"/>
                <a:ea typeface="Arial"/>
                <a:cs typeface="Arial"/>
                <a:sym typeface="Arial"/>
              </a:rPr>
              <a:t>Using Technology to Improve Business Communication</a:t>
            </a:r>
            <a:r>
              <a:rPr lang="en-US" sz="2400" b="0" i="0" u="none" strike="noStrike" cap="none" dirty="0">
                <a:solidFill>
                  <a:schemeClr val="dk1"/>
                </a:solidFill>
                <a:latin typeface="Arial"/>
                <a:ea typeface="Arial"/>
                <a:cs typeface="Arial"/>
                <a:sym typeface="Arial"/>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Using Technology to Improve Business Communication</a:t>
            </a:r>
          </a:p>
        </p:txBody>
      </p:sp>
      <p:sp>
        <p:nvSpPr>
          <p:cNvPr id="467" name="Shape 467"/>
          <p:cNvSpPr txBox="1">
            <a:spLocks noGrp="1"/>
          </p:cNvSpPr>
          <p:nvPr>
            <p:ph type="body" idx="1"/>
          </p:nvPr>
        </p:nvSpPr>
        <p:spPr>
          <a:xfrm>
            <a:off x="457200" y="1600200"/>
            <a:ext cx="8382000" cy="4525963"/>
          </a:xfrm>
          <a:prstGeom prst="rect">
            <a:avLst/>
          </a:prstGeom>
          <a:noFill/>
          <a:ln>
            <a:noFill/>
          </a:ln>
        </p:spPr>
        <p:txBody>
          <a:bodyPr wrap="square" lIns="0" tIns="0" rIns="0" bIns="0" anchor="t" anchorCtr="0">
            <a:noAutofit/>
          </a:bodyPr>
          <a:lstStyle/>
          <a:p>
            <a:pPr marL="256032" marR="0" lvl="0" indent="-256032" algn="l" rtl="0">
              <a:spcBef>
                <a:spcPts val="0"/>
              </a:spcBef>
              <a:buClr>
                <a:srgbClr val="007FA3"/>
              </a:buClr>
              <a:buSzPct val="100000"/>
              <a:buFont typeface="Arial"/>
              <a:buChar char="•"/>
            </a:pPr>
            <a:r>
              <a:rPr lang="en-US" sz="2400" b="1" i="0" u="none" strike="noStrike" cap="none" dirty="0">
                <a:solidFill>
                  <a:schemeClr val="dk1"/>
                </a:solidFill>
                <a:latin typeface="Arial"/>
                <a:ea typeface="Arial"/>
                <a:cs typeface="Arial"/>
                <a:sym typeface="Arial"/>
              </a:rPr>
              <a:t>LO 1.7</a:t>
            </a:r>
            <a:r>
              <a:rPr lang="en-US" sz="2400" b="0" i="0" u="none" strike="noStrike" cap="none" dirty="0">
                <a:solidFill>
                  <a:schemeClr val="dk1"/>
                </a:solidFill>
                <a:latin typeface="Arial"/>
                <a:ea typeface="Arial"/>
                <a:cs typeface="Arial"/>
                <a:sym typeface="Arial"/>
              </a:rPr>
              <a:t> List four general guidelines for using communication technology effectively.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Keeping Technology in Perspective</a:t>
            </a:r>
          </a:p>
        </p:txBody>
      </p:sp>
      <p:sp>
        <p:nvSpPr>
          <p:cNvPr id="474" name="Shape 474"/>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118871" marR="0" lvl="0" indent="-118871" algn="l" rtl="0">
              <a:spcBef>
                <a:spcPts val="0"/>
              </a:spcBef>
              <a:spcAft>
                <a:spcPts val="0"/>
              </a:spcAft>
              <a:buClr>
                <a:srgbClr val="007FA3"/>
              </a:buClr>
              <a:buSzPct val="25000"/>
              <a:buFont typeface="Arial"/>
              <a:buNone/>
            </a:pPr>
            <a:r>
              <a:rPr lang="en-US" sz="2600" b="1" i="0" u="none" strike="noStrike" cap="none" dirty="0">
                <a:solidFill>
                  <a:schemeClr val="dk1"/>
                </a:solidFill>
                <a:latin typeface="Arial"/>
                <a:ea typeface="Arial"/>
                <a:cs typeface="Arial"/>
                <a:sym typeface="Arial"/>
              </a:rPr>
              <a:t>What Technology </a:t>
            </a:r>
            <a:r>
              <a:rPr lang="en-US" sz="2600" b="1" i="0" u="sng" strike="noStrike" cap="none" dirty="0">
                <a:solidFill>
                  <a:schemeClr val="dk1"/>
                </a:solidFill>
                <a:latin typeface="Arial"/>
                <a:ea typeface="Arial"/>
                <a:cs typeface="Arial"/>
                <a:sym typeface="Arial"/>
              </a:rPr>
              <a:t>Can Do</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Help You Accomplish Essential Tasks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Support Interpersonal Communication</a:t>
            </a:r>
          </a:p>
          <a:p>
            <a:pPr marL="118871" marR="0" lvl="0" indent="-118871" algn="l" rtl="0">
              <a:spcBef>
                <a:spcPts val="1500"/>
              </a:spcBef>
              <a:spcAft>
                <a:spcPts val="0"/>
              </a:spcAft>
              <a:buClr>
                <a:srgbClr val="007FA3"/>
              </a:buClr>
              <a:buSzPct val="25000"/>
              <a:buFont typeface="Arial"/>
              <a:buNone/>
            </a:pPr>
            <a:r>
              <a:rPr lang="en-US" sz="2600" b="1" i="0" u="none" strike="noStrike" cap="none" dirty="0">
                <a:solidFill>
                  <a:schemeClr val="dk1"/>
                </a:solidFill>
                <a:latin typeface="Arial"/>
                <a:ea typeface="Arial"/>
                <a:cs typeface="Arial"/>
                <a:sym typeface="Arial"/>
              </a:rPr>
              <a:t>What Technology </a:t>
            </a:r>
            <a:r>
              <a:rPr lang="en-US" sz="2600" b="1" i="0" u="sng" strike="noStrike" cap="none" dirty="0">
                <a:solidFill>
                  <a:schemeClr val="dk1"/>
                </a:solidFill>
                <a:latin typeface="Arial"/>
                <a:ea typeface="Arial"/>
                <a:cs typeface="Arial"/>
                <a:sym typeface="Arial"/>
              </a:rPr>
              <a:t>Cannot Do</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Replace Interpersonal Communication</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Think for You or Supply Essential Skills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Using Tools Productively</a:t>
            </a:r>
          </a:p>
        </p:txBody>
      </p:sp>
      <p:sp>
        <p:nvSpPr>
          <p:cNvPr id="481" name="Shape 481"/>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Using Technologies Effectively</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Using Technologies Efficiently</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Learning Advanced Features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Guarding Against Information Overload</a:t>
            </a:r>
          </a:p>
        </p:txBody>
      </p:sp>
      <p:sp>
        <p:nvSpPr>
          <p:cNvPr id="488" name="Shape 488"/>
          <p:cNvSpPr txBox="1">
            <a:spLocks noGrp="1"/>
          </p:cNvSpPr>
          <p:nvPr>
            <p:ph type="body" idx="2"/>
          </p:nvPr>
        </p:nvSpPr>
        <p:spPr>
          <a:xfrm>
            <a:off x="457200" y="1600200"/>
            <a:ext cx="4114800" cy="1600200"/>
          </a:xfrm>
          <a:prstGeom prst="rect">
            <a:avLst/>
          </a:prstGeom>
          <a:noFill/>
          <a:ln>
            <a:noFill/>
          </a:ln>
        </p:spPr>
        <p:txBody>
          <a:bodyPr wrap="square" lIns="0" tIns="0" rIns="0" bIns="0" anchor="t" anchorCtr="0">
            <a:noAutofit/>
          </a:bodyPr>
          <a:lstStyle/>
          <a:p>
            <a:pPr marL="0" marR="0" lvl="0" indent="0" algn="l" rtl="0">
              <a:spcBef>
                <a:spcPts val="0"/>
              </a:spcBef>
              <a:spcAft>
                <a:spcPts val="0"/>
              </a:spcAft>
              <a:buClr>
                <a:srgbClr val="007FA3"/>
              </a:buClr>
              <a:buSzPct val="25000"/>
              <a:buFont typeface="Arial"/>
              <a:buNone/>
            </a:pPr>
            <a:r>
              <a:rPr lang="en-US" sz="2600" b="1" i="0" u="none" strike="noStrike" cap="none" dirty="0">
                <a:solidFill>
                  <a:schemeClr val="dk1"/>
                </a:solidFill>
                <a:latin typeface="Arial"/>
                <a:ea typeface="Arial"/>
                <a:cs typeface="Arial"/>
                <a:sym typeface="Arial"/>
              </a:rPr>
              <a:t>Message Recipients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Set Filters and Priorities</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Limit RSS and Twitter Feeds</a:t>
            </a:r>
          </a:p>
        </p:txBody>
      </p:sp>
      <p:sp>
        <p:nvSpPr>
          <p:cNvPr id="489" name="Shape 489"/>
          <p:cNvSpPr txBox="1">
            <a:spLocks noGrp="1"/>
          </p:cNvSpPr>
          <p:nvPr>
            <p:ph type="body" idx="3"/>
          </p:nvPr>
        </p:nvSpPr>
        <p:spPr>
          <a:xfrm>
            <a:off x="5029200" y="1600200"/>
            <a:ext cx="3657600" cy="1600200"/>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25000"/>
              <a:buFont typeface="Arial"/>
              <a:buNone/>
            </a:pPr>
            <a:r>
              <a:rPr lang="en-US" sz="2600" b="1" i="0" u="none" strike="noStrike" cap="none" dirty="0">
                <a:solidFill>
                  <a:schemeClr val="dk1"/>
                </a:solidFill>
                <a:latin typeface="Arial"/>
                <a:ea typeface="Arial"/>
                <a:cs typeface="Arial"/>
                <a:sym typeface="Arial"/>
              </a:rPr>
              <a:t>Message Senders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Consider the Audience</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Meet Audience Needs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Reconnecting with People Frequently</a:t>
            </a:r>
          </a:p>
        </p:txBody>
      </p:sp>
      <p:sp>
        <p:nvSpPr>
          <p:cNvPr id="496" name="Shape 496"/>
          <p:cNvSpPr txBox="1">
            <a:spLocks noGrp="1"/>
          </p:cNvSpPr>
          <p:nvPr>
            <p:ph type="body" idx="1"/>
          </p:nvPr>
        </p:nvSpPr>
        <p:spPr>
          <a:xfrm>
            <a:off x="457200" y="1521550"/>
            <a:ext cx="8229600" cy="4526100"/>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Solve Tough Problems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Maintain Interpersonal Relationships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Learn about Other People</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Let People Get to Know Who You Are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Summary of Discussion </a:t>
            </a:r>
            <a:r>
              <a:rPr lang="en-US" sz="2000" b="0" i="0" u="none" strike="noStrike" cap="none" dirty="0">
                <a:solidFill>
                  <a:srgbClr val="007FA3"/>
                </a:solidFill>
                <a:latin typeface="Arial"/>
                <a:ea typeface="Arial"/>
                <a:cs typeface="Arial"/>
                <a:sym typeface="Arial"/>
              </a:rPr>
              <a:t>(7 of </a:t>
            </a:r>
            <a:r>
              <a:rPr lang="en-US" sz="2000" b="0" dirty="0">
                <a:latin typeface="Arial"/>
                <a:ea typeface="Arial"/>
                <a:cs typeface="Arial"/>
                <a:sym typeface="Arial"/>
              </a:rPr>
              <a:t>8</a:t>
            </a:r>
            <a:r>
              <a:rPr lang="en-US" sz="2000" b="0" i="0" u="none" strike="noStrike" cap="none" dirty="0">
                <a:solidFill>
                  <a:srgbClr val="007FA3"/>
                </a:solidFill>
                <a:latin typeface="Arial"/>
                <a:ea typeface="Arial"/>
                <a:cs typeface="Arial"/>
                <a:sym typeface="Arial"/>
              </a:rPr>
              <a:t>)</a:t>
            </a:r>
          </a:p>
        </p:txBody>
      </p:sp>
      <p:sp>
        <p:nvSpPr>
          <p:cNvPr id="502" name="Shape 502"/>
          <p:cNvSpPr txBox="1">
            <a:spLocks noGrp="1"/>
          </p:cNvSpPr>
          <p:nvPr>
            <p:ph type="body" idx="1"/>
          </p:nvPr>
        </p:nvSpPr>
        <p:spPr>
          <a:xfrm>
            <a:off x="457200" y="1600200"/>
            <a:ext cx="83820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In this section, we discussed the following:</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Keeping Technology in Perspective</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Using Tools Productively</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Guarding Against Information Overload</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Reconnecting with People Frequently</a:t>
            </a:r>
          </a:p>
          <a:p>
            <a:pPr marL="256032" marR="0" lvl="0" indent="-256032" algn="l" rtl="0">
              <a:spcBef>
                <a:spcPts val="1500"/>
              </a:spcBef>
              <a:buClr>
                <a:srgbClr val="007FA3"/>
              </a:buClr>
              <a:buSzPct val="100000"/>
              <a:buFont typeface="Arial"/>
              <a:buChar char="•"/>
            </a:pPr>
            <a:r>
              <a:rPr lang="en-US" sz="2400" dirty="0"/>
              <a:t>The next section will cover </a:t>
            </a:r>
            <a:r>
              <a:rPr lang="en-US" sz="2400" b="1" dirty="0"/>
              <a:t>Developing Skills for Your Career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457200" y="215372"/>
            <a:ext cx="8229600" cy="1097400"/>
          </a:xfrm>
          <a:prstGeom prst="rect">
            <a:avLst/>
          </a:prstGeom>
        </p:spPr>
        <p:txBody>
          <a:bodyPr wrap="square" lIns="91425" tIns="91425" rIns="91425" bIns="91425" anchor="b" anchorCtr="0">
            <a:noAutofit/>
          </a:bodyPr>
          <a:lstStyle/>
          <a:p>
            <a:pPr lvl="0">
              <a:spcBef>
                <a:spcPts val="0"/>
              </a:spcBef>
              <a:buNone/>
            </a:pPr>
            <a:r>
              <a:rPr lang="en-US" dirty="0"/>
              <a:t>Developing Skills for Your Career</a:t>
            </a:r>
          </a:p>
        </p:txBody>
      </p:sp>
      <p:sp>
        <p:nvSpPr>
          <p:cNvPr id="509" name="Shape 509"/>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256032" lvl="0" indent="-256032" rtl="0">
              <a:spcBef>
                <a:spcPts val="0"/>
              </a:spcBef>
              <a:buClr>
                <a:schemeClr val="lt2"/>
              </a:buClr>
              <a:buSzPct val="100000"/>
            </a:pPr>
            <a:r>
              <a:rPr lang="en-US" sz="2400" b="1" dirty="0"/>
              <a:t>LO 1.8</a:t>
            </a:r>
            <a:r>
              <a:rPr lang="en-US" sz="2400" dirty="0"/>
              <a:t> Identify six related skills that you will have the opportunity to develop as you work on your communication skills in this course.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Communication Is Important </a:t>
            </a:r>
            <a:r>
              <a:rPr lang="en-US" sz="2000" b="0" i="0" u="none" strike="noStrike" cap="none" dirty="0">
                <a:solidFill>
                  <a:srgbClr val="007FA3"/>
                </a:solidFill>
                <a:latin typeface="Arial"/>
                <a:ea typeface="Arial"/>
                <a:cs typeface="Arial"/>
                <a:sym typeface="Arial"/>
              </a:rPr>
              <a:t>(1 of 2)</a:t>
            </a:r>
          </a:p>
        </p:txBody>
      </p:sp>
      <p:sp>
        <p:nvSpPr>
          <p:cNvPr id="141" name="Shape 141"/>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0" marR="0" lvl="0" indent="0" algn="l" rtl="0">
              <a:spcBef>
                <a:spcPts val="0"/>
              </a:spcBef>
              <a:spcAft>
                <a:spcPts val="0"/>
              </a:spcAft>
              <a:buClr>
                <a:srgbClr val="007FA3"/>
              </a:buClr>
              <a:buSzPct val="25000"/>
              <a:buFont typeface="Arial"/>
              <a:buNone/>
            </a:pPr>
            <a:r>
              <a:rPr lang="en-US" sz="2600" b="1" i="0" u="none" strike="noStrike" cap="none" dirty="0">
                <a:solidFill>
                  <a:schemeClr val="dk1"/>
                </a:solidFill>
                <a:latin typeface="Arial"/>
                <a:ea typeface="Arial"/>
                <a:cs typeface="Arial"/>
                <a:sym typeface="Arial"/>
              </a:rPr>
              <a:t>To Your Company</a:t>
            </a:r>
          </a:p>
          <a:p>
            <a:pPr marL="256032" marR="0" lvl="0" indent="-256032" algn="l" rtl="0">
              <a:spcBef>
                <a:spcPts val="1500"/>
              </a:spcBef>
              <a:spcAft>
                <a:spcPts val="0"/>
              </a:spcAft>
              <a:buClr>
                <a:srgbClr val="007FA3"/>
              </a:buClr>
              <a:buSzPct val="100000"/>
              <a:buFont typeface="Arial"/>
              <a:buChar char="•"/>
            </a:pPr>
            <a:r>
              <a:rPr lang="en-US" sz="2400" dirty="0"/>
              <a:t>A Stronger Sense of Trust</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Closer Marketplace Ties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Opportunities for Influence</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Better Productivity and Problem Solving</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Better Financial Returns and Results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457200" y="215372"/>
            <a:ext cx="8229600" cy="1097400"/>
          </a:xfrm>
          <a:prstGeom prst="rect">
            <a:avLst/>
          </a:prstGeom>
        </p:spPr>
        <p:txBody>
          <a:bodyPr wrap="square" lIns="91425" tIns="91425" rIns="91425" bIns="91425" anchor="b" anchorCtr="0">
            <a:noAutofit/>
          </a:bodyPr>
          <a:lstStyle/>
          <a:p>
            <a:pPr lvl="0">
              <a:spcBef>
                <a:spcPts val="0"/>
              </a:spcBef>
              <a:buNone/>
            </a:pPr>
            <a:r>
              <a:rPr lang="en-US" sz="3600" dirty="0">
                <a:solidFill>
                  <a:schemeClr val="lt2"/>
                </a:solidFill>
                <a:latin typeface="Arial"/>
                <a:ea typeface="Arial"/>
                <a:cs typeface="Arial"/>
                <a:sym typeface="Arial"/>
              </a:rPr>
              <a:t>Skills for Your </a:t>
            </a:r>
            <a:r>
              <a:rPr lang="en-US" sz="3600" dirty="0" smtClean="0">
                <a:solidFill>
                  <a:schemeClr val="lt2"/>
                </a:solidFill>
                <a:latin typeface="Arial"/>
                <a:ea typeface="Arial"/>
                <a:cs typeface="Arial"/>
                <a:sym typeface="Arial"/>
              </a:rPr>
              <a:t>Career</a:t>
            </a:r>
            <a:endParaRPr lang="en-US" sz="1800" b="0" dirty="0">
              <a:latin typeface="Arial"/>
              <a:ea typeface="Arial"/>
              <a:cs typeface="Arial"/>
              <a:sym typeface="Arial"/>
            </a:endParaRPr>
          </a:p>
        </p:txBody>
      </p:sp>
      <p:sp>
        <p:nvSpPr>
          <p:cNvPr id="516" name="Shape 516"/>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457200" lvl="0" indent="-381000" rtl="0">
              <a:spcBef>
                <a:spcPts val="0"/>
              </a:spcBef>
              <a:buClr>
                <a:schemeClr val="lt2"/>
              </a:buClr>
              <a:buSzPct val="100000"/>
            </a:pPr>
            <a:r>
              <a:rPr lang="en-US" sz="2400" dirty="0"/>
              <a:t>Critical Thinking</a:t>
            </a:r>
          </a:p>
          <a:p>
            <a:pPr marL="457200" lvl="0" indent="-381000" rtl="0">
              <a:spcBef>
                <a:spcPts val="0"/>
              </a:spcBef>
              <a:buClr>
                <a:schemeClr val="lt2"/>
              </a:buClr>
              <a:buSzPct val="100000"/>
            </a:pPr>
            <a:r>
              <a:rPr lang="en-US" sz="2400" dirty="0"/>
              <a:t>Collaboration</a:t>
            </a:r>
          </a:p>
          <a:p>
            <a:pPr marL="457200" lvl="0" indent="-381000" rtl="0">
              <a:spcBef>
                <a:spcPts val="0"/>
              </a:spcBef>
              <a:buClr>
                <a:schemeClr val="lt2"/>
              </a:buClr>
              <a:buSzPct val="100000"/>
            </a:pPr>
            <a:r>
              <a:rPr lang="en-US" sz="2400" dirty="0"/>
              <a:t>Learn About Other People</a:t>
            </a:r>
          </a:p>
          <a:p>
            <a:pPr marL="457200" lvl="0" indent="-381000" rtl="0">
              <a:spcBef>
                <a:spcPts val="0"/>
              </a:spcBef>
              <a:buClr>
                <a:schemeClr val="lt2"/>
              </a:buClr>
              <a:buSzPct val="100000"/>
            </a:pPr>
            <a:r>
              <a:rPr lang="en-US" sz="2400" dirty="0" smtClean="0"/>
              <a:t>Knowledge </a:t>
            </a:r>
            <a:r>
              <a:rPr lang="en-US" sz="2400" dirty="0"/>
              <a:t>Application and </a:t>
            </a:r>
            <a:r>
              <a:rPr lang="en-US" sz="2400" dirty="0" smtClean="0"/>
              <a:t>Analysis</a:t>
            </a:r>
          </a:p>
          <a:p>
            <a:pPr marL="457200" lvl="0" indent="-381000">
              <a:spcBef>
                <a:spcPts val="0"/>
              </a:spcBef>
              <a:buClr>
                <a:schemeClr val="lt2"/>
              </a:buClr>
              <a:buSzPct val="100000"/>
            </a:pPr>
            <a:r>
              <a:rPr lang="en-US" sz="2400" dirty="0"/>
              <a:t>Business Ethics and Social Responsibility</a:t>
            </a:r>
          </a:p>
          <a:p>
            <a:pPr marL="457200" lvl="0" indent="-381000">
              <a:spcBef>
                <a:spcPts val="0"/>
              </a:spcBef>
              <a:buClr>
                <a:schemeClr val="lt2"/>
              </a:buClr>
              <a:buSzPct val="100000"/>
            </a:pPr>
            <a:r>
              <a:rPr lang="en-US" sz="2400" dirty="0"/>
              <a:t>Information Technology Skills</a:t>
            </a:r>
          </a:p>
          <a:p>
            <a:pPr marL="457200" lvl="0" indent="-381000">
              <a:spcBef>
                <a:spcPts val="0"/>
              </a:spcBef>
              <a:buClr>
                <a:schemeClr val="lt2"/>
              </a:buClr>
              <a:buSzPct val="100000"/>
            </a:pPr>
            <a:r>
              <a:rPr lang="en-US" sz="2400" dirty="0"/>
              <a:t>Data Literacy</a:t>
            </a:r>
          </a:p>
          <a:p>
            <a:pPr marL="76200" lvl="0" indent="0" rtl="0">
              <a:spcBef>
                <a:spcPts val="0"/>
              </a:spcBef>
              <a:buClr>
                <a:schemeClr val="lt2"/>
              </a:buClr>
              <a:buSzPct val="100000"/>
              <a:buNone/>
            </a:pPr>
            <a:endParaRPr lang="en-US"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457200" y="215372"/>
            <a:ext cx="8229600" cy="1097400"/>
          </a:xfrm>
          <a:prstGeom prst="rect">
            <a:avLst/>
          </a:prstGeom>
        </p:spPr>
        <p:txBody>
          <a:bodyPr wrap="square" lIns="91425" tIns="91425" rIns="91425" bIns="91425" anchor="b" anchorCtr="0">
            <a:noAutofit/>
          </a:bodyPr>
          <a:lstStyle/>
          <a:p>
            <a:pPr lvl="0">
              <a:spcBef>
                <a:spcPts val="0"/>
              </a:spcBef>
              <a:buClr>
                <a:schemeClr val="lt2"/>
              </a:buClr>
              <a:buSzPct val="25000"/>
              <a:buFont typeface="Arial"/>
              <a:buNone/>
            </a:pPr>
            <a:r>
              <a:rPr lang="en-US" sz="3600" dirty="0">
                <a:solidFill>
                  <a:schemeClr val="lt2"/>
                </a:solidFill>
                <a:latin typeface="Arial"/>
                <a:ea typeface="Arial"/>
                <a:cs typeface="Arial"/>
                <a:sym typeface="Arial"/>
              </a:rPr>
              <a:t>Summary of Discussion </a:t>
            </a:r>
            <a:r>
              <a:rPr lang="en-US" sz="2000" b="0" dirty="0">
                <a:solidFill>
                  <a:schemeClr val="lt2"/>
                </a:solidFill>
                <a:latin typeface="Arial"/>
                <a:ea typeface="Arial"/>
                <a:cs typeface="Arial"/>
                <a:sym typeface="Arial"/>
              </a:rPr>
              <a:t>(8 of 8)</a:t>
            </a:r>
          </a:p>
        </p:txBody>
      </p:sp>
      <p:sp>
        <p:nvSpPr>
          <p:cNvPr id="530" name="Shape 530"/>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256032" lvl="0" indent="-256032" rtl="0">
              <a:spcBef>
                <a:spcPts val="0"/>
              </a:spcBef>
              <a:buClr>
                <a:schemeClr val="lt2"/>
              </a:buClr>
              <a:buSzPct val="100000"/>
            </a:pPr>
            <a:r>
              <a:rPr lang="en-US" sz="2400" dirty="0"/>
              <a:t>In this section, we discussed the following:</a:t>
            </a:r>
          </a:p>
          <a:p>
            <a:pPr marL="740664" lvl="1" indent="-296164" rtl="0">
              <a:spcBef>
                <a:spcPts val="0"/>
              </a:spcBef>
              <a:buClr>
                <a:schemeClr val="lt2"/>
              </a:buClr>
              <a:buSzPct val="100000"/>
            </a:pPr>
            <a:r>
              <a:rPr lang="en-US" sz="2400" dirty="0"/>
              <a:t>Six Related Skills to Develop as You Work on Communication Skills</a:t>
            </a:r>
          </a:p>
          <a:p>
            <a:pPr marL="0" lvl="0" indent="0" rtl="0">
              <a:spcBef>
                <a:spcPts val="0"/>
              </a:spcBef>
              <a:buNone/>
            </a:pPr>
            <a:endParaRPr dirty="0"/>
          </a:p>
          <a:p>
            <a:pPr marL="256032" lvl="0" indent="-256032" rtl="0">
              <a:spcBef>
                <a:spcPts val="0"/>
              </a:spcBef>
              <a:buClr>
                <a:schemeClr val="lt2"/>
              </a:buClr>
              <a:buSzPct val="100000"/>
            </a:pPr>
            <a:r>
              <a:rPr lang="en-US" sz="2400" dirty="0"/>
              <a:t>This concludes our discussion of </a:t>
            </a:r>
            <a:r>
              <a:rPr lang="en-US" sz="2400" b="1" dirty="0"/>
              <a:t>Chapter 1:</a:t>
            </a:r>
            <a:r>
              <a:rPr lang="en-US" sz="2400" dirty="0"/>
              <a:t> </a:t>
            </a:r>
            <a:r>
              <a:rPr lang="en-US" sz="2400" b="1" dirty="0"/>
              <a:t>Professional Communication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1676400" y="1219200"/>
            <a:ext cx="2438400" cy="550652"/>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Copyright</a:t>
            </a:r>
          </a:p>
        </p:txBody>
      </p:sp>
      <p:pic>
        <p:nvPicPr>
          <p:cNvPr id="536" name="Shape 536"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preferRelativeResize="0"/>
          <p:nvPr/>
        </p:nvPicPr>
        <p:blipFill rotWithShape="1">
          <a:blip r:embed="rId3">
            <a:alphaModFix/>
          </a:blip>
          <a:srcRect/>
          <a:stretch/>
        </p:blipFill>
        <p:spPr>
          <a:xfrm>
            <a:off x="990600" y="2423910"/>
            <a:ext cx="7421047" cy="2434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Communication Is Important </a:t>
            </a:r>
            <a:r>
              <a:rPr lang="en-US" sz="2000" b="0" i="0" u="none" strike="noStrike" cap="none" dirty="0">
                <a:solidFill>
                  <a:srgbClr val="007FA3"/>
                </a:solidFill>
                <a:latin typeface="Arial"/>
                <a:ea typeface="Arial"/>
                <a:cs typeface="Arial"/>
                <a:sym typeface="Arial"/>
              </a:rPr>
              <a:t>(2 of 2)</a:t>
            </a:r>
          </a:p>
        </p:txBody>
      </p:sp>
      <p:sp>
        <p:nvSpPr>
          <p:cNvPr id="148" name="Shape 148"/>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0" marR="0" lvl="0" indent="0" algn="l" rtl="0">
              <a:spcBef>
                <a:spcPts val="0"/>
              </a:spcBef>
              <a:spcAft>
                <a:spcPts val="0"/>
              </a:spcAft>
              <a:buClr>
                <a:srgbClr val="007FA3"/>
              </a:buClr>
              <a:buSzPct val="25000"/>
              <a:buFont typeface="Arial"/>
              <a:buNone/>
            </a:pPr>
            <a:r>
              <a:rPr lang="en-US" sz="2600" b="1" i="0" u="none" strike="noStrike" cap="none" dirty="0">
                <a:solidFill>
                  <a:schemeClr val="dk1"/>
                </a:solidFill>
                <a:latin typeface="Arial"/>
                <a:ea typeface="Arial"/>
                <a:cs typeface="Arial"/>
                <a:sym typeface="Arial"/>
              </a:rPr>
              <a:t>To Your Company</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Earlier Warning of Potential Problems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Stronger, More Timely Decision Making</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Clear, Persuasive Marketing Messages</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Increased Employee Engagement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15372"/>
            <a:ext cx="80010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What Makes Business Communication Effective?</a:t>
            </a:r>
          </a:p>
        </p:txBody>
      </p:sp>
      <p:sp>
        <p:nvSpPr>
          <p:cNvPr id="155" name="Shape 155"/>
          <p:cNvSpPr txBox="1">
            <a:spLocks noGrp="1"/>
          </p:cNvSpPr>
          <p:nvPr>
            <p:ph type="body" idx="1"/>
          </p:nvPr>
        </p:nvSpPr>
        <p:spPr>
          <a:xfrm>
            <a:off x="457200" y="1600200"/>
            <a:ext cx="80772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Provide practical information</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Give facts, not vague impressions</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Deliver information concisely and efficiently</a:t>
            </a:r>
          </a:p>
          <a:p>
            <a:pPr marL="256032" marR="0" lvl="0" indent="-256032" algn="l" rtl="0">
              <a:spcBef>
                <a:spcPts val="15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Clarify expectations and responsibilities</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Offer compelling, persuasive arguments and recommendations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15372"/>
            <a:ext cx="8229600" cy="1097280"/>
          </a:xfrm>
          <a:prstGeom prst="rect">
            <a:avLst/>
          </a:prstGeom>
          <a:noFill/>
          <a:ln>
            <a:noFill/>
          </a:ln>
        </p:spPr>
        <p:txBody>
          <a:bodyPr wrap="square"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dirty="0">
                <a:solidFill>
                  <a:srgbClr val="007FA3"/>
                </a:solidFill>
                <a:latin typeface="Arial"/>
                <a:ea typeface="Arial"/>
                <a:cs typeface="Arial"/>
                <a:sym typeface="Arial"/>
              </a:rPr>
              <a:t>Summary of Discussion </a:t>
            </a:r>
            <a:r>
              <a:rPr lang="en-US" sz="2000" b="0" i="0" u="none" strike="noStrike" cap="none" dirty="0">
                <a:solidFill>
                  <a:srgbClr val="007FA3"/>
                </a:solidFill>
                <a:latin typeface="Arial"/>
                <a:ea typeface="Arial"/>
                <a:cs typeface="Arial"/>
                <a:sym typeface="Arial"/>
              </a:rPr>
              <a:t>(1 of </a:t>
            </a:r>
            <a:r>
              <a:rPr lang="en-US" sz="2000" b="0" dirty="0">
                <a:latin typeface="Arial"/>
                <a:ea typeface="Arial"/>
                <a:cs typeface="Arial"/>
                <a:sym typeface="Arial"/>
              </a:rPr>
              <a:t>8</a:t>
            </a:r>
            <a:r>
              <a:rPr lang="en-US" sz="2000" b="0" i="0" u="none" strike="noStrike" cap="none" dirty="0">
                <a:solidFill>
                  <a:srgbClr val="007FA3"/>
                </a:solidFill>
                <a:latin typeface="Arial"/>
                <a:ea typeface="Arial"/>
                <a:cs typeface="Arial"/>
                <a:sym typeface="Arial"/>
              </a:rPr>
              <a:t>)</a:t>
            </a:r>
          </a:p>
        </p:txBody>
      </p:sp>
      <p:sp>
        <p:nvSpPr>
          <p:cNvPr id="161" name="Shape 161"/>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In this section, we discussed the following:</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Communication Is Important to Your Career</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Communication Is Important to Your Company</a:t>
            </a:r>
          </a:p>
          <a:p>
            <a:pPr marL="740664" marR="0" lvl="1" indent="-296164" algn="l" rtl="0">
              <a:spcBef>
                <a:spcPts val="600"/>
              </a:spcBef>
              <a:spcAft>
                <a:spcPts val="0"/>
              </a:spcAft>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What Makes Business Communication Effective</a:t>
            </a:r>
          </a:p>
          <a:p>
            <a:pPr marL="256032" marR="0" lvl="0" indent="-256032" algn="l" rtl="0">
              <a:spcBef>
                <a:spcPts val="1500"/>
              </a:spcBef>
              <a:buClr>
                <a:srgbClr val="007FA3"/>
              </a:buClr>
              <a:buSzPct val="100000"/>
              <a:buFont typeface="Arial"/>
              <a:buChar char="•"/>
            </a:pPr>
            <a:r>
              <a:rPr lang="en-US" sz="2400" b="0" i="0" u="none" strike="noStrike" cap="none" dirty="0">
                <a:solidFill>
                  <a:schemeClr val="dk1"/>
                </a:solidFill>
                <a:latin typeface="Arial"/>
                <a:ea typeface="Arial"/>
                <a:cs typeface="Arial"/>
                <a:sym typeface="Arial"/>
              </a:rPr>
              <a:t>The next section will cover </a:t>
            </a:r>
            <a:r>
              <a:rPr lang="en-US" sz="2400" b="1" i="0" u="none" strike="noStrike" cap="none" dirty="0">
                <a:solidFill>
                  <a:schemeClr val="dk1"/>
                </a:solidFill>
                <a:latin typeface="Arial"/>
                <a:ea typeface="Arial"/>
                <a:cs typeface="Arial"/>
                <a:sym typeface="Arial"/>
              </a:rPr>
              <a:t>Communicating as a Professional</a:t>
            </a:r>
            <a:r>
              <a:rPr lang="en-US" sz="2400" b="0" i="0" u="none" strike="noStrike" cap="none" dirty="0">
                <a:solidFill>
                  <a:schemeClr val="dk1"/>
                </a:solidFill>
                <a:latin typeface="Arial"/>
                <a:ea typeface="Arial"/>
                <a:cs typeface="Arial"/>
                <a:sym typeface="Arial"/>
              </a:rPr>
              <a:t>. </a:t>
            </a:r>
          </a:p>
        </p:txBody>
      </p:sp>
    </p:spTree>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Pearson 508">
      <a:dk1>
        <a:srgbClr val="000000"/>
      </a:dk1>
      <a:lt1>
        <a:srgbClr val="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7268</Words>
  <Application>Microsoft Office PowerPoint</Application>
  <PresentationFormat>On-screen Show (4:3)</PresentationFormat>
  <Paragraphs>519</Paragraphs>
  <Slides>62</Slides>
  <Notes>62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Noto Sans Symbols</vt:lpstr>
      <vt:lpstr>Verdana</vt:lpstr>
      <vt:lpstr>Candara</vt:lpstr>
      <vt:lpstr>Arial</vt:lpstr>
      <vt:lpstr>Times New Roman</vt:lpstr>
      <vt:lpstr>508 Lecture</vt:lpstr>
      <vt:lpstr>Business Communication Essentials</vt:lpstr>
      <vt:lpstr>Learning Objectives (1 of 2)</vt:lpstr>
      <vt:lpstr>Learning Objectives (2 of 2)</vt:lpstr>
      <vt:lpstr>Understanding Why Communication Matters</vt:lpstr>
      <vt:lpstr>Communication Is important to Your Career</vt:lpstr>
      <vt:lpstr>Communication Is Important (1 of 2)</vt:lpstr>
      <vt:lpstr>Communication Is Important (2 of 2)</vt:lpstr>
      <vt:lpstr>What Makes Business Communication Effective?</vt:lpstr>
      <vt:lpstr>Summary of Discussion (1 of 8)</vt:lpstr>
      <vt:lpstr>Communicating as a Professional</vt:lpstr>
      <vt:lpstr>What Is Professionalism?</vt:lpstr>
      <vt:lpstr>Understanding What Employers Expect from You (1 of 2)</vt:lpstr>
      <vt:lpstr>Understanding What Employers Expect from You (2 of 2)</vt:lpstr>
      <vt:lpstr>Communicating in an Organizational Context</vt:lpstr>
      <vt:lpstr>Adopting an Audience-Centered Approach</vt:lpstr>
      <vt:lpstr>Summary of Discussion (2 of 8)</vt:lpstr>
      <vt:lpstr>Exploring the Communication Process</vt:lpstr>
      <vt:lpstr>The Basic Communication Model (1 of 2)</vt:lpstr>
      <vt:lpstr>The Basic Communication Model (2 of 2)</vt:lpstr>
      <vt:lpstr>Social Communication Model</vt:lpstr>
      <vt:lpstr>Social Communication Model (in Practice)</vt:lpstr>
      <vt:lpstr>Summary of Discussion (3 of 8)</vt:lpstr>
      <vt:lpstr>The Mobile Revolution</vt:lpstr>
      <vt:lpstr>The Rise of Mobile as a Communication Platform</vt:lpstr>
      <vt:lpstr>Mobile Technologies Are Changing Business Communication</vt:lpstr>
      <vt:lpstr>Mobile Technology and Business Communication Practices (1 of 2)</vt:lpstr>
      <vt:lpstr>Mobile Technology and Business Communication Practices (2 of 2)</vt:lpstr>
      <vt:lpstr>Summary of Discussion (4 of 8)</vt:lpstr>
      <vt:lpstr>Committing to Ethical Communication</vt:lpstr>
      <vt:lpstr>Unethical Communication (1 of 2)</vt:lpstr>
      <vt:lpstr>Unethical Communication (2 of 2)</vt:lpstr>
      <vt:lpstr>Distinguishing Ethical Lapses from Ethical Dilemmas</vt:lpstr>
      <vt:lpstr>Making Ethical Choices</vt:lpstr>
      <vt:lpstr>Summary of Discussion (5 of 8)</vt:lpstr>
      <vt:lpstr>Communicating in a World of Diversity</vt:lpstr>
      <vt:lpstr>Advantages of a Diverse Workforce</vt:lpstr>
      <vt:lpstr>Challenges of a Diverse Workforce</vt:lpstr>
      <vt:lpstr>Key Aspects of Cultural Diversity</vt:lpstr>
      <vt:lpstr>Cultural Context</vt:lpstr>
      <vt:lpstr>Legal and Ethical Differences</vt:lpstr>
      <vt:lpstr>Social Customs</vt:lpstr>
      <vt:lpstr>Nonverbal Communication</vt:lpstr>
      <vt:lpstr>Age Differences</vt:lpstr>
      <vt:lpstr>Gender Differences</vt:lpstr>
      <vt:lpstr>Religious Differences</vt:lpstr>
      <vt:lpstr>Ability Differences</vt:lpstr>
      <vt:lpstr>Advice for Improving Intercultural Communication (1 of 2)</vt:lpstr>
      <vt:lpstr>Advice for Improving Intercultural Communication (2 of 2)</vt:lpstr>
      <vt:lpstr>Writing for Multilingual Audiences</vt:lpstr>
      <vt:lpstr>Speaking with Multilingual Audiences (1 of 2)</vt:lpstr>
      <vt:lpstr>Speaking with Multilingual Audiences (2 of 2)</vt:lpstr>
      <vt:lpstr>Summary of Discussion (6 of 8)</vt:lpstr>
      <vt:lpstr>Using Technology to Improve Business Communication</vt:lpstr>
      <vt:lpstr>Keeping Technology in Perspective</vt:lpstr>
      <vt:lpstr>Using Tools Productively</vt:lpstr>
      <vt:lpstr>Guarding Against Information Overload</vt:lpstr>
      <vt:lpstr>Reconnecting with People Frequently</vt:lpstr>
      <vt:lpstr>Summary of Discussion (7 of 8)</vt:lpstr>
      <vt:lpstr>Developing Skills for Your Career</vt:lpstr>
      <vt:lpstr>Skills for Your Career</vt:lpstr>
      <vt:lpstr>Summary of Discussion (8 of 8)</vt:lpstr>
      <vt:lpstr>Copyright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Communication Essentials</dc:title>
  <dc:creator>Susan Schanne</dc:creator>
  <cp:lastModifiedBy>Vinoth Kumar S</cp:lastModifiedBy>
  <cp:revision>43</cp:revision>
  <dcterms:modified xsi:type="dcterms:W3CDTF">2018-01-11T10:40:40Z</dcterms:modified>
</cp:coreProperties>
</file>