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2" r:id="rId2"/>
    <p:sldId id="273" r:id="rId3"/>
    <p:sldId id="275" r:id="rId4"/>
    <p:sldId id="276" r:id="rId5"/>
    <p:sldId id="277" r:id="rId6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Target Operating Income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/>
              <a:t>   </a:t>
            </a:r>
            <a:r>
              <a:rPr lang="en-US" sz="2400" dirty="0" smtClean="0"/>
              <a:t>Profit      </a:t>
            </a:r>
            <a:r>
              <a:rPr lang="en-US" sz="2400" dirty="0"/>
              <a:t>= Q(P-V)-F</a:t>
            </a:r>
          </a:p>
          <a:p>
            <a:pPr marL="0" indent="0" algn="l" rtl="0">
              <a:buNone/>
            </a:pPr>
            <a:r>
              <a:rPr lang="en-US" sz="2400" dirty="0"/>
              <a:t>  </a:t>
            </a:r>
            <a:r>
              <a:rPr lang="en-US" sz="2400" dirty="0" smtClean="0"/>
              <a:t>Target OI = </a:t>
            </a:r>
            <a:r>
              <a:rPr lang="en-US" sz="2400" dirty="0"/>
              <a:t>Q(P-V)-</a:t>
            </a:r>
            <a:r>
              <a:rPr lang="en-US" sz="2400" dirty="0" smtClean="0"/>
              <a:t>F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dirty="0" smtClean="0"/>
              <a:t>  F+ Target OI  </a:t>
            </a:r>
            <a:r>
              <a:rPr lang="en-US" sz="2400" dirty="0"/>
              <a:t>= Q(P-V</a:t>
            </a:r>
            <a:r>
              <a:rPr lang="en-US" sz="2400" dirty="0" smtClean="0"/>
              <a:t>)</a:t>
            </a:r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ar-S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/>
              <p:cNvSpPr txBox="1"/>
              <p:nvPr/>
            </p:nvSpPr>
            <p:spPr>
              <a:xfrm>
                <a:off x="696233" y="3212976"/>
                <a:ext cx="1746944" cy="97796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b="1" dirty="0" smtClean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24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𝑻𝒂𝒓𝒈𝒆𝒕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𝑶𝑰</m:t>
                            </m:r>
                          </m:num>
                          <m:den>
                            <m:r>
                              <a:rPr lang="ar-SA" sz="2400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sz="24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sz="1600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4" name="مربع نص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33" y="3212976"/>
                <a:ext cx="1746944" cy="977960"/>
              </a:xfrm>
              <a:prstGeom prst="rect">
                <a:avLst/>
              </a:prstGeom>
              <a:blipFill rotWithShape="1">
                <a:blip r:embed="rId2"/>
                <a:stretch>
                  <a:fillRect l="-209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مربع نص 4"/>
          <p:cNvSpPr txBox="1"/>
          <p:nvPr/>
        </p:nvSpPr>
        <p:spPr>
          <a:xfrm>
            <a:off x="539552" y="4509120"/>
            <a:ext cx="7692192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1600" b="1" dirty="0" smtClean="0"/>
              <a:t>Revenues needed to earn Target OI= Units sold needed to earn target OI </a:t>
            </a:r>
            <a:r>
              <a:rPr lang="en-US" sz="2000" b="1" dirty="0" smtClean="0"/>
              <a:t>x</a:t>
            </a:r>
            <a:r>
              <a:rPr lang="en-US" sz="1600" b="1" dirty="0" smtClean="0"/>
              <a:t> </a:t>
            </a:r>
            <a:r>
              <a:rPr lang="en-US" sz="1600" b="1" dirty="0"/>
              <a:t>unit price</a:t>
            </a:r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1022377" y="3687690"/>
            <a:ext cx="2901551" cy="8214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11"/>
              <p:cNvSpPr txBox="1"/>
              <p:nvPr/>
            </p:nvSpPr>
            <p:spPr>
              <a:xfrm>
                <a:off x="539552" y="5157192"/>
                <a:ext cx="7692192" cy="73385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b="1" dirty="0" smtClean="0"/>
                  <a:t>Revenues needed to earn Target OI=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𝑭</m:t>
                        </m:r>
                        <m:r>
                          <a:rPr lang="en-US" sz="2000" b="1" i="1" smtClean="0">
                            <a:latin typeface="Cambria Math"/>
                          </a:rPr>
                          <m:t>+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𝑻𝒂𝒓𝒈𝒆𝒕</m:t>
                        </m:r>
                        <m:r>
                          <a:rPr lang="en-US" sz="2000" b="1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𝑶𝑰</m:t>
                        </m:r>
                      </m:num>
                      <m:den>
                        <m:eqArr>
                          <m:eqArrPr>
                            <m:ctrlPr>
                              <a:rPr lang="en-US" sz="2000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𝑪𝒐𝒏𝒕𝒓𝒊𝒃𝒖𝒕𝒊𝒐𝒏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𝑴𝒂𝒓𝒈𝒊𝒏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𝑃𝑒𝑟𝑐𝑒𝑛𝑡𝑎𝑔𝑒</m:t>
                            </m:r>
                          </m:e>
                          <m:e/>
                        </m:eqAr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12" name="مربع نص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157192"/>
                <a:ext cx="7692192" cy="733855"/>
              </a:xfrm>
              <a:prstGeom prst="rect">
                <a:avLst/>
              </a:prstGeom>
              <a:blipFill rotWithShape="1">
                <a:blip r:embed="rId3"/>
                <a:stretch>
                  <a:fillRect l="-714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21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Example 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lnSpcReduction="10000"/>
              </a:bodyPr>
              <a:lstStyle/>
              <a:p>
                <a:pPr marL="0" indent="0" algn="l" rtl="0">
                  <a:buNone/>
                </a:pPr>
                <a:r>
                  <a:rPr lang="en-US" dirty="0" smtClean="0"/>
                  <a:t>Suppose Emma plan to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earn $1,200</a:t>
                </a:r>
              </a:p>
              <a:p>
                <a:pPr marL="0" indent="0" algn="l" rtl="0">
                  <a:buNone/>
                </a:pPr>
                <a:r>
                  <a:rPr lang="en-US" dirty="0" smtClean="0"/>
                  <a:t>P=200 ,V=120  F=2,000</a:t>
                </a:r>
              </a:p>
              <a:p>
                <a:pPr marL="0" indent="0" algn="l" rtl="0">
                  <a:buNone/>
                </a:pPr>
                <a:endParaRPr lang="en-US" dirty="0"/>
              </a:p>
              <a:p>
                <a:pPr marL="0" indent="0" algn="l" rtl="0">
                  <a:buNone/>
                </a:pPr>
                <a:r>
                  <a:rPr lang="en-US" b="1" dirty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𝑻𝒂𝒓𝒈𝒆𝒕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𝑶𝑰</m:t>
                            </m:r>
                          </m:num>
                          <m:den>
                            <m:r>
                              <a:rPr lang="ar-SA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sz="2000" b="1" dirty="0"/>
              </a:p>
              <a:p>
                <a:pPr marL="0" indent="0" algn="l" rtl="0">
                  <a:buNone/>
                </a:pPr>
                <a:r>
                  <a:rPr lang="en-US" b="1" dirty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𝟎𝟎𝟎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𝟐𝟎𝟎</m:t>
                            </m:r>
                          </m:num>
                          <m:den>
                            <m:r>
                              <a:rPr lang="ar-SA" b="1" i="1" smtClean="0">
                                <a:latin typeface="Cambria Math"/>
                              </a:rPr>
                              <m:t>𝟐𝟎𝟎</m:t>
                            </m:r>
                            <m:r>
                              <a:rPr lang="ar-SA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ar-SA" b="1" i="1" smtClean="0">
                                <a:latin typeface="Cambria Math"/>
                              </a:rPr>
                              <m:t>𝟏𝟐𝟎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000" b="1" dirty="0" smtClean="0"/>
                  <a:t>                       </a:t>
                </a:r>
                <a:r>
                  <a:rPr lang="en-US" b="1" dirty="0" smtClean="0"/>
                  <a:t>Q=40</a:t>
                </a:r>
                <a:endParaRPr lang="en-US" sz="2000" b="1" dirty="0" smtClean="0"/>
              </a:p>
              <a:p>
                <a:pPr marL="0" indent="0" algn="l" rtl="0">
                  <a:buNone/>
                </a:pPr>
                <a:endParaRPr lang="ar-SA" sz="2000" b="1" dirty="0"/>
              </a:p>
              <a:p>
                <a:pPr marL="0" indent="0" algn="l" rtl="0">
                  <a:buNone/>
                </a:pPr>
                <a:r>
                  <a:rPr lang="en-US" sz="2000" b="1" dirty="0" smtClean="0"/>
                  <a:t>Revenues needed </a:t>
                </a:r>
                <a:r>
                  <a:rPr lang="en-US" sz="2000" dirty="0" smtClean="0"/>
                  <a:t>= </a:t>
                </a:r>
                <a:r>
                  <a:rPr lang="en-US" sz="2000" dirty="0"/>
                  <a:t>Units sold needed to earn target OI </a:t>
                </a:r>
                <a:r>
                  <a:rPr lang="en-US" sz="2800" dirty="0"/>
                  <a:t>x</a:t>
                </a:r>
                <a:r>
                  <a:rPr lang="en-US" sz="2000" dirty="0"/>
                  <a:t> unit price</a:t>
                </a:r>
                <a:endParaRPr lang="en-US" sz="2000" dirty="0" smtClean="0"/>
              </a:p>
              <a:p>
                <a:pPr marL="0" indent="0" algn="l" rtl="0">
                  <a:buNone/>
                </a:pPr>
                <a:r>
                  <a:rPr lang="en-US" b="1" dirty="0" smtClean="0"/>
                  <a:t>                      = </a:t>
                </a:r>
                <a:r>
                  <a:rPr lang="en-US" sz="2800" dirty="0" smtClean="0"/>
                  <a:t>40 x 200 </a:t>
                </a:r>
                <a:r>
                  <a:rPr lang="en-US" b="1" dirty="0" smtClean="0"/>
                  <a:t>= 8,000 $</a:t>
                </a: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en-US" dirty="0"/>
              </a:p>
              <a:p>
                <a:pPr marL="0" indent="0" algn="l" rtl="0">
                  <a:buNone/>
                </a:pP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99" t="-254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سهم إلى اليمين 4"/>
          <p:cNvSpPr/>
          <p:nvPr/>
        </p:nvSpPr>
        <p:spPr>
          <a:xfrm>
            <a:off x="3131840" y="4096234"/>
            <a:ext cx="648072" cy="242316"/>
          </a:xfrm>
          <a:prstGeom prst="rightArrow">
            <a:avLst>
              <a:gd name="adj1" fmla="val 679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188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Target Net Income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:pPr marL="0" indent="0" algn="l" rtl="0">
                  <a:buNone/>
                </a:pPr>
                <a:r>
                  <a:rPr lang="en-US" sz="2400" dirty="0" smtClean="0"/>
                  <a:t>Net Income = operating income –Tax    </a:t>
                </a:r>
              </a:p>
              <a:p>
                <a:pPr marL="0" indent="0" algn="l" rtl="0">
                  <a:buNone/>
                </a:pPr>
                <a:r>
                  <a:rPr lang="en-US" dirty="0" smtClean="0"/>
                  <a:t>    </a:t>
                </a:r>
                <a:r>
                  <a:rPr lang="en-US" sz="2400" dirty="0" smtClean="0"/>
                  <a:t>NI      </a:t>
                </a:r>
                <a:r>
                  <a:rPr lang="en-US" sz="2400" dirty="0"/>
                  <a:t>= </a:t>
                </a:r>
                <a:r>
                  <a:rPr lang="en-US" sz="2400" dirty="0" smtClean="0"/>
                  <a:t>OI – (OI x tax rate)</a:t>
                </a:r>
              </a:p>
              <a:p>
                <a:pPr marL="0" indent="0" algn="l" rtl="0">
                  <a:buNone/>
                </a:pPr>
                <a:r>
                  <a:rPr lang="en-US" sz="2400" dirty="0" smtClean="0"/>
                  <a:t>     NI      = OI(1-tax rate)</a:t>
                </a:r>
              </a:p>
              <a:p>
                <a:pPr marL="0" indent="0" algn="l" rtl="0">
                  <a:buNone/>
                </a:pPr>
                <a:endParaRPr lang="en-US" sz="2400" dirty="0" smtClean="0"/>
              </a:p>
              <a:p>
                <a:pPr marL="0" indent="0" algn="l" rtl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𝑁𝐼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𝑡𝑎𝑥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𝑟𝑎𝑡𝑒</m:t>
                        </m:r>
                      </m:den>
                    </m:f>
                  </m:oMath>
                </a14:m>
                <a:r>
                  <a:rPr lang="en-US" sz="2800" dirty="0" smtClean="0"/>
                  <a:t>    = OI  </a:t>
                </a:r>
              </a:p>
              <a:p>
                <a:pPr marL="0" indent="0" algn="l" rtl="0">
                  <a:buNone/>
                </a:pPr>
                <a:endParaRPr lang="en-US" sz="2800" dirty="0"/>
              </a:p>
              <a:p>
                <a:pPr marL="0" indent="0" algn="l" rtl="0">
                  <a:buNone/>
                </a:pPr>
                <a:endParaRPr lang="en-US" sz="2800" dirty="0" smtClean="0"/>
              </a:p>
              <a:p>
                <a:pPr marL="0" indent="0" algn="l" rtl="0">
                  <a:buNone/>
                </a:pPr>
                <a:endParaRPr lang="en-US" sz="2400" dirty="0"/>
              </a:p>
              <a:p>
                <a:pPr marL="0" indent="0" algn="l" rtl="0">
                  <a:buNone/>
                </a:pPr>
                <a:r>
                  <a:rPr lang="en-US" sz="2400" dirty="0" smtClean="0"/>
                  <a:t>    </a:t>
                </a:r>
              </a:p>
              <a:p>
                <a:pPr marL="0" indent="0" algn="l" rtl="0">
                  <a:buNone/>
                </a:pPr>
                <a:endParaRPr lang="en-US" sz="2400" dirty="0"/>
              </a:p>
              <a:p>
                <a:pPr marL="0" indent="0" algn="l" rtl="0">
                  <a:buNone/>
                </a:pPr>
                <a:r>
                  <a:rPr lang="en-US" sz="2400" dirty="0"/>
                  <a:t>  </a:t>
                </a:r>
                <a:endParaRPr lang="en-US" sz="2400" dirty="0" smtClean="0"/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39" t="-187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/>
              <p:cNvSpPr txBox="1"/>
              <p:nvPr/>
            </p:nvSpPr>
            <p:spPr>
              <a:xfrm>
                <a:off x="539552" y="4409890"/>
                <a:ext cx="1872208" cy="1053494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sz="2000" b="1" dirty="0" smtClean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28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𝑻𝒂𝒓𝒈𝒆𝒕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𝑶𝑰</m:t>
                            </m:r>
                          </m:num>
                          <m:den>
                            <m:r>
                              <a:rPr lang="ar-SA" sz="2800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sz="28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4" name="مربع نص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409890"/>
                <a:ext cx="1872208" cy="1053494"/>
              </a:xfrm>
              <a:prstGeom prst="rect">
                <a:avLst/>
              </a:prstGeom>
              <a:blipFill rotWithShape="1">
                <a:blip r:embed="rId3"/>
                <a:stretch>
                  <a:fillRect l="-325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7"/>
              <p:cNvSpPr txBox="1"/>
              <p:nvPr/>
            </p:nvSpPr>
            <p:spPr>
              <a:xfrm>
                <a:off x="3923928" y="4202878"/>
                <a:ext cx="2520280" cy="146751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sz="2000" b="1" dirty="0" smtClean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28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+ </m:t>
                            </m:r>
                            <m:f>
                              <m:f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𝑵𝑰</m:t>
                                </m:r>
                              </m:num>
                              <m:den>
                                <m:eqArr>
                                  <m:eqArrPr>
                                    <m:ctrlPr>
                                      <a:rPr lang="en-US" sz="2800" b="1" i="1" smtClean="0">
                                        <a:latin typeface="Cambria Math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sz="28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sz="2800" b="1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800" b="1" i="1" smtClean="0">
                                        <a:latin typeface="Cambria Math"/>
                                      </a:rPr>
                                      <m:t>𝒕𝒂𝒙</m:t>
                                    </m:r>
                                    <m:r>
                                      <a:rPr lang="en-US" sz="2800" b="1" i="1" smtClean="0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2800" b="1" i="1" smtClean="0">
                                        <a:latin typeface="Cambria Math"/>
                                      </a:rPr>
                                      <m:t>𝒓𝒂𝒕𝒆</m:t>
                                    </m:r>
                                  </m:e>
                                  <m:e/>
                                </m:eqArr>
                              </m:den>
                            </m:f>
                          </m:num>
                          <m:den>
                            <m:r>
                              <a:rPr lang="ar-SA" sz="2800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sz="28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8" name="مربع نص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202878"/>
                <a:ext cx="2520280" cy="1467518"/>
              </a:xfrm>
              <a:prstGeom prst="rect">
                <a:avLst/>
              </a:prstGeom>
              <a:blipFill rotWithShape="1">
                <a:blip r:embed="rId4"/>
                <a:stretch>
                  <a:fillRect l="-242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رابط كسهم مستقيم 8"/>
          <p:cNvCxnSpPr/>
          <p:nvPr/>
        </p:nvCxnSpPr>
        <p:spPr>
          <a:xfrm>
            <a:off x="1475656" y="3429000"/>
            <a:ext cx="216024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سهم إلى اليمين 9"/>
          <p:cNvSpPr/>
          <p:nvPr/>
        </p:nvSpPr>
        <p:spPr>
          <a:xfrm>
            <a:off x="2585480" y="46943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554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Target Net Income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43361" y="1604953"/>
            <a:ext cx="82296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sz="2000" b="1" dirty="0" smtClean="0"/>
          </a:p>
          <a:p>
            <a:pPr marL="0" indent="0" algn="l" rtl="0">
              <a:buNone/>
            </a:pPr>
            <a:endParaRPr lang="en-US" sz="2000" b="1" dirty="0"/>
          </a:p>
          <a:p>
            <a:pPr marL="0" indent="0" algn="l" rtl="0">
              <a:buNone/>
            </a:pP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87805" y="2564904"/>
            <a:ext cx="7692192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1600" b="1" dirty="0" smtClean="0"/>
              <a:t>Revenues needed to earn Target NI= Units sold needed to earn target NI </a:t>
            </a:r>
            <a:r>
              <a:rPr lang="en-US" sz="2000" b="1" dirty="0" smtClean="0"/>
              <a:t>x</a:t>
            </a:r>
            <a:r>
              <a:rPr lang="en-US" sz="1600" b="1" dirty="0" smtClean="0"/>
              <a:t> </a:t>
            </a:r>
            <a:r>
              <a:rPr lang="en-US" sz="1600" b="1" dirty="0"/>
              <a:t>unit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مربع نص 9"/>
              <p:cNvSpPr txBox="1"/>
              <p:nvPr/>
            </p:nvSpPr>
            <p:spPr>
              <a:xfrm>
                <a:off x="714850" y="4149080"/>
                <a:ext cx="3600400" cy="145866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ar-SA" sz="2400" b="1" i="1" smtClean="0">
                              <a:latin typeface="Cambria Math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ar-SA" sz="24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latin typeface="Cambria Math"/>
                                </a:rPr>
                                <m:t>𝑭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latin typeface="Cambria Math"/>
                                    </a:rPr>
                                    <m:t>𝑵𝑰</m:t>
                                  </m:r>
                                </m:num>
                                <m:den>
                                  <m:eqArr>
                                    <m:eqArrPr>
                                      <m:ctrlPr>
                                        <a:rPr lang="en-US" sz="2400" b="1" i="1" smtClean="0"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sz="2400" b="1" i="1" smtClean="0">
                                          <a:latin typeface="Cambria Math"/>
                                        </a:rPr>
                                        <m:t>𝟏</m:t>
                                      </m:r>
                                      <m:r>
                                        <a:rPr lang="en-US" sz="2400" b="1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latin typeface="Cambria Math"/>
                                        </a:rPr>
                                        <m:t>𝒕𝒂𝒙</m:t>
                                      </m:r>
                                      <m:r>
                                        <a:rPr lang="en-US" sz="2400" b="1" i="1" smtClean="0">
                                          <a:latin typeface="Cambria Math"/>
                                        </a:rPr>
                                        <m:t> </m:t>
                                      </m:r>
                                      <m:r>
                                        <a:rPr lang="en-US" sz="2400" b="1" i="1" smtClean="0">
                                          <a:latin typeface="Cambria Math"/>
                                        </a:rPr>
                                        <m:t>𝒓𝒂𝒕𝒆</m:t>
                                      </m:r>
                                    </m:e>
                                    <m:e/>
                                  </m:eqArr>
                                </m:den>
                              </m:f>
                            </m:num>
                            <m:den>
                              <m:r>
                                <a:rPr lang="en-US" sz="2400" b="1" i="1" smtClean="0">
                                  <a:latin typeface="Cambria Math"/>
                                </a:rPr>
                                <m:t>𝒄𝒐𝒏𝒕𝒊𝒃𝒖𝒊𝒐𝒏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𝒎𝒂𝒓𝒈𝒊𝒏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𝒑𝒆𝒓𝒄𝒆𝒏𝒕𝒂𝒈𝒆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ar-SA" sz="1400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10" name="مربع نص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50" y="4149080"/>
                <a:ext cx="3600400" cy="14586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09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Example 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92500" lnSpcReduction="10000"/>
              </a:bodyPr>
              <a:lstStyle/>
              <a:p>
                <a:pPr marL="0" indent="0" algn="l" rtl="0">
                  <a:buNone/>
                </a:pPr>
                <a:r>
                  <a:rPr lang="en-US" sz="3000" dirty="0" smtClean="0"/>
                  <a:t>Suppose Emma plan to </a:t>
                </a:r>
                <a:r>
                  <a:rPr lang="en-US" sz="3000" b="1" dirty="0" smtClean="0">
                    <a:solidFill>
                      <a:schemeClr val="tx1"/>
                    </a:solidFill>
                  </a:rPr>
                  <a:t>earn</a:t>
                </a:r>
                <a:r>
                  <a:rPr lang="en-US" sz="3000" b="1" dirty="0" smtClean="0">
                    <a:solidFill>
                      <a:srgbClr val="FF0000"/>
                    </a:solidFill>
                  </a:rPr>
                  <a:t> NI $1,200</a:t>
                </a:r>
              </a:p>
              <a:p>
                <a:pPr marL="0" indent="0" algn="l" rtl="0">
                  <a:buNone/>
                </a:pPr>
                <a:r>
                  <a:rPr lang="en-US" sz="3000" dirty="0" smtClean="0"/>
                  <a:t>P=200 ,V=120  F=2,000  tax rate 40%</a:t>
                </a:r>
              </a:p>
              <a:p>
                <a:pPr marL="0" indent="0" algn="l" rtl="0">
                  <a:buNone/>
                </a:pPr>
                <a:endParaRPr lang="en-US" dirty="0"/>
              </a:p>
              <a:p>
                <a:pPr marL="0" indent="0" algn="l" rtl="0">
                  <a:buNone/>
                </a:pPr>
                <a:r>
                  <a:rPr lang="en-US" b="1" dirty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 </m:t>
                            </m:r>
                            <m:f>
                              <m:f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/>
                                  </a:rPr>
                                  <m:t>𝑵𝑰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𝒕𝒂𝒙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𝒓𝒂𝒕𝒆</m:t>
                                </m:r>
                              </m:den>
                            </m:f>
                            <m:r>
                              <a:rPr lang="en-US" b="1" i="1" smtClean="0">
                                <a:latin typeface="Cambria Math"/>
                              </a:rPr>
                              <m:t> </m:t>
                            </m:r>
                          </m:num>
                          <m:den>
                            <m:r>
                              <a:rPr lang="ar-SA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en-US" sz="2000" b="1" dirty="0" smtClean="0"/>
              </a:p>
              <a:p>
                <a:pPr marL="0" indent="0" algn="l" rtl="0">
                  <a:buNone/>
                </a:pPr>
                <a:endParaRPr lang="ar-SA" sz="2000" b="1" dirty="0"/>
              </a:p>
              <a:p>
                <a:pPr marL="0" indent="0" algn="l" rtl="0">
                  <a:buNone/>
                </a:pPr>
                <a:r>
                  <a:rPr lang="en-US" b="1" dirty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35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35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5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sz="3500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3500" b="1" i="1" smtClean="0">
                                <a:latin typeface="Cambria Math"/>
                              </a:rPr>
                              <m:t>𝟎𝟎𝟎</m:t>
                            </m:r>
                            <m:r>
                              <a:rPr lang="en-US" sz="35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35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35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35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𝟎𝟎𝟎</m:t>
                            </m:r>
                          </m:num>
                          <m:den>
                            <m:r>
                              <a:rPr lang="ar-SA" sz="3500" b="1" i="1" smtClean="0">
                                <a:latin typeface="Cambria Math"/>
                              </a:rPr>
                              <m:t>𝟐𝟎𝟎</m:t>
                            </m:r>
                            <m:r>
                              <a:rPr lang="ar-SA" sz="35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ar-SA" sz="3500" b="1" i="1" smtClean="0">
                                <a:latin typeface="Cambria Math"/>
                              </a:rPr>
                              <m:t>𝟏𝟐𝟎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000" b="1" dirty="0" smtClean="0"/>
                  <a:t>                       </a:t>
                </a:r>
                <a:r>
                  <a:rPr lang="en-US" b="1" dirty="0" smtClean="0"/>
                  <a:t>Q=50</a:t>
                </a:r>
                <a:endParaRPr lang="en-US" sz="2000" b="1" dirty="0" smtClean="0"/>
              </a:p>
              <a:p>
                <a:pPr marL="0" indent="0" algn="l" rtl="0">
                  <a:buNone/>
                </a:pPr>
                <a:endParaRPr lang="ar-SA" sz="2000" b="1" dirty="0"/>
              </a:p>
              <a:p>
                <a:pPr marL="0" indent="0" algn="l" rtl="0">
                  <a:buNone/>
                </a:pPr>
                <a:r>
                  <a:rPr lang="en-US" sz="2000" b="1" dirty="0" smtClean="0"/>
                  <a:t>Revenues needed </a:t>
                </a:r>
                <a:r>
                  <a:rPr lang="en-US" sz="2000" dirty="0" smtClean="0"/>
                  <a:t>= </a:t>
                </a:r>
                <a:r>
                  <a:rPr lang="en-US" sz="2000" dirty="0"/>
                  <a:t>Units sold needed to earn target OI </a:t>
                </a:r>
                <a:r>
                  <a:rPr lang="en-US" sz="2800" dirty="0"/>
                  <a:t>x</a:t>
                </a:r>
                <a:r>
                  <a:rPr lang="en-US" sz="2000" dirty="0"/>
                  <a:t> unit price</a:t>
                </a:r>
                <a:endParaRPr lang="en-US" sz="2000" dirty="0" smtClean="0"/>
              </a:p>
              <a:p>
                <a:pPr marL="0" indent="0" algn="l" rtl="0">
                  <a:buNone/>
                </a:pPr>
                <a:r>
                  <a:rPr lang="en-US" b="1" dirty="0" smtClean="0"/>
                  <a:t>                      = </a:t>
                </a:r>
                <a:r>
                  <a:rPr lang="en-US" sz="2800" dirty="0" smtClean="0"/>
                  <a:t>50 x 200 </a:t>
                </a:r>
                <a:r>
                  <a:rPr lang="en-US" b="1" dirty="0" smtClean="0"/>
                  <a:t>= 10,000 $</a:t>
                </a: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en-US" dirty="0"/>
              </a:p>
              <a:p>
                <a:pPr marL="0" indent="0" algn="l" rtl="0">
                  <a:buNone/>
                </a:pP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51" t="-1877" b="-2413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سهم إلى اليمين 4"/>
          <p:cNvSpPr/>
          <p:nvPr/>
        </p:nvSpPr>
        <p:spPr>
          <a:xfrm>
            <a:off x="2807804" y="4459708"/>
            <a:ext cx="648072" cy="242316"/>
          </a:xfrm>
          <a:prstGeom prst="rightArrow">
            <a:avLst>
              <a:gd name="adj1" fmla="val 679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625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4898</TotalTime>
  <Words>312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نسق Office</vt:lpstr>
      <vt:lpstr>Target Operating Income</vt:lpstr>
      <vt:lpstr>Example </vt:lpstr>
      <vt:lpstr>Target Net Income</vt:lpstr>
      <vt:lpstr>Target Net Income</vt:lpstr>
      <vt:lpstr>Example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2024-11-17T19:28:03Z</dcterms:modified>
</cp:coreProperties>
</file>