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5"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01"/>
    <p:restoredTop sz="96327"/>
  </p:normalViewPr>
  <p:slideViewPr>
    <p:cSldViewPr snapToGrid="0" snapToObjects="1">
      <p:cViewPr varScale="1">
        <p:scale>
          <a:sx n="66" d="100"/>
          <a:sy n="66" d="100"/>
        </p:scale>
        <p:origin x="7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8/14/2024</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02067908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8/14/2024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919908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8/14/2024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792265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8/14/2024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739292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8/14/2024</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6733468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pPr/>
              <a:t>8/14/2024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418577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pPr/>
              <a:t>8/14/2024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979500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8/14/2024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09936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8/14/2024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3326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8/14/2024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04891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8/14/2024</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10069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8/14/2024</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85341848"/>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E609E-34B3-0B41-91AF-3736CD848B55}"/>
              </a:ext>
            </a:extLst>
          </p:cNvPr>
          <p:cNvSpPr>
            <a:spLocks noGrp="1"/>
          </p:cNvSpPr>
          <p:nvPr>
            <p:ph type="ctrTitle"/>
          </p:nvPr>
        </p:nvSpPr>
        <p:spPr>
          <a:xfrm>
            <a:off x="2084061" y="309879"/>
            <a:ext cx="8361229" cy="946311"/>
          </a:xfrm>
        </p:spPr>
        <p:txBody>
          <a:bodyPr>
            <a:normAutofit fontScale="90000"/>
          </a:bodyPr>
          <a:lstStyle/>
          <a:p>
            <a:pPr algn="ctr" defTabSz="914400" rtl="1" eaLnBrk="1" latinLnBrk="0" hangingPunct="1">
              <a:lnSpc>
                <a:spcPct val="89000"/>
              </a:lnSpc>
              <a:spcBef>
                <a:spcPct val="0"/>
              </a:spcBef>
              <a:buNone/>
            </a:pPr>
            <a:r>
              <a:rPr lang="ar-SA" sz="2200" b="1" dirty="0">
                <a:cs typeface="+mn-cs"/>
              </a:rPr>
              <a:t>العقود التجارية </a:t>
            </a:r>
            <a:br>
              <a:rPr lang="ar-SA" sz="2200" b="1" dirty="0">
                <a:cs typeface="+mn-cs"/>
              </a:rPr>
            </a:br>
            <a:br>
              <a:rPr lang="ar-SA" sz="2200" b="1" dirty="0">
                <a:cs typeface="+mn-cs"/>
              </a:rPr>
            </a:br>
            <a:endParaRPr lang="en-US" sz="2200" dirty="0">
              <a:cs typeface="+mn-cs"/>
            </a:endParaRPr>
          </a:p>
        </p:txBody>
      </p:sp>
      <p:sp>
        <p:nvSpPr>
          <p:cNvPr id="3" name="Subtitle 2">
            <a:extLst>
              <a:ext uri="{FF2B5EF4-FFF2-40B4-BE49-F238E27FC236}">
                <a16:creationId xmlns:a16="http://schemas.microsoft.com/office/drawing/2014/main" id="{9059038B-5171-ED4E-A9AC-985E814AFFE4}"/>
              </a:ext>
            </a:extLst>
          </p:cNvPr>
          <p:cNvSpPr>
            <a:spLocks noGrp="1"/>
          </p:cNvSpPr>
          <p:nvPr>
            <p:ph type="subTitle" idx="1"/>
          </p:nvPr>
        </p:nvSpPr>
        <p:spPr>
          <a:xfrm>
            <a:off x="1384916" y="736847"/>
            <a:ext cx="9579006" cy="4864963"/>
          </a:xfrm>
        </p:spPr>
        <p:txBody>
          <a:bodyPr>
            <a:normAutofit fontScale="92500" lnSpcReduction="10000"/>
          </a:bodyPr>
          <a:lstStyle/>
          <a:p>
            <a:pPr algn="r" rtl="1"/>
            <a:endParaRPr lang="ar-SA" sz="2200" b="1" dirty="0"/>
          </a:p>
          <a:p>
            <a:pPr algn="r" rtl="1"/>
            <a:r>
              <a:rPr lang="ar-SA" sz="2200" b="1" dirty="0"/>
              <a:t>اولاً تعريف العقود التجارية</a:t>
            </a:r>
          </a:p>
          <a:p>
            <a:pPr rtl="1"/>
            <a:endParaRPr lang="ar-SA" sz="2000" b="1" dirty="0"/>
          </a:p>
          <a:p>
            <a:r>
              <a:rPr lang="ar-SA" sz="2000" dirty="0"/>
              <a:t>أضفى الفقه والقضاء على العقود أوصافا معينة بهدف تمييز طوائفها وتحديد خصائصها المشتركة، فلدينا العقود الإدارية وهو: العقد الذي تكون فيه الدولة أو أحد مؤسساتها طرفا فيه، إذا كان أطرافه أشخاصا اعتياديين فإننا نكون امام عقد مدني </a:t>
            </a:r>
            <a:endParaRPr lang="en-US" sz="2000" dirty="0"/>
          </a:p>
          <a:p>
            <a:r>
              <a:rPr lang="ar-SA" sz="2000" dirty="0"/>
              <a:t> </a:t>
            </a:r>
            <a:endParaRPr lang="en-US" sz="2000" dirty="0"/>
          </a:p>
          <a:p>
            <a:r>
              <a:rPr lang="ar-SA" sz="2000" dirty="0"/>
              <a:t>العقود التجارية لا تختلف في جوهرها عن العقود المدنية، فأركانها واحدة، وشروطها صحتها واحدة، وأسباب انقضائها واحدة، ولكن هذا التماثل لا يصل الى التطابق بينهما.</a:t>
            </a:r>
            <a:endParaRPr lang="en-US" sz="2000" dirty="0"/>
          </a:p>
          <a:p>
            <a:r>
              <a:rPr lang="ar-SA" sz="2000" dirty="0"/>
              <a:t> </a:t>
            </a:r>
            <a:endParaRPr lang="en-US" sz="2000" dirty="0"/>
          </a:p>
          <a:p>
            <a:r>
              <a:rPr lang="ar-SA" sz="2000" dirty="0"/>
              <a:t>ولكن هنالك مساحة من الاختلاف، ترجع الى اختلاف المعاملة المدنية عن العلاقة التجارية </a:t>
            </a:r>
            <a:endParaRPr lang="en-US" sz="2000" dirty="0"/>
          </a:p>
          <a:p>
            <a:r>
              <a:rPr lang="ar-SA" sz="2000" dirty="0"/>
              <a:t> </a:t>
            </a:r>
            <a:endParaRPr lang="en-US" sz="2000" dirty="0"/>
          </a:p>
          <a:p>
            <a:r>
              <a:rPr lang="ar-SA" sz="2000" dirty="0"/>
              <a:t>فحياة التجارية تقوم على السرعة والائتمان، الامر الذي يقتضي وجود قواعد خاصة تخدم العقود التي تستعمل في المجالات التجارية، ثم ان تعامل التجار الذي صار عرفا فيما بعد، قد افرز نوعا من العقود خاصا بهم وبتجارتهم مثل التأجير بالتمويل، وعقد الامتياز التجاري، وعقد الوكالة </a:t>
            </a:r>
            <a:endParaRPr lang="en-US" sz="2000" dirty="0"/>
          </a:p>
          <a:p>
            <a:pPr rtl="1"/>
            <a:r>
              <a:rPr lang="ar-SA" sz="2000" b="1" dirty="0"/>
              <a:t> </a:t>
            </a:r>
            <a:endParaRPr lang="en-US" sz="2000" dirty="0"/>
          </a:p>
          <a:p>
            <a:pPr marL="0" indent="0" algn="ctr" defTabSz="914400" rtl="1" eaLnBrk="1" latinLnBrk="0" hangingPunct="1">
              <a:lnSpc>
                <a:spcPct val="112000"/>
              </a:lnSpc>
              <a:spcBef>
                <a:spcPts val="0"/>
              </a:spcBef>
              <a:spcAft>
                <a:spcPts val="0"/>
              </a:spcAft>
              <a:buFont typeface="Franklin Gothic Book" panose="020B0503020102020204" pitchFamily="34" charset="0"/>
              <a:buNone/>
            </a:pPr>
            <a:endParaRPr lang="en-US" sz="1700" dirty="0"/>
          </a:p>
        </p:txBody>
      </p:sp>
    </p:spTree>
    <p:extLst>
      <p:ext uri="{BB962C8B-B14F-4D97-AF65-F5344CB8AC3E}">
        <p14:creationId xmlns:p14="http://schemas.microsoft.com/office/powerpoint/2010/main" val="1452524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5D4D1-ED39-3248-A359-9DF8E8D32196}"/>
              </a:ext>
            </a:extLst>
          </p:cNvPr>
          <p:cNvSpPr>
            <a:spLocks noGrp="1"/>
          </p:cNvSpPr>
          <p:nvPr>
            <p:ph type="title"/>
          </p:nvPr>
        </p:nvSpPr>
        <p:spPr>
          <a:xfrm>
            <a:off x="1492929" y="324034"/>
            <a:ext cx="9601200" cy="825624"/>
          </a:xfrm>
        </p:spPr>
        <p:txBody>
          <a:bodyPr>
            <a:normAutofit/>
          </a:bodyPr>
          <a:lstStyle/>
          <a:p>
            <a:pPr algn="ctr" rtl="1"/>
            <a:r>
              <a:rPr lang="ar-SA" sz="2200" b="1" cap="all" dirty="0">
                <a:cs typeface="+mn-cs"/>
              </a:rPr>
              <a:t>العقود التجارية </a:t>
            </a:r>
            <a:endParaRPr lang="en-US" sz="2200" b="1" cap="all" dirty="0">
              <a:cs typeface="+mn-cs"/>
            </a:endParaRPr>
          </a:p>
        </p:txBody>
      </p:sp>
      <p:sp>
        <p:nvSpPr>
          <p:cNvPr id="3" name="Content Placeholder 2">
            <a:extLst>
              <a:ext uri="{FF2B5EF4-FFF2-40B4-BE49-F238E27FC236}">
                <a16:creationId xmlns:a16="http://schemas.microsoft.com/office/drawing/2014/main" id="{519E56B7-9C3A-054D-B85D-FA2585A24CC3}"/>
              </a:ext>
            </a:extLst>
          </p:cNvPr>
          <p:cNvSpPr>
            <a:spLocks noGrp="1"/>
          </p:cNvSpPr>
          <p:nvPr>
            <p:ph idx="1"/>
          </p:nvPr>
        </p:nvSpPr>
        <p:spPr>
          <a:xfrm>
            <a:off x="1388615" y="736846"/>
            <a:ext cx="9601200" cy="4864963"/>
          </a:xfrm>
        </p:spPr>
        <p:txBody>
          <a:bodyPr>
            <a:normAutofit/>
          </a:bodyPr>
          <a:lstStyle/>
          <a:p>
            <a:pPr marL="0" indent="0" algn="r">
              <a:buNone/>
            </a:pPr>
            <a:r>
              <a:rPr lang="ar-SA" sz="1700" dirty="0"/>
              <a:t> </a:t>
            </a:r>
          </a:p>
          <a:p>
            <a:pPr marL="0" indent="0" algn="r">
              <a:buNone/>
            </a:pPr>
            <a:r>
              <a:rPr lang="ar-SA" b="1" dirty="0"/>
              <a:t>ثانياً: معايير إضفاء الصفة التجارية على العقد </a:t>
            </a:r>
            <a:endParaRPr lang="en-US" dirty="0"/>
          </a:p>
          <a:p>
            <a:pPr marL="0" indent="0" algn="r">
              <a:buNone/>
            </a:pPr>
            <a:r>
              <a:rPr lang="ar-SA" sz="1700" dirty="0"/>
              <a:t>يكون العقد تجاريا في حالتين:</a:t>
            </a:r>
            <a:endParaRPr lang="en-US" sz="1700" dirty="0"/>
          </a:p>
          <a:p>
            <a:pPr marL="0" indent="0" algn="r">
              <a:buNone/>
            </a:pPr>
            <a:r>
              <a:rPr lang="ar-SA" sz="1700" b="1" dirty="0"/>
              <a:t>١-إذا كان محله عملا تجارياً أصلياً، سواء أكان منفرداً</a:t>
            </a:r>
            <a:r>
              <a:rPr lang="ar-SA" sz="1700" dirty="0"/>
              <a:t>، مثل شراء المنقول بقصد بيعه، أعمال البنوك والصرافين، وتحرير الأوراق التجارية، أعمال السمسرة، وأعمال التجارة البحرية، أو كان أصليا في نطاق مشروع، مثل: مشروعات الصناعة، والنقل، والتوريد، والوكالة بالعمولة، إنشاء المباني. </a:t>
            </a:r>
            <a:endParaRPr lang="en-US" sz="1700" dirty="0"/>
          </a:p>
          <a:p>
            <a:pPr marL="0" indent="0" algn="r">
              <a:buNone/>
            </a:pPr>
            <a:r>
              <a:rPr lang="ar-SA" sz="1700" dirty="0"/>
              <a:t> </a:t>
            </a:r>
            <a:endParaRPr lang="en-US" sz="1700" dirty="0"/>
          </a:p>
          <a:p>
            <a:pPr marL="0" indent="0" algn="r">
              <a:buNone/>
            </a:pPr>
            <a:r>
              <a:rPr lang="ar-SA" sz="1700" dirty="0"/>
              <a:t>٢</a:t>
            </a:r>
            <a:r>
              <a:rPr lang="ar-SA" sz="1700" b="1" dirty="0"/>
              <a:t>-إذا كان القائم بالعمل تاجراً ولخدمة تجارية، أي الأعمال التجارية بالتعبية</a:t>
            </a:r>
            <a:r>
              <a:rPr lang="ar-SA" sz="1700" dirty="0"/>
              <a:t>، حيث تعد جميع العقود والتعهدات التي ينطبق عليها هذا الوصف عقودا تجارية</a:t>
            </a:r>
            <a:endParaRPr lang="en-US" sz="1700" dirty="0"/>
          </a:p>
          <a:p>
            <a:pPr marL="0" indent="0" algn="r">
              <a:buNone/>
            </a:pPr>
            <a:r>
              <a:rPr lang="ar-SA" sz="1700" dirty="0"/>
              <a:t> </a:t>
            </a:r>
            <a:endParaRPr lang="en-US" sz="1700" dirty="0"/>
          </a:p>
          <a:p>
            <a:pPr marL="0" indent="0" algn="ctr">
              <a:buNone/>
            </a:pPr>
            <a:r>
              <a:rPr lang="ar-SA" sz="1700" dirty="0"/>
              <a:t>يترتب على إسباغ الصفة التجارية على العقد أثر واحد، وهو خضوع هذا العقد لأحكام القانون التجاري مما ينتج عن ذلك نتائج مهمة، منها تقصير مدة عدم سماع الدعوى الناتجة عن عقد تجاري، أيضا الاتجاه نحو تدويل قواعد قانون التجارة وتوحيدها في صيغ نموذجية</a:t>
            </a:r>
            <a:endParaRPr lang="en-US" sz="1700" dirty="0"/>
          </a:p>
          <a:p>
            <a:pPr marL="0" indent="0" algn="r">
              <a:buNone/>
            </a:pPr>
            <a:r>
              <a:rPr lang="ar-SA" sz="1700" dirty="0"/>
              <a:t> </a:t>
            </a:r>
            <a:endParaRPr lang="en-US" sz="1700" dirty="0"/>
          </a:p>
          <a:p>
            <a: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pPr>
            <a:endParaRPr lang="en-US" sz="1700" dirty="0"/>
          </a:p>
        </p:txBody>
      </p:sp>
    </p:spTree>
    <p:extLst>
      <p:ext uri="{BB962C8B-B14F-4D97-AF65-F5344CB8AC3E}">
        <p14:creationId xmlns:p14="http://schemas.microsoft.com/office/powerpoint/2010/main" val="2112373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3D867-92E7-2745-A2E7-E5C504C6F383}"/>
              </a:ext>
            </a:extLst>
          </p:cNvPr>
          <p:cNvSpPr>
            <a:spLocks noGrp="1"/>
          </p:cNvSpPr>
          <p:nvPr>
            <p:ph type="title"/>
          </p:nvPr>
        </p:nvSpPr>
        <p:spPr>
          <a:xfrm>
            <a:off x="1469255" y="408373"/>
            <a:ext cx="9601200" cy="954349"/>
          </a:xfrm>
        </p:spPr>
        <p:txBody>
          <a:bodyPr>
            <a:normAutofit/>
          </a:bodyPr>
          <a:lstStyle/>
          <a:p>
            <a:pPr algn="ctr"/>
            <a:r>
              <a:rPr lang="ar-SA" sz="2200" b="1" dirty="0">
                <a:cs typeface="+mn-cs"/>
              </a:rPr>
              <a:t>العقود التجارية </a:t>
            </a:r>
            <a:endParaRPr lang="en-US" sz="2200" dirty="0">
              <a:cs typeface="+mn-cs"/>
            </a:endParaRPr>
          </a:p>
        </p:txBody>
      </p:sp>
      <p:sp>
        <p:nvSpPr>
          <p:cNvPr id="3" name="Content Placeholder 2">
            <a:extLst>
              <a:ext uri="{FF2B5EF4-FFF2-40B4-BE49-F238E27FC236}">
                <a16:creationId xmlns:a16="http://schemas.microsoft.com/office/drawing/2014/main" id="{8C60CEE6-6037-144F-A19F-7B165C5FF0F4}"/>
              </a:ext>
            </a:extLst>
          </p:cNvPr>
          <p:cNvSpPr>
            <a:spLocks noGrp="1"/>
          </p:cNvSpPr>
          <p:nvPr>
            <p:ph idx="1"/>
          </p:nvPr>
        </p:nvSpPr>
        <p:spPr>
          <a:xfrm>
            <a:off x="1376039" y="679622"/>
            <a:ext cx="9601200" cy="4931065"/>
          </a:xfrm>
        </p:spPr>
        <p:txBody>
          <a:bodyPr>
            <a:noAutofit/>
          </a:bodyPr>
          <a:lstStyle/>
          <a:p>
            <a:pPr marL="0" indent="0" algn="r">
              <a:buNone/>
            </a:pPr>
            <a:endParaRPr lang="ar-SA" sz="2200" b="1" dirty="0"/>
          </a:p>
          <a:p>
            <a:pPr marL="0" indent="0" algn="r">
              <a:buNone/>
            </a:pPr>
            <a:r>
              <a:rPr lang="ar-SA" b="1" dirty="0"/>
              <a:t>ثالثاً: خصائص العقود التجارية </a:t>
            </a:r>
            <a:endParaRPr lang="en-US" dirty="0"/>
          </a:p>
          <a:p>
            <a:pPr marL="0" indent="0" algn="r">
              <a:buNone/>
            </a:pPr>
            <a:r>
              <a:rPr lang="ar-SA" sz="1700" dirty="0"/>
              <a:t>تتمير العقود التجارية بأنها عقود رضائية، ومن العقود المعاوضة، وترد على المنقولات والخدمات</a:t>
            </a:r>
            <a:endParaRPr lang="en-US" sz="1700" dirty="0"/>
          </a:p>
          <a:p>
            <a:pPr marL="0" indent="0" algn="r">
              <a:buNone/>
            </a:pPr>
            <a:r>
              <a:rPr lang="ar-SA" sz="1700" b="1" dirty="0"/>
              <a:t>١-عقود رضائية</a:t>
            </a:r>
            <a:r>
              <a:rPr lang="ar-SA" sz="1700" dirty="0"/>
              <a:t>، حيث يكتفي لانعقادها ارتباطها الإيجاب والقبول وتوافقهما على المسائل الجوهرية للعقد، والأصل هو الرضائية.</a:t>
            </a:r>
            <a:endParaRPr lang="en-US" sz="1700" dirty="0"/>
          </a:p>
          <a:p>
            <a:pPr marL="0" indent="0" algn="r">
              <a:buNone/>
            </a:pPr>
            <a:r>
              <a:rPr lang="ar-SA" sz="1700" b="1" dirty="0"/>
              <a:t>٢-عقود معاوضة</a:t>
            </a:r>
            <a:r>
              <a:rPr lang="ar-SA" sz="1700" dirty="0"/>
              <a:t>، وهي العقود التي يأخذ فيها كل من المتعاقدين مقابلاً لما يعطي، ونقيضها العقود </a:t>
            </a:r>
            <a:r>
              <a:rPr lang="ar-SA" sz="1700" dirty="0" err="1"/>
              <a:t>التبرعية</a:t>
            </a:r>
            <a:r>
              <a:rPr lang="ar-SA" sz="1700" dirty="0"/>
              <a:t> ، لكن التاجر يسعى دئماً لتحقيق الأرباح، فكرة التبادلية في العقود" المعاوضة" تفترض بالضرورة أن يكون العقد ملزماً للجانبين، فيصبح كٌل منهما دائناً ومديناً بالوقت نفسه </a:t>
            </a:r>
            <a:endParaRPr lang="en-US" sz="1700" dirty="0"/>
          </a:p>
          <a:p>
            <a:pPr marL="0" indent="0" algn="r">
              <a:buNone/>
            </a:pPr>
            <a:r>
              <a:rPr lang="ar-SA" sz="1700" b="1" dirty="0"/>
              <a:t>٣-أنها عقود ترد على المنقولات أو خدمات</a:t>
            </a:r>
            <a:r>
              <a:rPr lang="ar-SA" sz="1700" dirty="0"/>
              <a:t>، أما التعامل في العقارات فيخرج من نطاق القانون التجاري والسبب في ذلك ان القانون التجاري نشأ عرفياً بين التجار، وكان يعتمد على تدويل الثروة المنقولة، أما العقارات فقد كانت ملكاً للإقطاعين، وينظم الأحكام التجارية المتعلقة بها قانون خاص، هو القانون الخاص. </a:t>
            </a:r>
            <a:endParaRPr lang="en-US" sz="1700" dirty="0"/>
          </a:p>
          <a:p>
            <a:pPr marL="0" indent="0" algn="ctr">
              <a:buNone/>
            </a:pPr>
            <a:r>
              <a:rPr lang="ar-SA" sz="1700" dirty="0"/>
              <a:t> المحكمة التجارية لا تختص بالدعاوى الناشئة عن العقار، سوء كان طرفا الدعوى تجار، او أقيمت على تاجر بسبب أعمالهم التجارية الأصلية أو التبعية، وتختص بهذي الدعاوى المحكمة العامة. </a:t>
            </a:r>
          </a:p>
          <a:p>
            <a:pPr marL="0" indent="0" algn="ctr">
              <a:buNone/>
            </a:pPr>
            <a:r>
              <a:rPr lang="ar-SA" sz="1700" dirty="0"/>
              <a:t>لكن بدأت تتقلص شيئاً فشيئاً إثر توجه بعض القوانين التجارية إلى الاعتراف بتجارية التعاملات العقارية إذا تمت بقصد المضاربة وتحقيق الربح. </a:t>
            </a:r>
            <a:endParaRPr lang="en-US" sz="1700" dirty="0"/>
          </a:p>
          <a:p>
            <a: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pPr>
            <a:endParaRPr lang="en-US" sz="1700" dirty="0"/>
          </a:p>
        </p:txBody>
      </p:sp>
    </p:spTree>
    <p:extLst>
      <p:ext uri="{BB962C8B-B14F-4D97-AF65-F5344CB8AC3E}">
        <p14:creationId xmlns:p14="http://schemas.microsoft.com/office/powerpoint/2010/main" val="1462071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7E6FA-5944-AE48-8C55-04E30F2AA6D9}"/>
              </a:ext>
            </a:extLst>
          </p:cNvPr>
          <p:cNvSpPr>
            <a:spLocks noGrp="1"/>
          </p:cNvSpPr>
          <p:nvPr>
            <p:ph type="title"/>
          </p:nvPr>
        </p:nvSpPr>
        <p:spPr>
          <a:xfrm>
            <a:off x="1413029" y="408371"/>
            <a:ext cx="9601200" cy="926607"/>
          </a:xfrm>
        </p:spPr>
        <p:txBody>
          <a:bodyPr vert="horz" lIns="91440" tIns="45720" rIns="91440" bIns="45720" rtlCol="0" anchor="t">
            <a:normAutofit/>
          </a:bodyPr>
          <a:lstStyle/>
          <a:p>
            <a:pPr algn="ctr" rtl="1"/>
            <a:r>
              <a:rPr lang="ar-SA" sz="2200" b="1" dirty="0">
                <a:cs typeface="+mn-cs"/>
              </a:rPr>
              <a:t>الوكالة بالعمولة </a:t>
            </a:r>
            <a:endParaRPr lang="en-US" sz="2200" b="1" dirty="0">
              <a:cs typeface="+mn-cs"/>
            </a:endParaRPr>
          </a:p>
        </p:txBody>
      </p:sp>
      <p:sp>
        <p:nvSpPr>
          <p:cNvPr id="3" name="Content Placeholder 2">
            <a:extLst>
              <a:ext uri="{FF2B5EF4-FFF2-40B4-BE49-F238E27FC236}">
                <a16:creationId xmlns:a16="http://schemas.microsoft.com/office/drawing/2014/main" id="{7CBEB0FD-B3FD-624D-A7CA-475B02E70486}"/>
              </a:ext>
            </a:extLst>
          </p:cNvPr>
          <p:cNvSpPr>
            <a:spLocks noGrp="1"/>
          </p:cNvSpPr>
          <p:nvPr>
            <p:ph idx="1"/>
          </p:nvPr>
        </p:nvSpPr>
        <p:spPr>
          <a:xfrm>
            <a:off x="1413029" y="704336"/>
            <a:ext cx="9601200" cy="4897474"/>
          </a:xfrm>
        </p:spPr>
        <p:txBody>
          <a:bodyPr>
            <a:noAutofit/>
          </a:bodyPr>
          <a:lstStyle/>
          <a:p>
            <a:pPr marL="0" indent="0" algn="r">
              <a:buNone/>
            </a:pPr>
            <a:endParaRPr lang="ar-SA" sz="1700" b="1" dirty="0"/>
          </a:p>
          <a:p>
            <a:pPr marL="0" indent="0" algn="r">
              <a:buNone/>
            </a:pPr>
            <a:r>
              <a:rPr lang="ar-SA" sz="1700" b="1" dirty="0"/>
              <a:t>هل تعد الوكالة بالعمولة من الاعمال التجارية المنفردة ام من الاعمال التجارية بطرق المقاولة </a:t>
            </a:r>
            <a:r>
              <a:rPr lang="ar-SA" sz="1700" b="1" i="1" dirty="0"/>
              <a:t>؟ </a:t>
            </a:r>
            <a:endParaRPr lang="en-US" sz="1700" dirty="0"/>
          </a:p>
          <a:p>
            <a:pPr marL="0" indent="0" algn="r">
              <a:buNone/>
            </a:pPr>
            <a:r>
              <a:rPr lang="ar-SA" sz="1700" dirty="0"/>
              <a:t>-تعد الوكالة بالعمولة من الاعمال التجارية بطريق المقاولة.</a:t>
            </a:r>
            <a:endParaRPr lang="en-US" sz="1700" dirty="0"/>
          </a:p>
          <a:p>
            <a:pPr marL="0" indent="0" algn="r">
              <a:buNone/>
            </a:pPr>
            <a:r>
              <a:rPr lang="ar-SA" sz="1700" dirty="0"/>
              <a:t> </a:t>
            </a:r>
            <a:endParaRPr lang="en-US" sz="1700" dirty="0"/>
          </a:p>
          <a:p>
            <a:pPr marL="0" indent="0" algn="r">
              <a:buNone/>
            </a:pPr>
            <a:r>
              <a:rPr lang="ar-SA" sz="1700" dirty="0"/>
              <a:t>تعريف عقد الوكالة بالعمولة وخصائصه: </a:t>
            </a:r>
            <a:endParaRPr lang="en-US" sz="1700" dirty="0"/>
          </a:p>
          <a:p>
            <a:pPr marL="0" indent="0" algn="r">
              <a:buNone/>
            </a:pPr>
            <a:r>
              <a:rPr lang="ar-SA" sz="1700" dirty="0"/>
              <a:t>هي عقد يلتزم بمقتضاه شخص يسمى "الوكيل بالعمولة" بأن يقوم بعمل قانوني باسمه الخاص لحساب موكله نظير أجر يسمى "بالعمولة" وغالباً ما ينتشر في المعاملات التجارية العابرة للحدود. </a:t>
            </a:r>
            <a:endParaRPr lang="en-US" sz="1700" dirty="0"/>
          </a:p>
          <a:p>
            <a:pPr marL="0" indent="0" algn="r">
              <a:buNone/>
            </a:pPr>
            <a:r>
              <a:rPr lang="ar-SA" sz="1700" dirty="0"/>
              <a:t>مثل: الوكيل الذي يتولى شراء السلع باسمه الخاص من تاجر الجملة لحساب تاجر التجزئة. </a:t>
            </a:r>
            <a:endParaRPr lang="en-US" sz="1700" dirty="0"/>
          </a:p>
          <a:p>
            <a:pPr marL="0" indent="0" algn="r">
              <a:buNone/>
            </a:pPr>
            <a:r>
              <a:rPr lang="ar-SA" sz="1700" dirty="0"/>
              <a:t> </a:t>
            </a:r>
            <a:endParaRPr lang="en-US" sz="1700" dirty="0"/>
          </a:p>
          <a:p>
            <a:pPr marL="0" indent="0" algn="r">
              <a:buNone/>
            </a:pPr>
            <a:r>
              <a:rPr lang="ar-SA" sz="1700" dirty="0"/>
              <a:t> </a:t>
            </a:r>
            <a:endParaRPr lang="en-US" sz="1700" dirty="0"/>
          </a:p>
          <a:p>
            <a:pPr marL="0" indent="0" algn="r">
              <a:buNone/>
            </a:pPr>
            <a:r>
              <a:rPr lang="ar-SA" sz="1700" b="1" dirty="0"/>
              <a:t>لماذا الوكالة بالعمولة؟</a:t>
            </a:r>
            <a:endParaRPr lang="en-US" sz="1700" dirty="0"/>
          </a:p>
          <a:p>
            <a:pPr marL="0" indent="0" algn="r">
              <a:buNone/>
            </a:pPr>
            <a:r>
              <a:rPr lang="ar-SA" sz="1700" dirty="0"/>
              <a:t>كثير من المؤسسات والشركات الصناعية والتجارية تفضل الوكيل لعدة أسباب أبرزها</a:t>
            </a:r>
          </a:p>
          <a:p>
            <a:pPr marL="0" indent="0" algn="r">
              <a:buNone/>
            </a:pPr>
            <a:r>
              <a:rPr lang="ar-SA" sz="1700" dirty="0"/>
              <a:t> ١-الاستفادة من خبرته</a:t>
            </a:r>
          </a:p>
          <a:p>
            <a:pPr marL="0" indent="0" algn="r">
              <a:buNone/>
            </a:pPr>
            <a:r>
              <a:rPr lang="ar-SA" sz="1700" dirty="0"/>
              <a:t> ٢-الوكيل أكثر دراية منها بطبيعة السوق واسعاره </a:t>
            </a:r>
            <a:endParaRPr lang="en-US" sz="1700" dirty="0"/>
          </a:p>
          <a:p>
            <a:pPr marL="0" indent="0" algn="r">
              <a:buNone/>
            </a:pPr>
            <a:r>
              <a:rPr lang="ar-SA" sz="1700" dirty="0"/>
              <a:t>٣-مصلحة التاجر بأن لا يظهر اسمه بائعاً كان ار مشترياً (السرية).</a:t>
            </a:r>
            <a:endParaRPr lang="en-US" sz="1700" dirty="0"/>
          </a:p>
          <a:p>
            <a:pPr marL="0" indent="0" algn="r" defTabSz="914400" rtl="1" eaLnBrk="1" latinLnBrk="0" hangingPunct="1">
              <a:lnSpc>
                <a:spcPct val="94000"/>
              </a:lnSpc>
              <a:spcBef>
                <a:spcPts val="1000"/>
              </a:spcBef>
              <a:spcAft>
                <a:spcPts val="200"/>
              </a:spcAft>
              <a:buNone/>
            </a:pPr>
            <a:endParaRPr lang="en-US" sz="1700" dirty="0"/>
          </a:p>
        </p:txBody>
      </p:sp>
    </p:spTree>
    <p:extLst>
      <p:ext uri="{BB962C8B-B14F-4D97-AF65-F5344CB8AC3E}">
        <p14:creationId xmlns:p14="http://schemas.microsoft.com/office/powerpoint/2010/main" val="2366040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442D2-DDB4-1242-BD5C-BB68A0D661A7}"/>
              </a:ext>
            </a:extLst>
          </p:cNvPr>
          <p:cNvSpPr>
            <a:spLocks noGrp="1"/>
          </p:cNvSpPr>
          <p:nvPr>
            <p:ph type="title"/>
          </p:nvPr>
        </p:nvSpPr>
        <p:spPr>
          <a:xfrm>
            <a:off x="1470467" y="372863"/>
            <a:ext cx="9601200" cy="1496287"/>
          </a:xfrm>
        </p:spPr>
        <p:txBody>
          <a:bodyPr vert="horz" lIns="91440" tIns="45720" rIns="91440" bIns="45720" rtlCol="0" anchor="t">
            <a:normAutofit/>
          </a:bodyPr>
          <a:lstStyle/>
          <a:p>
            <a:pPr algn="ctr" rtl="1"/>
            <a:r>
              <a:rPr lang="ar-SA" sz="2200" b="1" dirty="0">
                <a:cs typeface="+mn-cs"/>
              </a:rPr>
              <a:t>الوكالة بالعمولة </a:t>
            </a:r>
            <a:br>
              <a:rPr lang="ar-SA" sz="2200" b="1" dirty="0">
                <a:cs typeface="+mn-cs"/>
              </a:rPr>
            </a:br>
            <a:endParaRPr lang="en-US" sz="2200" b="1" dirty="0">
              <a:cs typeface="+mn-cs"/>
            </a:endParaRPr>
          </a:p>
        </p:txBody>
      </p:sp>
      <p:sp>
        <p:nvSpPr>
          <p:cNvPr id="3" name="Content Placeholder 2">
            <a:extLst>
              <a:ext uri="{FF2B5EF4-FFF2-40B4-BE49-F238E27FC236}">
                <a16:creationId xmlns:a16="http://schemas.microsoft.com/office/drawing/2014/main" id="{3F30ADE3-22D4-ED4C-8DE4-9332B8F4F666}"/>
              </a:ext>
            </a:extLst>
          </p:cNvPr>
          <p:cNvSpPr>
            <a:spLocks noGrp="1"/>
          </p:cNvSpPr>
          <p:nvPr>
            <p:ph idx="1"/>
          </p:nvPr>
        </p:nvSpPr>
        <p:spPr>
          <a:xfrm>
            <a:off x="1371600" y="729049"/>
            <a:ext cx="9601200" cy="4872761"/>
          </a:xfrm>
        </p:spPr>
        <p:txBody>
          <a:bodyPr>
            <a:noAutofit/>
          </a:bodyPr>
          <a:lstStyle/>
          <a:p>
            <a:pPr marL="0" indent="0" algn="r">
              <a:buNone/>
            </a:pPr>
            <a:r>
              <a:rPr lang="ar-SA" sz="1700" dirty="0"/>
              <a:t> </a:t>
            </a:r>
            <a:endParaRPr lang="en-US" sz="1700" dirty="0"/>
          </a:p>
          <a:p>
            <a:pPr marL="0" indent="0" algn="r">
              <a:buNone/>
            </a:pPr>
            <a:r>
              <a:rPr lang="ar-SA" sz="1700" b="1" dirty="0"/>
              <a:t>الوكالة بالعمولة نوعان:</a:t>
            </a:r>
            <a:endParaRPr lang="en-US" sz="1700" dirty="0"/>
          </a:p>
          <a:p>
            <a:pPr marL="0" indent="0" algn="r">
              <a:buNone/>
            </a:pPr>
            <a:r>
              <a:rPr lang="ar-SA" sz="1700" dirty="0" err="1"/>
              <a:t>أ</a:t>
            </a:r>
            <a:r>
              <a:rPr lang="ar-SA" sz="1700" dirty="0"/>
              <a:t>-وكالة بالعمولة بالشراء: </a:t>
            </a:r>
            <a:endParaRPr lang="en-US" sz="1700" dirty="0"/>
          </a:p>
          <a:p>
            <a:pPr marL="0" indent="0" algn="r">
              <a:buNone/>
            </a:pPr>
            <a:r>
              <a:rPr lang="ar-SA" sz="1700" dirty="0"/>
              <a:t>يكلف الموكل الوكيل بشراء بضاعة معينة، غالبًا تكون مواد أولية ليست من اختصاص التاجر، ويعقد الصفقات الوكيل وتكون </a:t>
            </a:r>
            <a:r>
              <a:rPr lang="ar-SA" sz="1700" dirty="0" err="1"/>
              <a:t>بأسمه</a:t>
            </a:r>
            <a:r>
              <a:rPr lang="ar-SA" sz="1700" dirty="0"/>
              <a:t> الخاص.  </a:t>
            </a:r>
            <a:endParaRPr lang="en-US" sz="1700" dirty="0"/>
          </a:p>
          <a:p>
            <a:pPr marL="0" indent="0" algn="r">
              <a:buNone/>
            </a:pPr>
            <a:r>
              <a:rPr lang="ar-SA" sz="1700" dirty="0"/>
              <a:t>ب-الوكالة بالعمولة بالبيع: يكلف الموكل الوكيل ببيع بضاعة له.</a:t>
            </a:r>
            <a:endParaRPr lang="en-US" sz="1700" dirty="0"/>
          </a:p>
          <a:p>
            <a:pPr marL="0" indent="0" algn="r">
              <a:buNone/>
            </a:pPr>
            <a:r>
              <a:rPr lang="ar-SA" sz="1700" dirty="0"/>
              <a:t>ينتشر هذا النوع من الوكالة بالعمولة في قطاع الأجهزة وكذلك قطاع السيارات فالموكل يكون من الدول المصنعة والوكيل في الدول المستهلكة.</a:t>
            </a:r>
            <a:endParaRPr lang="en-US" sz="1700" dirty="0"/>
          </a:p>
          <a:p>
            <a:pPr marL="0" indent="0" algn="r">
              <a:buNone/>
            </a:pPr>
            <a:r>
              <a:rPr lang="ar-SA" sz="1700" b="1" dirty="0"/>
              <a:t>خصائص الوكالة بالعمولة:</a:t>
            </a:r>
            <a:endParaRPr lang="en-US" sz="1700" dirty="0"/>
          </a:p>
          <a:p>
            <a:pPr marL="0" indent="0" algn="r">
              <a:buNone/>
            </a:pPr>
            <a:r>
              <a:rPr lang="ar-SA" sz="1700" dirty="0"/>
              <a:t>١-من العقود التجارية الاصلية التي تتم بطريق المقاولة: أي لا تكتسب صفة التاجر الا إذا احترف المهنة وداوم عليها.</a:t>
            </a:r>
            <a:endParaRPr lang="en-US" sz="1700" dirty="0"/>
          </a:p>
          <a:p>
            <a:pPr marL="0" indent="0" algn="r">
              <a:buNone/>
            </a:pPr>
            <a:r>
              <a:rPr lang="ar-SA" sz="1700" dirty="0"/>
              <a:t>٢-من العقود الرضائية: يكفي لانعقادها ارتباط الايجاب بالقبول، الا انه غالباً تتم كتابة عقد الوكالة بالعمولة لتحديد صلاحيات الوكيل. </a:t>
            </a:r>
            <a:endParaRPr lang="en-US" sz="1700" dirty="0"/>
          </a:p>
          <a:p>
            <a:pPr marL="0" indent="0" algn="r">
              <a:buNone/>
            </a:pPr>
            <a:r>
              <a:rPr lang="ar-SA" sz="1700" dirty="0"/>
              <a:t>٣- من عقود المعاوضة: فالعمولة التي يأخذها الوكيل هي عِوض عما قدمه من خدمات للموكل. </a:t>
            </a:r>
            <a:endParaRPr lang="en-US" sz="1700" dirty="0"/>
          </a:p>
          <a:p>
            <a:pPr marL="0" indent="0" algn="r">
              <a:buNone/>
            </a:pPr>
            <a:r>
              <a:rPr lang="ar-SA" sz="1700" dirty="0"/>
              <a:t>٤- عقد ملزم للجانبين </a:t>
            </a:r>
            <a:endParaRPr lang="en-US" sz="1700" dirty="0"/>
          </a:p>
          <a:p>
            <a:pPr marL="0" indent="0" algn="r">
              <a:buNone/>
            </a:pPr>
            <a:r>
              <a:rPr lang="ar-SA" sz="1700" dirty="0"/>
              <a:t>٥-عقد قائم على الاعتبار الشخصي: شخصية المتعاقد في عقد الوكالة بالعمولة محل اعتبار ولا يتم التعاقد الا بسبب الثقة المتبادلة. </a:t>
            </a:r>
            <a:endParaRPr lang="en-US" sz="1700" dirty="0"/>
          </a:p>
          <a:p>
            <a:pPr marL="0" indent="0" algn="r" defTabSz="914400" rtl="1" eaLnBrk="1" latinLnBrk="0" hangingPunct="1">
              <a:lnSpc>
                <a:spcPct val="94000"/>
              </a:lnSpc>
              <a:spcBef>
                <a:spcPts val="1000"/>
              </a:spcBef>
              <a:spcAft>
                <a:spcPts val="200"/>
              </a:spcAft>
              <a:buNone/>
            </a:pPr>
            <a:endParaRPr lang="en-US" sz="1700" dirty="0"/>
          </a:p>
        </p:txBody>
      </p:sp>
    </p:spTree>
    <p:extLst>
      <p:ext uri="{BB962C8B-B14F-4D97-AF65-F5344CB8AC3E}">
        <p14:creationId xmlns:p14="http://schemas.microsoft.com/office/powerpoint/2010/main" val="2670638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3B43A-75F8-FA46-9C83-114C3E7E2B33}"/>
              </a:ext>
            </a:extLst>
          </p:cNvPr>
          <p:cNvSpPr>
            <a:spLocks noGrp="1"/>
          </p:cNvSpPr>
          <p:nvPr>
            <p:ph type="title"/>
          </p:nvPr>
        </p:nvSpPr>
        <p:spPr>
          <a:xfrm>
            <a:off x="1478132" y="346229"/>
            <a:ext cx="9601200" cy="1221790"/>
          </a:xfrm>
        </p:spPr>
        <p:txBody>
          <a:bodyPr>
            <a:normAutofit/>
          </a:bodyPr>
          <a:lstStyle/>
          <a:p>
            <a:pPr algn="ctr" rtl="1"/>
            <a:r>
              <a:rPr lang="ar-SA" sz="2200" b="1" dirty="0">
                <a:cs typeface="+mn-cs"/>
              </a:rPr>
              <a:t>الوكالة بالعمولة </a:t>
            </a:r>
            <a:br>
              <a:rPr lang="ar-SA" sz="2200" b="1" dirty="0">
                <a:cs typeface="+mn-cs"/>
              </a:rPr>
            </a:br>
            <a:endParaRPr lang="en-US" sz="2200" dirty="0">
              <a:cs typeface="+mn-cs"/>
            </a:endParaRPr>
          </a:p>
        </p:txBody>
      </p:sp>
      <p:sp>
        <p:nvSpPr>
          <p:cNvPr id="3" name="Content Placeholder 2">
            <a:extLst>
              <a:ext uri="{FF2B5EF4-FFF2-40B4-BE49-F238E27FC236}">
                <a16:creationId xmlns:a16="http://schemas.microsoft.com/office/drawing/2014/main" id="{607270DF-646C-634B-897F-AD11E7EAC23E}"/>
              </a:ext>
            </a:extLst>
          </p:cNvPr>
          <p:cNvSpPr>
            <a:spLocks noGrp="1"/>
          </p:cNvSpPr>
          <p:nvPr>
            <p:ph idx="1"/>
          </p:nvPr>
        </p:nvSpPr>
        <p:spPr>
          <a:xfrm>
            <a:off x="1478132" y="679622"/>
            <a:ext cx="9601200" cy="3631965"/>
          </a:xfrm>
        </p:spPr>
        <p:txBody>
          <a:bodyPr>
            <a:noAutofit/>
          </a:bodyPr>
          <a:lstStyle/>
          <a:p>
            <a:pPr marL="0" indent="0" algn="r">
              <a:buNone/>
            </a:pPr>
            <a:endParaRPr lang="ar-SA" sz="1700" b="1" dirty="0"/>
          </a:p>
          <a:p>
            <a:pPr marL="0" indent="0" algn="r">
              <a:buNone/>
            </a:pPr>
            <a:r>
              <a:rPr lang="ar-SA" sz="1700" b="1" dirty="0"/>
              <a:t>تمييز الوكالة بالعمولة عن التصرفات التي تشتبه بها: </a:t>
            </a:r>
            <a:endParaRPr lang="en-US" sz="1700" dirty="0"/>
          </a:p>
          <a:p>
            <a:pPr marL="0" indent="0" algn="r">
              <a:buNone/>
            </a:pPr>
            <a:r>
              <a:rPr lang="ar-SA" sz="1700" b="1" dirty="0" err="1"/>
              <a:t>أ</a:t>
            </a:r>
            <a:r>
              <a:rPr lang="ar-SA" sz="1700" b="1" dirty="0"/>
              <a:t>-الوكالة بالعمولة والوكالة العادية: أبرز ما يميز هذي الوكالتين عن بعض هو:</a:t>
            </a:r>
            <a:r>
              <a:rPr lang="en-US" sz="1700" dirty="0"/>
              <a:t> </a:t>
            </a:r>
          </a:p>
          <a:p>
            <a:pPr marL="0" indent="0" algn="r">
              <a:buNone/>
            </a:pPr>
            <a:r>
              <a:rPr lang="ar-SA" sz="1700" dirty="0"/>
              <a:t>-الوكيل العادي يعمل باسم موكله ولحساب موكله واسمه فالعقد بوصفه وكيل، فالحقوق والالتزامات تنصرف الى الموكل مباشرة. </a:t>
            </a:r>
            <a:endParaRPr lang="en-US" sz="1700" dirty="0"/>
          </a:p>
          <a:p>
            <a:pPr marL="0" indent="0" algn="r">
              <a:buNone/>
            </a:pPr>
            <a:r>
              <a:rPr lang="ar-SA" sz="1700" dirty="0"/>
              <a:t>-الوكيل بالعمولة يعمل باسمه (أي يخفي اسم الموكل، ويخفي صفته كوكيل) ويكون طرف فالعقد ويكتسب الحقوق ويتحمل الالتزامات الناشئة عنه. ثم ينقلها الى ذمة موكلة. </a:t>
            </a:r>
            <a:endParaRPr lang="en-US" sz="1700" dirty="0"/>
          </a:p>
          <a:p>
            <a:pPr marL="0" indent="0" algn="r">
              <a:buNone/>
            </a:pPr>
            <a:r>
              <a:rPr lang="ar-SA" sz="1700" b="1" dirty="0" err="1"/>
              <a:t>س</a:t>
            </a:r>
            <a:r>
              <a:rPr lang="ar-SA" sz="1700" b="1" dirty="0"/>
              <a:t>/ هل السمسرة من الاعمال التجارية المنفردة ام من الاعمال التي تتم بالمقاولة؟ </a:t>
            </a:r>
            <a:endParaRPr lang="en-US" sz="1700" dirty="0"/>
          </a:p>
          <a:p>
            <a:pPr marL="0" indent="0" algn="r">
              <a:buNone/>
            </a:pPr>
            <a:r>
              <a:rPr lang="ar-SA" sz="1700" b="1" dirty="0"/>
              <a:t> -الاعمال التجارية المنفردة.</a:t>
            </a:r>
            <a:r>
              <a:rPr lang="en-US" sz="1700" b="1" dirty="0"/>
              <a:t> </a:t>
            </a:r>
            <a:endParaRPr lang="en-US" sz="1700" dirty="0"/>
          </a:p>
          <a:p>
            <a:pPr marL="0" indent="0" algn="r">
              <a:buNone/>
            </a:pPr>
            <a:r>
              <a:rPr lang="ar-SA" sz="1700" b="1" dirty="0"/>
              <a:t>ب- الوكيل بالعمولة والسمسار</a:t>
            </a:r>
            <a:r>
              <a:rPr lang="ar-SA" sz="1700" dirty="0"/>
              <a:t>:</a:t>
            </a:r>
            <a:endParaRPr lang="en-US" sz="1700" dirty="0"/>
          </a:p>
          <a:p>
            <a:pPr marL="0" indent="0" algn="r">
              <a:buNone/>
            </a:pPr>
            <a:r>
              <a:rPr lang="ar-SA" sz="1700" dirty="0"/>
              <a:t>-السمسار يقتصر دورة على التعريف والتوفيق بين أطراف العقد، وهو غير مسؤول عن تنفيذ الحقوق والالتزامات التي تنشأ في العقد، عكس من الوكيل بالعمولة فإنه مسؤول عن تنفيذ العقد الذي يبرمه. </a:t>
            </a:r>
            <a:endParaRPr lang="en-US" sz="1700" dirty="0"/>
          </a:p>
          <a:p>
            <a:pPr marL="0" indent="0" algn="r">
              <a:buNone/>
            </a:pPr>
            <a:r>
              <a:rPr lang="ar-SA" sz="1700" dirty="0"/>
              <a:t>-السمسرة تعتبر عملاً تجارياً ولو وقعت منفردة، اما الوكالة بالعمولة فلا تعتبر عملاً تجارياً الا إذا تم احترافها واتخاذها كمهنة "مشروع". </a:t>
            </a:r>
            <a:endParaRPr lang="en-US" sz="1700" dirty="0"/>
          </a:p>
          <a:p>
            <a:pPr marL="0" indent="0" algn="r">
              <a:buNone/>
            </a:pPr>
            <a:r>
              <a:rPr lang="ar-SA" sz="1700" dirty="0"/>
              <a:t>ملاحظة: الوكالة بالعمولة والسمسرة تتفقان في ان كلاً منهما يكتسب الصفة التجارية بصرف النظر عن طبيعة العملية محل العقد. </a:t>
            </a:r>
            <a:endParaRPr lang="en-US" sz="1700" dirty="0"/>
          </a:p>
          <a:p>
            <a:pPr marL="0" indent="0" algn="r" defTabSz="914400" rtl="1" eaLnBrk="1" latinLnBrk="0" hangingPunct="1">
              <a:lnSpc>
                <a:spcPct val="94000"/>
              </a:lnSpc>
              <a:spcBef>
                <a:spcPts val="1000"/>
              </a:spcBef>
              <a:spcAft>
                <a:spcPts val="200"/>
              </a:spcAft>
              <a:buNone/>
            </a:pPr>
            <a:endParaRPr lang="en-US" sz="1700" dirty="0"/>
          </a:p>
        </p:txBody>
      </p:sp>
    </p:spTree>
    <p:extLst>
      <p:ext uri="{BB962C8B-B14F-4D97-AF65-F5344CB8AC3E}">
        <p14:creationId xmlns:p14="http://schemas.microsoft.com/office/powerpoint/2010/main" val="1177998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F8B44-AB75-F145-AED6-A4B5851FEE30}"/>
              </a:ext>
            </a:extLst>
          </p:cNvPr>
          <p:cNvSpPr>
            <a:spLocks noGrp="1"/>
          </p:cNvSpPr>
          <p:nvPr>
            <p:ph type="title"/>
          </p:nvPr>
        </p:nvSpPr>
        <p:spPr>
          <a:xfrm>
            <a:off x="1507524" y="321276"/>
            <a:ext cx="9465275" cy="1383956"/>
          </a:xfrm>
        </p:spPr>
        <p:txBody>
          <a:bodyPr vert="horz" lIns="91440" tIns="45720" rIns="91440" bIns="45720" rtlCol="0" anchor="t">
            <a:normAutofit/>
          </a:bodyPr>
          <a:lstStyle/>
          <a:p>
            <a:pPr algn="ctr" rtl="1"/>
            <a:r>
              <a:rPr lang="ar-SA" sz="2200" b="1" dirty="0">
                <a:cs typeface="+mn-cs"/>
              </a:rPr>
              <a:t>الوكالة بالعمولة </a:t>
            </a:r>
            <a:br>
              <a:rPr lang="ar-SA" sz="2200" b="1" dirty="0">
                <a:cs typeface="+mn-cs"/>
              </a:rPr>
            </a:br>
            <a:endParaRPr lang="en-US" sz="2200" b="1" dirty="0">
              <a:cs typeface="+mn-cs"/>
            </a:endParaRPr>
          </a:p>
        </p:txBody>
      </p:sp>
      <p:sp>
        <p:nvSpPr>
          <p:cNvPr id="3" name="Content Placeholder 2">
            <a:extLst>
              <a:ext uri="{FF2B5EF4-FFF2-40B4-BE49-F238E27FC236}">
                <a16:creationId xmlns:a16="http://schemas.microsoft.com/office/drawing/2014/main" id="{7A0EA429-D944-E64D-86C5-A1E50402D50A}"/>
              </a:ext>
            </a:extLst>
          </p:cNvPr>
          <p:cNvSpPr>
            <a:spLocks noGrp="1"/>
          </p:cNvSpPr>
          <p:nvPr>
            <p:ph idx="1"/>
          </p:nvPr>
        </p:nvSpPr>
        <p:spPr>
          <a:xfrm>
            <a:off x="1519879" y="729049"/>
            <a:ext cx="9564132" cy="2999603"/>
          </a:xfrm>
        </p:spPr>
        <p:txBody>
          <a:bodyPr>
            <a:noAutofit/>
          </a:bodyPr>
          <a:lstStyle/>
          <a:p>
            <a:pPr marL="0" indent="0" algn="r">
              <a:buNone/>
            </a:pPr>
            <a:r>
              <a:rPr lang="ar-SA" sz="1700" dirty="0"/>
              <a:t> </a:t>
            </a:r>
            <a:endParaRPr lang="en-US" sz="1700" dirty="0"/>
          </a:p>
          <a:p>
            <a:pPr marL="0" indent="0" algn="r">
              <a:buNone/>
            </a:pPr>
            <a:r>
              <a:rPr lang="ar-SA" b="1" dirty="0"/>
              <a:t>ثالثا: اثار عقد الوكالة بالعمولة: </a:t>
            </a:r>
            <a:endParaRPr lang="en-US" dirty="0"/>
          </a:p>
          <a:p>
            <a:pPr marL="0" indent="0" algn="r">
              <a:buNone/>
            </a:pPr>
            <a:r>
              <a:rPr lang="ar-SA" sz="1700" b="1" dirty="0"/>
              <a:t>1-التزامات الوكيل بالعمولة: </a:t>
            </a:r>
            <a:r>
              <a:rPr lang="ar-SA" sz="1700" dirty="0"/>
              <a:t>يلتزم الوكيل بالعمولة بوصفه طرف في العقد يبرمه مع الغير باسمه الشخصي ولكن لحساب موكله بعدة التزامات، أبرزها: </a:t>
            </a:r>
            <a:endParaRPr lang="en-US" sz="1700" dirty="0"/>
          </a:p>
          <a:p>
            <a:pPr marL="0" indent="0" algn="r">
              <a:buNone/>
            </a:pPr>
            <a:r>
              <a:rPr lang="ar-SA" sz="1700" b="1" dirty="0" err="1"/>
              <a:t>أ</a:t>
            </a:r>
            <a:r>
              <a:rPr lang="ar-SA" sz="1700" b="1" dirty="0"/>
              <a:t>-القيام بالعمل المعهود به إليه</a:t>
            </a:r>
            <a:r>
              <a:rPr lang="ar-SA" sz="1700" dirty="0"/>
              <a:t>، وهذا هو الالتزام الرئيس الذي يقع على عاتق الوكيل بالعمولة، إذ يجب عليه تنفيذ الأعمال التي المكلف بها وفقا لتعليمات الموكل، وليس له مجاوزتها، وإذا خلا التوكيل من تعليمات محددة للوكيل فينبغي عليه أن يبذل في عمله عناية التاجر المعتاد </a:t>
            </a:r>
            <a:endParaRPr lang="en-US" sz="1700" dirty="0"/>
          </a:p>
          <a:p>
            <a:pPr marL="0" indent="0" algn="r">
              <a:buNone/>
            </a:pPr>
            <a:r>
              <a:rPr lang="ar-SA" sz="1700" b="1" dirty="0"/>
              <a:t>ب-المحافظة على البضاعة</a:t>
            </a:r>
            <a:r>
              <a:rPr lang="ar-SA" sz="1700" dirty="0"/>
              <a:t>، فالوكيل بالعمولة يكون مسؤولا طبقا لما يقرره العرف، عن المحافظة على البضائع التي تسلمها بمناسبة تنفيذ عقد الوكالة، وفحصها والعناية بتخزينها، والإشراف على إرسالها إلى الموكل، ولكنه غير ملزم بالتأمين عليها إلا إذا طلب منه الموكل ذلك. </a:t>
            </a:r>
            <a:endParaRPr lang="en-US" sz="1700" dirty="0"/>
          </a:p>
          <a:p>
            <a:pPr marL="0" indent="0" algn="r">
              <a:buNone/>
            </a:pPr>
            <a:r>
              <a:rPr lang="ar-SA" sz="1700" b="1" dirty="0" err="1"/>
              <a:t>ج</a:t>
            </a:r>
            <a:r>
              <a:rPr lang="ar-SA" sz="1700" b="1" dirty="0"/>
              <a:t>- </a:t>
            </a:r>
            <a:r>
              <a:rPr lang="ar-SA" sz="1700" b="1" dirty="0" err="1"/>
              <a:t>الإمتناع</a:t>
            </a:r>
            <a:r>
              <a:rPr lang="ar-SA" sz="1700" b="1" dirty="0"/>
              <a:t> عن التعاقد مع نفسه</a:t>
            </a:r>
            <a:r>
              <a:rPr lang="ar-SA" sz="1700" dirty="0"/>
              <a:t>، فيحظر على الوكيل بالعمولة التعاقد مع نفسه فيكون طرفا ثانيا للعقد، خشية إيثار مصلحته على مصلحة موكله وتضرر الموكل بسبب ذلك. </a:t>
            </a:r>
            <a:endParaRPr lang="en-US" sz="1700" dirty="0"/>
          </a:p>
          <a:p>
            <a:pPr marL="0" indent="0" algn="r">
              <a:buNone/>
            </a:pPr>
            <a:r>
              <a:rPr lang="ar-SA" sz="1700" b="1" dirty="0"/>
              <a:t>د- يلتزم الوكيل بالمحافظة على السرية</a:t>
            </a:r>
            <a:r>
              <a:rPr lang="ar-SA" sz="1700" dirty="0"/>
              <a:t>، فيتعين عليه ان لا يفشي اسم موكله للغير، احتراما لرغبته وحفاظا على التعليمات التجارية التي انيط به القيام بها، ما لم يكن الموكل قد تنازل عن هذا الحق.</a:t>
            </a:r>
            <a:endParaRPr lang="en-US" sz="1700" dirty="0"/>
          </a:p>
          <a:p>
            <a:pPr marL="0" indent="0" algn="r">
              <a:buNone/>
            </a:pPr>
            <a:r>
              <a:rPr lang="ar-SA" sz="1700" b="1" dirty="0"/>
              <a:t>هـ-</a:t>
            </a:r>
            <a:r>
              <a:rPr lang="ar-SA" sz="1700" dirty="0"/>
              <a:t> ويلتزم الوكيل بالعمولة باطلاع الموكل على سير الوكالة، وتقديم حساب يبين فيه للموكل العمليات التي قام بها</a:t>
            </a:r>
            <a:endParaRPr lang="en-US" sz="1700" dirty="0"/>
          </a:p>
        </p:txBody>
      </p:sp>
    </p:spTree>
    <p:extLst>
      <p:ext uri="{BB962C8B-B14F-4D97-AF65-F5344CB8AC3E}">
        <p14:creationId xmlns:p14="http://schemas.microsoft.com/office/powerpoint/2010/main" val="2118985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E38E1-1A9E-8B42-8297-C81C2230BF3D}"/>
              </a:ext>
            </a:extLst>
          </p:cNvPr>
          <p:cNvSpPr>
            <a:spLocks noGrp="1"/>
          </p:cNvSpPr>
          <p:nvPr>
            <p:ph type="title"/>
          </p:nvPr>
        </p:nvSpPr>
        <p:spPr>
          <a:xfrm>
            <a:off x="1556952" y="334147"/>
            <a:ext cx="9601200" cy="1485900"/>
          </a:xfrm>
        </p:spPr>
        <p:txBody>
          <a:bodyPr vert="horz" lIns="91440" tIns="45720" rIns="91440" bIns="45720" rtlCol="0" anchor="t">
            <a:normAutofit/>
          </a:bodyPr>
          <a:lstStyle/>
          <a:p>
            <a:pPr algn="ctr" rtl="1"/>
            <a:r>
              <a:rPr lang="ar-SA" sz="2200" b="1" dirty="0">
                <a:cs typeface="+mn-cs"/>
              </a:rPr>
              <a:t>الوكالة بالعمولة </a:t>
            </a:r>
            <a:br>
              <a:rPr lang="ar-SA" sz="2200" b="1" dirty="0">
                <a:cs typeface="+mn-cs"/>
              </a:rPr>
            </a:br>
            <a:endParaRPr lang="en-US" sz="2200" b="1" dirty="0">
              <a:cs typeface="+mn-cs"/>
            </a:endParaRPr>
          </a:p>
        </p:txBody>
      </p:sp>
      <p:sp>
        <p:nvSpPr>
          <p:cNvPr id="3" name="Content Placeholder 2">
            <a:extLst>
              <a:ext uri="{FF2B5EF4-FFF2-40B4-BE49-F238E27FC236}">
                <a16:creationId xmlns:a16="http://schemas.microsoft.com/office/drawing/2014/main" id="{80BDDC36-3093-B44F-B45F-DE740AA96F75}"/>
              </a:ext>
            </a:extLst>
          </p:cNvPr>
          <p:cNvSpPr>
            <a:spLocks noGrp="1"/>
          </p:cNvSpPr>
          <p:nvPr>
            <p:ph idx="1"/>
          </p:nvPr>
        </p:nvSpPr>
        <p:spPr>
          <a:xfrm>
            <a:off x="1458096" y="685800"/>
            <a:ext cx="9514703" cy="5181600"/>
          </a:xfrm>
        </p:spPr>
        <p:txBody>
          <a:bodyPr>
            <a:normAutofit/>
          </a:bodyPr>
          <a:lstStyle/>
          <a:p>
            <a:pPr marL="0" indent="0" algn="r">
              <a:buNone/>
            </a:pPr>
            <a:r>
              <a:rPr lang="ar-SA" sz="1700" b="1" dirty="0"/>
              <a:t> </a:t>
            </a:r>
            <a:endParaRPr lang="en-US" sz="1700" dirty="0"/>
          </a:p>
          <a:p>
            <a:pPr marL="0" indent="0" algn="r">
              <a:buNone/>
            </a:pPr>
            <a:r>
              <a:rPr lang="ar-SA" sz="1700" b="1" dirty="0"/>
              <a:t>2-التزامات الموكل</a:t>
            </a:r>
            <a:r>
              <a:rPr lang="ar-SA" sz="1700" dirty="0"/>
              <a:t>: وتتمثل في دفع العمولة المتفق عليها، ورد نفقات تنفيذ الوكالة، وفي التعويض إذا كان له مقتضى. </a:t>
            </a:r>
            <a:endParaRPr lang="en-US" sz="1700" dirty="0"/>
          </a:p>
          <a:p>
            <a:pPr marL="0" indent="0" algn="r">
              <a:buNone/>
            </a:pPr>
            <a:r>
              <a:rPr lang="ar-SA" sz="1700" b="1" dirty="0" err="1"/>
              <a:t>أ</a:t>
            </a:r>
            <a:r>
              <a:rPr lang="ar-SA" sz="1700" b="1" dirty="0"/>
              <a:t>-دفع العمولة المتفق عليها</a:t>
            </a:r>
            <a:r>
              <a:rPr lang="ar-SA" sz="1700" dirty="0"/>
              <a:t>، والعمولة هي المقابل لالتزام الوكيل بتنفيذ العمل الموكل به، وقد تكون مبلغا محددا، لكنها في الغالب تتمثل في نسبة من قيمة الصفقة المنجزة، وتحدد باتفاق الطرفين.</a:t>
            </a:r>
            <a:endParaRPr lang="en-US" sz="1700" dirty="0"/>
          </a:p>
          <a:p>
            <a:pPr marL="0" indent="0" algn="r">
              <a:buNone/>
            </a:pPr>
            <a:r>
              <a:rPr lang="ar-SA" sz="1700" b="1" dirty="0"/>
              <a:t>ب-التزام الموكل برد نفقات تنفيذ الوكالة</a:t>
            </a:r>
            <a:r>
              <a:rPr lang="ar-SA" sz="1700" dirty="0"/>
              <a:t>، حيث يحق للوكيل المطالبة باسترداد جميع المصروفات والنفقات التي قام بها لمصلحة الوكيل، شريطة ان لا تكون متعلقة بمهنته، فيحق له استرداد مصاريف النقل، وتخزين البضائع والرسوم الجمركية، وقيمة التأمين.</a:t>
            </a:r>
            <a:endParaRPr lang="en-US" sz="1700" dirty="0"/>
          </a:p>
          <a:p>
            <a:pPr marL="0" indent="0" algn="r">
              <a:buNone/>
            </a:pPr>
            <a:r>
              <a:rPr lang="ar-SA" sz="1700" b="1" dirty="0" err="1"/>
              <a:t>ج</a:t>
            </a:r>
            <a:r>
              <a:rPr lang="ar-SA" sz="1700" b="1" dirty="0"/>
              <a:t>- تعويض الوكيل عند الخسائر التي تكبدها في تنفيذ الوكالة،</a:t>
            </a:r>
            <a:r>
              <a:rPr lang="ar-SA" sz="1700" dirty="0"/>
              <a:t> وعلى الجهد الذي بذله في سبيل تنفيذ الصفقة لكنها لم تتم لسبب يرجع إلى الموكل.</a:t>
            </a:r>
            <a:endParaRPr lang="en-US" sz="1700" dirty="0"/>
          </a:p>
          <a:p>
            <a:pPr marL="0" indent="0" algn="r" defTabSz="914400" rtl="1" eaLnBrk="1" latinLnBrk="0" hangingPunct="1">
              <a:lnSpc>
                <a:spcPct val="94000"/>
              </a:lnSpc>
              <a:spcBef>
                <a:spcPts val="1000"/>
              </a:spcBef>
              <a:spcAft>
                <a:spcPts val="200"/>
              </a:spcAft>
              <a:buNone/>
            </a:pPr>
            <a:endParaRPr lang="en-US" sz="1700" dirty="0"/>
          </a:p>
        </p:txBody>
      </p:sp>
    </p:spTree>
    <p:extLst>
      <p:ext uri="{BB962C8B-B14F-4D97-AF65-F5344CB8AC3E}">
        <p14:creationId xmlns:p14="http://schemas.microsoft.com/office/powerpoint/2010/main" val="2662740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FA03A-EA20-C24F-8763-2450B15AFA00}"/>
              </a:ext>
            </a:extLst>
          </p:cNvPr>
          <p:cNvSpPr>
            <a:spLocks noGrp="1"/>
          </p:cNvSpPr>
          <p:nvPr>
            <p:ph type="title"/>
          </p:nvPr>
        </p:nvSpPr>
        <p:spPr>
          <a:xfrm>
            <a:off x="1532238" y="360405"/>
            <a:ext cx="9364362" cy="1317024"/>
          </a:xfrm>
        </p:spPr>
        <p:txBody>
          <a:bodyPr vert="horz" lIns="91440" tIns="45720" rIns="91440" bIns="45720" rtlCol="0" anchor="t">
            <a:normAutofit/>
          </a:bodyPr>
          <a:lstStyle/>
          <a:p>
            <a:pPr algn="ctr" rtl="1"/>
            <a:r>
              <a:rPr lang="ar-SA" sz="2200" b="1" dirty="0">
                <a:cs typeface="+mn-cs"/>
              </a:rPr>
              <a:t>الوكالة بالعمولة </a:t>
            </a:r>
            <a:br>
              <a:rPr lang="ar-SA" sz="2200" b="1" dirty="0">
                <a:cs typeface="+mn-cs"/>
              </a:rPr>
            </a:br>
            <a:endParaRPr lang="en-US" sz="2200" b="1" dirty="0">
              <a:cs typeface="+mn-cs"/>
            </a:endParaRPr>
          </a:p>
        </p:txBody>
      </p:sp>
      <p:sp>
        <p:nvSpPr>
          <p:cNvPr id="3" name="Content Placeholder 2">
            <a:extLst>
              <a:ext uri="{FF2B5EF4-FFF2-40B4-BE49-F238E27FC236}">
                <a16:creationId xmlns:a16="http://schemas.microsoft.com/office/drawing/2014/main" id="{C6CEBF72-1FBB-864A-9E85-A1D2299AD3C2}"/>
              </a:ext>
            </a:extLst>
          </p:cNvPr>
          <p:cNvSpPr>
            <a:spLocks noGrp="1"/>
          </p:cNvSpPr>
          <p:nvPr>
            <p:ph idx="1"/>
          </p:nvPr>
        </p:nvSpPr>
        <p:spPr>
          <a:xfrm>
            <a:off x="1295400" y="729049"/>
            <a:ext cx="9702114" cy="5768546"/>
          </a:xfrm>
        </p:spPr>
        <p:txBody>
          <a:bodyPr>
            <a:normAutofit/>
          </a:bodyPr>
          <a:lstStyle/>
          <a:p>
            <a:pPr marL="0" indent="0" algn="r">
              <a:buNone/>
            </a:pPr>
            <a:r>
              <a:rPr lang="ar-SA" sz="1700" dirty="0"/>
              <a:t> </a:t>
            </a:r>
            <a:endParaRPr lang="en-US" sz="1700" dirty="0"/>
          </a:p>
          <a:p>
            <a:pPr marL="0" indent="0" algn="r">
              <a:buNone/>
            </a:pPr>
            <a:r>
              <a:rPr lang="ar-SA" sz="1700" b="1" dirty="0"/>
              <a:t>رابعا: ضمات الوكيل والموكل: </a:t>
            </a:r>
            <a:endParaRPr lang="en-US" sz="1700" dirty="0"/>
          </a:p>
          <a:p>
            <a:pPr marL="0" indent="0" algn="r">
              <a:buNone/>
            </a:pPr>
            <a:r>
              <a:rPr lang="ar-SA" sz="1700" dirty="0"/>
              <a:t>إذا لم ينفذ الموكل التزاماته السابقة فيجوز للوكيل، وفقا للقواعد العامة أن يحبس ما تحت يديه من بضائع ومستندات ونحوها مما يعود للموكل، ريثما يقوم الموكل بدفع العمولة المستحقة للوكيل، وللوكيل حق الامتياز، وبمقتضاه يثبت للوكيل بالعمولة أولوية اقتضاء حقه من قيمة البضاعة الموجودة لديه، بالتقدم على سائر دائني الموكل، ولاسيما في حالة إفلاس الموكل. </a:t>
            </a:r>
            <a:endParaRPr lang="en-US" sz="1700" dirty="0"/>
          </a:p>
          <a:p>
            <a:pPr marL="0" indent="0" algn="r">
              <a:buNone/>
            </a:pPr>
            <a:r>
              <a:rPr lang="ar-SA" sz="1700" dirty="0"/>
              <a:t>أما الضمانات المقررة للموكل فيثبت له الحق في استرداد الأشياء من تفليسه الوكيل بالعمولة، بشرط أن تكون موجودة بعينها ضمن أموال الوكيل بالعمولة المفلس، وثبوت ملكيتها للموكل، كما ثبت له الحق في مطالبه المشتري بالثمن إذا كان لم يدفعه بعد للوكيل بالعمولة.  </a:t>
            </a:r>
            <a:endParaRPr lang="en-US" sz="1700" dirty="0"/>
          </a:p>
          <a:p>
            <a:pPr marL="0" indent="0" algn="r" defTabSz="914400" rtl="1" eaLnBrk="1" latinLnBrk="0" hangingPunct="1">
              <a:lnSpc>
                <a:spcPct val="94000"/>
              </a:lnSpc>
              <a:spcBef>
                <a:spcPts val="1000"/>
              </a:spcBef>
              <a:spcAft>
                <a:spcPts val="200"/>
              </a:spcAft>
              <a:buNone/>
            </a:pPr>
            <a:endParaRPr lang="en-US" sz="1700" dirty="0"/>
          </a:p>
        </p:txBody>
      </p:sp>
    </p:spTree>
    <p:extLst>
      <p:ext uri="{BB962C8B-B14F-4D97-AF65-F5344CB8AC3E}">
        <p14:creationId xmlns:p14="http://schemas.microsoft.com/office/powerpoint/2010/main" val="219340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{0B6C4565-E3C2-A347-8512-932CCD55C58B}tf10001072</Template>
  <TotalTime>270</TotalTime>
  <Words>1420</Words>
  <Application>Microsoft Office PowerPoint</Application>
  <PresentationFormat>Widescreen</PresentationFormat>
  <Paragraphs>91</Paragraphs>
  <Slides>9</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Franklin Gothic Book</vt:lpstr>
      <vt:lpstr>Crop</vt:lpstr>
      <vt:lpstr>العقود التجارية   </vt:lpstr>
      <vt:lpstr>العقود التجارية </vt:lpstr>
      <vt:lpstr>العقود التجارية </vt:lpstr>
      <vt:lpstr>الوكالة بالعمولة </vt:lpstr>
      <vt:lpstr>الوكالة بالعمولة  </vt:lpstr>
      <vt:lpstr>الوكالة بالعمولة  </vt:lpstr>
      <vt:lpstr>الوكالة بالعمولة  </vt:lpstr>
      <vt:lpstr>الوكالة بالعمولة  </vt:lpstr>
      <vt:lpstr>الوكالة بالعمولة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العقود التجارية   </dc:title>
  <dc:creator>عبدالعزيز</dc:creator>
  <cp:lastModifiedBy>salem salem</cp:lastModifiedBy>
  <cp:revision>17</cp:revision>
  <dcterms:created xsi:type="dcterms:W3CDTF">2019-10-31T18:58:45Z</dcterms:created>
  <dcterms:modified xsi:type="dcterms:W3CDTF">2024-08-14T09:23:21Z</dcterms:modified>
</cp:coreProperties>
</file>