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0"/>
  </p:notesMasterIdLst>
  <p:handoutMasterIdLst>
    <p:handoutMasterId r:id="rId11"/>
  </p:handoutMasterIdLst>
  <p:sldIdLst>
    <p:sldId id="408" r:id="rId2"/>
    <p:sldId id="430" r:id="rId3"/>
    <p:sldId id="431" r:id="rId4"/>
    <p:sldId id="409" r:id="rId5"/>
    <p:sldId id="410" r:id="rId6"/>
    <p:sldId id="432" r:id="rId7"/>
    <p:sldId id="411" r:id="rId8"/>
    <p:sldId id="412" r:id="rId9"/>
  </p:sldIdLst>
  <p:sldSz cx="9144000" cy="6858000" type="screen4x3"/>
  <p:notesSz cx="7010400" cy="92964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FA3"/>
    <a:srgbClr val="D4EAE4"/>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69" autoAdjust="0"/>
    <p:restoredTop sz="86477" autoAdjust="0"/>
  </p:normalViewPr>
  <p:slideViewPr>
    <p:cSldViewPr>
      <p:cViewPr varScale="1">
        <p:scale>
          <a:sx n="62" d="100"/>
          <a:sy n="62" d="100"/>
        </p:scale>
        <p:origin x="-1344"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1" d="100"/>
          <a:sy n="81" d="100"/>
        </p:scale>
        <p:origin x="-1998" y="-9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lIns="93166" tIns="46583" rIns="93166" bIns="46583" rtlCol="0"/>
          <a:lstStyle>
            <a:lvl1pPr algn="r">
              <a:defRPr sz="1200"/>
            </a:lvl1pPr>
          </a:lstStyle>
          <a:p>
            <a:fld id="{8D8D874E-E9D5-433B-A149-BDF6BFDD40A8}" type="datetimeFigureOut">
              <a:rPr lang="en-US" smtClean="0"/>
              <a:t>1/14/2025</a:t>
            </a:fld>
            <a:endParaRPr lang="en-US" dirty="0"/>
          </a:p>
        </p:txBody>
      </p:sp>
      <p:sp>
        <p:nvSpPr>
          <p:cNvPr id="4" name="Footer Placeholder 3"/>
          <p:cNvSpPr>
            <a:spLocks noGrp="1"/>
          </p:cNvSpPr>
          <p:nvPr>
            <p:ph type="ftr" sz="quarter" idx="2"/>
          </p:nvPr>
        </p:nvSpPr>
        <p:spPr>
          <a:xfrm>
            <a:off x="1" y="8829966"/>
            <a:ext cx="3037840" cy="464820"/>
          </a:xfrm>
          <a:prstGeom prst="rect">
            <a:avLst/>
          </a:prstGeom>
        </p:spPr>
        <p:txBody>
          <a:bodyPr vert="horz" lIns="93166" tIns="46583" rIns="93166" bIns="46583"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93166" tIns="46583" rIns="93166" bIns="46583" rtlCol="0" anchor="b"/>
          <a:lstStyle>
            <a:lvl1pPr algn="r">
              <a:defRPr sz="1200"/>
            </a:lvl1pPr>
          </a:lstStyle>
          <a:p>
            <a:fld id="{20DCAA22-461C-45B4-A301-BFCA580174EF}" type="slidenum">
              <a:rPr lang="en-US" smtClean="0"/>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4820"/>
          </a:xfrm>
          <a:prstGeom prst="rect">
            <a:avLst/>
          </a:prstGeom>
        </p:spPr>
        <p:txBody>
          <a:bodyPr vert="horz" lIns="93166" tIns="46583" rIns="93166" bIns="46583"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66" tIns="46583" rIns="93166" bIns="46583" rtlCol="0"/>
          <a:lstStyle>
            <a:lvl1pPr algn="r">
              <a:defRPr sz="1200"/>
            </a:lvl1pPr>
          </a:lstStyle>
          <a:p>
            <a:fld id="{EA051F04-9E25-42C3-8BC5-EC2E8469D95E}" type="datetimeFigureOut">
              <a:rPr lang="en-US" smtClean="0"/>
              <a:t>1/14/2025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6" tIns="46583" rIns="93166" bIns="46583"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6" tIns="46583" rIns="93166" bIns="4658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66"/>
            <a:ext cx="3037840" cy="464820"/>
          </a:xfrm>
          <a:prstGeom prst="rect">
            <a:avLst/>
          </a:prstGeom>
        </p:spPr>
        <p:txBody>
          <a:bodyPr vert="horz" lIns="93166" tIns="46583" rIns="93166" bIns="4658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66" tIns="46583" rIns="93166" bIns="46583" rtlCol="0" anchor="b"/>
          <a:lstStyle>
            <a:lvl1pPr algn="r">
              <a:defRPr sz="1200"/>
            </a:lvl1pPr>
          </a:lstStyle>
          <a:p>
            <a:fld id="{A73D6722-9B4D-4E29-B226-C325925A8118}" type="slidenum">
              <a:rPr lang="en-US" smtClean="0"/>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To attain the goals described in the master budget, top managers must coordinate the efforts of all the firm’s employees.  How each company structures its organization significantly shapes how it coordinates its actions.</a:t>
            </a:r>
          </a:p>
          <a:p>
            <a:r>
              <a:rPr lang="en-US" dirty="0"/>
              <a:t>Organization</a:t>
            </a:r>
            <a:r>
              <a:rPr lang="en-US" baseline="0" dirty="0"/>
              <a:t> structure is an arrangement of lines of responsibility within an </a:t>
            </a:r>
            <a:r>
              <a:rPr lang="en-US" baseline="0" dirty="0" smtClean="0"/>
              <a:t>organization</a:t>
            </a:r>
            <a:r>
              <a:rPr lang="en-US" u="sng" baseline="0" dirty="0" smtClean="0"/>
              <a:t>.</a:t>
            </a:r>
            <a:endParaRPr lang="en-US" u="sng" dirty="0"/>
          </a:p>
        </p:txBody>
      </p:sp>
      <p:sp>
        <p:nvSpPr>
          <p:cNvPr id="4" name="Slide Number Placeholder 3"/>
          <p:cNvSpPr>
            <a:spLocks noGrp="1"/>
          </p:cNvSpPr>
          <p:nvPr>
            <p:ph type="sldNum" sz="quarter" idx="10"/>
          </p:nvPr>
        </p:nvSpPr>
        <p:spPr/>
        <p:txBody>
          <a:bodyPr/>
          <a:lstStyle/>
          <a:p>
            <a:fld id="{A73D6722-9B4D-4E29-B226-C325925A8118}" type="slidenum">
              <a:rPr lang="en-US" smtClean="0"/>
              <a:t>1</a:t>
            </a:fld>
            <a:endParaRPr lang="en-US" dirty="0"/>
          </a:p>
        </p:txBody>
      </p:sp>
    </p:spTree>
    <p:extLst>
      <p:ext uri="{BB962C8B-B14F-4D97-AF65-F5344CB8AC3E}">
        <p14:creationId xmlns:p14="http://schemas.microsoft.com/office/powerpoint/2010/main" val="2098209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t>A responsibility center is a part, </a:t>
            </a:r>
            <a:r>
              <a:rPr lang="en-US" sz="1200" b="1" dirty="0" smtClean="0"/>
              <a:t>segment</a:t>
            </a:r>
            <a:r>
              <a:rPr lang="en-US" sz="1200" b="1" u="sng" dirty="0" smtClean="0"/>
              <a:t>,</a:t>
            </a:r>
            <a:r>
              <a:rPr lang="en-US" sz="1200" b="1" dirty="0" smtClean="0"/>
              <a:t> </a:t>
            </a:r>
            <a:r>
              <a:rPr lang="en-US" sz="1200" b="1" dirty="0"/>
              <a:t>or subunit of an organization whose manager is accountable for a specified set of activities.</a:t>
            </a:r>
          </a:p>
          <a:p>
            <a:pPr marL="0" indent="0">
              <a:buNone/>
            </a:pPr>
            <a:r>
              <a:rPr lang="en-US" sz="1200" b="1" dirty="0"/>
              <a:t>Responsibility accounting is a system that measures the plans, budgets, </a:t>
            </a:r>
            <a:r>
              <a:rPr lang="en-US" sz="1200" b="1" dirty="0" smtClean="0"/>
              <a:t>actions</a:t>
            </a:r>
            <a:r>
              <a:rPr lang="en-US" sz="1200" b="1" u="sng" dirty="0" smtClean="0"/>
              <a:t>,</a:t>
            </a:r>
            <a:r>
              <a:rPr lang="en-US" sz="1200" b="1" dirty="0" smtClean="0"/>
              <a:t> </a:t>
            </a:r>
            <a:r>
              <a:rPr lang="en-US" sz="1200" b="1" dirty="0"/>
              <a:t>and actual results of each responsibility center.  </a:t>
            </a:r>
          </a:p>
          <a:p>
            <a:pPr marL="0" indent="0">
              <a:buNone/>
            </a:pPr>
            <a:r>
              <a:rPr lang="en-US" sz="1200" b="1" dirty="0"/>
              <a:t>There are four types of responsibility centers.</a:t>
            </a:r>
            <a:endParaRPr lang="en-US" sz="1400" b="1"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2</a:t>
            </a:fld>
            <a:endParaRPr lang="en-US" dirty="0"/>
          </a:p>
        </p:txBody>
      </p:sp>
    </p:spTree>
    <p:extLst>
      <p:ext uri="{BB962C8B-B14F-4D97-AF65-F5344CB8AC3E}">
        <p14:creationId xmlns:p14="http://schemas.microsoft.com/office/powerpoint/2010/main" val="1241806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t>There are four types of responsibility centers.</a:t>
            </a:r>
          </a:p>
          <a:p>
            <a:pPr marL="0" indent="0">
              <a:buNone/>
            </a:pPr>
            <a:r>
              <a:rPr lang="en-US" sz="1200" b="1" dirty="0" smtClean="0"/>
              <a:t>Cost</a:t>
            </a:r>
            <a:r>
              <a:rPr lang="en-IN" sz="1200" u="sng" dirty="0" smtClean="0">
                <a:solidFill>
                  <a:srgbClr val="FF0000"/>
                </a:solidFill>
              </a:rPr>
              <a:t>—</a:t>
            </a:r>
            <a:r>
              <a:rPr lang="en-US" sz="1200" b="1" dirty="0" smtClean="0"/>
              <a:t>accountable </a:t>
            </a:r>
            <a:r>
              <a:rPr lang="en-US" sz="1200" b="1" dirty="0"/>
              <a:t>for costs only</a:t>
            </a:r>
          </a:p>
          <a:p>
            <a:pPr marL="0" indent="0">
              <a:buNone/>
            </a:pPr>
            <a:r>
              <a:rPr lang="en-US" sz="1200" b="1" dirty="0"/>
              <a:t>Revenue </a:t>
            </a:r>
            <a:r>
              <a:rPr lang="en-IN" sz="1200" u="sng" dirty="0" smtClean="0">
                <a:solidFill>
                  <a:srgbClr val="FF0000"/>
                </a:solidFill>
              </a:rPr>
              <a:t>—</a:t>
            </a:r>
            <a:r>
              <a:rPr lang="en-US" sz="1200" b="1" dirty="0" smtClean="0"/>
              <a:t>accountable </a:t>
            </a:r>
            <a:r>
              <a:rPr lang="en-US" sz="1200" b="1" dirty="0"/>
              <a:t>for revenues only</a:t>
            </a:r>
          </a:p>
          <a:p>
            <a:pPr marL="0" indent="0">
              <a:buNone/>
            </a:pPr>
            <a:r>
              <a:rPr lang="en-US" sz="1200" b="1" dirty="0" smtClean="0"/>
              <a:t>Profit</a:t>
            </a:r>
            <a:r>
              <a:rPr lang="en-IN" sz="1200" u="sng" dirty="0" smtClean="0">
                <a:solidFill>
                  <a:srgbClr val="FF0000"/>
                </a:solidFill>
              </a:rPr>
              <a:t>—</a:t>
            </a:r>
            <a:r>
              <a:rPr lang="en-US" sz="1200" b="1" dirty="0" smtClean="0"/>
              <a:t>accountable </a:t>
            </a:r>
            <a:r>
              <a:rPr lang="en-US" sz="1200" b="1" dirty="0"/>
              <a:t>for revenues and costs</a:t>
            </a:r>
          </a:p>
          <a:p>
            <a:pPr marL="0" indent="0">
              <a:buNone/>
            </a:pPr>
            <a:r>
              <a:rPr lang="en-US" sz="1200" b="1" dirty="0" smtClean="0"/>
              <a:t>Investment</a:t>
            </a:r>
            <a:r>
              <a:rPr lang="en-IN" sz="1200" u="sng" dirty="0" smtClean="0">
                <a:solidFill>
                  <a:srgbClr val="FF0000"/>
                </a:solidFill>
              </a:rPr>
              <a:t>—</a:t>
            </a:r>
            <a:r>
              <a:rPr lang="en-US" sz="1200" b="1" dirty="0" smtClean="0"/>
              <a:t>accountable </a:t>
            </a:r>
            <a:r>
              <a:rPr lang="en-US" sz="1200" b="1" dirty="0"/>
              <a:t>for investments, </a:t>
            </a:r>
            <a:r>
              <a:rPr lang="en-US" sz="1200" b="1" dirty="0" smtClean="0"/>
              <a:t>revenues</a:t>
            </a:r>
            <a:r>
              <a:rPr lang="en-US" sz="1200" b="1" u="sng" dirty="0" smtClean="0"/>
              <a:t>,</a:t>
            </a:r>
            <a:r>
              <a:rPr lang="en-US" sz="1200" b="1" dirty="0" smtClean="0"/>
              <a:t> </a:t>
            </a:r>
            <a:r>
              <a:rPr lang="en-US" sz="1200" b="1" dirty="0"/>
              <a:t>and costs</a:t>
            </a:r>
            <a:endParaRPr lang="en-US" sz="14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3</a:t>
            </a:fld>
            <a:endParaRPr lang="en-US" dirty="0"/>
          </a:p>
        </p:txBody>
      </p:sp>
    </p:spTree>
    <p:extLst>
      <p:ext uri="{BB962C8B-B14F-4D97-AF65-F5344CB8AC3E}">
        <p14:creationId xmlns:p14="http://schemas.microsoft.com/office/powerpoint/2010/main" val="2616200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Budgets offer feedback in the form of variances and provide managers with early warning of problems.  They can also be the basis for performance evaluation and are a basis for strategy evaluation.</a:t>
            </a:r>
          </a:p>
        </p:txBody>
      </p:sp>
      <p:sp>
        <p:nvSpPr>
          <p:cNvPr id="4" name="Slide Number Placeholder 3"/>
          <p:cNvSpPr>
            <a:spLocks noGrp="1"/>
          </p:cNvSpPr>
          <p:nvPr>
            <p:ph type="sldNum" sz="quarter" idx="10"/>
          </p:nvPr>
        </p:nvSpPr>
        <p:spPr/>
        <p:txBody>
          <a:bodyPr/>
          <a:lstStyle/>
          <a:p>
            <a:fld id="{A73D6722-9B4D-4E29-B226-C325925A8118}" type="slidenum">
              <a:rPr lang="en-US" smtClean="0"/>
              <a:t>4</a:t>
            </a:fld>
            <a:endParaRPr lang="en-US" dirty="0"/>
          </a:p>
        </p:txBody>
      </p:sp>
    </p:spTree>
    <p:extLst>
      <p:ext uri="{BB962C8B-B14F-4D97-AF65-F5344CB8AC3E}">
        <p14:creationId xmlns:p14="http://schemas.microsoft.com/office/powerpoint/2010/main" val="3084253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Controllability is the degree of influence a specific manager has over costs, </a:t>
            </a:r>
            <a:r>
              <a:rPr lang="en-US" dirty="0" smtClean="0"/>
              <a:t>revenues</a:t>
            </a:r>
            <a:r>
              <a:rPr lang="en-US" u="sng" dirty="0" smtClean="0"/>
              <a:t>,</a:t>
            </a:r>
            <a:r>
              <a:rPr lang="en-US" baseline="0" dirty="0" smtClean="0"/>
              <a:t> </a:t>
            </a:r>
            <a:r>
              <a:rPr lang="en-US" baseline="0" dirty="0"/>
              <a:t>or related items for which he or she is responsible.</a:t>
            </a:r>
          </a:p>
          <a:p>
            <a:r>
              <a:rPr lang="en-US" baseline="0" dirty="0"/>
              <a:t>Responsibility accounting is more far-reaching.  </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5</a:t>
            </a:fld>
            <a:endParaRPr lang="en-US" dirty="0"/>
          </a:p>
        </p:txBody>
      </p:sp>
    </p:spTree>
    <p:extLst>
      <p:ext uri="{BB962C8B-B14F-4D97-AF65-F5344CB8AC3E}">
        <p14:creationId xmlns:p14="http://schemas.microsoft.com/office/powerpoint/2010/main" val="14145804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altLang="en-US" dirty="0"/>
              <a:t>The more fundamental purpose of responsibility accounting is to gather information</a:t>
            </a:r>
            <a:r>
              <a:rPr lang="en-US" altLang="en-US" baseline="0" dirty="0"/>
              <a:t> from various personnel to enable future improvement.</a:t>
            </a:r>
            <a:endParaRPr lang="en-US" altLang="en-US" dirty="0"/>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6</a:t>
            </a:fld>
            <a:endParaRPr lang="en-US" dirty="0"/>
          </a:p>
        </p:txBody>
      </p:sp>
    </p:spTree>
    <p:extLst>
      <p:ext uri="{BB962C8B-B14F-4D97-AF65-F5344CB8AC3E}">
        <p14:creationId xmlns:p14="http://schemas.microsoft.com/office/powerpoint/2010/main" val="9095075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Budgeting is most effective when lower-level managers actively</a:t>
            </a:r>
            <a:r>
              <a:rPr lang="en-US" baseline="0" dirty="0"/>
              <a:t> participate and meaningfully engage in the budgeting process.</a:t>
            </a:r>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7</a:t>
            </a:fld>
            <a:endParaRPr lang="en-US" dirty="0"/>
          </a:p>
        </p:txBody>
      </p:sp>
    </p:spTree>
    <p:extLst>
      <p:ext uri="{BB962C8B-B14F-4D97-AF65-F5344CB8AC3E}">
        <p14:creationId xmlns:p14="http://schemas.microsoft.com/office/powerpoint/2010/main" val="16409423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dirty="0"/>
              <a:t>Budgetary slack is a concern for firms when using budgets for performance evaluation</a:t>
            </a:r>
            <a:r>
              <a:rPr lang="en-US" altLang="en-US"/>
              <a:t>. </a:t>
            </a:r>
            <a:r>
              <a:rPr lang="en-US" altLang="en-US" smtClean="0"/>
              <a:t> There </a:t>
            </a:r>
            <a:r>
              <a:rPr lang="en-US" altLang="en-US" dirty="0"/>
              <a:t>are many techniques to avoid or minimize this negative aspect including the use of stretch targets and Kaizen budgeting.</a:t>
            </a:r>
          </a:p>
          <a:p>
            <a:endParaRPr lang="en-US" dirty="0"/>
          </a:p>
        </p:txBody>
      </p:sp>
      <p:sp>
        <p:nvSpPr>
          <p:cNvPr id="4" name="Slide Number Placeholder 3"/>
          <p:cNvSpPr>
            <a:spLocks noGrp="1"/>
          </p:cNvSpPr>
          <p:nvPr>
            <p:ph type="sldNum" sz="quarter" idx="10"/>
          </p:nvPr>
        </p:nvSpPr>
        <p:spPr/>
        <p:txBody>
          <a:bodyPr/>
          <a:lstStyle/>
          <a:p>
            <a:fld id="{A73D6722-9B4D-4E29-B226-C325925A8118}" type="slidenum">
              <a:rPr lang="en-US" smtClean="0"/>
              <a:t>8</a:t>
            </a:fld>
            <a:endParaRPr lang="en-US" dirty="0"/>
          </a:p>
        </p:txBody>
      </p:sp>
    </p:spTree>
    <p:extLst>
      <p:ext uri="{BB962C8B-B14F-4D97-AF65-F5344CB8AC3E}">
        <p14:creationId xmlns:p14="http://schemas.microsoft.com/office/powerpoint/2010/main" val="16496234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BFAB6944-8C02-4B20-B0AA-891658543E2C}" type="datetime1">
              <a:rPr lang="en-US" smtClean="0"/>
              <a:t>1/14/2025</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9" name="TextBox 8"/>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smtClean="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smtClean="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smtClean="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val="30566669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1"/>
                </a:solidFill>
              </a:defRPr>
            </a:lvl1pPr>
          </a:lstStyle>
          <a:p>
            <a:fld id="{5E16662B-7A18-4880-B2BD-24D6C2F5E0CA}" type="datetime1">
              <a:rPr lang="en-US" smtClean="0"/>
              <a:t>1/14/2025</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9" name="Picture 8"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0410" y="6376789"/>
            <a:ext cx="918000" cy="279915"/>
          </a:xfrm>
          <a:prstGeom prst="rect">
            <a:avLst/>
          </a:prstGeom>
        </p:spPr>
      </p:pic>
      <p:sp>
        <p:nvSpPr>
          <p:cNvPr id="7" name="TextBox 6"/>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smtClean="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smtClean="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smtClean="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val="27310559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7FA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0"/>
            <a:ext cx="4038600" cy="4525963"/>
          </a:xfrm>
        </p:spPr>
        <p:txBody>
          <a:bodyPr/>
          <a:lstStyle>
            <a:lvl1pPr>
              <a:defRPr sz="2800" baseline="0">
                <a:latin typeface="Arial" pitchFamily="34" charset="0"/>
              </a:defRPr>
            </a:lvl1pPr>
            <a:lvl2pPr>
              <a:defRPr sz="2400" baseline="0">
                <a:latin typeface="Arial" pitchFamily="34" charset="0"/>
              </a:defRPr>
            </a:lvl2pPr>
            <a:lvl3pPr>
              <a:defRPr sz="2000" baseline="0">
                <a:latin typeface="Arial" pitchFamily="34" charset="0"/>
              </a:defRPr>
            </a:lvl3pPr>
            <a:lvl4pPr>
              <a:defRPr sz="1800" baseline="0">
                <a:latin typeface="Arial" pitchFamily="34" charset="0"/>
              </a:defRPr>
            </a:lvl4pPr>
            <a:lvl5pPr>
              <a:defRPr sz="1800" baseline="0">
                <a:latin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baseline="0">
                <a:latin typeface="Arial" pitchFamily="34" charset="0"/>
              </a:defRPr>
            </a:lvl1pPr>
            <a:lvl2pPr>
              <a:defRPr sz="2400" baseline="0">
                <a:latin typeface="Arial" pitchFamily="34" charset="0"/>
              </a:defRPr>
            </a:lvl2pPr>
            <a:lvl3pPr>
              <a:defRPr sz="2000" baseline="0">
                <a:latin typeface="Arial" pitchFamily="34" charset="0"/>
              </a:defRPr>
            </a:lvl3pPr>
            <a:lvl4pPr>
              <a:defRPr sz="1800" baseline="0">
                <a:latin typeface="Arial" pitchFamily="34" charset="0"/>
              </a:defRPr>
            </a:lvl4pPr>
            <a:lvl5pPr>
              <a:defRPr sz="1800" baseline="0">
                <a:latin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1"/>
          </p:nvPr>
        </p:nvSpPr>
        <p:spPr/>
        <p:txBody>
          <a:bodyPr/>
          <a:lstStyle>
            <a:lvl1pPr>
              <a:defRPr/>
            </a:lvl1pPr>
          </a:lstStyle>
          <a:p>
            <a:pPr>
              <a:defRPr/>
            </a:pPr>
            <a:fld id="{6670715B-4465-4100-A145-45746CF7DE3A}" type="slidenum">
              <a:rPr lang="en-US"/>
              <a:pPr>
                <a:defRPr/>
              </a:pPr>
              <a:t>‹#›</a:t>
            </a:fld>
            <a:endParaRPr lang="en-US" dirty="0"/>
          </a:p>
        </p:txBody>
      </p:sp>
    </p:spTree>
    <p:extLst>
      <p:ext uri="{BB962C8B-B14F-4D97-AF65-F5344CB8AC3E}">
        <p14:creationId xmlns:p14="http://schemas.microsoft.com/office/powerpoint/2010/main" val="15551920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Slide Number Placeholder 5"/>
          <p:cNvSpPr>
            <a:spLocks noGrp="1"/>
          </p:cNvSpPr>
          <p:nvPr>
            <p:ph type="sldNum" sz="quarter" idx="11"/>
          </p:nvPr>
        </p:nvSpPr>
        <p:spPr/>
        <p:txBody>
          <a:bodyPr/>
          <a:lstStyle>
            <a:lvl1pPr>
              <a:defRPr/>
            </a:lvl1pPr>
          </a:lstStyle>
          <a:p>
            <a:pPr>
              <a:defRPr/>
            </a:pPr>
            <a:fld id="{89E0F49A-3581-4627-A690-D3EEA9FC4E3F}" type="slidenum">
              <a:rPr lang="en-US"/>
              <a:pPr>
                <a:defRPr/>
              </a:pPr>
              <a:t>‹#›</a:t>
            </a:fld>
            <a:endParaRPr lang="en-US" dirty="0"/>
          </a:p>
        </p:txBody>
      </p:sp>
    </p:spTree>
    <p:extLst>
      <p:ext uri="{BB962C8B-B14F-4D97-AF65-F5344CB8AC3E}">
        <p14:creationId xmlns:p14="http://schemas.microsoft.com/office/powerpoint/2010/main" val="15045154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16" name="Footer Placeholder 2"/>
          <p:cNvSpPr>
            <a:spLocks noGrp="1"/>
          </p:cNvSpPr>
          <p:nvPr>
            <p:ph type="ftr" sz="quarter" idx="10"/>
          </p:nvPr>
        </p:nvSpPr>
        <p:spPr>
          <a:xfrm>
            <a:off x="93969" y="6165337"/>
            <a:ext cx="8595360" cy="235463"/>
          </a:xfrm>
          <a:prstGeom prst="rect">
            <a:avLst/>
          </a:prstGeo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1/14/2025</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20" name="Text Placeholder 17"/>
          <p:cNvSpPr>
            <a:spLocks noGrp="1"/>
          </p:cNvSpPr>
          <p:nvPr>
            <p:ph type="body" sz="quarter" idx="16" hasCustomPrompt="1"/>
          </p:nvPr>
        </p:nvSpPr>
        <p:spPr>
          <a:xfrm>
            <a:off x="3048000" y="6529254"/>
            <a:ext cx="5867400" cy="187537"/>
          </a:xfrm>
        </p:spPr>
        <p:txBody>
          <a:bodyPr/>
          <a:lstStyle>
            <a:lvl1pPr marL="0" indent="0" algn="r">
              <a:buNone/>
              <a:defRPr sz="800" baseline="0"/>
            </a:lvl1pPr>
          </a:lstStyle>
          <a:p>
            <a:pPr lvl="0"/>
            <a:r>
              <a:rPr lang="en-US" dirty="0" smtClean="0"/>
              <a:t>Click to add copyright line</a:t>
            </a:r>
            <a:endParaRPr lang="en-IN"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Tree>
    <p:extLst>
      <p:ext uri="{BB962C8B-B14F-4D97-AF65-F5344CB8AC3E}">
        <p14:creationId xmlns:p14="http://schemas.microsoft.com/office/powerpoint/2010/main" val="29734423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Add edition here</a:t>
            </a:r>
            <a:endParaRPr lang="en-US" dirty="0"/>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smtClean="0"/>
              <a:t>Chapter ##</a:t>
            </a:r>
            <a:endParaRPr lang="en-US" dirty="0"/>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smtClean="0"/>
              <a:t>Chapter title</a:t>
            </a:r>
            <a:endParaRPr lang="en-US" dirty="0"/>
          </a:p>
        </p:txBody>
      </p:sp>
      <p:sp>
        <p:nvSpPr>
          <p:cNvPr id="4" name="Date Placeholder 3"/>
          <p:cNvSpPr>
            <a:spLocks noGrp="1"/>
          </p:cNvSpPr>
          <p:nvPr>
            <p:ph type="dt" sz="half" idx="11"/>
          </p:nvPr>
        </p:nvSpPr>
        <p:spPr/>
        <p:txBody>
          <a:bodyPr/>
          <a:lstStyle/>
          <a:p>
            <a:fld id="{88D46458-8A45-4664-9F80-C06F194D1C11}" type="datetime1">
              <a:rPr lang="en-US" smtClean="0"/>
              <a:t>1/14/2025</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4" name="TextBox 13"/>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smtClean="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smtClean="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smtClean="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val="8442003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smtClean="0"/>
              <a:t>Click to edit Master title style</a:t>
            </a:r>
            <a:endParaRPr lang="en-US" dirty="0"/>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24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smtClean="0"/>
              <a:t>Click to add Learning Objective(s)</a:t>
            </a:r>
            <a:endParaRPr lang="en-US" dirty="0"/>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1"/>
          </p:nvPr>
        </p:nvSpPr>
        <p:spPr/>
        <p:txBody>
          <a:bodyPr/>
          <a:lstStyle/>
          <a:p>
            <a:fld id="{B29AD930-DAF4-4544-9F96-2E0B2DCD6EFF}" type="datetime1">
              <a:rPr lang="en-US" smtClean="0"/>
              <a:t>1/14/2025</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7028908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9" name="Date Placeholder 3"/>
          <p:cNvSpPr>
            <a:spLocks noGrp="1"/>
          </p:cNvSpPr>
          <p:nvPr>
            <p:ph type="dt" sz="half" idx="10"/>
          </p:nvPr>
        </p:nvSpPr>
        <p:spPr>
          <a:xfrm>
            <a:off x="6335713" y="113072"/>
            <a:ext cx="2133600" cy="182880"/>
          </a:xfrm>
        </p:spPr>
        <p:txBody>
          <a:bodyPr/>
          <a:lstStyle/>
          <a:p>
            <a:fld id="{EEF604B1-765F-45AA-A171-7233A4163C0E}" type="datetime1">
              <a:rPr lang="en-US" smtClean="0"/>
              <a:t>1/14/2025</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256504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10"/>
          </p:nvPr>
        </p:nvSpPr>
        <p:spPr/>
        <p:txBody>
          <a:bodyPr/>
          <a:lstStyle/>
          <a:p>
            <a:fld id="{01C80FD3-FFB9-4C8D-B659-4F8471E6647E}" type="datetime1">
              <a:rPr lang="en-US" smtClean="0"/>
              <a:t>1/14/2025</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8865923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smtClean="0"/>
              <a:t>Click to add figure number and title</a:t>
            </a:r>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46250570-ECE2-48E6-BCEC-119A658FD60E}" type="datetime1">
              <a:rPr lang="en-US" smtClean="0"/>
              <a:t>1/14/2025</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0410" y="6376789"/>
            <a:ext cx="918000" cy="279915"/>
          </a:xfrm>
          <a:prstGeom prst="rect">
            <a:avLst/>
          </a:prstGeom>
        </p:spPr>
      </p:pic>
      <p:sp>
        <p:nvSpPr>
          <p:cNvPr id="12" name="TextBox 11"/>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smtClean="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smtClean="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smtClean="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val="28878725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C7775468-395A-4F77-B53D-5807151D8AC4}" type="datetime1">
              <a:rPr lang="en-US" smtClean="0"/>
              <a:t>1/14/2025</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10003726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15964868-39F0-49A6-82BD-178C14600D9C}" type="datetime1">
              <a:rPr lang="en-US" smtClean="0"/>
              <a:t>1/14/2025</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11637073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Click to edit Master title style</a:t>
            </a:r>
            <a:endParaRPr lang="en-US" dirty="0"/>
          </a:p>
        </p:txBody>
      </p:sp>
      <p:sp>
        <p:nvSpPr>
          <p:cNvPr id="3" name="Date Placeholder 2"/>
          <p:cNvSpPr>
            <a:spLocks noGrp="1"/>
          </p:cNvSpPr>
          <p:nvPr>
            <p:ph type="dt" sz="half" idx="10"/>
          </p:nvPr>
        </p:nvSpPr>
        <p:spPr/>
        <p:txBody>
          <a:bodyPr/>
          <a:lstStyle/>
          <a:p>
            <a:fld id="{699CF03E-DAA5-4F96-9F1F-C0F357F9D395}" type="datetime1">
              <a:rPr lang="en-US" smtClean="0"/>
              <a:t>1/14/2025</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t>‹#›</a:t>
            </a:fld>
            <a:endParaRPr lang="en-US" dirty="0"/>
          </a:p>
        </p:txBody>
      </p:sp>
    </p:spTree>
    <p:extLst>
      <p:ext uri="{BB962C8B-B14F-4D97-AF65-F5344CB8AC3E}">
        <p14:creationId xmlns:p14="http://schemas.microsoft.com/office/powerpoint/2010/main" val="2506555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smtClean="0"/>
              <a:t>Click to edit </a:t>
            </a:r>
            <a:br>
              <a:rPr lang="en-US" dirty="0" smtClean="0"/>
            </a:br>
            <a:r>
              <a:rPr lang="en-US" dirty="0" smtClean="0"/>
              <a:t>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a:t>
            </a:r>
          </a:p>
          <a:p>
            <a:pPr lvl="6"/>
            <a:r>
              <a:rPr lang="en-US" dirty="0" smtClean="0"/>
              <a:t>Seventh</a:t>
            </a:r>
          </a:p>
          <a:p>
            <a:pPr lvl="7"/>
            <a:r>
              <a:rPr lang="en-US" dirty="0" smtClean="0"/>
              <a:t>Eighth</a:t>
            </a:r>
          </a:p>
          <a:p>
            <a:pPr lvl="8"/>
            <a:r>
              <a:rPr lang="en-US" dirty="0" smtClean="0"/>
              <a:t>Ninth</a:t>
            </a:r>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B9544A98-833B-44D6-883E-8490CDFFD75F}" type="datetime1">
              <a:rPr lang="en-US" smtClean="0"/>
              <a:t>1/14/2025</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376789"/>
            <a:ext cx="918000" cy="279915"/>
          </a:xfrm>
          <a:prstGeom prst="rect">
            <a:avLst/>
          </a:prstGeom>
        </p:spPr>
      </p:pic>
      <p:sp>
        <p:nvSpPr>
          <p:cNvPr id="10" name="TextBox 9"/>
          <p:cNvSpPr txBox="1"/>
          <p:nvPr userDrawn="1"/>
        </p:nvSpPr>
        <p:spPr>
          <a:xfrm>
            <a:off x="1752600" y="6324600"/>
            <a:ext cx="7162800" cy="276999"/>
          </a:xfrm>
          <a:prstGeom prst="rect">
            <a:avLst/>
          </a:prstGeom>
          <a:noFill/>
        </p:spPr>
        <p:txBody>
          <a:bodyPr wrap="square" rtlCol="0">
            <a:spAutoFit/>
          </a:bodyPr>
          <a:lstStyle/>
          <a:p>
            <a:pPr marL="0" marR="0" indent="0" algn="r" defTabSz="914400" rtl="0" eaLnBrk="1" fontAlgn="auto" latinLnBrk="0" hangingPunct="1">
              <a:lnSpc>
                <a:spcPct val="100000"/>
              </a:lnSpc>
              <a:spcBef>
                <a:spcPts val="0"/>
              </a:spcBef>
              <a:spcAft>
                <a:spcPts val="0"/>
              </a:spcAft>
              <a:buClrTx/>
              <a:buSzTx/>
              <a:buFontTx/>
              <a:buNone/>
              <a:tabLst/>
              <a:defRPr/>
            </a:pPr>
            <a:r>
              <a:rPr lang="en-US" altLang="en-US" sz="1200" b="0" dirty="0" smtClean="0">
                <a:latin typeface="Verdana" panose="020B0604030504040204" pitchFamily="34" charset="0"/>
                <a:ea typeface="Verdana" panose="020B0604030504040204" pitchFamily="34" charset="0"/>
                <a:cs typeface="Verdana" panose="020B0604030504040204" pitchFamily="34" charset="0"/>
              </a:rPr>
              <a:t>Copyright © 2018,</a:t>
            </a:r>
            <a:r>
              <a:rPr lang="en-US" altLang="en-US" sz="1200" b="0" baseline="0" dirty="0" smtClean="0">
                <a:latin typeface="Verdana" panose="020B0604030504040204" pitchFamily="34" charset="0"/>
                <a:ea typeface="Verdana" panose="020B0604030504040204" pitchFamily="34" charset="0"/>
                <a:cs typeface="Verdana" panose="020B0604030504040204" pitchFamily="34" charset="0"/>
              </a:rPr>
              <a:t> 2016, 2015 Pearson Education, Ltd</a:t>
            </a:r>
            <a:r>
              <a:rPr lang="en-US" altLang="en-US" sz="1200" b="0" dirty="0" smtClean="0">
                <a:latin typeface="Verdana" panose="020B0604030504040204" pitchFamily="34" charset="0"/>
                <a:ea typeface="Verdana" panose="020B0604030504040204" pitchFamily="34" charset="0"/>
                <a:cs typeface="Verdana" panose="020B0604030504040204" pitchFamily="34" charset="0"/>
              </a:rPr>
              <a:t>. All Rights Reserved.</a:t>
            </a:r>
          </a:p>
        </p:txBody>
      </p:sp>
    </p:spTree>
    <p:extLst>
      <p:ext uri="{BB962C8B-B14F-4D97-AF65-F5344CB8AC3E}">
        <p14:creationId xmlns:p14="http://schemas.microsoft.com/office/powerpoint/2010/main" val="217523685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hf sldNum="0" hdr="0" dt="0"/>
  <p:txStyles>
    <p:titleStyle>
      <a:lvl1pPr algn="l" defTabSz="914400" rtl="0" eaLnBrk="1" latinLnBrk="0" hangingPunct="1">
        <a:lnSpc>
          <a:spcPct val="100000"/>
        </a:lnSpc>
        <a:spcBef>
          <a:spcPct val="0"/>
        </a:spcBef>
        <a:buNone/>
        <a:defRPr sz="3400" b="1" kern="1200">
          <a:solidFill>
            <a:srgbClr val="007FA3"/>
          </a:solidFill>
          <a:latin typeface="+mj-lt"/>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smtClean="0">
                <a:latin typeface="+mj-lt"/>
              </a:rPr>
              <a:t>Budgeting and Responsibility Accounting </a:t>
            </a:r>
            <a:r>
              <a:rPr lang="en-US" sz="2200" b="0" dirty="0" smtClean="0">
                <a:solidFill>
                  <a:schemeClr val="bg2"/>
                </a:solidFill>
              </a:rPr>
              <a:t>(</a:t>
            </a:r>
            <a:r>
              <a:rPr lang="en-US" sz="2200" b="0" dirty="0">
                <a:solidFill>
                  <a:schemeClr val="bg2"/>
                </a:solidFill>
              </a:rPr>
              <a:t>1 </a:t>
            </a:r>
            <a:r>
              <a:rPr lang="en-US" sz="2200" b="0" dirty="0" smtClean="0">
                <a:solidFill>
                  <a:schemeClr val="bg2"/>
                </a:solidFill>
              </a:rPr>
              <a:t>of </a:t>
            </a:r>
            <a:r>
              <a:rPr lang="en-US" sz="2200" b="0" dirty="0">
                <a:solidFill>
                  <a:schemeClr val="bg2"/>
                </a:solidFill>
              </a:rPr>
              <a:t>3)</a:t>
            </a:r>
          </a:p>
        </p:txBody>
      </p:sp>
      <p:sp>
        <p:nvSpPr>
          <p:cNvPr id="3" name="Content Placeholder 1"/>
          <p:cNvSpPr>
            <a:spLocks noGrp="1"/>
          </p:cNvSpPr>
          <p:nvPr>
            <p:ph idx="1"/>
          </p:nvPr>
        </p:nvSpPr>
        <p:spPr/>
        <p:txBody>
          <a:bodyPr>
            <a:noAutofit/>
          </a:bodyPr>
          <a:lstStyle/>
          <a:p>
            <a:pPr marL="0" indent="0">
              <a:buNone/>
            </a:pPr>
            <a:r>
              <a:rPr lang="en-US" sz="2400" dirty="0"/>
              <a:t>How each company structures its organization significantly shapes how it coordinates its actions.</a:t>
            </a:r>
          </a:p>
          <a:p>
            <a:pPr marL="0" indent="0">
              <a:buNone/>
            </a:pPr>
            <a:r>
              <a:rPr lang="en-US" sz="2400" dirty="0"/>
              <a:t>Functional organizations develop strong competencies within each function but are generally less focused on particular markets or customers.</a:t>
            </a:r>
          </a:p>
          <a:p>
            <a:pPr marL="0" indent="0">
              <a:buNone/>
            </a:pPr>
            <a:r>
              <a:rPr lang="en-US" sz="2400" dirty="0"/>
              <a:t>Firms that are organized by product line or brand are more focused on particular markets or customers. </a:t>
            </a:r>
          </a:p>
        </p:txBody>
      </p:sp>
    </p:spTree>
    <p:extLst>
      <p:ext uri="{BB962C8B-B14F-4D97-AF65-F5344CB8AC3E}">
        <p14:creationId xmlns:p14="http://schemas.microsoft.com/office/powerpoint/2010/main" val="3704658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smtClean="0">
                <a:latin typeface="+mj-lt"/>
              </a:rPr>
              <a:t>Budgeting and Responsibility Accounting </a:t>
            </a:r>
            <a:r>
              <a:rPr lang="en-US" sz="2200" b="0" dirty="0" smtClean="0">
                <a:solidFill>
                  <a:schemeClr val="bg2"/>
                </a:solidFill>
              </a:rPr>
              <a:t>(</a:t>
            </a:r>
            <a:r>
              <a:rPr lang="en-US" sz="2200" b="0" dirty="0">
                <a:solidFill>
                  <a:schemeClr val="bg2"/>
                </a:solidFill>
              </a:rPr>
              <a:t>2 </a:t>
            </a:r>
            <a:r>
              <a:rPr lang="en-US" sz="2200" b="0" dirty="0" smtClean="0">
                <a:solidFill>
                  <a:schemeClr val="bg2"/>
                </a:solidFill>
              </a:rPr>
              <a:t>of </a:t>
            </a:r>
            <a:r>
              <a:rPr lang="en-US" sz="2200" b="0" dirty="0">
                <a:solidFill>
                  <a:schemeClr val="bg2"/>
                </a:solidFill>
              </a:rPr>
              <a:t>3)</a:t>
            </a:r>
          </a:p>
        </p:txBody>
      </p:sp>
      <p:sp>
        <p:nvSpPr>
          <p:cNvPr id="3" name="Content Placeholder 1"/>
          <p:cNvSpPr>
            <a:spLocks noGrp="1"/>
          </p:cNvSpPr>
          <p:nvPr>
            <p:ph idx="1"/>
          </p:nvPr>
        </p:nvSpPr>
        <p:spPr/>
        <p:txBody>
          <a:bodyPr>
            <a:noAutofit/>
          </a:bodyPr>
          <a:lstStyle/>
          <a:p>
            <a:pPr marL="0" indent="0">
              <a:buNone/>
            </a:pPr>
            <a:r>
              <a:rPr lang="en-US" sz="2400" dirty="0"/>
              <a:t>Each manager, regardless of level, is in charge of a responsibility center.  A responsibility center is a part, </a:t>
            </a:r>
            <a:r>
              <a:rPr lang="en-US" sz="2400" dirty="0" smtClean="0"/>
              <a:t>segment, </a:t>
            </a:r>
            <a:r>
              <a:rPr lang="en-US" sz="2400" dirty="0"/>
              <a:t>or subunit of an organization whose manager is accountable for a specified set of activities.</a:t>
            </a:r>
          </a:p>
          <a:p>
            <a:pPr marL="0" indent="0">
              <a:buNone/>
            </a:pPr>
            <a:r>
              <a:rPr lang="en-US" sz="2400" dirty="0"/>
              <a:t>Responsibility accounting is a system that measures the plans, budgets, </a:t>
            </a:r>
            <a:r>
              <a:rPr lang="en-US" sz="2400" dirty="0" smtClean="0"/>
              <a:t>actions, </a:t>
            </a:r>
            <a:r>
              <a:rPr lang="en-US" sz="2400" dirty="0"/>
              <a:t>and actual results of each responsibility center.  </a:t>
            </a:r>
          </a:p>
          <a:p>
            <a:pPr marL="0" indent="0">
              <a:buNone/>
            </a:pPr>
            <a:r>
              <a:rPr lang="en-US" sz="2400" dirty="0"/>
              <a:t>There are four types of responsibility centers.</a:t>
            </a:r>
          </a:p>
        </p:txBody>
      </p:sp>
    </p:spTree>
    <p:extLst>
      <p:ext uri="{BB962C8B-B14F-4D97-AF65-F5344CB8AC3E}">
        <p14:creationId xmlns:p14="http://schemas.microsoft.com/office/powerpoint/2010/main" val="3059454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smtClean="0">
                <a:latin typeface="+mj-lt"/>
              </a:rPr>
              <a:t>Budgeting and Responsibility Accounting </a:t>
            </a:r>
            <a:r>
              <a:rPr lang="en-US" sz="2200" b="0" dirty="0" smtClean="0">
                <a:solidFill>
                  <a:schemeClr val="bg2"/>
                </a:solidFill>
              </a:rPr>
              <a:t>(</a:t>
            </a:r>
            <a:r>
              <a:rPr lang="en-US" sz="2200" b="0" dirty="0">
                <a:solidFill>
                  <a:schemeClr val="bg2"/>
                </a:solidFill>
              </a:rPr>
              <a:t>3 </a:t>
            </a:r>
            <a:r>
              <a:rPr lang="en-US" sz="2200" b="0" dirty="0" smtClean="0">
                <a:solidFill>
                  <a:schemeClr val="bg2"/>
                </a:solidFill>
              </a:rPr>
              <a:t>of </a:t>
            </a:r>
            <a:r>
              <a:rPr lang="en-US" sz="2200" b="0" dirty="0">
                <a:solidFill>
                  <a:schemeClr val="bg2"/>
                </a:solidFill>
              </a:rPr>
              <a:t>3)</a:t>
            </a:r>
          </a:p>
        </p:txBody>
      </p:sp>
      <p:sp>
        <p:nvSpPr>
          <p:cNvPr id="3" name="Content Placeholder 1"/>
          <p:cNvSpPr>
            <a:spLocks noGrp="1"/>
          </p:cNvSpPr>
          <p:nvPr>
            <p:ph idx="1"/>
          </p:nvPr>
        </p:nvSpPr>
        <p:spPr/>
        <p:txBody>
          <a:bodyPr>
            <a:noAutofit/>
          </a:bodyPr>
          <a:lstStyle/>
          <a:p>
            <a:pPr marL="0" indent="0">
              <a:buNone/>
            </a:pPr>
            <a:r>
              <a:rPr lang="en-US" sz="2400" dirty="0"/>
              <a:t>There are four types of responsibility centers.</a:t>
            </a:r>
          </a:p>
          <a:p>
            <a:pPr marL="0" indent="0">
              <a:buNone/>
            </a:pPr>
            <a:r>
              <a:rPr lang="en-US" sz="2400" dirty="0" smtClean="0"/>
              <a:t>Cost</a:t>
            </a:r>
            <a:r>
              <a:rPr lang="en-IN" sz="2400" dirty="0" smtClean="0"/>
              <a:t>—</a:t>
            </a:r>
            <a:r>
              <a:rPr lang="en-US" sz="2400" dirty="0" smtClean="0"/>
              <a:t>accountable </a:t>
            </a:r>
            <a:r>
              <a:rPr lang="en-US" sz="2400" dirty="0"/>
              <a:t>for costs only</a:t>
            </a:r>
          </a:p>
          <a:p>
            <a:pPr marL="0" indent="0">
              <a:buNone/>
            </a:pPr>
            <a:r>
              <a:rPr lang="en-US" sz="2400" dirty="0" smtClean="0"/>
              <a:t>Revenue</a:t>
            </a:r>
            <a:r>
              <a:rPr lang="en-IN" sz="2400" dirty="0" smtClean="0"/>
              <a:t>—</a:t>
            </a:r>
            <a:r>
              <a:rPr lang="en-US" sz="2400" dirty="0" smtClean="0"/>
              <a:t>accountable </a:t>
            </a:r>
            <a:r>
              <a:rPr lang="en-US" sz="2400" dirty="0"/>
              <a:t>for revenues only</a:t>
            </a:r>
          </a:p>
          <a:p>
            <a:pPr marL="0" indent="0">
              <a:buNone/>
            </a:pPr>
            <a:r>
              <a:rPr lang="en-US" sz="2400" dirty="0" smtClean="0"/>
              <a:t>Profit</a:t>
            </a:r>
            <a:r>
              <a:rPr lang="en-IN" sz="2400" dirty="0" smtClean="0"/>
              <a:t>—</a:t>
            </a:r>
            <a:r>
              <a:rPr lang="en-US" sz="2400" dirty="0" smtClean="0"/>
              <a:t>accountable </a:t>
            </a:r>
            <a:r>
              <a:rPr lang="en-US" sz="2400" dirty="0"/>
              <a:t>for revenues and costs</a:t>
            </a:r>
          </a:p>
          <a:p>
            <a:pPr marL="0" indent="0">
              <a:buNone/>
            </a:pPr>
            <a:r>
              <a:rPr lang="en-US" sz="2400" dirty="0" smtClean="0"/>
              <a:t>Investment</a:t>
            </a:r>
            <a:r>
              <a:rPr lang="en-IN" sz="2400" dirty="0" smtClean="0"/>
              <a:t>—</a:t>
            </a:r>
            <a:r>
              <a:rPr lang="en-US" sz="2400" dirty="0" smtClean="0"/>
              <a:t>accountable </a:t>
            </a:r>
            <a:r>
              <a:rPr lang="en-US" sz="2400" dirty="0"/>
              <a:t>for investments, </a:t>
            </a:r>
            <a:r>
              <a:rPr lang="en-US" sz="2400" dirty="0" smtClean="0"/>
              <a:t>revenues</a:t>
            </a:r>
            <a:r>
              <a:rPr lang="en-US" sz="2400" dirty="0" smtClean="0">
                <a:solidFill>
                  <a:srgbClr val="FF0000"/>
                </a:solidFill>
              </a:rPr>
              <a:t>,</a:t>
            </a:r>
            <a:r>
              <a:rPr lang="en-US" sz="2400" dirty="0" smtClean="0"/>
              <a:t> </a:t>
            </a:r>
            <a:r>
              <a:rPr lang="en-US" sz="2400" dirty="0"/>
              <a:t>and costs</a:t>
            </a:r>
          </a:p>
        </p:txBody>
      </p:sp>
    </p:spTree>
    <p:extLst>
      <p:ext uri="{BB962C8B-B14F-4D97-AF65-F5344CB8AC3E}">
        <p14:creationId xmlns:p14="http://schemas.microsoft.com/office/powerpoint/2010/main" val="3134231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smtClean="0"/>
              <a:t>Budgets and Feedback</a:t>
            </a:r>
            <a:endParaRPr lang="en-US" b="1" dirty="0">
              <a:latin typeface="+mj-lt"/>
            </a:endParaRPr>
          </a:p>
        </p:txBody>
      </p:sp>
      <p:sp>
        <p:nvSpPr>
          <p:cNvPr id="3" name="Content Placeholder 1"/>
          <p:cNvSpPr>
            <a:spLocks noGrp="1"/>
          </p:cNvSpPr>
          <p:nvPr>
            <p:ph idx="1"/>
          </p:nvPr>
        </p:nvSpPr>
        <p:spPr/>
        <p:txBody>
          <a:bodyPr>
            <a:noAutofit/>
          </a:bodyPr>
          <a:lstStyle/>
          <a:p>
            <a:pPr marL="0" indent="0">
              <a:buNone/>
            </a:pPr>
            <a:r>
              <a:rPr lang="en-US" altLang="en-US" sz="2400" dirty="0"/>
              <a:t>Budgets, coupled with responsibility accounting, provide feedback to top managers about the performance relative to the budget of different responsibility center managers.</a:t>
            </a:r>
          </a:p>
          <a:p>
            <a:pPr marL="0" indent="0">
              <a:buNone/>
            </a:pPr>
            <a:r>
              <a:rPr lang="en-US" altLang="en-US" sz="2400" dirty="0"/>
              <a:t>Budgets offer feedback in the form of variances:  actual results deviate from budgeted targets.</a:t>
            </a:r>
          </a:p>
          <a:p>
            <a:pPr marL="0" indent="0">
              <a:buNone/>
            </a:pPr>
            <a:r>
              <a:rPr lang="en-US" altLang="en-US" sz="2400" b="1" dirty="0"/>
              <a:t>Variances provide managers with:</a:t>
            </a:r>
          </a:p>
          <a:p>
            <a:pPr marL="0" indent="0">
              <a:buNone/>
            </a:pPr>
            <a:r>
              <a:rPr lang="en-US" altLang="en-US" sz="2400" dirty="0"/>
              <a:t>	Early warning of problems</a:t>
            </a:r>
          </a:p>
          <a:p>
            <a:pPr marL="0" indent="0">
              <a:buNone/>
            </a:pPr>
            <a:r>
              <a:rPr lang="en-US" altLang="en-US" sz="2400" dirty="0"/>
              <a:t>	A basis for performance evaluation</a:t>
            </a:r>
          </a:p>
          <a:p>
            <a:pPr marL="0" indent="0">
              <a:buNone/>
            </a:pPr>
            <a:r>
              <a:rPr lang="en-US" altLang="en-US" sz="2400" dirty="0"/>
              <a:t>	A basis for strategy </a:t>
            </a:r>
            <a:r>
              <a:rPr lang="en-US" altLang="en-US" sz="2400" dirty="0" smtClean="0"/>
              <a:t>evaluation</a:t>
            </a:r>
            <a:endParaRPr lang="en-US" altLang="en-US" sz="2400" dirty="0"/>
          </a:p>
        </p:txBody>
      </p:sp>
    </p:spTree>
    <p:extLst>
      <p:ext uri="{BB962C8B-B14F-4D97-AF65-F5344CB8AC3E}">
        <p14:creationId xmlns:p14="http://schemas.microsoft.com/office/powerpoint/2010/main" val="769978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smtClean="0">
                <a:latin typeface="+mj-lt"/>
              </a:rPr>
              <a:t>Responsibility </a:t>
            </a:r>
            <a:r>
              <a:rPr lang="en-US" dirty="0"/>
              <a:t>a</a:t>
            </a:r>
            <a:r>
              <a:rPr lang="en-US" dirty="0" smtClean="0"/>
              <a:t>nd</a:t>
            </a:r>
            <a:r>
              <a:rPr lang="en-US" dirty="0" smtClean="0">
                <a:latin typeface="+mj-lt"/>
              </a:rPr>
              <a:t> Controllability </a:t>
            </a:r>
            <a:r>
              <a:rPr lang="en-US" sz="2200" b="0" dirty="0" smtClean="0"/>
              <a:t>(1 of 2)</a:t>
            </a:r>
            <a:endParaRPr lang="en-US" sz="2200" b="0" dirty="0"/>
          </a:p>
        </p:txBody>
      </p:sp>
      <p:sp>
        <p:nvSpPr>
          <p:cNvPr id="3" name="Content Placeholder 1"/>
          <p:cNvSpPr>
            <a:spLocks noGrp="1"/>
          </p:cNvSpPr>
          <p:nvPr>
            <p:ph idx="1"/>
          </p:nvPr>
        </p:nvSpPr>
        <p:spPr/>
        <p:txBody>
          <a:bodyPr>
            <a:noAutofit/>
          </a:bodyPr>
          <a:lstStyle/>
          <a:p>
            <a:pPr marL="0" indent="0">
              <a:buNone/>
            </a:pPr>
            <a:r>
              <a:rPr lang="en-US" altLang="en-US" sz="2400" dirty="0"/>
              <a:t>Controllability is the degree of influence a specific manager has over costs, </a:t>
            </a:r>
            <a:r>
              <a:rPr lang="en-US" altLang="en-US" sz="2400" dirty="0" smtClean="0"/>
              <a:t>revenues, </a:t>
            </a:r>
            <a:r>
              <a:rPr lang="en-US" altLang="en-US" sz="2400" dirty="0"/>
              <a:t>or related items for which he or she is </a:t>
            </a:r>
            <a:r>
              <a:rPr lang="en-US" altLang="en-US" sz="2400" dirty="0" smtClean="0"/>
              <a:t>responsible.</a:t>
            </a:r>
            <a:endParaRPr lang="en-US" altLang="en-US" sz="2400" dirty="0"/>
          </a:p>
          <a:p>
            <a:pPr marL="0" indent="0">
              <a:buNone/>
            </a:pPr>
            <a:r>
              <a:rPr lang="en-US" altLang="en-US" sz="2400" dirty="0"/>
              <a:t>A controllable cost is any cost primarily subject to the influence of a given responsibility center manager for a given period.</a:t>
            </a:r>
          </a:p>
          <a:p>
            <a:pPr marL="0" indent="0">
              <a:buNone/>
            </a:pPr>
            <a:r>
              <a:rPr lang="en-US" altLang="en-US" sz="2400" dirty="0"/>
              <a:t>Responsibility accounting helps managers to first focus on whom they should ask to obtain information and not on whom they should blame</a:t>
            </a:r>
            <a:r>
              <a:rPr lang="en-US" altLang="en-US" sz="2400" dirty="0" smtClean="0"/>
              <a:t>.</a:t>
            </a:r>
            <a:endParaRPr lang="en-US" altLang="en-US" sz="2400" dirty="0"/>
          </a:p>
        </p:txBody>
      </p:sp>
    </p:spTree>
    <p:extLst>
      <p:ext uri="{BB962C8B-B14F-4D97-AF65-F5344CB8AC3E}">
        <p14:creationId xmlns:p14="http://schemas.microsoft.com/office/powerpoint/2010/main" val="1945888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smtClean="0">
                <a:latin typeface="+mj-lt"/>
              </a:rPr>
              <a:t>Responsibility </a:t>
            </a:r>
            <a:r>
              <a:rPr lang="en-US" dirty="0"/>
              <a:t>a</a:t>
            </a:r>
            <a:r>
              <a:rPr lang="en-US" dirty="0" smtClean="0"/>
              <a:t>nd</a:t>
            </a:r>
            <a:r>
              <a:rPr lang="en-US" dirty="0" smtClean="0">
                <a:latin typeface="+mj-lt"/>
              </a:rPr>
              <a:t> Controllability </a:t>
            </a:r>
            <a:r>
              <a:rPr lang="en-US" sz="2200" b="0" dirty="0" smtClean="0"/>
              <a:t>(2 of 2)</a:t>
            </a:r>
            <a:endParaRPr lang="en-US" sz="2200" b="0" dirty="0"/>
          </a:p>
        </p:txBody>
      </p:sp>
      <p:sp>
        <p:nvSpPr>
          <p:cNvPr id="3" name="Content Placeholder 1"/>
          <p:cNvSpPr>
            <a:spLocks noGrp="1"/>
          </p:cNvSpPr>
          <p:nvPr>
            <p:ph idx="1"/>
          </p:nvPr>
        </p:nvSpPr>
        <p:spPr/>
        <p:txBody>
          <a:bodyPr>
            <a:noAutofit/>
          </a:bodyPr>
          <a:lstStyle/>
          <a:p>
            <a:pPr marL="0" indent="0">
              <a:buNone/>
            </a:pPr>
            <a:r>
              <a:rPr lang="en-US" altLang="en-US" sz="2400" dirty="0"/>
              <a:t>Responsibility accounting focuses on gaining information and knowledge, not only on control.</a:t>
            </a:r>
          </a:p>
          <a:p>
            <a:pPr marL="0" indent="0">
              <a:buNone/>
            </a:pPr>
            <a:r>
              <a:rPr lang="en-US" altLang="en-US" sz="2400" dirty="0"/>
              <a:t>The fundamental purpose of responsibility accounting is to enable future improvement.</a:t>
            </a:r>
          </a:p>
          <a:p>
            <a:pPr marL="0" indent="0">
              <a:buNone/>
            </a:pPr>
            <a:r>
              <a:rPr lang="en-US" altLang="en-US" sz="2400" dirty="0"/>
              <a:t>Performance reports for responsibility centers are sometimes designed to change managers’ behavior in the direction top managers desire even if the reports decrease controllability</a:t>
            </a:r>
            <a:r>
              <a:rPr lang="en-US" altLang="en-US" sz="2400" dirty="0" smtClean="0"/>
              <a:t>.</a:t>
            </a:r>
            <a:endParaRPr lang="en-US" altLang="en-US" sz="2400" dirty="0"/>
          </a:p>
        </p:txBody>
      </p:sp>
    </p:spTree>
    <p:extLst>
      <p:ext uri="{BB962C8B-B14F-4D97-AF65-F5344CB8AC3E}">
        <p14:creationId xmlns:p14="http://schemas.microsoft.com/office/powerpoint/2010/main" val="16909550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z="3200" dirty="0" smtClean="0">
                <a:latin typeface="+mj-lt"/>
              </a:rPr>
              <a:t>Human Aspects of Budgeting</a:t>
            </a:r>
            <a:br>
              <a:rPr lang="en-US" sz="3200" dirty="0" smtClean="0">
                <a:latin typeface="+mj-lt"/>
              </a:rPr>
            </a:br>
            <a:r>
              <a:rPr lang="en-US" sz="2000" b="0" dirty="0" smtClean="0"/>
              <a:t>(1 of 2)</a:t>
            </a:r>
            <a:endParaRPr lang="en-US" sz="2000" b="0" dirty="0"/>
          </a:p>
        </p:txBody>
      </p:sp>
      <p:sp>
        <p:nvSpPr>
          <p:cNvPr id="3" name="Content Placeholder 1"/>
          <p:cNvSpPr>
            <a:spLocks noGrp="1"/>
          </p:cNvSpPr>
          <p:nvPr>
            <p:ph idx="1"/>
          </p:nvPr>
        </p:nvSpPr>
        <p:spPr/>
        <p:txBody>
          <a:bodyPr>
            <a:noAutofit/>
          </a:bodyPr>
          <a:lstStyle/>
          <a:p>
            <a:pPr marL="0" lvl="0" indent="0" fontAlgn="base">
              <a:spcBef>
                <a:spcPts val="600"/>
              </a:spcBef>
              <a:spcAft>
                <a:spcPct val="0"/>
              </a:spcAft>
              <a:buClr>
                <a:srgbClr val="B13F9A"/>
              </a:buClr>
              <a:buSzPct val="73000"/>
              <a:buNone/>
            </a:pPr>
            <a:r>
              <a:rPr lang="en-US" altLang="en-US" sz="2400" dirty="0">
                <a:solidFill>
                  <a:prstClr val="black"/>
                </a:solidFill>
              </a:rPr>
              <a:t>Why did we discuss the master budget and responsibility accounting in the same chapter?</a:t>
            </a:r>
          </a:p>
          <a:p>
            <a:pPr marL="0" lvl="0" indent="0" fontAlgn="base">
              <a:spcBef>
                <a:spcPts val="600"/>
              </a:spcBef>
              <a:spcAft>
                <a:spcPct val="0"/>
              </a:spcAft>
              <a:buClr>
                <a:srgbClr val="B13F9A"/>
              </a:buClr>
              <a:buSzPct val="73000"/>
              <a:buNone/>
            </a:pPr>
            <a:r>
              <a:rPr lang="en-US" altLang="en-US" sz="2400" dirty="0">
                <a:solidFill>
                  <a:prstClr val="black"/>
                </a:solidFill>
              </a:rPr>
              <a:t>Primarily to emphasize that human factors are crucial in budgeting.  </a:t>
            </a:r>
          </a:p>
          <a:p>
            <a:pPr marL="0" lvl="0" indent="0" fontAlgn="base">
              <a:spcBef>
                <a:spcPts val="600"/>
              </a:spcBef>
              <a:spcAft>
                <a:spcPct val="0"/>
              </a:spcAft>
              <a:buClr>
                <a:srgbClr val="B13F9A"/>
              </a:buClr>
              <a:buSzPct val="73000"/>
              <a:buNone/>
            </a:pPr>
            <a:r>
              <a:rPr lang="en-US" altLang="en-US" sz="2400" dirty="0">
                <a:solidFill>
                  <a:prstClr val="black"/>
                </a:solidFill>
              </a:rPr>
              <a:t>Too often, budgeting is thought of as a mechanical tool because the budgeting techniques themselves are free of emotion.  </a:t>
            </a:r>
          </a:p>
          <a:p>
            <a:pPr marL="0" lvl="0" indent="0" fontAlgn="base">
              <a:spcBef>
                <a:spcPts val="600"/>
              </a:spcBef>
              <a:spcAft>
                <a:spcPct val="0"/>
              </a:spcAft>
              <a:buClr>
                <a:srgbClr val="B13F9A"/>
              </a:buClr>
              <a:buSzPct val="73000"/>
              <a:buNone/>
            </a:pPr>
            <a:r>
              <a:rPr lang="en-US" altLang="en-US" sz="2400" dirty="0">
                <a:solidFill>
                  <a:prstClr val="black"/>
                </a:solidFill>
              </a:rPr>
              <a:t>However, the administration of budgeting requires education, </a:t>
            </a:r>
            <a:r>
              <a:rPr lang="en-US" altLang="en-US" sz="2400" dirty="0" smtClean="0">
                <a:solidFill>
                  <a:prstClr val="black"/>
                </a:solidFill>
              </a:rPr>
              <a:t>persuasion</a:t>
            </a:r>
            <a:r>
              <a:rPr lang="en-US" altLang="en-US" sz="2400" dirty="0" smtClean="0">
                <a:solidFill>
                  <a:srgbClr val="FF0000"/>
                </a:solidFill>
              </a:rPr>
              <a:t>,</a:t>
            </a:r>
            <a:r>
              <a:rPr lang="en-US" altLang="en-US" sz="2400" dirty="0" smtClean="0">
                <a:solidFill>
                  <a:prstClr val="black"/>
                </a:solidFill>
              </a:rPr>
              <a:t> </a:t>
            </a:r>
            <a:r>
              <a:rPr lang="en-US" altLang="en-US" sz="2400" dirty="0">
                <a:solidFill>
                  <a:prstClr val="black"/>
                </a:solidFill>
              </a:rPr>
              <a:t>and intelligent interpretation</a:t>
            </a:r>
            <a:r>
              <a:rPr lang="en-US" altLang="en-US" sz="2400" dirty="0" smtClean="0">
                <a:solidFill>
                  <a:prstClr val="black"/>
                </a:solidFill>
              </a:rPr>
              <a:t>.</a:t>
            </a:r>
            <a:endParaRPr lang="en-US" altLang="en-US" sz="2400" dirty="0">
              <a:solidFill>
                <a:prstClr val="black"/>
              </a:solidFill>
            </a:endParaRPr>
          </a:p>
        </p:txBody>
      </p:sp>
    </p:spTree>
    <p:extLst>
      <p:ext uri="{BB962C8B-B14F-4D97-AF65-F5344CB8AC3E}">
        <p14:creationId xmlns:p14="http://schemas.microsoft.com/office/powerpoint/2010/main" val="3261517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smtClean="0">
                <a:latin typeface="+mj-lt"/>
              </a:rPr>
              <a:t>Human Aspects </a:t>
            </a:r>
            <a:r>
              <a:rPr lang="en-US" dirty="0"/>
              <a:t>o</a:t>
            </a:r>
            <a:r>
              <a:rPr lang="en-US" dirty="0" smtClean="0">
                <a:latin typeface="+mj-lt"/>
              </a:rPr>
              <a:t>f Budgeting </a:t>
            </a:r>
            <a:r>
              <a:rPr lang="en-US" dirty="0">
                <a:latin typeface="+mj-lt"/>
              </a:rPr>
              <a:t/>
            </a:r>
            <a:br>
              <a:rPr lang="en-US" dirty="0">
                <a:latin typeface="+mj-lt"/>
              </a:rPr>
            </a:br>
            <a:r>
              <a:rPr lang="en-US" sz="2200" b="0" dirty="0" smtClean="0"/>
              <a:t>(2 o</a:t>
            </a:r>
            <a:r>
              <a:rPr lang="en-US" sz="2200" b="0" dirty="0"/>
              <a:t>f</a:t>
            </a:r>
            <a:r>
              <a:rPr lang="en-US" sz="2200" b="0" dirty="0" smtClean="0"/>
              <a:t> 2)</a:t>
            </a:r>
            <a:endParaRPr lang="en-US" sz="2200" b="0" dirty="0"/>
          </a:p>
        </p:txBody>
      </p:sp>
      <p:sp>
        <p:nvSpPr>
          <p:cNvPr id="3" name="Content Placeholder 1"/>
          <p:cNvSpPr>
            <a:spLocks noGrp="1"/>
          </p:cNvSpPr>
          <p:nvPr>
            <p:ph idx="1"/>
          </p:nvPr>
        </p:nvSpPr>
        <p:spPr/>
        <p:txBody>
          <a:bodyPr>
            <a:noAutofit/>
          </a:bodyPr>
          <a:lstStyle/>
          <a:p>
            <a:pPr marL="0" indent="0">
              <a:buNone/>
            </a:pPr>
            <a:r>
              <a:rPr lang="en-US" sz="2400" dirty="0"/>
              <a:t>Budgetary slack is the practice of underestimating budgeted revenues or overestimating budgeted costs to make budgeted targets easier to achieve.</a:t>
            </a:r>
          </a:p>
          <a:p>
            <a:pPr marL="0" indent="0">
              <a:buNone/>
            </a:pPr>
            <a:r>
              <a:rPr lang="en-US" sz="2400" dirty="0"/>
              <a:t>Stretch targets are challenging but achievable levels of expected performance, intended to create a little discomfort.</a:t>
            </a:r>
          </a:p>
          <a:p>
            <a:pPr marL="0" indent="0">
              <a:buNone/>
            </a:pPr>
            <a:r>
              <a:rPr lang="en-US" sz="2400" dirty="0"/>
              <a:t>Kaizen budgeting explicitly incorporates continuous improvement anticipated during the budget period in the budget numbers.</a:t>
            </a:r>
          </a:p>
        </p:txBody>
      </p:sp>
    </p:spTree>
    <p:extLst>
      <p:ext uri="{BB962C8B-B14F-4D97-AF65-F5344CB8AC3E}">
        <p14:creationId xmlns:p14="http://schemas.microsoft.com/office/powerpoint/2010/main" val="736020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23858</TotalTime>
  <Words>784</Words>
  <Application>Microsoft Office PowerPoint</Application>
  <PresentationFormat>On-screen Show (4:3)</PresentationFormat>
  <Paragraphs>62</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1_508 Lecture</vt:lpstr>
      <vt:lpstr>Budgeting and Responsibility Accounting (1 of 3)</vt:lpstr>
      <vt:lpstr>Budgeting and Responsibility Accounting (2 of 3)</vt:lpstr>
      <vt:lpstr>Budgeting and Responsibility Accounting (3 of 3)</vt:lpstr>
      <vt:lpstr>Budgets and Feedback</vt:lpstr>
      <vt:lpstr>Responsibility and Controllability (1 of 2)</vt:lpstr>
      <vt:lpstr>Responsibility and Controllability (2 of 2)</vt:lpstr>
      <vt:lpstr>Human Aspects of Budgeting (1 of 2)</vt:lpstr>
      <vt:lpstr>Human Aspects of Budgeting  (2 of 2)</vt:lpstr>
    </vt:vector>
  </TitlesOfParts>
  <Company>Integra Software Services Pvt.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 Accounting: A Managerial Emphasis_16e</dc:title>
  <dc:subject>Accounting</dc:subject>
  <dc:creator>Srikant M. Datar and Madhav V. Rajan</dc:creator>
  <cp:lastModifiedBy>HP</cp:lastModifiedBy>
  <cp:revision>290</cp:revision>
  <cp:lastPrinted>2016-12-24T19:49:06Z</cp:lastPrinted>
  <dcterms:created xsi:type="dcterms:W3CDTF">2014-07-14T20:04:21Z</dcterms:created>
  <dcterms:modified xsi:type="dcterms:W3CDTF">2025-01-14T17:25:32Z</dcterms:modified>
</cp:coreProperties>
</file>