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9" r:id="rId4"/>
    <p:sldId id="258" r:id="rId5"/>
    <p:sldId id="259" r:id="rId6"/>
    <p:sldId id="260" r:id="rId7"/>
    <p:sldId id="261" r:id="rId8"/>
    <p:sldId id="262" r:id="rId9"/>
    <p:sldId id="263" r:id="rId10"/>
    <p:sldId id="30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6" d="100"/>
          <a:sy n="96" d="100"/>
        </p:scale>
        <p:origin x="835" y="7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817EB-DCDF-49A3-B165-8751A5FA8A3C}" type="datetimeFigureOut">
              <a:rPr lang="en-US" smtClean="0"/>
              <a:t>2/22/2021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8BB1E12-043D-47A8-88A7-EAFF587C68B3}"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630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817EB-DCDF-49A3-B165-8751A5FA8A3C}"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1E12-043D-47A8-88A7-EAFF587C68B3}"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292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817EB-DCDF-49A3-B165-8751A5FA8A3C}"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1E12-043D-47A8-88A7-EAFF587C68B3}"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606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817EB-DCDF-49A3-B165-8751A5FA8A3C}"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1E12-043D-47A8-88A7-EAFF587C68B3}"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5044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F817EB-DCDF-49A3-B165-8751A5FA8A3C}" type="datetimeFigureOut">
              <a:rPr lang="en-US" smtClean="0"/>
              <a:t>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BB1E12-043D-47A8-88A7-EAFF587C68B3}"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57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817EB-DCDF-49A3-B165-8751A5FA8A3C}"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1E12-043D-47A8-88A7-EAFF587C68B3}"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7647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817EB-DCDF-49A3-B165-8751A5FA8A3C}" type="datetimeFigureOut">
              <a:rPr lang="en-US" smtClean="0"/>
              <a:t>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BB1E12-043D-47A8-88A7-EAFF587C68B3}"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645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817EB-DCDF-49A3-B165-8751A5FA8A3C}" type="datetimeFigureOut">
              <a:rPr lang="en-US" smtClean="0"/>
              <a:t>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BB1E12-043D-47A8-88A7-EAFF587C68B3}"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491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817EB-DCDF-49A3-B165-8751A5FA8A3C}" type="datetimeFigureOut">
              <a:rPr lang="en-US" smtClean="0"/>
              <a:t>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BB1E12-043D-47A8-88A7-EAFF587C68B3}" type="slidenum">
              <a:rPr lang="en-US" smtClean="0"/>
              <a:t>‹#›</a:t>
            </a:fld>
            <a:endParaRPr lang="en-US"/>
          </a:p>
        </p:txBody>
      </p:sp>
    </p:spTree>
    <p:extLst>
      <p:ext uri="{BB962C8B-B14F-4D97-AF65-F5344CB8AC3E}">
        <p14:creationId xmlns:p14="http://schemas.microsoft.com/office/powerpoint/2010/main" val="313832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F817EB-DCDF-49A3-B165-8751A5FA8A3C}" type="datetimeFigureOut">
              <a:rPr lang="en-US" smtClean="0"/>
              <a:t>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BB1E12-043D-47A8-88A7-EAFF587C68B3}"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10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2F817EB-DCDF-49A3-B165-8751A5FA8A3C}" type="datetimeFigureOut">
              <a:rPr lang="en-US" smtClean="0"/>
              <a:t>2/22/2021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8BB1E12-043D-47A8-88A7-EAFF587C68B3}"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7622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2F817EB-DCDF-49A3-B165-8751A5FA8A3C}" type="datetimeFigureOut">
              <a:rPr lang="en-US" smtClean="0"/>
              <a:t>2/22/2021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8BB1E12-043D-47A8-88A7-EAFF587C68B3}"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7254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F87A38-6C47-46F0-A7C8-0755D87925A0}"/>
              </a:ext>
            </a:extLst>
          </p:cNvPr>
          <p:cNvSpPr>
            <a:spLocks noGrp="1"/>
          </p:cNvSpPr>
          <p:nvPr>
            <p:ph type="title"/>
          </p:nvPr>
        </p:nvSpPr>
        <p:spPr>
          <a:xfrm>
            <a:off x="1451579" y="1068946"/>
            <a:ext cx="9603275" cy="784808"/>
          </a:xfrm>
        </p:spPr>
        <p:txBody>
          <a:bodyPr>
            <a:normAutofit/>
          </a:bodyPr>
          <a:lstStyle/>
          <a:p>
            <a:pPr algn="ctr" rtl="1"/>
            <a:r>
              <a:rPr lang="ar-JO" sz="4800" dirty="0" smtClean="0">
                <a:latin typeface="Adobe Arabic" panose="02040503050201020203" pitchFamily="18" charset="-78"/>
                <a:cs typeface="Adobe Arabic" panose="02040503050201020203" pitchFamily="18" charset="-78"/>
              </a:rPr>
              <a:t>«الفصل السابع»</a:t>
            </a:r>
            <a:endParaRPr lang="en-US" sz="4800" dirty="0">
              <a:latin typeface="Adobe Arabic" panose="02040503050201020203" pitchFamily="18" charset="-78"/>
              <a:cs typeface="Adobe Arabic" panose="02040503050201020203" pitchFamily="18" charset="-78"/>
            </a:endParaRPr>
          </a:p>
        </p:txBody>
      </p:sp>
      <p:sp>
        <p:nvSpPr>
          <p:cNvPr id="3" name="Subtitle 2">
            <a:extLst>
              <a:ext uri="{FF2B5EF4-FFF2-40B4-BE49-F238E27FC236}">
                <a16:creationId xmlns="" xmlns:a16="http://schemas.microsoft.com/office/drawing/2014/main" id="{2EDBA64F-4055-4143-80E0-864A158A250A}"/>
              </a:ext>
            </a:extLst>
          </p:cNvPr>
          <p:cNvSpPr>
            <a:spLocks noGrp="1"/>
          </p:cNvSpPr>
          <p:nvPr>
            <p:ph idx="1"/>
          </p:nvPr>
        </p:nvSpPr>
        <p:spPr/>
        <p:txBody>
          <a:bodyPr>
            <a:normAutofit fontScale="62500" lnSpcReduction="20000"/>
          </a:bodyPr>
          <a:lstStyle/>
          <a:p>
            <a:pPr marL="0" indent="0" algn="ctr" rtl="1">
              <a:buNone/>
            </a:pPr>
            <a:r>
              <a:rPr lang="ar-JO" sz="5800" dirty="0" smtClean="0">
                <a:latin typeface="Adobe Arabic" panose="02040503050201020203" pitchFamily="18" charset="-78"/>
                <a:cs typeface="Adobe Arabic" panose="02040503050201020203" pitchFamily="18" charset="-78"/>
              </a:rPr>
              <a:t>«دور الروضة </a:t>
            </a:r>
            <a:r>
              <a:rPr lang="ar-JO" sz="5800" dirty="0">
                <a:latin typeface="Adobe Arabic" panose="02040503050201020203" pitchFamily="18" charset="-78"/>
                <a:cs typeface="Adobe Arabic" panose="02040503050201020203" pitchFamily="18" charset="-78"/>
              </a:rPr>
              <a:t>في تربية الطفل </a:t>
            </a:r>
            <a:r>
              <a:rPr lang="ar-JO" sz="5800" dirty="0" smtClean="0">
                <a:latin typeface="Adobe Arabic" panose="02040503050201020203" pitchFamily="18" charset="-78"/>
                <a:cs typeface="Adobe Arabic" panose="02040503050201020203" pitchFamily="18" charset="-78"/>
              </a:rPr>
              <a:t>وتنشئته»</a:t>
            </a:r>
            <a:endParaRPr lang="ar-SA" sz="5800" dirty="0" smtClean="0">
              <a:latin typeface="Adobe Arabic" panose="02040503050201020203" pitchFamily="18" charset="-78"/>
              <a:cs typeface="Adobe Arabic" panose="02040503050201020203" pitchFamily="18" charset="-78"/>
            </a:endParaRPr>
          </a:p>
          <a:p>
            <a:pPr marL="0" indent="0" algn="ctr" rtl="1">
              <a:buNone/>
            </a:pPr>
            <a:r>
              <a:rPr lang="ar-SA" sz="5800" dirty="0" smtClean="0">
                <a:latin typeface="Adobe Arabic" panose="02040503050201020203" pitchFamily="18" charset="-78"/>
                <a:cs typeface="Adobe Arabic" panose="02040503050201020203" pitchFamily="18" charset="-78"/>
              </a:rPr>
              <a:t>محاضرة 2</a:t>
            </a:r>
            <a:endParaRPr lang="ar-JO" sz="5800" dirty="0" smtClean="0">
              <a:latin typeface="Adobe Arabic" panose="02040503050201020203" pitchFamily="18" charset="-78"/>
              <a:cs typeface="Adobe Arabic" panose="02040503050201020203" pitchFamily="18" charset="-78"/>
            </a:endParaRPr>
          </a:p>
          <a:p>
            <a:pPr algn="r" rtl="1"/>
            <a:r>
              <a:rPr lang="ar-JO" sz="2600" dirty="0" smtClean="0">
                <a:latin typeface="Adobe Arabic" panose="02040503050201020203" pitchFamily="18" charset="-78"/>
                <a:cs typeface="Adobe Arabic" panose="02040503050201020203" pitchFamily="18" charset="-78"/>
              </a:rPr>
              <a:t>عمل الطالبات :</a:t>
            </a:r>
            <a:endParaRPr lang="en-US" sz="2600" dirty="0" smtClean="0">
              <a:latin typeface="Adobe Arabic" panose="02040503050201020203" pitchFamily="18" charset="-78"/>
              <a:cs typeface="Adobe Arabic" panose="02040503050201020203" pitchFamily="18" charset="-78"/>
            </a:endParaRPr>
          </a:p>
          <a:p>
            <a:pPr marL="457200" lvl="1" indent="0" algn="r" rtl="1">
              <a:buNone/>
            </a:pPr>
            <a:r>
              <a:rPr lang="ar-JO" sz="2400" dirty="0" smtClean="0">
                <a:latin typeface="Adobe Arabic" panose="02040503050201020203" pitchFamily="18" charset="-78"/>
                <a:cs typeface="Adobe Arabic" panose="02040503050201020203" pitchFamily="18" charset="-78"/>
              </a:rPr>
              <a:t> إسراء قطيري </a:t>
            </a:r>
          </a:p>
          <a:p>
            <a:pPr marL="457200" lvl="1" indent="0" algn="r" rtl="1">
              <a:buNone/>
            </a:pPr>
            <a:r>
              <a:rPr lang="ar-JO" sz="2400" dirty="0" smtClean="0">
                <a:latin typeface="Adobe Arabic" panose="02040503050201020203" pitchFamily="18" charset="-78"/>
                <a:cs typeface="Adobe Arabic" panose="02040503050201020203" pitchFamily="18" charset="-78"/>
              </a:rPr>
              <a:t>أبرار عساف</a:t>
            </a:r>
          </a:p>
          <a:p>
            <a:pPr marL="457200" lvl="1" indent="0" algn="r" rtl="1">
              <a:buNone/>
            </a:pPr>
            <a:r>
              <a:rPr lang="ar-JO" sz="2400" dirty="0" smtClean="0">
                <a:latin typeface="Adobe Arabic" panose="02040503050201020203" pitchFamily="18" charset="-78"/>
                <a:cs typeface="Adobe Arabic" panose="02040503050201020203" pitchFamily="18" charset="-78"/>
              </a:rPr>
              <a:t>أسماء نمر </a:t>
            </a:r>
          </a:p>
          <a:p>
            <a:pPr marL="457200" lvl="1" indent="0" algn="r" rtl="1">
              <a:buNone/>
            </a:pPr>
            <a:r>
              <a:rPr lang="ar-JO" sz="2400" dirty="0" smtClean="0">
                <a:latin typeface="Adobe Arabic" panose="02040503050201020203" pitchFamily="18" charset="-78"/>
                <a:cs typeface="Adobe Arabic" panose="02040503050201020203" pitchFamily="18" charset="-78"/>
              </a:rPr>
              <a:t>تمارا عطشان </a:t>
            </a:r>
          </a:p>
          <a:p>
            <a:pPr marL="457200" lvl="1" indent="0" algn="r" rtl="1">
              <a:buNone/>
            </a:pPr>
            <a:r>
              <a:rPr lang="ar-JO" sz="2400" dirty="0" smtClean="0">
                <a:latin typeface="Adobe Arabic" panose="02040503050201020203" pitchFamily="18" charset="-78"/>
                <a:cs typeface="Adobe Arabic" panose="02040503050201020203" pitchFamily="18" charset="-78"/>
              </a:rPr>
              <a:t>سيما صبيح</a:t>
            </a:r>
            <a:endParaRPr lang="en-US" sz="2400" dirty="0" smtClean="0">
              <a:latin typeface="Adobe Arabic" panose="02040503050201020203" pitchFamily="18" charset="-78"/>
              <a:cs typeface="Adobe Arabic" panose="02040503050201020203" pitchFamily="18" charset="-78"/>
            </a:endParaRPr>
          </a:p>
          <a:p>
            <a:pPr marL="0" indent="0" algn="ctr" rtl="1">
              <a:buNone/>
            </a:pPr>
            <a:endParaRPr lang="ar-JO" sz="2600" dirty="0" smtClean="0">
              <a:latin typeface="Simplified Arabic" panose="02020603050405020304" pitchFamily="18" charset="-78"/>
              <a:cs typeface="Simplified Arabic" panose="02020603050405020304" pitchFamily="18" charset="-78"/>
            </a:endParaRPr>
          </a:p>
          <a:p>
            <a:pPr marL="0" indent="0" algn="ctr" rtl="1">
              <a:buNone/>
            </a:pPr>
            <a:endParaRPr lang="en-US" sz="4800" dirty="0"/>
          </a:p>
        </p:txBody>
      </p:sp>
    </p:spTree>
    <p:extLst>
      <p:ext uri="{BB962C8B-B14F-4D97-AF65-F5344CB8AC3E}">
        <p14:creationId xmlns:p14="http://schemas.microsoft.com/office/powerpoint/2010/main" val="326833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2242" y="1288870"/>
            <a:ext cx="9704101" cy="3866604"/>
          </a:xfrm>
        </p:spPr>
        <p:txBody>
          <a:bodyPr numCol="1">
            <a:normAutofit fontScale="70000" lnSpcReduction="20000"/>
          </a:bodyPr>
          <a:lstStyle/>
          <a:p>
            <a:pPr algn="just" rtl="1"/>
            <a:r>
              <a:rPr lang="ar-JO" dirty="0"/>
              <a:t>الفصل السابع . ويجعل من التساؤل عن مكان الكمبيوتر في التعليم قضية قديمة محسومة في غضون السنوات القليلة القادمة . ولفهم الاتجاه الذي يسير فيه مستقبل التكنولوجيا في التعليم ، يكفي الرجوع إلى التقدم السريع الذي حدث في العقد الأخير بالنسبة لثلاثة أمور </a:t>
            </a:r>
            <a:r>
              <a:rPr lang="ar-JO" dirty="0" smtClean="0"/>
              <a:t>:</a:t>
            </a:r>
            <a:endParaRPr lang="ar-SA" dirty="0" smtClean="0"/>
          </a:p>
          <a:p>
            <a:pPr algn="just" rtl="1"/>
            <a:r>
              <a:rPr lang="ar-JO" dirty="0" smtClean="0"/>
              <a:t> </a:t>
            </a:r>
            <a:r>
              <a:rPr lang="ar-JO" dirty="0"/>
              <a:t>( 1 ) إمكانية وصول التلاميذ إلى التكنولوجيا واستخدامها في المدرسة . </a:t>
            </a:r>
            <a:endParaRPr lang="ar-SA" dirty="0" smtClean="0"/>
          </a:p>
          <a:p>
            <a:pPr algn="just" rtl="1"/>
            <a:r>
              <a:rPr lang="ar-JO" dirty="0" smtClean="0"/>
              <a:t>( </a:t>
            </a:r>
            <a:r>
              <a:rPr lang="ar-JO" dirty="0"/>
              <a:t>ب ) إمكانية وصول التلاميذ إلى التكنولوجيا واستخدامها في البيت . </a:t>
            </a:r>
            <a:endParaRPr lang="ar-SA" dirty="0" smtClean="0"/>
          </a:p>
          <a:p>
            <a:pPr algn="just" rtl="1"/>
            <a:r>
              <a:rPr lang="ar-JO" dirty="0" smtClean="0"/>
              <a:t>( </a:t>
            </a:r>
            <a:r>
              <a:rPr lang="ar-JO" dirty="0"/>
              <a:t>ج ) تأثير التكنولوجيا على التعلم الذي يحققه التلاميذ يقول المتحمسون لاستخدام الكمبيوتر : إن الكمبيوتر يمثل الثورة الثالثة في التعليم على اعتبار أن الكتاب يمثل الثورة الأولى والطباعة ( جوتنبرج ) الثورة الثانية . فالتعليم القائم على الكمبيوتر باستطاعته التأثير في ماذا وكيف وأين ومتي ولمن يتحقق التعليم والتعلم بفضل اعتماده على الخبراء الذين يتبعون أساليب أقرب ما يكون إلى المدرس الخصوصي ( ( </a:t>
            </a:r>
            <a:r>
              <a:rPr lang="en-US" dirty="0"/>
              <a:t>tutor </a:t>
            </a:r>
            <a:r>
              <a:rPr lang="ar-JO" dirty="0"/>
              <a:t>لتلميذ أو مجموعة صغيرة من المتعلمين . ومن المزايا الأخرى للتعليم من خلال برامج الكمبيوتر : توفير المساعدة اللازمة لحل المشكلات ، وتعديل السرعة والمحتوى والصعوبة ، وإعادة تنظيم المحتوى وطريقة عرضه على المتعلم الفرد بما يتناسب واحتياجاته وأهدافه الخاصة </a:t>
            </a:r>
            <a:endParaRPr lang="ar-SA" dirty="0" smtClean="0"/>
          </a:p>
          <a:p>
            <a:pPr marL="0" indent="0" algn="just" rtl="1">
              <a:buNone/>
            </a:pPr>
            <a:r>
              <a:rPr lang="ar-JO" dirty="0" smtClean="0"/>
              <a:t>. </a:t>
            </a:r>
            <a:r>
              <a:rPr lang="ar-JO" dirty="0"/>
              <a:t>( </a:t>
            </a:r>
            <a:r>
              <a:rPr lang="en-US" dirty="0" smtClean="0"/>
              <a:t>O'Neil </a:t>
            </a:r>
            <a:r>
              <a:rPr lang="en-US" dirty="0"/>
              <a:t>and Perez , 81,2003 ) </a:t>
            </a:r>
            <a:r>
              <a:rPr lang="ar-SA" dirty="0" smtClean="0"/>
              <a:t>  </a:t>
            </a:r>
            <a:r>
              <a:rPr lang="ar-JO" dirty="0" smtClean="0"/>
              <a:t>يستفاد </a:t>
            </a:r>
            <a:r>
              <a:rPr lang="ar-JO" dirty="0"/>
              <a:t>مما سبق ، أن المفتاح لتحسين التعليم </a:t>
            </a:r>
            <a:r>
              <a:rPr lang="ar-JO" dirty="0" err="1"/>
              <a:t>هوتفریده</a:t>
            </a:r>
            <a:r>
              <a:rPr lang="ar-JO" dirty="0"/>
              <a:t> -</a:t>
            </a:r>
            <a:r>
              <a:rPr lang="en-US" dirty="0"/>
              <a:t>individualized in ) ( </a:t>
            </a:r>
            <a:r>
              <a:rPr lang="en-US" dirty="0" err="1"/>
              <a:t>struction</a:t>
            </a:r>
            <a:r>
              <a:rPr lang="en-US" dirty="0"/>
              <a:t> ، </a:t>
            </a:r>
            <a:r>
              <a:rPr lang="ar-JO" dirty="0"/>
              <a:t>وان الجهود يجب أن تنصب على كيفية تحقيق ذلك باستخدام التكنولوجيا بحيث يتم تفصيل </a:t>
            </a:r>
            <a:r>
              <a:rPr lang="ar-JO" dirty="0" smtClean="0"/>
              <a:t>التتابع </a:t>
            </a:r>
            <a:r>
              <a:rPr lang="ar-JO" dirty="0"/>
              <a:t>والنمط والمحتوى والسرعة التي يتم فيها تقديم التعليم للمتعلم الفرد . ويرى المؤيدون للاستخدام الأوسع للتكنولوجيا في التعليم أنها ستحسن كثيرة من نظريات التعلم والمعرفة وتطبيقاتها التربوية ، </a:t>
            </a:r>
            <a:r>
              <a:rPr lang="ar-JO" dirty="0" smtClean="0"/>
              <a:t>بالإضافة </a:t>
            </a:r>
            <a:r>
              <a:rPr lang="ar-JO" dirty="0"/>
              <a:t>الى انها اقتصادية - </a:t>
            </a:r>
            <a:r>
              <a:rPr lang="en-US" dirty="0"/>
              <a:t>cost ) </a:t>
            </a:r>
            <a:r>
              <a:rPr lang="en-US" dirty="0" err="1"/>
              <a:t>fective</a:t>
            </a:r>
            <a:r>
              <a:rPr lang="en-US" dirty="0"/>
              <a:t> ) </a:t>
            </a:r>
            <a:endParaRPr lang="ar-SA" dirty="0" smtClean="0"/>
          </a:p>
          <a:p>
            <a:pPr marL="0" indent="0" algn="just" rtl="1">
              <a:buNone/>
            </a:pPr>
            <a:r>
              <a:rPr lang="ar-JO" dirty="0" smtClean="0"/>
              <a:t>موقف </a:t>
            </a:r>
            <a:r>
              <a:rPr lang="ar-JO" dirty="0"/>
              <a:t>الاتحاد الشوه ي لتربية الطفولة المبكرة هدا بالنسبة للتعليم بمسافة عامة ، ولكن الاتحاد القومي التربية الطفولة المبكرة للطفل أسدر وتبقية ، حدد فيها سمو الشيء من التكنولوجيا بالنسبة للأطفال بر 3 الى 5 سنوات ( </a:t>
            </a:r>
            <a:r>
              <a:rPr lang="en-US" dirty="0"/>
              <a:t>NAEYC Position Statement </a:t>
            </a:r>
            <a:r>
              <a:rPr lang="en-US" dirty="0" smtClean="0"/>
              <a:t>Feb. </a:t>
            </a:r>
            <a:r>
              <a:rPr lang="en-US" dirty="0"/>
              <a:t>Technology and Young Children Apes through 8 198</a:t>
            </a:r>
            <a:endParaRPr lang="en-US" b="1" dirty="0"/>
          </a:p>
        </p:txBody>
      </p:sp>
    </p:spTree>
    <p:extLst>
      <p:ext uri="{BB962C8B-B14F-4D97-AF65-F5344CB8AC3E}">
        <p14:creationId xmlns:p14="http://schemas.microsoft.com/office/powerpoint/2010/main" val="3056786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A867DB-B71B-4E40-9F47-68371A0FCFE9}"/>
              </a:ext>
            </a:extLst>
          </p:cNvPr>
          <p:cNvSpPr>
            <a:spLocks noGrp="1"/>
          </p:cNvSpPr>
          <p:nvPr>
            <p:ph type="title"/>
          </p:nvPr>
        </p:nvSpPr>
        <p:spPr>
          <a:xfrm>
            <a:off x="1116728" y="1171979"/>
            <a:ext cx="9603275" cy="694655"/>
          </a:xfrm>
        </p:spPr>
        <p:txBody>
          <a:bodyPr/>
          <a:lstStyle/>
          <a:p>
            <a:pPr algn="r" rtl="1"/>
            <a:r>
              <a:rPr lang="ar-JO" dirty="0"/>
              <a:t>مفهوم الروضة :</a:t>
            </a:r>
            <a:endParaRPr lang="en-US" dirty="0"/>
          </a:p>
        </p:txBody>
      </p:sp>
      <p:sp>
        <p:nvSpPr>
          <p:cNvPr id="3" name="Content Placeholder 2">
            <a:extLst>
              <a:ext uri="{FF2B5EF4-FFF2-40B4-BE49-F238E27FC236}">
                <a16:creationId xmlns="" xmlns:a16="http://schemas.microsoft.com/office/drawing/2014/main" id="{BF28A005-2923-4AB0-8132-AE6297DC01AA}"/>
              </a:ext>
            </a:extLst>
          </p:cNvPr>
          <p:cNvSpPr>
            <a:spLocks noGrp="1"/>
          </p:cNvSpPr>
          <p:nvPr>
            <p:ph idx="1"/>
          </p:nvPr>
        </p:nvSpPr>
        <p:spPr/>
        <p:txBody>
          <a:bodyPr>
            <a:noAutofit/>
          </a:bodyPr>
          <a:lstStyle/>
          <a:p>
            <a:pPr algn="just" rtl="1"/>
            <a:r>
              <a:rPr lang="ar-SA" dirty="0"/>
              <a:t> تعتبر مرحلة رياض الأطفال مؤسسات تربوية اجتماعية تسعى إلى تأهيل الطفل تأهيلا سليما للإلتحاق بالمرحلة الابتدائية وذلك حتى  لا يشعر الطفل بالانتقال المفاجئ من البيت على المدرسة. حيث تترك الحرية التامة في ممارسة نشاطاته واكتشاف قدراته وميوله وإمكانياته وذلك فيها تسعى على مساعدة الطفل في اكتساب مهارات وخبرات جديدة</a:t>
            </a:r>
            <a:r>
              <a:rPr lang="ar-SA" dirty="0" smtClean="0"/>
              <a:t>.</a:t>
            </a:r>
          </a:p>
          <a:p>
            <a:pPr algn="just" rtl="1"/>
            <a:r>
              <a:rPr lang="ar-JO" dirty="0" smtClean="0"/>
              <a:t>م</a:t>
            </a:r>
            <a:r>
              <a:rPr lang="ar-SA" dirty="0"/>
              <a:t>ؤ</a:t>
            </a:r>
            <a:r>
              <a:rPr lang="ar-JO" dirty="0" smtClean="0"/>
              <a:t>سسة </a:t>
            </a:r>
            <a:r>
              <a:rPr lang="ar-JO" dirty="0"/>
              <a:t>تربوية تقوم بدور مكمل لدور الأسرة في تربية الأطفال وتنشئتهم ، لذا فانها منذ نشأتها تتطور وتكسب وظائف  ومهام جديدة باختلاف الظروف الاجتماعية والبيئة المحيطة بها</a:t>
            </a:r>
            <a:r>
              <a:rPr lang="ar-JO" dirty="0" smtClean="0"/>
              <a:t>.</a:t>
            </a:r>
            <a:endParaRPr lang="ar-SA" dirty="0" smtClean="0"/>
          </a:p>
          <a:p>
            <a:pPr marL="228600" lvl="1" algn="just" rtl="1">
              <a:spcBef>
                <a:spcPts val="1000"/>
              </a:spcBef>
            </a:pPr>
            <a:r>
              <a:rPr lang="ar-SA" dirty="0"/>
              <a:t>من اجل كل ذلك فإنها مدرسة مشوقة، ومرتع تربوي خصب، ومختبر طفولي فاعل، ومدينة ألعاب مسلية، لما فيها من أنشطة معرفية جسيمة هادفة، ومثيرات ومحفزات عقلية نشطة، وفرص لغوية في فنون الكلام وأجواء نفسية هادئه( محمد،1999) كما أنها أسرع فترة لنمو العقل، حيث أن خلايا عقل الإنسان </a:t>
            </a:r>
            <a:endParaRPr lang="en-GB" dirty="0"/>
          </a:p>
          <a:p>
            <a:pPr algn="just" rtl="1"/>
            <a:r>
              <a:rPr lang="ar-JO" dirty="0" smtClean="0"/>
              <a:t>.</a:t>
            </a:r>
            <a:endParaRPr lang="ar-JO" dirty="0"/>
          </a:p>
          <a:p>
            <a:pPr marL="0" indent="0" algn="r" rtl="1">
              <a:buNone/>
            </a:pPr>
            <a:endParaRPr lang="ar-JO" sz="500" dirty="0"/>
          </a:p>
        </p:txBody>
      </p:sp>
    </p:spTree>
    <p:extLst>
      <p:ext uri="{BB962C8B-B14F-4D97-AF65-F5344CB8AC3E}">
        <p14:creationId xmlns:p14="http://schemas.microsoft.com/office/powerpoint/2010/main" val="267142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rtl="1"/>
            <a:endParaRPr lang="ar-JO" dirty="0"/>
          </a:p>
          <a:p>
            <a:pPr marL="0" indent="0" algn="r" rtl="1">
              <a:buNone/>
            </a:pPr>
            <a:endParaRPr lang="ar-JO" sz="500" dirty="0"/>
          </a:p>
          <a:p>
            <a:pPr algn="r" rtl="1"/>
            <a:r>
              <a:rPr lang="ar-JO" dirty="0"/>
              <a:t>تقوم المعلمة بدور الأم البديلة ، وكان من أهم خصائصها ومواصفاتها أن تتمتع بقسط وافر من الحنان وحب الأطفال.</a:t>
            </a:r>
          </a:p>
          <a:p>
            <a:pPr marL="0" indent="0" algn="r" rtl="1">
              <a:buNone/>
            </a:pPr>
            <a:endParaRPr lang="ar-JO" sz="500" dirty="0"/>
          </a:p>
          <a:p>
            <a:pPr algn="r" rtl="1"/>
            <a:r>
              <a:rPr lang="ar-JO" dirty="0"/>
              <a:t>الاهتمام بالجوانب النفسية والاجتماعية للطفل من أولويات الأهداف التربوية </a:t>
            </a:r>
            <a:r>
              <a:rPr lang="ar-JO" dirty="0" smtClean="0"/>
              <a:t>للروضة</a:t>
            </a:r>
            <a:endParaRPr lang="ar-SA" dirty="0" smtClean="0"/>
          </a:p>
          <a:p>
            <a:pPr algn="r" rtl="1"/>
            <a:r>
              <a:rPr lang="ar-JO" dirty="0" smtClean="0"/>
              <a:t>مع </a:t>
            </a:r>
            <a:r>
              <a:rPr lang="ar-JO" dirty="0"/>
              <a:t>تعقد الحياة العصرية ، والتطور الهائل في وسائط المعرفة والاتصالات زادت حاجة الأسرة الى تربويين متخصصين للمساعدة في تنشئة واعداد أجيال جديدة قادرة على مجابهة متطلبات الحياة المستقبلة.</a:t>
            </a:r>
            <a:endParaRPr lang="en-US" dirty="0"/>
          </a:p>
          <a:p>
            <a:pPr marL="0" indent="0" algn="r">
              <a:buNone/>
            </a:pPr>
            <a:endParaRPr lang="en-GB" dirty="0"/>
          </a:p>
        </p:txBody>
      </p:sp>
    </p:spTree>
    <p:extLst>
      <p:ext uri="{BB962C8B-B14F-4D97-AF65-F5344CB8AC3E}">
        <p14:creationId xmlns:p14="http://schemas.microsoft.com/office/powerpoint/2010/main" val="2506827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CE42EF-D51F-424E-A4B5-CA4CE94EB80A}"/>
              </a:ext>
            </a:extLst>
          </p:cNvPr>
          <p:cNvSpPr>
            <a:spLocks noGrp="1"/>
          </p:cNvSpPr>
          <p:nvPr>
            <p:ph type="title"/>
          </p:nvPr>
        </p:nvSpPr>
        <p:spPr/>
        <p:txBody>
          <a:bodyPr>
            <a:normAutofit/>
          </a:bodyPr>
          <a:lstStyle/>
          <a:p>
            <a:pPr algn="ctr" rtl="1"/>
            <a:r>
              <a:rPr lang="ar-JO" sz="4400" dirty="0"/>
              <a:t>الصحة النفسية للطفل </a:t>
            </a:r>
            <a:endParaRPr lang="en-US" sz="4400" dirty="0"/>
          </a:p>
        </p:txBody>
      </p:sp>
      <p:sp>
        <p:nvSpPr>
          <p:cNvPr id="3" name="Content Placeholder 2">
            <a:extLst>
              <a:ext uri="{FF2B5EF4-FFF2-40B4-BE49-F238E27FC236}">
                <a16:creationId xmlns="" xmlns:a16="http://schemas.microsoft.com/office/drawing/2014/main" id="{52FABAEA-5DDB-47DA-A8A8-29467E579183}"/>
              </a:ext>
            </a:extLst>
          </p:cNvPr>
          <p:cNvSpPr>
            <a:spLocks noGrp="1"/>
          </p:cNvSpPr>
          <p:nvPr>
            <p:ph idx="1"/>
          </p:nvPr>
        </p:nvSpPr>
        <p:spPr/>
        <p:txBody>
          <a:bodyPr/>
          <a:lstStyle/>
          <a:p>
            <a:pPr algn="r" rtl="1"/>
            <a:endParaRPr lang="en-US" dirty="0"/>
          </a:p>
        </p:txBody>
      </p:sp>
      <p:sp>
        <p:nvSpPr>
          <p:cNvPr id="4" name="Scroll: Horizontal 3">
            <a:extLst>
              <a:ext uri="{FF2B5EF4-FFF2-40B4-BE49-F238E27FC236}">
                <a16:creationId xmlns="" xmlns:a16="http://schemas.microsoft.com/office/drawing/2014/main" id="{3ACA4E9E-D4AA-4303-A9F2-D25333B74EB0}"/>
              </a:ext>
            </a:extLst>
          </p:cNvPr>
          <p:cNvSpPr/>
          <p:nvPr/>
        </p:nvSpPr>
        <p:spPr>
          <a:xfrm>
            <a:off x="662609" y="1690688"/>
            <a:ext cx="11065565" cy="366319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JO" sz="2800" dirty="0"/>
              <a:t>لا شك أن  خروج الأطفال من دائرة الاسرة بعلاقتها الأجتماعية المحدودة الى الروضة حيث العديد من الأطفال والبالغين ،و المواقف والظروف التي تتطلب منهم التكيف لاوضاع ومتطلبات ومواقف نفسية وعلاقات اجتماعية جديدة ، يعرضهم لدرجات متفاوتة من القلق والصعوبات </a:t>
            </a:r>
            <a:r>
              <a:rPr lang="ar-JO" sz="2800" dirty="0" smtClean="0"/>
              <a:t>والمش</a:t>
            </a:r>
            <a:r>
              <a:rPr lang="ar-SA" sz="2800" dirty="0" smtClean="0"/>
              <a:t>ك</a:t>
            </a:r>
            <a:r>
              <a:rPr lang="ar-JO" sz="2800" dirty="0" smtClean="0"/>
              <a:t>لات </a:t>
            </a:r>
            <a:r>
              <a:rPr lang="ar-JO" sz="2800" dirty="0"/>
              <a:t>النفسية  وتلك تختلف من طفل الى أخر .</a:t>
            </a:r>
            <a:endParaRPr lang="en-US" sz="2800" dirty="0"/>
          </a:p>
        </p:txBody>
      </p:sp>
    </p:spTree>
    <p:extLst>
      <p:ext uri="{BB962C8B-B14F-4D97-AF65-F5344CB8AC3E}">
        <p14:creationId xmlns:p14="http://schemas.microsoft.com/office/powerpoint/2010/main" val="741576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F0BF70-58F8-491C-878C-CC7541DB646E}"/>
              </a:ext>
            </a:extLst>
          </p:cNvPr>
          <p:cNvSpPr>
            <a:spLocks noGrp="1"/>
          </p:cNvSpPr>
          <p:nvPr>
            <p:ph type="title"/>
          </p:nvPr>
        </p:nvSpPr>
        <p:spPr>
          <a:xfrm>
            <a:off x="1143000" y="212725"/>
            <a:ext cx="10515600" cy="1325563"/>
          </a:xfrm>
        </p:spPr>
        <p:txBody>
          <a:bodyPr/>
          <a:lstStyle/>
          <a:p>
            <a:pPr algn="r" rtl="1"/>
            <a:r>
              <a:rPr lang="ar-JO" dirty="0"/>
              <a:t>مقومات نجاح الروضة :</a:t>
            </a:r>
            <a:endParaRPr lang="en-US" dirty="0"/>
          </a:p>
        </p:txBody>
      </p:sp>
      <p:sp>
        <p:nvSpPr>
          <p:cNvPr id="8" name="Content Placeholder 7">
            <a:extLst>
              <a:ext uri="{FF2B5EF4-FFF2-40B4-BE49-F238E27FC236}">
                <a16:creationId xmlns="" xmlns:a16="http://schemas.microsoft.com/office/drawing/2014/main" id="{1DB8B43B-BA1F-4025-A40C-66129E008C74}"/>
              </a:ext>
            </a:extLst>
          </p:cNvPr>
          <p:cNvSpPr>
            <a:spLocks noGrp="1"/>
          </p:cNvSpPr>
          <p:nvPr>
            <p:ph idx="1"/>
          </p:nvPr>
        </p:nvSpPr>
        <p:spPr>
          <a:xfrm>
            <a:off x="4585252" y="1538288"/>
            <a:ext cx="3220279" cy="4797701"/>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normAutofit/>
          </a:bodyPr>
          <a:lstStyle/>
          <a:p>
            <a:pPr marL="0" indent="0" algn="ctr">
              <a:buNone/>
            </a:pPr>
            <a:r>
              <a:rPr lang="ar-JO" dirty="0"/>
              <a:t>2- وجود الام البديلة في الروضة يساعد الطفل على أن ينمو تدريجيا  من اعتماده الكلي على الأم الى الاعتماد على النفس والشعور بالاستقلال الذاتي </a:t>
            </a:r>
            <a:endParaRPr lang="en-US" dirty="0"/>
          </a:p>
        </p:txBody>
      </p:sp>
      <p:sp>
        <p:nvSpPr>
          <p:cNvPr id="4" name="Scroll: Horizontal 3">
            <a:extLst>
              <a:ext uri="{FF2B5EF4-FFF2-40B4-BE49-F238E27FC236}">
                <a16:creationId xmlns="" xmlns:a16="http://schemas.microsoft.com/office/drawing/2014/main" id="{E99A1F99-8B2A-475F-AF31-12F3981FD7D0}"/>
              </a:ext>
            </a:extLst>
          </p:cNvPr>
          <p:cNvSpPr/>
          <p:nvPr/>
        </p:nvSpPr>
        <p:spPr>
          <a:xfrm>
            <a:off x="8640417" y="1538288"/>
            <a:ext cx="3087755" cy="4797701"/>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JO" sz="2000" dirty="0"/>
              <a:t>1- توافر المعلمة الواعية والمدركة لحاجة الطفل للحب والحنان الذي يشعره بالأمان في مواجهة الخبرات والظروف الغير مؤلوفة لديه ، يشجعه ذلك على المبادرة في تكوين علاقات جديدة بأقلر توتر </a:t>
            </a:r>
            <a:endParaRPr lang="en-US" sz="2000" dirty="0"/>
          </a:p>
        </p:txBody>
      </p:sp>
      <p:sp>
        <p:nvSpPr>
          <p:cNvPr id="10" name="Scroll: Horizontal 9">
            <a:extLst>
              <a:ext uri="{FF2B5EF4-FFF2-40B4-BE49-F238E27FC236}">
                <a16:creationId xmlns="" xmlns:a16="http://schemas.microsoft.com/office/drawing/2014/main" id="{D1F9D7EA-76F0-4415-ACC3-DE2EB3E74310}"/>
              </a:ext>
            </a:extLst>
          </p:cNvPr>
          <p:cNvSpPr/>
          <p:nvPr/>
        </p:nvSpPr>
        <p:spPr>
          <a:xfrm>
            <a:off x="463828" y="1722783"/>
            <a:ext cx="3087757" cy="4797701"/>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JO" sz="2000" dirty="0"/>
              <a:t>3- </a:t>
            </a:r>
            <a:r>
              <a:rPr lang="ar-JO" sz="2000" dirty="0" smtClean="0"/>
              <a:t>تكوين</a:t>
            </a:r>
            <a:r>
              <a:rPr lang="ar-SA" sz="2000" dirty="0" smtClean="0"/>
              <a:t> الطفل</a:t>
            </a:r>
            <a:r>
              <a:rPr lang="ar-JO" sz="2000" dirty="0" smtClean="0"/>
              <a:t> </a:t>
            </a:r>
            <a:r>
              <a:rPr lang="ar-JO" sz="2000" dirty="0"/>
              <a:t>علاقات جديدة مع اقرانه الأطفال ومع البالغين في الروضة ليخفف من اعتماده على الأم ويصبح أكثر قدرة على مواجهة متطلبات التكسف للمجتمع المدرسي والمجتمع الكبير.</a:t>
            </a:r>
            <a:endParaRPr lang="en-US" sz="2000" dirty="0"/>
          </a:p>
        </p:txBody>
      </p:sp>
    </p:spTree>
    <p:extLst>
      <p:ext uri="{BB962C8B-B14F-4D97-AF65-F5344CB8AC3E}">
        <p14:creationId xmlns:p14="http://schemas.microsoft.com/office/powerpoint/2010/main" val="698179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6E5397-3A9B-4078-89BB-B3E6A51DEFDF}"/>
              </a:ext>
            </a:extLst>
          </p:cNvPr>
          <p:cNvSpPr>
            <a:spLocks noGrp="1"/>
          </p:cNvSpPr>
          <p:nvPr>
            <p:ph type="title"/>
          </p:nvPr>
        </p:nvSpPr>
        <p:spPr/>
        <p:txBody>
          <a:bodyPr/>
          <a:lstStyle/>
          <a:p>
            <a:pPr algn="r" rtl="1"/>
            <a:r>
              <a:rPr lang="ar-JO" dirty="0"/>
              <a:t>مشاكل يواجهها الطفل في الروضة </a:t>
            </a:r>
            <a:endParaRPr lang="en-US" dirty="0"/>
          </a:p>
        </p:txBody>
      </p:sp>
      <p:sp>
        <p:nvSpPr>
          <p:cNvPr id="3" name="Content Placeholder 2">
            <a:extLst>
              <a:ext uri="{FF2B5EF4-FFF2-40B4-BE49-F238E27FC236}">
                <a16:creationId xmlns="" xmlns:a16="http://schemas.microsoft.com/office/drawing/2014/main" id="{C919D4E6-06C0-4BB2-B144-0072316A726C}"/>
              </a:ext>
            </a:extLst>
          </p:cNvPr>
          <p:cNvSpPr>
            <a:spLocks noGrp="1"/>
          </p:cNvSpPr>
          <p:nvPr>
            <p:ph idx="1"/>
          </p:nvPr>
        </p:nvSpPr>
        <p:spPr/>
        <p:txBody>
          <a:bodyPr>
            <a:normAutofit fontScale="92500" lnSpcReduction="10000"/>
          </a:bodyPr>
          <a:lstStyle/>
          <a:p>
            <a:pPr algn="r" rtl="1"/>
            <a:r>
              <a:rPr lang="ar-JO" dirty="0"/>
              <a:t>1- الطفل في السنوات الأولى من حياته يتسم بالحدة وعدم التمايز والثبات .</a:t>
            </a:r>
          </a:p>
          <a:p>
            <a:pPr marL="0" indent="0" algn="r" rtl="1">
              <a:buNone/>
            </a:pPr>
            <a:endParaRPr lang="ar-JO" dirty="0"/>
          </a:p>
          <a:p>
            <a:pPr algn="r" rtl="1"/>
            <a:r>
              <a:rPr lang="ar-JO" dirty="0"/>
              <a:t>2- </a:t>
            </a:r>
            <a:r>
              <a:rPr lang="ar-SA" dirty="0" smtClean="0"/>
              <a:t>العدد الكبير في الروضه لانه تعود على </a:t>
            </a:r>
            <a:r>
              <a:rPr lang="ar-JO" dirty="0" smtClean="0"/>
              <a:t>عدد </a:t>
            </a:r>
            <a:r>
              <a:rPr lang="ar-JO" dirty="0"/>
              <a:t>افراد الاسرة </a:t>
            </a:r>
            <a:r>
              <a:rPr lang="ar-SA" dirty="0" smtClean="0"/>
              <a:t>ال</a:t>
            </a:r>
            <a:r>
              <a:rPr lang="ar-JO" dirty="0" smtClean="0"/>
              <a:t>صغير </a:t>
            </a:r>
            <a:r>
              <a:rPr lang="ar-JO" dirty="0"/>
              <a:t>في الغالب وخبرة الطفل محددوة في التعامل مع الغير .</a:t>
            </a:r>
          </a:p>
          <a:p>
            <a:pPr marL="0" indent="0" algn="r" rtl="1">
              <a:buNone/>
            </a:pPr>
            <a:endParaRPr lang="ar-JO" dirty="0"/>
          </a:p>
          <a:p>
            <a:pPr algn="r" rtl="1"/>
            <a:r>
              <a:rPr lang="ar-JO" dirty="0"/>
              <a:t>3- عدم قدرة الطفل على التمييز بينه وبين نفسه وبين الأخرين لعدم مضج القدرات العقلية والنفسية .</a:t>
            </a:r>
          </a:p>
          <a:p>
            <a:pPr marL="0" indent="0" algn="r" rtl="1">
              <a:buNone/>
            </a:pPr>
            <a:endParaRPr lang="ar-JO" dirty="0"/>
          </a:p>
          <a:p>
            <a:pPr algn="r" rtl="1"/>
            <a:r>
              <a:rPr lang="ar-JO" dirty="0"/>
              <a:t>4- الطفل متقلب المزاج وحاد في انفعالاته .</a:t>
            </a:r>
          </a:p>
          <a:p>
            <a:pPr algn="r" rtl="1"/>
            <a:endParaRPr lang="en-US" dirty="0"/>
          </a:p>
        </p:txBody>
      </p:sp>
    </p:spTree>
    <p:extLst>
      <p:ext uri="{BB962C8B-B14F-4D97-AF65-F5344CB8AC3E}">
        <p14:creationId xmlns:p14="http://schemas.microsoft.com/office/powerpoint/2010/main" val="2203488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E8B9A34-2FC1-44F6-8885-37164E1D9C97}"/>
              </a:ext>
            </a:extLst>
          </p:cNvPr>
          <p:cNvSpPr>
            <a:spLocks noGrp="1"/>
          </p:cNvSpPr>
          <p:nvPr>
            <p:ph idx="1"/>
          </p:nvPr>
        </p:nvSpPr>
        <p:spPr>
          <a:xfrm>
            <a:off x="781879" y="993913"/>
            <a:ext cx="10571922" cy="4837044"/>
          </a:xfrm>
        </p:spPr>
        <p:txBody>
          <a:bodyPr/>
          <a:lstStyle/>
          <a:p>
            <a:pPr marL="0" indent="0" algn="r" rtl="1">
              <a:buNone/>
            </a:pPr>
            <a:r>
              <a:rPr lang="ar-JO" sz="3600" dirty="0"/>
              <a:t>من واجبات معلمة الروضة :</a:t>
            </a:r>
          </a:p>
          <a:p>
            <a:pPr marL="0" indent="0" algn="r" rtl="1">
              <a:buNone/>
            </a:pPr>
            <a:endParaRPr lang="en-US" dirty="0"/>
          </a:p>
        </p:txBody>
      </p:sp>
      <p:sp>
        <p:nvSpPr>
          <p:cNvPr id="4" name="Scroll: Horizontal 3">
            <a:extLst>
              <a:ext uri="{FF2B5EF4-FFF2-40B4-BE49-F238E27FC236}">
                <a16:creationId xmlns="" xmlns:a16="http://schemas.microsoft.com/office/drawing/2014/main" id="{36C82EAB-FB16-4F44-B360-C83A75C4F7E9}"/>
              </a:ext>
            </a:extLst>
          </p:cNvPr>
          <p:cNvSpPr/>
          <p:nvPr/>
        </p:nvSpPr>
        <p:spPr>
          <a:xfrm>
            <a:off x="6420678" y="1736035"/>
            <a:ext cx="5300869" cy="253116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أن تساعد الطفل على الاتزان العاطفي وعلى التعرف على مشاعر الغيرحتى يستطيع تكوين علاقات اجتماعية معهم .</a:t>
            </a:r>
            <a:endParaRPr lang="en-US" dirty="0"/>
          </a:p>
        </p:txBody>
      </p:sp>
      <p:sp>
        <p:nvSpPr>
          <p:cNvPr id="6" name="Scroll: Horizontal 5">
            <a:extLst>
              <a:ext uri="{FF2B5EF4-FFF2-40B4-BE49-F238E27FC236}">
                <a16:creationId xmlns="" xmlns:a16="http://schemas.microsoft.com/office/drawing/2014/main" id="{5FBD66DA-89E6-450C-BC52-28727AD1A87B}"/>
              </a:ext>
            </a:extLst>
          </p:cNvPr>
          <p:cNvSpPr/>
          <p:nvPr/>
        </p:nvSpPr>
        <p:spPr>
          <a:xfrm>
            <a:off x="450574" y="3631096"/>
            <a:ext cx="5602358" cy="27962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تستغل المعلمة المناخ التربوي السائد بين الأطفال والتقارب بينم في الاهتمامات والمشاعر والأحاسيس لتبعد الطفل عن انشغاله بنفسه وتوسيع دائرته الأجتماعية </a:t>
            </a:r>
            <a:endParaRPr lang="en-US" dirty="0"/>
          </a:p>
        </p:txBody>
      </p:sp>
    </p:spTree>
    <p:extLst>
      <p:ext uri="{BB962C8B-B14F-4D97-AF65-F5344CB8AC3E}">
        <p14:creationId xmlns:p14="http://schemas.microsoft.com/office/powerpoint/2010/main" val="3803081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A285EB-0348-492F-AC36-DCFF6EF9636B}"/>
              </a:ext>
            </a:extLst>
          </p:cNvPr>
          <p:cNvSpPr>
            <a:spLocks noGrp="1"/>
          </p:cNvSpPr>
          <p:nvPr>
            <p:ph type="title"/>
          </p:nvPr>
        </p:nvSpPr>
        <p:spPr>
          <a:xfrm>
            <a:off x="1451579" y="1249251"/>
            <a:ext cx="9603275" cy="604503"/>
          </a:xfrm>
        </p:spPr>
        <p:txBody>
          <a:bodyPr/>
          <a:lstStyle/>
          <a:p>
            <a:pPr algn="r" rtl="1"/>
            <a:r>
              <a:rPr lang="ar-JO" dirty="0"/>
              <a:t>الروضة وتأثيرها على الصحة النفسية للطفل :</a:t>
            </a:r>
            <a:endParaRPr lang="en-US" dirty="0"/>
          </a:p>
        </p:txBody>
      </p:sp>
      <p:sp>
        <p:nvSpPr>
          <p:cNvPr id="3" name="Content Placeholder 2">
            <a:extLst>
              <a:ext uri="{FF2B5EF4-FFF2-40B4-BE49-F238E27FC236}">
                <a16:creationId xmlns="" xmlns:a16="http://schemas.microsoft.com/office/drawing/2014/main" id="{F8DB0CD6-11E4-491B-B083-819B8E3CFFC2}"/>
              </a:ext>
            </a:extLst>
          </p:cNvPr>
          <p:cNvSpPr>
            <a:spLocks noGrp="1"/>
          </p:cNvSpPr>
          <p:nvPr>
            <p:ph idx="1"/>
          </p:nvPr>
        </p:nvSpPr>
        <p:spPr/>
        <p:txBody>
          <a:bodyPr>
            <a:normAutofit/>
          </a:bodyPr>
          <a:lstStyle/>
          <a:p>
            <a:pPr marL="0" indent="0" algn="r" rtl="1">
              <a:buNone/>
            </a:pPr>
            <a:endParaRPr lang="ar-JO" dirty="0"/>
          </a:p>
          <a:p>
            <a:pPr marL="0" indent="0" algn="r" rtl="1">
              <a:buNone/>
            </a:pPr>
            <a:r>
              <a:rPr lang="ar-JO" dirty="0"/>
              <a:t>1- يجد الطفل في الوسائل التربيوية المتوفرة في الروضة </a:t>
            </a:r>
            <a:r>
              <a:rPr lang="ar-JO" b="1" dirty="0"/>
              <a:t>مخرجا لمشاعره وفرصة لتعبير عنها بطرق مقبولة اجتماعية </a:t>
            </a:r>
            <a:r>
              <a:rPr lang="ar-JO" dirty="0"/>
              <a:t>، فالطفل الذي يقوم بالطرق على المسامير او أصابع الخشب </a:t>
            </a:r>
            <a:r>
              <a:rPr lang="ar-JO" b="1" dirty="0"/>
              <a:t>يشعر براحة نفسية  لأنه تمكن من التنفيس </a:t>
            </a:r>
            <a:r>
              <a:rPr lang="ar-JO" dirty="0"/>
              <a:t>عن مشاعر العداء لديه </a:t>
            </a:r>
            <a:r>
              <a:rPr lang="ar-JO" dirty="0" smtClean="0"/>
              <a:t>.</a:t>
            </a:r>
            <a:endParaRPr lang="ar-JO" dirty="0"/>
          </a:p>
          <a:p>
            <a:pPr marL="0" indent="0" algn="r" rtl="1">
              <a:buNone/>
            </a:pPr>
            <a:r>
              <a:rPr lang="ar-JO" dirty="0"/>
              <a:t>2- يجد </a:t>
            </a:r>
            <a:r>
              <a:rPr lang="ar-JO" b="1" dirty="0"/>
              <a:t>لذة في اللعب بالماء والرمل والاصباغ المائية لأنه أشبع رغبة لديه في بلل الملابس وتلوينها </a:t>
            </a:r>
            <a:r>
              <a:rPr lang="ar-JO" dirty="0"/>
              <a:t>دون عقاب.</a:t>
            </a:r>
          </a:p>
          <a:p>
            <a:pPr marL="0" indent="0" algn="r" rtl="1">
              <a:buNone/>
            </a:pPr>
            <a:r>
              <a:rPr lang="ar-JO" dirty="0"/>
              <a:t>3-  اللعب </a:t>
            </a:r>
            <a:r>
              <a:rPr lang="ar-JO" b="1" dirty="0"/>
              <a:t>الأيهامي الذي يمارسه الطفل بمفرده او مع الأطفال يساعد على تنمية ثقة الطفل بنفسه وقدراته ويخفف شعوره بالفشل أو الغيرة من الأطفال .</a:t>
            </a:r>
            <a:endParaRPr lang="en-US" b="1" dirty="0"/>
          </a:p>
        </p:txBody>
      </p:sp>
    </p:spTree>
    <p:extLst>
      <p:ext uri="{BB962C8B-B14F-4D97-AF65-F5344CB8AC3E}">
        <p14:creationId xmlns:p14="http://schemas.microsoft.com/office/powerpoint/2010/main" val="904753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51579" y="1236372"/>
            <a:ext cx="9603275" cy="617382"/>
          </a:xfrm>
        </p:spPr>
        <p:txBody>
          <a:bodyPr/>
          <a:lstStyle/>
          <a:p>
            <a:pPr algn="r"/>
            <a:r>
              <a:rPr lang="ar-JO" dirty="0"/>
              <a:t>الروضة وتأثيرها على الصحة النفسية للطفل :</a:t>
            </a:r>
            <a:endParaRPr lang="en-US" dirty="0"/>
          </a:p>
        </p:txBody>
      </p:sp>
      <p:sp>
        <p:nvSpPr>
          <p:cNvPr id="3" name="Content Placeholder 2">
            <a:extLst>
              <a:ext uri="{FF2B5EF4-FFF2-40B4-BE49-F238E27FC236}">
                <a16:creationId xmlns="" xmlns:a16="http://schemas.microsoft.com/office/drawing/2014/main" id="{8C329828-39A7-4D92-98BB-46D6AC4783B2}"/>
              </a:ext>
            </a:extLst>
          </p:cNvPr>
          <p:cNvSpPr>
            <a:spLocks noGrp="1"/>
          </p:cNvSpPr>
          <p:nvPr>
            <p:ph idx="1"/>
          </p:nvPr>
        </p:nvSpPr>
        <p:spPr/>
        <p:txBody>
          <a:bodyPr>
            <a:normAutofit lnSpcReduction="10000"/>
          </a:bodyPr>
          <a:lstStyle/>
          <a:p>
            <a:pPr marL="0" indent="0" algn="r" rtl="1">
              <a:buNone/>
            </a:pPr>
            <a:r>
              <a:rPr lang="ar-JO" sz="2800" dirty="0" smtClean="0"/>
              <a:t>4- يمكن للطفل </a:t>
            </a:r>
            <a:r>
              <a:rPr lang="ar-JO" sz="2800" b="1" dirty="0" smtClean="0"/>
              <a:t>التعبير عن المشاعروالانفعالات التى يخشى التعبير عنها خوف من عدم إرضاء الكبار </a:t>
            </a:r>
            <a:r>
              <a:rPr lang="ar-JO" sz="2800" dirty="0" smtClean="0"/>
              <a:t>، في حين أنه بحاجة لهم ويخيفه حرمانه من حبهم.</a:t>
            </a:r>
          </a:p>
          <a:p>
            <a:pPr marL="0" indent="0" algn="r" rtl="1">
              <a:buNone/>
            </a:pPr>
            <a:endParaRPr lang="ar-JO" sz="1000" dirty="0" smtClean="0"/>
          </a:p>
          <a:p>
            <a:pPr marL="0" indent="0" algn="r" rtl="1">
              <a:buNone/>
            </a:pPr>
            <a:r>
              <a:rPr lang="ar-JO" sz="2800" dirty="0" smtClean="0"/>
              <a:t>5- التنفس عن المشاعر </a:t>
            </a:r>
            <a:r>
              <a:rPr lang="ar-JO" sz="2800" b="1" dirty="0" smtClean="0"/>
              <a:t>والانفعالات مهما كانت سلبية </a:t>
            </a:r>
            <a:r>
              <a:rPr lang="ar-JO" sz="2800" dirty="0" smtClean="0"/>
              <a:t>لان الكتمان عليها يؤدي الى التوتر والقلق النفسي والشعور بالإحباط.</a:t>
            </a:r>
          </a:p>
          <a:p>
            <a:pPr marL="0" indent="0" algn="r" rtl="1">
              <a:buNone/>
            </a:pPr>
            <a:endParaRPr lang="ar-JO" sz="1000" dirty="0" smtClean="0"/>
          </a:p>
          <a:p>
            <a:pPr marL="0" indent="0" algn="r" rtl="1">
              <a:buNone/>
            </a:pPr>
            <a:r>
              <a:rPr lang="ar-JO" sz="2800" dirty="0" smtClean="0"/>
              <a:t>6- </a:t>
            </a:r>
            <a:r>
              <a:rPr lang="ar-JO" sz="2800" b="1" dirty="0" smtClean="0"/>
              <a:t>تضاعف الشعور بالعداء اذا لم </a:t>
            </a:r>
            <a:r>
              <a:rPr lang="ar-JO" sz="2800" dirty="0" smtClean="0"/>
              <a:t>يقوم بتلك الألعاب المفرغة للطاقة </a:t>
            </a:r>
            <a:endParaRPr lang="ar-JO" sz="2800" dirty="0"/>
          </a:p>
        </p:txBody>
      </p:sp>
    </p:spTree>
    <p:extLst>
      <p:ext uri="{BB962C8B-B14F-4D97-AF65-F5344CB8AC3E}">
        <p14:creationId xmlns:p14="http://schemas.microsoft.com/office/powerpoint/2010/main" val="792811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685</TotalTime>
  <Words>936</Words>
  <Application>Microsoft Office PowerPoint</Application>
  <PresentationFormat>Custom</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Gallery</vt:lpstr>
      <vt:lpstr>«الفصل السابع»</vt:lpstr>
      <vt:lpstr>مفهوم الروضة :</vt:lpstr>
      <vt:lpstr>PowerPoint Presentation</vt:lpstr>
      <vt:lpstr>الصحة النفسية للطفل </vt:lpstr>
      <vt:lpstr>مقومات نجاح الروضة :</vt:lpstr>
      <vt:lpstr>مشاكل يواجهها الطفل في الروضة </vt:lpstr>
      <vt:lpstr>PowerPoint Presentation</vt:lpstr>
      <vt:lpstr>الروضة وتأثيرها على الصحة النفسية للطفل :</vt:lpstr>
      <vt:lpstr>الروضة وتأثيرها على الصحة النفسية للطفل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TwitterStore</dc:creator>
  <cp:lastModifiedBy>DELL</cp:lastModifiedBy>
  <cp:revision>103</cp:revision>
  <dcterms:created xsi:type="dcterms:W3CDTF">2020-07-15T09:26:45Z</dcterms:created>
  <dcterms:modified xsi:type="dcterms:W3CDTF">2021-02-22T17:43:47Z</dcterms:modified>
</cp:coreProperties>
</file>