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00" r:id="rId20"/>
  </p:sldIdLst>
  <p:sldSz cx="18288000" cy="10287000"/>
  <p:notesSz cx="6858000" cy="9144000"/>
  <p:embeddedFontLst>
    <p:embeddedFont>
      <p:font typeface="Poppins 1" panose="020B0604020202020204" charset="0"/>
      <p:regular r:id="rId21"/>
    </p:embeddedFont>
    <p:embeddedFont>
      <p:font typeface="Poppins 1 Bold" panose="020B0604020202020204" charset="0"/>
      <p:regular r:id="rId22"/>
    </p:embeddedFont>
    <p:embeddedFont>
      <p:font typeface="Poppins 1 Semi-Bold" panose="020B0604020202020204" charset="0"/>
      <p:regular r:id="rId23"/>
    </p:embeddedFont>
    <p:embeddedFont>
      <p:font typeface="Poppins 2 Bold" panose="020B0604020202020204" charset="0"/>
      <p:regular r:id="rId24"/>
    </p:embeddedFont>
    <p:embeddedFont>
      <p:font typeface="Poppins 2 Semi-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286" y="-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10740910" y="-2556686"/>
            <a:ext cx="3952556" cy="16029749"/>
            <a:chOff x="0" y="0"/>
            <a:chExt cx="1041002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1002" cy="4221827"/>
            </a:xfrm>
            <a:custGeom>
              <a:avLst/>
              <a:gdLst/>
              <a:ahLst/>
              <a:cxnLst/>
              <a:rect l="l" t="t" r="r" b="b"/>
              <a:pathLst>
                <a:path w="1041002" h="4221827">
                  <a:moveTo>
                    <a:pt x="0" y="0"/>
                  </a:moveTo>
                  <a:lnTo>
                    <a:pt x="1041002" y="0"/>
                  </a:lnTo>
                  <a:lnTo>
                    <a:pt x="1041002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041002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19477975" y="-7285016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7345988" y="4232895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144000" y="1149327"/>
            <a:ext cx="8982538" cy="7988157"/>
            <a:chOff x="0" y="0"/>
            <a:chExt cx="21896591" cy="194726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896578" cy="19472656"/>
            </a:xfrm>
            <a:custGeom>
              <a:avLst/>
              <a:gdLst/>
              <a:ahLst/>
              <a:cxnLst/>
              <a:rect l="l" t="t" r="r" b="b"/>
              <a:pathLst>
                <a:path w="21896578" h="19472656">
                  <a:moveTo>
                    <a:pt x="11347450" y="0"/>
                  </a:moveTo>
                  <a:lnTo>
                    <a:pt x="0" y="19472656"/>
                  </a:lnTo>
                  <a:lnTo>
                    <a:pt x="21896578" y="19472656"/>
                  </a:lnTo>
                  <a:lnTo>
                    <a:pt x="21896578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9665304" y="1381125"/>
            <a:ext cx="8461234" cy="7524563"/>
            <a:chOff x="0" y="0"/>
            <a:chExt cx="21896591" cy="194726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896578" cy="19472656"/>
            </a:xfrm>
            <a:custGeom>
              <a:avLst/>
              <a:gdLst/>
              <a:ahLst/>
              <a:cxnLst/>
              <a:rect l="l" t="t" r="r" b="b"/>
              <a:pathLst>
                <a:path w="21896578" h="19472656">
                  <a:moveTo>
                    <a:pt x="11347450" y="0"/>
                  </a:moveTo>
                  <a:lnTo>
                    <a:pt x="0" y="19472656"/>
                  </a:lnTo>
                  <a:lnTo>
                    <a:pt x="21896578" y="19472656"/>
                  </a:lnTo>
                  <a:lnTo>
                    <a:pt x="21896578" y="0"/>
                  </a:lnTo>
                  <a:close/>
                </a:path>
              </a:pathLst>
            </a:custGeom>
            <a:blipFill>
              <a:blip r:embed="rId2"/>
              <a:stretch>
                <a:fillRect r="-3339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1818284">
            <a:off x="16215886" y="4572544"/>
            <a:ext cx="3194203" cy="7569921"/>
            <a:chOff x="0" y="0"/>
            <a:chExt cx="841272" cy="199372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41272" cy="1993724"/>
            </a:xfrm>
            <a:custGeom>
              <a:avLst/>
              <a:gdLst/>
              <a:ahLst/>
              <a:cxnLst/>
              <a:rect l="l" t="t" r="r" b="b"/>
              <a:pathLst>
                <a:path w="841272" h="1993724">
                  <a:moveTo>
                    <a:pt x="0" y="0"/>
                  </a:moveTo>
                  <a:lnTo>
                    <a:pt x="841272" y="0"/>
                  </a:lnTo>
                  <a:lnTo>
                    <a:pt x="841272" y="1993724"/>
                  </a:lnTo>
                  <a:lnTo>
                    <a:pt x="0" y="199372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4950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41272" cy="205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1760066" y="1658448"/>
            <a:ext cx="11236255" cy="1190170"/>
            <a:chOff x="101600" y="-57150"/>
            <a:chExt cx="3983244" cy="421915"/>
          </a:xfrm>
        </p:grpSpPr>
        <p:sp>
          <p:nvSpPr>
            <p:cNvPr id="19" name="Freeform 19"/>
            <p:cNvSpPr/>
            <p:nvPr/>
          </p:nvSpPr>
          <p:spPr>
            <a:xfrm>
              <a:off x="515705" y="14894"/>
              <a:ext cx="3569139" cy="349871"/>
            </a:xfrm>
            <a:custGeom>
              <a:avLst/>
              <a:gdLst/>
              <a:ahLst/>
              <a:cxnLst/>
              <a:rect l="l" t="t" r="r" b="b"/>
              <a:pathLst>
                <a:path w="3569139" h="349871">
                  <a:moveTo>
                    <a:pt x="203200" y="0"/>
                  </a:moveTo>
                  <a:lnTo>
                    <a:pt x="3569139" y="0"/>
                  </a:lnTo>
                  <a:lnTo>
                    <a:pt x="3365939" y="349871"/>
                  </a:lnTo>
                  <a:lnTo>
                    <a:pt x="0" y="349871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57150"/>
              <a:ext cx="3365939" cy="407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545534" y="3232375"/>
            <a:ext cx="7917365" cy="3296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33"/>
              </a:lnSpc>
            </a:pPr>
            <a:r>
              <a:rPr lang="en-US" sz="7333">
                <a:solidFill>
                  <a:srgbClr val="121212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Functional dependency in Data base 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30502" y="2045066"/>
            <a:ext cx="8947428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5"/>
              </a:lnSpc>
            </a:pPr>
            <a:r>
              <a:rPr lang="en-US" sz="3430" dirty="0">
                <a:solidFill>
                  <a:srgbClr val="FFFFFF"/>
                </a:solidFill>
                <a:latin typeface="Poppins 1 Semi-Bold"/>
                <a:ea typeface="Poppins 1 Semi-Bold"/>
                <a:cs typeface="Poppins 1 Semi-Bold"/>
                <a:sym typeface="Poppins 1 Semi-Bold"/>
              </a:rPr>
              <a:t>Instructor . Sameera Abu </a:t>
            </a:r>
            <a:r>
              <a:rPr lang="en-US" sz="3430" dirty="0" err="1">
                <a:solidFill>
                  <a:srgbClr val="FFFFFF"/>
                </a:solidFill>
                <a:latin typeface="Poppins 1 Semi-Bold"/>
                <a:ea typeface="Poppins 1 Semi-Bold"/>
                <a:cs typeface="Poppins 1 Semi-Bold"/>
                <a:sym typeface="Poppins 1 Semi-Bold"/>
              </a:rPr>
              <a:t>Ghalyoun</a:t>
            </a:r>
            <a:endParaRPr lang="en-US" sz="3430" dirty="0">
              <a:solidFill>
                <a:srgbClr val="FFFFFF"/>
              </a:solidFill>
              <a:latin typeface="Poppins 1 Semi-Bold"/>
              <a:ea typeface="Poppins 1 Semi-Bold"/>
              <a:cs typeface="Poppins 1 Semi-Bold"/>
              <a:sym typeface="Poppins 1 Semi-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30502" y="8709633"/>
            <a:ext cx="6452841" cy="551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7"/>
              </a:lnSpc>
              <a:spcBef>
                <a:spcPct val="0"/>
              </a:spcBef>
            </a:pPr>
            <a:r>
              <a:rPr lang="en-US" sz="3055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Presentation - 2024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17999">
            <a:off x="-169461" y="-1315188"/>
            <a:ext cx="1708224" cy="16029749"/>
            <a:chOff x="0" y="0"/>
            <a:chExt cx="449903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903" cy="4221827"/>
            </a:xfrm>
            <a:custGeom>
              <a:avLst/>
              <a:gdLst/>
              <a:ahLst/>
              <a:cxnLst/>
              <a:rect l="l" t="t" r="r" b="b"/>
              <a:pathLst>
                <a:path w="449903" h="4221827">
                  <a:moveTo>
                    <a:pt x="0" y="0"/>
                  </a:moveTo>
                  <a:lnTo>
                    <a:pt x="449903" y="0"/>
                  </a:lnTo>
                  <a:lnTo>
                    <a:pt x="449903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49903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959574">
            <a:off x="-912562" y="-4087654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959574">
            <a:off x="333052" y="4110927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162464" y="1324927"/>
            <a:ext cx="15640276" cy="7145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1"/>
              </a:lnSpc>
            </a:pPr>
            <a:r>
              <a:rPr lang="en-US" sz="39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marL="860677" lvl="1" indent="-430338" algn="l">
              <a:lnSpc>
                <a:spcPts val="5581"/>
              </a:lnSpc>
              <a:buFont typeface="Arial"/>
              <a:buChar char="•"/>
            </a:pPr>
            <a:r>
              <a:rPr lang="en-US" sz="3986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Trivial  FD Example:</a:t>
            </a:r>
            <a:r>
              <a:rPr lang="en-US" sz="39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</a:p>
          <a:p>
            <a:pPr marL="860677" lvl="1" indent="-430338" algn="l">
              <a:lnSpc>
                <a:spcPts val="5581"/>
              </a:lnSpc>
              <a:buFont typeface="Arial"/>
              <a:buChar char="•"/>
            </a:pPr>
            <a:endParaRPr lang="en-US" sz="3986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860677" lvl="1" indent="-430338" algn="l">
              <a:lnSpc>
                <a:spcPts val="5581"/>
              </a:lnSpc>
              <a:buFont typeface="Arial"/>
              <a:buChar char="•"/>
            </a:pPr>
            <a:r>
              <a:rPr lang="en-US" sz="39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If A={</a:t>
            </a:r>
            <a:r>
              <a:rPr lang="en-US" sz="3986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EmployeeID,EmployeeName</a:t>
            </a:r>
            <a:r>
              <a:rPr lang="en-US" sz="39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}</a:t>
            </a:r>
          </a:p>
          <a:p>
            <a:pPr marL="860677" lvl="1" indent="-430338" algn="l">
              <a:lnSpc>
                <a:spcPts val="5581"/>
              </a:lnSpc>
              <a:buFont typeface="Arial"/>
              <a:buChar char="•"/>
            </a:pPr>
            <a:r>
              <a:rPr lang="en-US" sz="39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then {</a:t>
            </a:r>
            <a:r>
              <a:rPr lang="en-US" sz="3986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EmployeeID,EmployeeName</a:t>
            </a:r>
            <a:r>
              <a:rPr lang="en-US" sz="39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}→</a:t>
            </a:r>
            <a:r>
              <a:rPr lang="en-US" sz="3986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EmployeeID</a:t>
            </a:r>
            <a:endParaRPr lang="en-US" sz="3986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860677" lvl="1" indent="-430338" algn="l">
              <a:lnSpc>
                <a:spcPts val="5581"/>
              </a:lnSpc>
              <a:buFont typeface="Arial"/>
              <a:buChar char="•"/>
            </a:pPr>
            <a:endParaRPr lang="en-US" sz="3986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860677" lvl="1" indent="-430338" algn="l">
              <a:lnSpc>
                <a:spcPts val="5581"/>
              </a:lnSpc>
              <a:buFont typeface="Arial"/>
              <a:buChar char="•"/>
            </a:pPr>
            <a:r>
              <a:rPr lang="en-US" sz="39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{</a:t>
            </a:r>
            <a:r>
              <a:rPr lang="en-US" sz="3986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EmployeeID,EmployeeName</a:t>
            </a:r>
            <a:r>
              <a:rPr lang="en-US" sz="39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}→</a:t>
            </a:r>
            <a:r>
              <a:rPr lang="en-US" sz="3986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EmployeeID</a:t>
            </a:r>
            <a:r>
              <a:rPr lang="en-US" sz="39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is a trivial dependency because </a:t>
            </a:r>
            <a:r>
              <a:rPr lang="en-US" sz="3986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EmployeeID</a:t>
            </a:r>
            <a:r>
              <a:rPr lang="en-US" sz="39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is part of the left-hand side.</a:t>
            </a:r>
          </a:p>
          <a:p>
            <a:pPr algn="l">
              <a:lnSpc>
                <a:spcPts val="5581"/>
              </a:lnSpc>
              <a:spcBef>
                <a:spcPct val="0"/>
              </a:spcBef>
            </a:pPr>
            <a:endParaRPr lang="en-US" sz="3986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408079" y="771525"/>
            <a:ext cx="11125430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sz="4499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Functional dependencies (FDs types</a:t>
            </a:r>
          </a:p>
          <a:p>
            <a:pPr algn="just">
              <a:lnSpc>
                <a:spcPts val="5084"/>
              </a:lnSpc>
            </a:pPr>
            <a:endParaRPr lang="en-US" sz="4499">
              <a:solidFill>
                <a:srgbClr val="431096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pic>
        <p:nvPicPr>
          <p:cNvPr id="13" name="ttsmaker-vip-file-2024-8-22-17-38-3">
            <a:hlinkClick r:id="" action="ppaction://media"/>
            <a:extLst>
              <a:ext uri="{FF2B5EF4-FFF2-40B4-BE49-F238E27FC236}">
                <a16:creationId xmlns:a16="http://schemas.microsoft.com/office/drawing/2014/main" id="{A30C27FD-6B49-43A2-5CE4-60743149ED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59058" y="939412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17999">
            <a:off x="174588" y="-1315188"/>
            <a:ext cx="1708224" cy="16029749"/>
            <a:chOff x="0" y="0"/>
            <a:chExt cx="449903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903" cy="4221827"/>
            </a:xfrm>
            <a:custGeom>
              <a:avLst/>
              <a:gdLst/>
              <a:ahLst/>
              <a:cxnLst/>
              <a:rect l="l" t="t" r="r" b="b"/>
              <a:pathLst>
                <a:path w="449903" h="4221827">
                  <a:moveTo>
                    <a:pt x="0" y="0"/>
                  </a:moveTo>
                  <a:lnTo>
                    <a:pt x="449903" y="0"/>
                  </a:lnTo>
                  <a:lnTo>
                    <a:pt x="449903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49903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959574">
            <a:off x="-499703" y="-4877690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959574">
            <a:off x="333052" y="4110927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098434" y="2664957"/>
            <a:ext cx="14160866" cy="659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1"/>
              </a:lnSpc>
            </a:pPr>
            <a:r>
              <a:rPr lang="en-US" sz="3086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2. Non-Trivial Functional Dependency</a:t>
            </a:r>
          </a:p>
          <a:p>
            <a:pPr marL="666372" lvl="1" indent="-333186" algn="l">
              <a:lnSpc>
                <a:spcPts val="4321"/>
              </a:lnSpc>
              <a:buFont typeface="Arial"/>
              <a:buChar char="•"/>
            </a:pPr>
            <a:endParaRPr lang="en-US" sz="3086" dirty="0">
              <a:solidFill>
                <a:srgbClr val="000000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  <a:p>
            <a:pPr marL="666372" lvl="1" indent="-333186" algn="l">
              <a:lnSpc>
                <a:spcPts val="4321"/>
              </a:lnSpc>
              <a:buFont typeface="Arial"/>
              <a:buChar char="•"/>
            </a:pPr>
            <a:r>
              <a:rPr lang="en-US" sz="3086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Definition: </a:t>
            </a:r>
            <a:r>
              <a:rPr lang="en-US" sz="30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A functional dependency A→B is non-trivial if the set of attributes on the right side is not a subset of the set of attributes on the left side.</a:t>
            </a:r>
          </a:p>
          <a:p>
            <a:pPr marL="666372" lvl="1" indent="-333186" algn="l">
              <a:lnSpc>
                <a:spcPts val="4321"/>
              </a:lnSpc>
              <a:buFont typeface="Arial"/>
              <a:buChar char="•"/>
            </a:pPr>
            <a:endParaRPr lang="en-US" sz="3086" dirty="0">
              <a:solidFill>
                <a:srgbClr val="000000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  <a:p>
            <a:pPr marL="666372" lvl="1" indent="-333186" algn="l">
              <a:lnSpc>
                <a:spcPts val="4321"/>
              </a:lnSpc>
              <a:buFont typeface="Arial"/>
              <a:buChar char="•"/>
            </a:pPr>
            <a:r>
              <a:rPr lang="en-US" sz="3086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Example:</a:t>
            </a:r>
            <a:r>
              <a:rPr lang="en-US" sz="30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If A={</a:t>
            </a:r>
            <a:r>
              <a:rPr lang="en-US" sz="3086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EmployeeID</a:t>
            </a:r>
            <a:r>
              <a:rPr lang="en-US" sz="30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} and B={</a:t>
            </a:r>
            <a:r>
              <a:rPr lang="en-US" sz="3086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EmployeeName</a:t>
            </a:r>
            <a:r>
              <a:rPr lang="en-US" sz="30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}</a:t>
            </a:r>
          </a:p>
          <a:p>
            <a:pPr marL="666372" lvl="1" indent="-333186" algn="l">
              <a:lnSpc>
                <a:spcPts val="4321"/>
              </a:lnSpc>
              <a:buFont typeface="Arial"/>
              <a:buChar char="•"/>
            </a:pPr>
            <a:r>
              <a:rPr lang="en-US" sz="30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then </a:t>
            </a:r>
            <a:r>
              <a:rPr lang="en-US" sz="3086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EmployeeID→EmployeeName</a:t>
            </a:r>
            <a:endParaRPr lang="en-US" sz="3086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666372" lvl="1" indent="-333186" algn="l">
              <a:lnSpc>
                <a:spcPts val="4321"/>
              </a:lnSpc>
              <a:buFont typeface="Arial"/>
              <a:buChar char="•"/>
            </a:pPr>
            <a:endParaRPr lang="en-US" sz="3086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666372" lvl="1" indent="-333186" algn="l">
              <a:lnSpc>
                <a:spcPts val="4321"/>
              </a:lnSpc>
              <a:buFont typeface="Arial"/>
              <a:buChar char="•"/>
            </a:pPr>
            <a:r>
              <a:rPr lang="en-US" sz="3086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EmployeeID→EmployeeName</a:t>
            </a:r>
            <a:r>
              <a:rPr lang="en-US" sz="30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is a non-trivial dependency because </a:t>
            </a:r>
            <a:r>
              <a:rPr lang="en-US" sz="3086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EmployeeName</a:t>
            </a:r>
            <a:r>
              <a:rPr lang="en-US" sz="30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is not a subset of </a:t>
            </a:r>
            <a:r>
              <a:rPr lang="en-US" sz="3086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EmployeeID</a:t>
            </a:r>
            <a:r>
              <a:rPr lang="en-US" sz="30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algn="l">
              <a:lnSpc>
                <a:spcPts val="4321"/>
              </a:lnSpc>
              <a:spcBef>
                <a:spcPct val="0"/>
              </a:spcBef>
            </a:pPr>
            <a:endParaRPr lang="en-US" sz="3086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098434" y="1425218"/>
            <a:ext cx="11125430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sz="4499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Functional dependencies (FDs types</a:t>
            </a:r>
          </a:p>
        </p:txBody>
      </p:sp>
      <p:pic>
        <p:nvPicPr>
          <p:cNvPr id="13" name="ttsmaker-vip-file-2024-8-22-17-43-3">
            <a:hlinkClick r:id="" action="ppaction://media"/>
            <a:extLst>
              <a:ext uri="{FF2B5EF4-FFF2-40B4-BE49-F238E27FC236}">
                <a16:creationId xmlns:a16="http://schemas.microsoft.com/office/drawing/2014/main" id="{CB60E1D5-66F4-A1EB-D14C-9DD9BB1059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00637" y="939412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17999">
            <a:off x="174588" y="-1315188"/>
            <a:ext cx="1708224" cy="16029749"/>
            <a:chOff x="0" y="0"/>
            <a:chExt cx="449903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903" cy="4221827"/>
            </a:xfrm>
            <a:custGeom>
              <a:avLst/>
              <a:gdLst/>
              <a:ahLst/>
              <a:cxnLst/>
              <a:rect l="l" t="t" r="r" b="b"/>
              <a:pathLst>
                <a:path w="449903" h="4221827">
                  <a:moveTo>
                    <a:pt x="0" y="0"/>
                  </a:moveTo>
                  <a:lnTo>
                    <a:pt x="449903" y="0"/>
                  </a:lnTo>
                  <a:lnTo>
                    <a:pt x="449903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49903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959574">
            <a:off x="-499703" y="-4877690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959574">
            <a:off x="333052" y="4110927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852655" y="942275"/>
            <a:ext cx="15435345" cy="9170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endParaRPr dirty="0"/>
          </a:p>
          <a:p>
            <a:pPr algn="l">
              <a:lnSpc>
                <a:spcPct val="150000"/>
              </a:lnSpc>
            </a:pPr>
            <a:r>
              <a:rPr lang="en-US" sz="3186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3. Full Functional Dependency</a:t>
            </a:r>
          </a:p>
          <a:p>
            <a:pPr marL="687961" lvl="1" indent="-343981" algn="l">
              <a:lnSpc>
                <a:spcPct val="150000"/>
              </a:lnSpc>
              <a:buFont typeface="Arial"/>
              <a:buChar char="•"/>
            </a:pPr>
            <a:r>
              <a:rPr lang="en-US" sz="3186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Definition: </a:t>
            </a:r>
            <a:r>
              <a:rPr lang="en-US" sz="31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A functional dependency A→B is a full dependency :</a:t>
            </a:r>
          </a:p>
          <a:p>
            <a:pPr marL="1145161" lvl="2" indent="-343981">
              <a:lnSpc>
                <a:spcPct val="150000"/>
              </a:lnSpc>
              <a:buFont typeface="Arial"/>
              <a:buChar char="•"/>
            </a:pPr>
            <a:r>
              <a:rPr lang="en-US" sz="31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if B is fully dependent on A, and removing any attribute from A means B is no longer dependent on A.</a:t>
            </a:r>
          </a:p>
          <a:p>
            <a:pPr marL="687961" lvl="1" indent="-343981" algn="l">
              <a:lnSpc>
                <a:spcPct val="150000"/>
              </a:lnSpc>
              <a:buFont typeface="Arial"/>
              <a:buChar char="•"/>
            </a:pPr>
            <a:endParaRPr lang="en-US" sz="3186" dirty="0">
              <a:solidFill>
                <a:srgbClr val="000000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  <a:p>
            <a:pPr marL="687961" lvl="1" indent="-343981" algn="l">
              <a:lnSpc>
                <a:spcPct val="150000"/>
              </a:lnSpc>
              <a:buFont typeface="Arial"/>
              <a:buChar char="•"/>
            </a:pPr>
            <a:r>
              <a:rPr lang="en-US" sz="3186" dirty="0">
                <a:solidFill>
                  <a:srgbClr val="000000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Example:</a:t>
            </a:r>
            <a:r>
              <a:rPr lang="en-US" sz="31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In a table with a composite primary key {</a:t>
            </a:r>
            <a:r>
              <a:rPr lang="en-US" sz="3186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StudentID,CourseID</a:t>
            </a:r>
            <a:r>
              <a:rPr lang="en-US" sz="31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}, if </a:t>
            </a:r>
            <a:r>
              <a:rPr lang="en-US" sz="3186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StudentID,CourseID→Grade</a:t>
            </a:r>
            <a:r>
              <a:rPr lang="en-US" sz="31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,</a:t>
            </a:r>
          </a:p>
          <a:p>
            <a:pPr marL="687961" lvl="1" indent="-343981" algn="l">
              <a:lnSpc>
                <a:spcPct val="150000"/>
              </a:lnSpc>
              <a:buFont typeface="Arial"/>
              <a:buChar char="•"/>
            </a:pPr>
            <a:r>
              <a:rPr lang="en-US" sz="31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(</a:t>
            </a:r>
            <a:r>
              <a:rPr lang="en-US" sz="3186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StudentID</a:t>
            </a:r>
            <a:r>
              <a:rPr lang="en-US" sz="31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, </a:t>
            </a:r>
            <a:r>
              <a:rPr lang="en-US" sz="3186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CourseID</a:t>
            </a:r>
            <a:r>
              <a:rPr lang="en-US" sz="31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) →Grade</a:t>
            </a:r>
          </a:p>
          <a:p>
            <a:pPr marL="687961" lvl="1" indent="-343981" algn="l">
              <a:lnSpc>
                <a:spcPct val="150000"/>
              </a:lnSpc>
              <a:buFont typeface="Arial"/>
              <a:buChar char="•"/>
            </a:pPr>
            <a:r>
              <a:rPr lang="en-US" sz="31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and neither </a:t>
            </a:r>
            <a:r>
              <a:rPr lang="en-US" sz="3186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StudentID</a:t>
            </a:r>
            <a:r>
              <a:rPr lang="en-US" sz="31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nor </a:t>
            </a:r>
            <a:r>
              <a:rPr lang="en-US" sz="3186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CourseID</a:t>
            </a:r>
            <a:r>
              <a:rPr lang="en-US" sz="31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alone determines Grade, </a:t>
            </a:r>
          </a:p>
          <a:p>
            <a:pPr marL="687961" lvl="1" indent="-343981" algn="l">
              <a:lnSpc>
                <a:spcPct val="150000"/>
              </a:lnSpc>
              <a:buFont typeface="Arial"/>
              <a:buChar char="•"/>
            </a:pPr>
            <a:r>
              <a:rPr lang="en-US" sz="31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then Grade is fully functionally dependent on {</a:t>
            </a:r>
            <a:r>
              <a:rPr lang="en-US" sz="3186" dirty="0" err="1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StudentID,CourseID</a:t>
            </a:r>
            <a:r>
              <a:rPr lang="en-US" sz="31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} compound primary key 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sz="3186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484364" y="138924"/>
            <a:ext cx="11125430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sz="4499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Functional dependencies (FDs types</a:t>
            </a:r>
          </a:p>
        </p:txBody>
      </p:sp>
      <p:pic>
        <p:nvPicPr>
          <p:cNvPr id="13" name="ttsmaker-vip-file-2024-8-22-17-51-32">
            <a:hlinkClick r:id="" action="ppaction://media"/>
            <a:extLst>
              <a:ext uri="{FF2B5EF4-FFF2-40B4-BE49-F238E27FC236}">
                <a16:creationId xmlns:a16="http://schemas.microsoft.com/office/drawing/2014/main" id="{BE794E60-13AD-F231-8758-74BC9B99AD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86037" y="907573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17999">
            <a:off x="174588" y="-1315188"/>
            <a:ext cx="1708224" cy="16029749"/>
            <a:chOff x="0" y="0"/>
            <a:chExt cx="449903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903" cy="4221827"/>
            </a:xfrm>
            <a:custGeom>
              <a:avLst/>
              <a:gdLst/>
              <a:ahLst/>
              <a:cxnLst/>
              <a:rect l="l" t="t" r="r" b="b"/>
              <a:pathLst>
                <a:path w="449903" h="4221827">
                  <a:moveTo>
                    <a:pt x="0" y="0"/>
                  </a:moveTo>
                  <a:lnTo>
                    <a:pt x="449903" y="0"/>
                  </a:lnTo>
                  <a:lnTo>
                    <a:pt x="449903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49903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959574">
            <a:off x="-499703" y="-4877690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959574">
            <a:off x="333052" y="4110927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027767" y="1603838"/>
            <a:ext cx="15184033" cy="7170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endParaRPr dirty="0"/>
          </a:p>
          <a:p>
            <a:pPr algn="l">
              <a:lnSpc>
                <a:spcPct val="150000"/>
              </a:lnSpc>
            </a:pPr>
            <a:r>
              <a:rPr lang="en-US" sz="3286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4. Partial Functional Dependency</a:t>
            </a:r>
          </a:p>
          <a:p>
            <a:pPr marL="709550" lvl="1" indent="-354775" algn="l">
              <a:lnSpc>
                <a:spcPct val="150000"/>
              </a:lnSpc>
              <a:buFont typeface="Arial"/>
              <a:buChar char="•"/>
            </a:pPr>
            <a:r>
              <a:rPr lang="en-US" sz="3286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Definition</a:t>
            </a:r>
            <a:r>
              <a:rPr lang="en-US" sz="32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: A functional dependency A determine B  is partial if B is dependent on a part of a composite primary key, rather than the entire key.</a:t>
            </a:r>
          </a:p>
          <a:p>
            <a:pPr marL="709550" lvl="1" indent="-354775" algn="l">
              <a:lnSpc>
                <a:spcPct val="150000"/>
              </a:lnSpc>
              <a:buFont typeface="Arial"/>
              <a:buChar char="•"/>
            </a:pPr>
            <a:r>
              <a:rPr lang="en-US" sz="3286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Example:</a:t>
            </a:r>
            <a:r>
              <a:rPr lang="en-US" sz="32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In a table with a composite primary key </a:t>
            </a:r>
            <a:r>
              <a:rPr lang="en-US" sz="2800" b="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{</a:t>
            </a:r>
            <a:r>
              <a:rPr lang="en-US" sz="2800" b="1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StudentID,CourseID</a:t>
            </a:r>
            <a:r>
              <a:rPr lang="en-US" sz="2800" b="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}</a:t>
            </a:r>
          </a:p>
          <a:p>
            <a:pPr marL="709550" lvl="1" indent="-354775" algn="l">
              <a:lnSpc>
                <a:spcPct val="150000"/>
              </a:lnSpc>
              <a:buFont typeface="Arial"/>
              <a:buChar char="•"/>
            </a:pPr>
            <a:r>
              <a:rPr lang="en-US" sz="32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if </a:t>
            </a:r>
            <a:r>
              <a:rPr lang="en-US" sz="3286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StudentID</a:t>
            </a:r>
            <a:r>
              <a:rPr lang="en-US" sz="32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alone determine </a:t>
            </a:r>
            <a:r>
              <a:rPr lang="en-US" sz="3286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StudentName</a:t>
            </a:r>
            <a:r>
              <a:rPr lang="en-US" sz="32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( </a:t>
            </a:r>
            <a:r>
              <a:rPr lang="en-US" sz="2800" b="1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StudentID</a:t>
            </a:r>
            <a:r>
              <a:rPr lang="en-US" sz="2800" b="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→</a:t>
            </a:r>
            <a:r>
              <a:rPr lang="en-US" sz="2800" b="1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StudentName</a:t>
            </a:r>
            <a:r>
              <a:rPr lang="en-US" sz="2800" b="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)</a:t>
            </a:r>
          </a:p>
          <a:p>
            <a:pPr marL="709550" lvl="1" indent="-354775" algn="l">
              <a:lnSpc>
                <a:spcPct val="150000"/>
              </a:lnSpc>
              <a:buFont typeface="Arial"/>
              <a:buChar char="•"/>
            </a:pPr>
            <a:r>
              <a:rPr lang="en-US" sz="32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but </a:t>
            </a:r>
            <a:r>
              <a:rPr lang="en-US" sz="3286" b="1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CourseID</a:t>
            </a:r>
            <a:r>
              <a:rPr lang="en-US" sz="32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is not needed to determine </a:t>
            </a:r>
            <a:r>
              <a:rPr lang="en-US" sz="3286" b="1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StudentName</a:t>
            </a:r>
            <a:r>
              <a:rPr lang="en-US" sz="32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, this is a </a:t>
            </a:r>
            <a:r>
              <a:rPr lang="en-US" sz="3286" b="1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partial dependency.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sz="3286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408079" y="771525"/>
            <a:ext cx="11125430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sz="4499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Functional dependencies (FDs types</a:t>
            </a:r>
          </a:p>
        </p:txBody>
      </p:sp>
      <p:pic>
        <p:nvPicPr>
          <p:cNvPr id="13" name="ttsmaker-vip-file-2024-8-22-17-57-22">
            <a:hlinkClick r:id="" action="ppaction://media"/>
            <a:extLst>
              <a:ext uri="{FF2B5EF4-FFF2-40B4-BE49-F238E27FC236}">
                <a16:creationId xmlns:a16="http://schemas.microsoft.com/office/drawing/2014/main" id="{70132F50-816D-C073-9FAC-86432D716F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49800" y="9243761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17999">
            <a:off x="174588" y="-1315188"/>
            <a:ext cx="1708224" cy="16029749"/>
            <a:chOff x="0" y="0"/>
            <a:chExt cx="449903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903" cy="4221827"/>
            </a:xfrm>
            <a:custGeom>
              <a:avLst/>
              <a:gdLst/>
              <a:ahLst/>
              <a:cxnLst/>
              <a:rect l="l" t="t" r="r" b="b"/>
              <a:pathLst>
                <a:path w="449903" h="4221827">
                  <a:moveTo>
                    <a:pt x="0" y="0"/>
                  </a:moveTo>
                  <a:lnTo>
                    <a:pt x="449903" y="0"/>
                  </a:lnTo>
                  <a:lnTo>
                    <a:pt x="449903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49903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959574">
            <a:off x="-499703" y="-4877690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959574">
            <a:off x="333052" y="4110927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138464" y="1452960"/>
            <a:ext cx="14973300" cy="8435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endParaRPr dirty="0"/>
          </a:p>
          <a:p>
            <a:pPr algn="l">
              <a:lnSpc>
                <a:spcPct val="150000"/>
              </a:lnSpc>
            </a:pPr>
            <a:r>
              <a:rPr lang="en-US" sz="3186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5. Transitive Dependency</a:t>
            </a:r>
          </a:p>
          <a:p>
            <a:pPr marL="687961" lvl="1" indent="-343981" algn="l">
              <a:lnSpc>
                <a:spcPct val="150000"/>
              </a:lnSpc>
              <a:buFont typeface="Arial"/>
              <a:buChar char="•"/>
            </a:pPr>
            <a:r>
              <a:rPr lang="en-US" sz="3186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Definition:</a:t>
            </a:r>
            <a:r>
              <a:rPr lang="en-US" sz="31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A transitive dependency exists when A→B and B→C imply A→C then A→C transitively . </a:t>
            </a:r>
          </a:p>
          <a:p>
            <a:pPr marL="687961" lvl="1" indent="-343981" algn="l">
              <a:lnSpc>
                <a:spcPct val="150000"/>
              </a:lnSpc>
              <a:buFont typeface="Arial"/>
              <a:buChar char="•"/>
            </a:pPr>
            <a:endParaRPr lang="en-US" sz="3186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687961" lvl="1" indent="-343981" algn="l">
              <a:lnSpc>
                <a:spcPct val="150000"/>
              </a:lnSpc>
              <a:buFont typeface="Arial"/>
              <a:buChar char="•"/>
            </a:pPr>
            <a:r>
              <a:rPr lang="en-US" sz="31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It occurs in situations where one attribute depends on another through a third attribute.</a:t>
            </a:r>
          </a:p>
          <a:p>
            <a:pPr marL="687961" lvl="1" indent="-343981" algn="l">
              <a:lnSpc>
                <a:spcPct val="150000"/>
              </a:lnSpc>
              <a:buFont typeface="Arial"/>
              <a:buChar char="•"/>
            </a:pPr>
            <a:r>
              <a:rPr lang="en-US" sz="3186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Example:</a:t>
            </a:r>
            <a:r>
              <a:rPr lang="en-US" sz="31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If </a:t>
            </a:r>
            <a:r>
              <a:rPr lang="en-US" sz="3186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StudentID</a:t>
            </a:r>
            <a:r>
              <a:rPr lang="en-US" sz="31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determines Department, and Department determines Department _Head, then there is a transitive dependency </a:t>
            </a:r>
            <a:r>
              <a:rPr lang="en-US" sz="3186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StudentID→Department_Head</a:t>
            </a:r>
            <a:endParaRPr lang="en-US" sz="3186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687961" lvl="1" indent="-343981" algn="l">
              <a:lnSpc>
                <a:spcPct val="150000"/>
              </a:lnSpc>
              <a:buFont typeface="Arial"/>
              <a:buChar char="•"/>
            </a:pPr>
            <a:r>
              <a:rPr lang="en-US" sz="3186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StudentID</a:t>
            </a:r>
            <a:r>
              <a:rPr lang="en-US" sz="31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determine </a:t>
            </a:r>
            <a:r>
              <a:rPr lang="en-US" sz="3186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Department_Head</a:t>
            </a:r>
            <a:r>
              <a:rPr lang="en-US" sz="31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through Department.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sz="3186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138464" y="398654"/>
            <a:ext cx="11125430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sz="4499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Functional dependencies (FDs types</a:t>
            </a:r>
          </a:p>
        </p:txBody>
      </p:sp>
      <p:pic>
        <p:nvPicPr>
          <p:cNvPr id="13" name="ttsmaker-vip-file-2024-8-22-18-4-56">
            <a:hlinkClick r:id="" action="ppaction://media"/>
            <a:extLst>
              <a:ext uri="{FF2B5EF4-FFF2-40B4-BE49-F238E27FC236}">
                <a16:creationId xmlns:a16="http://schemas.microsoft.com/office/drawing/2014/main" id="{2E240553-244E-1FFD-7AEA-6F39F01C95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00637" y="910590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17999">
            <a:off x="174588" y="-1315188"/>
            <a:ext cx="1708224" cy="16029749"/>
            <a:chOff x="0" y="0"/>
            <a:chExt cx="449903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903" cy="4221827"/>
            </a:xfrm>
            <a:custGeom>
              <a:avLst/>
              <a:gdLst/>
              <a:ahLst/>
              <a:cxnLst/>
              <a:rect l="l" t="t" r="r" b="b"/>
              <a:pathLst>
                <a:path w="449903" h="4221827">
                  <a:moveTo>
                    <a:pt x="0" y="0"/>
                  </a:moveTo>
                  <a:lnTo>
                    <a:pt x="449903" y="0"/>
                  </a:lnTo>
                  <a:lnTo>
                    <a:pt x="449903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49903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959574">
            <a:off x="-499703" y="-4877690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959574">
            <a:off x="333052" y="4110927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124200" y="2399384"/>
            <a:ext cx="15206745" cy="7970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486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6. Multivalued Dependency</a:t>
            </a:r>
          </a:p>
          <a:p>
            <a:pPr marL="752729" lvl="1" indent="-376365" algn="l">
              <a:lnSpc>
                <a:spcPct val="150000"/>
              </a:lnSpc>
              <a:buFont typeface="Arial"/>
              <a:buChar char="•"/>
            </a:pPr>
            <a:r>
              <a:rPr lang="en-US" sz="3486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Definition:</a:t>
            </a:r>
            <a:r>
              <a:rPr lang="en-US" sz="34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A multivalued dependency occurs when one attribute in a table uniquely determines another attribute, but the second attribute can have multiple values for a single value of the first attribute.</a:t>
            </a:r>
          </a:p>
          <a:p>
            <a:pPr marL="752729" lvl="1" indent="-376365" algn="l">
              <a:lnSpc>
                <a:spcPct val="150000"/>
              </a:lnSpc>
              <a:buFont typeface="Arial"/>
              <a:buChar char="•"/>
            </a:pPr>
            <a:r>
              <a:rPr lang="en-US" sz="3486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Example</a:t>
            </a:r>
            <a:r>
              <a:rPr lang="en-US" sz="34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: If </a:t>
            </a:r>
            <a:r>
              <a:rPr lang="en-US" sz="3486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EmployeeID</a:t>
            </a:r>
            <a:r>
              <a:rPr lang="en-US" sz="34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determines </a:t>
            </a:r>
            <a:r>
              <a:rPr lang="en-US" sz="3486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DependentName</a:t>
            </a:r>
            <a:r>
              <a:rPr lang="en-US" sz="34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, and an employee can have multiple dependents, then </a:t>
            </a:r>
            <a:r>
              <a:rPr lang="en-US" sz="3486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EmployeeID</a:t>
            </a:r>
            <a:r>
              <a:rPr lang="en-US" sz="34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</a:t>
            </a:r>
            <a:r>
              <a:rPr lang="en-US" sz="3486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multivaluedly</a:t>
            </a:r>
            <a:r>
              <a:rPr lang="en-US" sz="34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determines </a:t>
            </a:r>
            <a:r>
              <a:rPr lang="en-US" sz="3486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DependentName</a:t>
            </a:r>
            <a:r>
              <a:rPr lang="en-US" sz="34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.</a:t>
            </a:r>
          </a:p>
          <a:p>
            <a:pPr algn="l">
              <a:lnSpc>
                <a:spcPct val="150000"/>
              </a:lnSpc>
            </a:pPr>
            <a:endParaRPr lang="en-US" sz="3486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sz="3486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408079" y="771525"/>
            <a:ext cx="11125430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sz="4499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Functional dependencies (FDs types</a:t>
            </a:r>
          </a:p>
        </p:txBody>
      </p:sp>
      <p:pic>
        <p:nvPicPr>
          <p:cNvPr id="13" name="ttsmaker-vip-file-2024-8-22-18-7-50">
            <a:hlinkClick r:id="" action="ppaction://media"/>
            <a:extLst>
              <a:ext uri="{FF2B5EF4-FFF2-40B4-BE49-F238E27FC236}">
                <a16:creationId xmlns:a16="http://schemas.microsoft.com/office/drawing/2014/main" id="{2E1C2377-5150-4FEB-89BD-B246E87A9E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72037" y="907573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17999">
            <a:off x="174588" y="-1315188"/>
            <a:ext cx="1708224" cy="16029749"/>
            <a:chOff x="0" y="0"/>
            <a:chExt cx="449903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903" cy="4221827"/>
            </a:xfrm>
            <a:custGeom>
              <a:avLst/>
              <a:gdLst/>
              <a:ahLst/>
              <a:cxnLst/>
              <a:rect l="l" t="t" r="r" b="b"/>
              <a:pathLst>
                <a:path w="449903" h="4221827">
                  <a:moveTo>
                    <a:pt x="0" y="0"/>
                  </a:moveTo>
                  <a:lnTo>
                    <a:pt x="449903" y="0"/>
                  </a:lnTo>
                  <a:lnTo>
                    <a:pt x="449903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49903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959574">
            <a:off x="-499703" y="-4877690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959574">
            <a:off x="333052" y="4110927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527825" y="2019300"/>
            <a:ext cx="14683975" cy="8157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endParaRPr dirty="0"/>
          </a:p>
          <a:p>
            <a:pPr algn="l">
              <a:lnSpc>
                <a:spcPct val="150000"/>
              </a:lnSpc>
            </a:pPr>
            <a:r>
              <a:rPr lang="en-US" sz="3386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7. Join Dependency</a:t>
            </a:r>
          </a:p>
          <a:p>
            <a:pPr marL="731140" lvl="1" indent="-365570" algn="l">
              <a:lnSpc>
                <a:spcPct val="150000"/>
              </a:lnSpc>
              <a:buFont typeface="Arial"/>
              <a:buChar char="•"/>
            </a:pPr>
            <a:r>
              <a:rPr lang="en-US" sz="3386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Definition:</a:t>
            </a:r>
            <a:r>
              <a:rPr lang="en-US" sz="33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A join dependency exists if a relation can be divided into two or more tables, which when joined together, recreate the original relation.</a:t>
            </a:r>
          </a:p>
          <a:p>
            <a:pPr marL="731140" lvl="1" indent="-365570" algn="l">
              <a:lnSpc>
                <a:spcPct val="150000"/>
              </a:lnSpc>
              <a:buFont typeface="Arial"/>
              <a:buChar char="•"/>
            </a:pPr>
            <a:endParaRPr lang="en-US" sz="3386" dirty="0">
              <a:solidFill>
                <a:srgbClr val="121212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  <a:p>
            <a:pPr marL="731140" lvl="1" indent="-365570" algn="l">
              <a:lnSpc>
                <a:spcPct val="150000"/>
              </a:lnSpc>
              <a:buFont typeface="Arial"/>
              <a:buChar char="•"/>
            </a:pPr>
            <a:r>
              <a:rPr lang="en-US" sz="3386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Example:</a:t>
            </a:r>
            <a:r>
              <a:rPr lang="en-US" sz="33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Consider a relation R with attributes {A,B,C,</a:t>
            </a:r>
          </a:p>
          <a:p>
            <a:pPr marL="731140" lvl="1" indent="-365570" algn="l">
              <a:lnSpc>
                <a:spcPct val="150000"/>
              </a:lnSpc>
              <a:buFont typeface="Arial"/>
              <a:buChar char="•"/>
            </a:pPr>
            <a:r>
              <a:rPr lang="en-US" sz="33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If it can be split into two relations {A,B} and {B,C} that, when joined on B, recreate the original relation R, then R has a join dependency.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sz="3386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098434" y="1498428"/>
            <a:ext cx="11125430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sz="4499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Functional dependencies (FDs types</a:t>
            </a:r>
          </a:p>
        </p:txBody>
      </p:sp>
      <p:pic>
        <p:nvPicPr>
          <p:cNvPr id="13" name="ttsmaker-vip-file-2024-8-22-18-12-14">
            <a:hlinkClick r:id="" action="ppaction://media"/>
            <a:extLst>
              <a:ext uri="{FF2B5EF4-FFF2-40B4-BE49-F238E27FC236}">
                <a16:creationId xmlns:a16="http://schemas.microsoft.com/office/drawing/2014/main" id="{BDFADEAB-9141-73F2-37D1-7EE48729DF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68118" y="915044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17999">
            <a:off x="174588" y="-1315188"/>
            <a:ext cx="1708224" cy="16029749"/>
            <a:chOff x="0" y="0"/>
            <a:chExt cx="449903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903" cy="4221827"/>
            </a:xfrm>
            <a:custGeom>
              <a:avLst/>
              <a:gdLst/>
              <a:ahLst/>
              <a:cxnLst/>
              <a:rect l="l" t="t" r="r" b="b"/>
              <a:pathLst>
                <a:path w="449903" h="4221827">
                  <a:moveTo>
                    <a:pt x="0" y="0"/>
                  </a:moveTo>
                  <a:lnTo>
                    <a:pt x="449903" y="0"/>
                  </a:lnTo>
                  <a:lnTo>
                    <a:pt x="449903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49903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959574">
            <a:off x="-499703" y="-4877690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959574">
            <a:off x="333052" y="4110927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060166" y="2541964"/>
            <a:ext cx="14167668" cy="7165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486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8. Embedded Dependency</a:t>
            </a:r>
          </a:p>
          <a:p>
            <a:pPr marL="752729" lvl="1" indent="-376365" algn="l">
              <a:lnSpc>
                <a:spcPct val="150000"/>
              </a:lnSpc>
              <a:buFont typeface="Arial"/>
              <a:buChar char="•"/>
            </a:pPr>
            <a:r>
              <a:rPr lang="en-US" sz="3486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Definition:</a:t>
            </a:r>
            <a:r>
              <a:rPr lang="en-US" sz="34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An embedded dependency is a dependency that holds only within a specific subset of the database rather than the entire database.</a:t>
            </a:r>
          </a:p>
          <a:p>
            <a:pPr marL="752729" lvl="1" indent="-376365" algn="l">
              <a:lnSpc>
                <a:spcPct val="150000"/>
              </a:lnSpc>
              <a:buFont typeface="Arial"/>
              <a:buChar char="•"/>
            </a:pPr>
            <a:endParaRPr lang="en-US" sz="3486" dirty="0">
              <a:solidFill>
                <a:srgbClr val="121212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  <a:p>
            <a:pPr marL="752729" lvl="1" indent="-376365" algn="l">
              <a:lnSpc>
                <a:spcPct val="150000"/>
              </a:lnSpc>
              <a:buFont typeface="Arial"/>
              <a:buChar char="•"/>
            </a:pPr>
            <a:r>
              <a:rPr lang="en-US" sz="3486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Example:</a:t>
            </a:r>
            <a:r>
              <a:rPr lang="en-US" sz="34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If a functional dependency holds true only within a certain department of a company, it is considered an embedded dependency.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sz="3486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091632" y="1425218"/>
            <a:ext cx="11125430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sz="4499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Functional dependencies (FDs types</a:t>
            </a:r>
          </a:p>
        </p:txBody>
      </p:sp>
      <p:pic>
        <p:nvPicPr>
          <p:cNvPr id="13" name="ttsmaker-vip-file-2024-8-22-18-15-3">
            <a:hlinkClick r:id="" action="ppaction://media"/>
            <a:extLst>
              <a:ext uri="{FF2B5EF4-FFF2-40B4-BE49-F238E27FC236}">
                <a16:creationId xmlns:a16="http://schemas.microsoft.com/office/drawing/2014/main" id="{968A7E63-533D-C094-11F5-6576DF09B1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08011" y="9867511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6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17999">
            <a:off x="174588" y="-1315188"/>
            <a:ext cx="1708224" cy="16029749"/>
            <a:chOff x="0" y="0"/>
            <a:chExt cx="449903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903" cy="4221827"/>
            </a:xfrm>
            <a:custGeom>
              <a:avLst/>
              <a:gdLst/>
              <a:ahLst/>
              <a:cxnLst/>
              <a:rect l="l" t="t" r="r" b="b"/>
              <a:pathLst>
                <a:path w="449903" h="4221827">
                  <a:moveTo>
                    <a:pt x="0" y="0"/>
                  </a:moveTo>
                  <a:lnTo>
                    <a:pt x="449903" y="0"/>
                  </a:lnTo>
                  <a:lnTo>
                    <a:pt x="449903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49903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959574">
            <a:off x="-499703" y="-4877690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959574">
            <a:off x="333052" y="4110927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67000" y="1512155"/>
            <a:ext cx="13817995" cy="8938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endParaRPr dirty="0"/>
          </a:p>
          <a:p>
            <a:pPr algn="l">
              <a:lnSpc>
                <a:spcPct val="150000"/>
              </a:lnSpc>
            </a:pPr>
            <a:r>
              <a:rPr lang="en-US" sz="3386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Significance in Database Design:</a:t>
            </a:r>
          </a:p>
          <a:p>
            <a:pPr marL="731140" lvl="1" indent="-365570" algn="l">
              <a:lnSpc>
                <a:spcPct val="150000"/>
              </a:lnSpc>
              <a:buFont typeface="Arial"/>
              <a:buChar char="•"/>
            </a:pPr>
            <a:r>
              <a:rPr lang="en-US" sz="3386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Understanding and Applying: </a:t>
            </a:r>
            <a:r>
              <a:rPr lang="en-US" sz="33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Correctly identifying and applying these dependencies during the normalization process is crucial for minimizing redundancy and ensuring the integrity of the database.</a:t>
            </a:r>
          </a:p>
          <a:p>
            <a:pPr algn="l">
              <a:lnSpc>
                <a:spcPct val="150000"/>
              </a:lnSpc>
            </a:pPr>
            <a:endParaRPr lang="en-US" sz="3386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731140" lvl="1" indent="-365570" algn="l">
              <a:lnSpc>
                <a:spcPct val="150000"/>
              </a:lnSpc>
              <a:buFont typeface="Arial"/>
              <a:buChar char="•"/>
            </a:pPr>
            <a:r>
              <a:rPr lang="en-US" sz="3386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Normalization:</a:t>
            </a:r>
            <a:r>
              <a:rPr lang="en-US" sz="3386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Many of these dependencies play a role in the normalization process, helping to break down tables into smaller, more manageable pieces without losing important relationships.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sz="3386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408079" y="771525"/>
            <a:ext cx="11125430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sz="4499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Functional dependencies (FDs types</a:t>
            </a:r>
          </a:p>
        </p:txBody>
      </p:sp>
      <p:pic>
        <p:nvPicPr>
          <p:cNvPr id="13" name="ttsmaker-vip-file-2024-8-22-18-17-52">
            <a:hlinkClick r:id="" action="ppaction://media"/>
            <a:extLst>
              <a:ext uri="{FF2B5EF4-FFF2-40B4-BE49-F238E27FC236}">
                <a16:creationId xmlns:a16="http://schemas.microsoft.com/office/drawing/2014/main" id="{E2F4A929-1988-7115-0F40-59392AB25B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33637" y="907573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10792723" y="-3126472"/>
            <a:ext cx="3194203" cy="16029749"/>
            <a:chOff x="0" y="0"/>
            <a:chExt cx="841272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4221827"/>
            </a:xfrm>
            <a:custGeom>
              <a:avLst/>
              <a:gdLst/>
              <a:ahLst/>
              <a:cxnLst/>
              <a:rect l="l" t="t" r="r" b="b"/>
              <a:pathLst>
                <a:path w="841272" h="4221827">
                  <a:moveTo>
                    <a:pt x="0" y="0"/>
                  </a:moveTo>
                  <a:lnTo>
                    <a:pt x="841272" y="0"/>
                  </a:lnTo>
                  <a:lnTo>
                    <a:pt x="841272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7345988" y="3854441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8613367" y="-7663470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144000" y="770873"/>
            <a:ext cx="8982538" cy="7988157"/>
            <a:chOff x="0" y="0"/>
            <a:chExt cx="21896591" cy="194726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896578" cy="19472656"/>
            </a:xfrm>
            <a:custGeom>
              <a:avLst/>
              <a:gdLst/>
              <a:ahLst/>
              <a:cxnLst/>
              <a:rect l="l" t="t" r="r" b="b"/>
              <a:pathLst>
                <a:path w="21896578" h="19472656">
                  <a:moveTo>
                    <a:pt x="11347450" y="0"/>
                  </a:moveTo>
                  <a:lnTo>
                    <a:pt x="0" y="19472656"/>
                  </a:lnTo>
                  <a:lnTo>
                    <a:pt x="21896578" y="19472656"/>
                  </a:lnTo>
                  <a:lnTo>
                    <a:pt x="21896578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9493854" y="1002671"/>
            <a:ext cx="8461234" cy="7524563"/>
            <a:chOff x="0" y="0"/>
            <a:chExt cx="21896591" cy="194726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896578" cy="19472656"/>
            </a:xfrm>
            <a:custGeom>
              <a:avLst/>
              <a:gdLst/>
              <a:ahLst/>
              <a:cxnLst/>
              <a:rect l="l" t="t" r="r" b="b"/>
              <a:pathLst>
                <a:path w="21896578" h="19472656">
                  <a:moveTo>
                    <a:pt x="11347450" y="0"/>
                  </a:moveTo>
                  <a:lnTo>
                    <a:pt x="0" y="19472656"/>
                  </a:lnTo>
                  <a:lnTo>
                    <a:pt x="21896578" y="19472656"/>
                  </a:lnTo>
                  <a:lnTo>
                    <a:pt x="21896578" y="0"/>
                  </a:lnTo>
                  <a:close/>
                </a:path>
              </a:pathLst>
            </a:custGeom>
            <a:blipFill>
              <a:blip r:embed="rId2"/>
              <a:stretch>
                <a:fillRect l="-19152" t="-19779" r="-40627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1818284">
            <a:off x="16215886" y="4194090"/>
            <a:ext cx="3194203" cy="7569921"/>
            <a:chOff x="0" y="0"/>
            <a:chExt cx="841272" cy="199372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41272" cy="1993724"/>
            </a:xfrm>
            <a:custGeom>
              <a:avLst/>
              <a:gdLst/>
              <a:ahLst/>
              <a:cxnLst/>
              <a:rect l="l" t="t" r="r" b="b"/>
              <a:pathLst>
                <a:path w="841272" h="1993724">
                  <a:moveTo>
                    <a:pt x="0" y="0"/>
                  </a:moveTo>
                  <a:lnTo>
                    <a:pt x="841272" y="0"/>
                  </a:lnTo>
                  <a:lnTo>
                    <a:pt x="841272" y="1993724"/>
                  </a:lnTo>
                  <a:lnTo>
                    <a:pt x="0" y="199372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49500"/>
                  </a:srgbClr>
                </a:gs>
                <a:gs pos="100000">
                  <a:srgbClr val="C405B7">
                    <a:alpha val="0"/>
                  </a:srgbClr>
                </a:gs>
              </a:gsLst>
              <a:lin ang="5400000"/>
            </a:gra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41272" cy="205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2459526" y="2990675"/>
            <a:ext cx="10178946" cy="649292"/>
            <a:chOff x="0" y="0"/>
            <a:chExt cx="5484916" cy="34987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484916" cy="349871"/>
            </a:xfrm>
            <a:custGeom>
              <a:avLst/>
              <a:gdLst/>
              <a:ahLst/>
              <a:cxnLst/>
              <a:rect l="l" t="t" r="r" b="b"/>
              <a:pathLst>
                <a:path w="5484916" h="349871">
                  <a:moveTo>
                    <a:pt x="203200" y="0"/>
                  </a:moveTo>
                  <a:lnTo>
                    <a:pt x="5484916" y="0"/>
                  </a:lnTo>
                  <a:lnTo>
                    <a:pt x="5281716" y="349871"/>
                  </a:lnTo>
                  <a:lnTo>
                    <a:pt x="0" y="349871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57150"/>
              <a:ext cx="5281716" cy="407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32683" y="5846695"/>
            <a:ext cx="8661171" cy="70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452" spc="1304">
                <a:solidFill>
                  <a:srgbClr val="121212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For Your Attention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4485" y="4201317"/>
            <a:ext cx="8659369" cy="184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584"/>
              </a:lnSpc>
            </a:pPr>
            <a:r>
              <a:rPr lang="en-US" sz="11812">
                <a:solidFill>
                  <a:srgbClr val="431096"/>
                </a:solidFill>
                <a:latin typeface="Poppins 2 Semi-Bold"/>
                <a:ea typeface="Poppins 2 Semi-Bold"/>
                <a:cs typeface="Poppins 2 Semi-Bold"/>
                <a:sym typeface="Poppins 2 Semi-Bold"/>
              </a:rPr>
              <a:t>Thank You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0502" y="8042028"/>
            <a:ext cx="6173564" cy="48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9"/>
              </a:lnSpc>
            </a:pPr>
            <a:r>
              <a:rPr lang="en-US" sz="3155">
                <a:solidFill>
                  <a:srgbClr val="431096"/>
                </a:solidFill>
                <a:latin typeface="Poppins 1 Semi-Bold"/>
                <a:ea typeface="Poppins 1 Semi-Bold"/>
                <a:cs typeface="Poppins 1 Semi-Bold"/>
                <a:sym typeface="Poppins 1 Semi-Bold"/>
              </a:rPr>
              <a:t>Presentation - 2024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46426" y="3024710"/>
            <a:ext cx="8947428" cy="52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5"/>
              </a:lnSpc>
            </a:pPr>
            <a:r>
              <a:rPr lang="en-US" sz="3430">
                <a:solidFill>
                  <a:srgbClr val="FFFFFF"/>
                </a:solidFill>
                <a:latin typeface="Poppins 1 Semi-Bold"/>
                <a:ea typeface="Poppins 1 Semi-Bold"/>
                <a:cs typeface="Poppins 1 Semi-Bold"/>
                <a:sym typeface="Poppins 1 Semi-Bold"/>
              </a:rPr>
              <a:t>Dr . Sameera Abu Ghalyoun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2000" y="3167334"/>
            <a:ext cx="16703730" cy="6852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2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Functional Dependency:- is a key concept in database design that describes a relationship between attributes in the same table of  a relational database. </a:t>
            </a:r>
          </a:p>
          <a:p>
            <a:pPr algn="l">
              <a:lnSpc>
                <a:spcPct val="150000"/>
              </a:lnSpc>
            </a:pPr>
            <a:r>
              <a:rPr lang="en-US" sz="4299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Specifically, a functional dependency exists when one attribute (or a set of attributes) uniquely determines another attribute (or set of attributes) in a table.</a:t>
            </a:r>
          </a:p>
          <a:p>
            <a:pPr algn="l">
              <a:lnSpc>
                <a:spcPct val="150000"/>
              </a:lnSpc>
            </a:pPr>
            <a:endParaRPr lang="en-US" sz="4299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88022" y="1590085"/>
            <a:ext cx="13020331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4"/>
              </a:lnSpc>
            </a:pPr>
            <a:r>
              <a:rPr lang="en-US" sz="4499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Functional Dependency</a:t>
            </a:r>
          </a:p>
        </p:txBody>
      </p:sp>
      <p:pic>
        <p:nvPicPr>
          <p:cNvPr id="4" name="ttsmaker-vip-file-2024-8-22-17-8-16">
            <a:hlinkClick r:id="" action="ppaction://media"/>
            <a:extLst>
              <a:ext uri="{FF2B5EF4-FFF2-40B4-BE49-F238E27FC236}">
                <a16:creationId xmlns:a16="http://schemas.microsoft.com/office/drawing/2014/main" id="{35C622D4-F747-C6E9-DDFA-3FC2F165F0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26000" y="947124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" y="1164385"/>
            <a:ext cx="17297576" cy="9312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8823" lvl="1" indent="-399411" algn="l">
              <a:lnSpc>
                <a:spcPct val="150000"/>
              </a:lnSpc>
              <a:buFont typeface="Arial"/>
              <a:buChar char="•"/>
            </a:pPr>
            <a:r>
              <a:rPr lang="en-US" sz="3699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Let A and B be attributes of a table. </a:t>
            </a:r>
          </a:p>
          <a:p>
            <a:pPr marL="798823" lvl="1" indent="-399411">
              <a:lnSpc>
                <a:spcPct val="150000"/>
              </a:lnSpc>
              <a:buFont typeface="Arial"/>
              <a:buChar char="•"/>
            </a:pPr>
            <a:r>
              <a:rPr lang="en-US" sz="3699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We say that</a:t>
            </a:r>
            <a:r>
              <a:rPr lang="en-US" sz="3699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 B is functionally dependent on A</a:t>
            </a:r>
            <a:r>
              <a:rPr lang="en-US" sz="3699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(denoted as A→B) that is mean (A determine B) </a:t>
            </a:r>
          </a:p>
          <a:p>
            <a:pPr marL="798823" lvl="1" indent="-399411" algn="l">
              <a:lnSpc>
                <a:spcPct val="150000"/>
              </a:lnSpc>
              <a:buFont typeface="Arial"/>
              <a:buChar char="•"/>
            </a:pPr>
            <a:r>
              <a:rPr lang="en-US" sz="3699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if, for every unique value of A, there is exactly one corresponding value of B.</a:t>
            </a:r>
          </a:p>
          <a:p>
            <a:pPr algn="l">
              <a:lnSpc>
                <a:spcPct val="150000"/>
              </a:lnSpc>
            </a:pPr>
            <a:endParaRPr lang="en-US" sz="3699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798823" lvl="1" indent="-399411" algn="l">
              <a:lnSpc>
                <a:spcPct val="150000"/>
              </a:lnSpc>
              <a:buFont typeface="Arial"/>
              <a:buChar char="•"/>
            </a:pPr>
            <a:r>
              <a:rPr lang="en-US" sz="3699" dirty="0">
                <a:solidFill>
                  <a:srgbClr val="121212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For example</a:t>
            </a:r>
            <a:r>
              <a:rPr lang="en-US" sz="3699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, if A is a student's ID and B is the student's name, then each student ID uniquely determines a student's name. </a:t>
            </a:r>
          </a:p>
          <a:p>
            <a:pPr marL="798823" lvl="1" indent="-399411" algn="l">
              <a:lnSpc>
                <a:spcPct val="150000"/>
              </a:lnSpc>
              <a:buFont typeface="Arial"/>
              <a:buChar char="•"/>
            </a:pPr>
            <a:r>
              <a:rPr lang="en-US" sz="3699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Therefore, </a:t>
            </a:r>
            <a:r>
              <a:rPr lang="en-US" sz="3699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StudentID→StudentName</a:t>
            </a:r>
            <a:endParaRPr lang="en-US" sz="3699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798823" lvl="1" indent="-399411" algn="l">
              <a:lnSpc>
                <a:spcPct val="150000"/>
              </a:lnSpc>
              <a:buFont typeface="Arial"/>
              <a:buChar char="•"/>
            </a:pPr>
            <a:r>
              <a:rPr lang="en-US" sz="3699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We say </a:t>
            </a:r>
            <a:r>
              <a:rPr lang="en-US" sz="3699" dirty="0" err="1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StudentName</a:t>
            </a:r>
            <a:r>
              <a:rPr lang="en-US" sz="3699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 is a functionally dependence on Student ID.</a:t>
            </a:r>
          </a:p>
          <a:p>
            <a:pPr algn="l">
              <a:lnSpc>
                <a:spcPct val="150000"/>
              </a:lnSpc>
            </a:pPr>
            <a:endParaRPr lang="en-US" sz="3699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00200" y="495300"/>
            <a:ext cx="13020331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4"/>
              </a:lnSpc>
            </a:pPr>
            <a:r>
              <a:rPr lang="en-US" sz="4499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Definition:</a:t>
            </a:r>
          </a:p>
          <a:p>
            <a:pPr algn="l">
              <a:lnSpc>
                <a:spcPts val="5084"/>
              </a:lnSpc>
            </a:pPr>
            <a:endParaRPr lang="en-US" sz="4499" dirty="0">
              <a:solidFill>
                <a:srgbClr val="431096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pic>
        <p:nvPicPr>
          <p:cNvPr id="4" name="ttsmaker-vip-file-2024-8-22-17-14-23">
            <a:hlinkClick r:id="" action="ppaction://media"/>
            <a:extLst>
              <a:ext uri="{FF2B5EF4-FFF2-40B4-BE49-F238E27FC236}">
                <a16:creationId xmlns:a16="http://schemas.microsoft.com/office/drawing/2014/main" id="{030AB49D-1A24-7E73-9E85-C8844310FD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02376" y="9818072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24348" y="-1589595"/>
            <a:ext cx="22878146" cy="3556926"/>
            <a:chOff x="0" y="0"/>
            <a:chExt cx="2247054" cy="349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7054" cy="349355"/>
            </a:xfrm>
            <a:custGeom>
              <a:avLst/>
              <a:gdLst/>
              <a:ahLst/>
              <a:cxnLst/>
              <a:rect l="l" t="t" r="r" b="b"/>
              <a:pathLst>
                <a:path w="2247054" h="349355">
                  <a:moveTo>
                    <a:pt x="2043854" y="0"/>
                  </a:moveTo>
                  <a:lnTo>
                    <a:pt x="0" y="0"/>
                  </a:lnTo>
                  <a:lnTo>
                    <a:pt x="203200" y="349355"/>
                  </a:lnTo>
                  <a:lnTo>
                    <a:pt x="2247054" y="349355"/>
                  </a:lnTo>
                  <a:lnTo>
                    <a:pt x="2043854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2043854" cy="40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933770" y="803221"/>
            <a:ext cx="12624210" cy="14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50"/>
              </a:lnSpc>
            </a:pPr>
            <a:r>
              <a:rPr lang="en-US" sz="5000" dirty="0">
                <a:solidFill>
                  <a:srgbClr val="431096"/>
                </a:solidFill>
                <a:latin typeface="Poppins 2 Bold"/>
                <a:ea typeface="Poppins 2 Bold"/>
                <a:cs typeface="Poppins 2 Bold"/>
                <a:sym typeface="Poppins 2 Bold"/>
              </a:rPr>
              <a:t>Importance in Database Design:</a:t>
            </a:r>
          </a:p>
          <a:p>
            <a:pPr algn="r">
              <a:lnSpc>
                <a:spcPts val="5175"/>
              </a:lnSpc>
            </a:pPr>
            <a:endParaRPr lang="en-US" sz="5000" dirty="0">
              <a:solidFill>
                <a:srgbClr val="431096"/>
              </a:solidFill>
              <a:latin typeface="Poppins 2 Bold"/>
              <a:ea typeface="Poppins 2 Bold"/>
              <a:cs typeface="Poppins 2 Bold"/>
              <a:sym typeface="Poppins 2 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8959574">
            <a:off x="3794369" y="-8383215"/>
            <a:ext cx="274711" cy="11053763"/>
            <a:chOff x="0" y="0"/>
            <a:chExt cx="72352" cy="29112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09600" y="2735831"/>
            <a:ext cx="16948380" cy="81222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6896" lvl="1" indent="-383448" algn="just">
              <a:lnSpc>
                <a:spcPct val="150000"/>
              </a:lnSpc>
              <a:buAutoNum type="arabicPeriod"/>
            </a:pPr>
            <a:r>
              <a:rPr lang="en-US" sz="3552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Normalization:</a:t>
            </a:r>
          </a:p>
          <a:p>
            <a:pPr marL="1533792" lvl="2" indent="-511264" algn="just">
              <a:lnSpc>
                <a:spcPct val="150000"/>
              </a:lnSpc>
              <a:buFont typeface="Arial"/>
              <a:buChar char="⚬"/>
            </a:pPr>
            <a:r>
              <a:rPr lang="en-US" sz="3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Functional dependencies are fundamental to the process of normalization, which involves organizing a database to reduce redundancy and improve data integrity. </a:t>
            </a:r>
          </a:p>
          <a:p>
            <a:pPr marL="1533792" lvl="2" indent="-511264" algn="just">
              <a:lnSpc>
                <a:spcPct val="150000"/>
              </a:lnSpc>
              <a:buFont typeface="Arial"/>
              <a:buChar char="⚬"/>
            </a:pPr>
            <a:endParaRPr lang="en-US" sz="3552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marL="1533792" lvl="2" indent="-511264" algn="just">
              <a:lnSpc>
                <a:spcPct val="150000"/>
              </a:lnSpc>
              <a:buFont typeface="Arial"/>
              <a:buChar char="⚬"/>
            </a:pPr>
            <a:r>
              <a:rPr lang="en-US" sz="3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By understanding the functional dependencies in a database, designers can structure the tables to ensure that each piece of data is stored in only one place, reducing the chance of inconsistencies.</a:t>
            </a:r>
          </a:p>
          <a:p>
            <a:pPr algn="just">
              <a:lnSpc>
                <a:spcPct val="150000"/>
              </a:lnSpc>
            </a:pPr>
            <a:endParaRPr lang="en-US" sz="3552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just">
              <a:lnSpc>
                <a:spcPct val="150000"/>
              </a:lnSpc>
            </a:pPr>
            <a:endParaRPr lang="en-US" sz="3552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pic>
        <p:nvPicPr>
          <p:cNvPr id="10" name="ttsmaker-vip-file-2024-8-22-17-19-10">
            <a:hlinkClick r:id="" action="ppaction://media"/>
            <a:extLst>
              <a:ext uri="{FF2B5EF4-FFF2-40B4-BE49-F238E27FC236}">
                <a16:creationId xmlns:a16="http://schemas.microsoft.com/office/drawing/2014/main" id="{D5730862-20B4-58E3-D034-C6F67A7254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57980" y="978027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24348" y="-1589595"/>
            <a:ext cx="22878146" cy="3556926"/>
            <a:chOff x="0" y="0"/>
            <a:chExt cx="2247054" cy="349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7054" cy="349355"/>
            </a:xfrm>
            <a:custGeom>
              <a:avLst/>
              <a:gdLst/>
              <a:ahLst/>
              <a:cxnLst/>
              <a:rect l="l" t="t" r="r" b="b"/>
              <a:pathLst>
                <a:path w="2247054" h="349355">
                  <a:moveTo>
                    <a:pt x="2043854" y="0"/>
                  </a:moveTo>
                  <a:lnTo>
                    <a:pt x="0" y="0"/>
                  </a:lnTo>
                  <a:lnTo>
                    <a:pt x="203200" y="349355"/>
                  </a:lnTo>
                  <a:lnTo>
                    <a:pt x="2247054" y="349355"/>
                  </a:lnTo>
                  <a:lnTo>
                    <a:pt x="2043854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2043854" cy="40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933770" y="803221"/>
            <a:ext cx="12624210" cy="14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50"/>
              </a:lnSpc>
            </a:pPr>
            <a:r>
              <a:rPr lang="en-US" sz="5000">
                <a:solidFill>
                  <a:srgbClr val="431096"/>
                </a:solidFill>
                <a:latin typeface="Poppins 2 Bold"/>
                <a:ea typeface="Poppins 2 Bold"/>
                <a:cs typeface="Poppins 2 Bold"/>
                <a:sym typeface="Poppins 2 Bold"/>
              </a:rPr>
              <a:t>Importance in Database Design:</a:t>
            </a:r>
          </a:p>
          <a:p>
            <a:pPr algn="r">
              <a:lnSpc>
                <a:spcPts val="5175"/>
              </a:lnSpc>
            </a:pPr>
            <a:endParaRPr lang="en-US" sz="5000">
              <a:solidFill>
                <a:srgbClr val="431096"/>
              </a:solidFill>
              <a:latin typeface="Poppins 2 Bold"/>
              <a:ea typeface="Poppins 2 Bold"/>
              <a:cs typeface="Poppins 2 Bold"/>
              <a:sym typeface="Poppins 2 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8959574">
            <a:off x="3794369" y="-8383215"/>
            <a:ext cx="274711" cy="11053763"/>
            <a:chOff x="0" y="0"/>
            <a:chExt cx="72352" cy="29112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51256" y="2233559"/>
            <a:ext cx="16515861" cy="5905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endParaRPr dirty="0"/>
          </a:p>
          <a:p>
            <a:pPr algn="just">
              <a:lnSpc>
                <a:spcPct val="150000"/>
              </a:lnSpc>
            </a:pPr>
            <a:r>
              <a:rPr lang="en-US" sz="3552" dirty="0">
                <a:solidFill>
                  <a:srgbClr val="A80FB9"/>
                </a:solidFill>
                <a:latin typeface="Poppins 1"/>
                <a:ea typeface="Poppins 1"/>
                <a:cs typeface="Poppins 1"/>
                <a:sym typeface="Poppins 1"/>
              </a:rPr>
              <a:t>2. </a:t>
            </a:r>
            <a:r>
              <a:rPr lang="en-US" sz="3552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Data Integrity:</a:t>
            </a:r>
          </a:p>
          <a:p>
            <a:pPr marL="1533792" lvl="2" indent="-511264" algn="just">
              <a:lnSpc>
                <a:spcPct val="150000"/>
              </a:lnSpc>
              <a:buFont typeface="Arial"/>
              <a:buChar char="⚬"/>
            </a:pPr>
            <a:r>
              <a:rPr lang="en-US" sz="3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Ensuring that functional dependencies are properly defined and enforced helps maintain data integrity. </a:t>
            </a:r>
          </a:p>
          <a:p>
            <a:pPr marL="1533792" lvl="2" indent="-511264" algn="just">
              <a:lnSpc>
                <a:spcPct val="150000"/>
              </a:lnSpc>
              <a:buFont typeface="Arial"/>
              <a:buChar char="⚬"/>
            </a:pPr>
            <a:r>
              <a:rPr lang="en-US" sz="3552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If a database adheres to the principles of functional dependency, it ensures that data is consistent, accurate, and reliable across the database.</a:t>
            </a:r>
          </a:p>
          <a:p>
            <a:pPr algn="just">
              <a:lnSpc>
                <a:spcPts val="4617"/>
              </a:lnSpc>
            </a:pPr>
            <a:endParaRPr lang="en-US" sz="3552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pic>
        <p:nvPicPr>
          <p:cNvPr id="10" name="ttsmaker-vip-file-2024-8-22-17-23-20">
            <a:hlinkClick r:id="" action="ppaction://media"/>
            <a:extLst>
              <a:ext uri="{FF2B5EF4-FFF2-40B4-BE49-F238E27FC236}">
                <a16:creationId xmlns:a16="http://schemas.microsoft.com/office/drawing/2014/main" id="{63DAA75A-E2F6-9A2D-33BE-458197403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00637" y="956310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24348" y="-1589595"/>
            <a:ext cx="22878146" cy="3556926"/>
            <a:chOff x="0" y="0"/>
            <a:chExt cx="2247054" cy="349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7054" cy="349355"/>
            </a:xfrm>
            <a:custGeom>
              <a:avLst/>
              <a:gdLst/>
              <a:ahLst/>
              <a:cxnLst/>
              <a:rect l="l" t="t" r="r" b="b"/>
              <a:pathLst>
                <a:path w="2247054" h="349355">
                  <a:moveTo>
                    <a:pt x="2043854" y="0"/>
                  </a:moveTo>
                  <a:lnTo>
                    <a:pt x="0" y="0"/>
                  </a:lnTo>
                  <a:lnTo>
                    <a:pt x="203200" y="349355"/>
                  </a:lnTo>
                  <a:lnTo>
                    <a:pt x="2247054" y="349355"/>
                  </a:lnTo>
                  <a:lnTo>
                    <a:pt x="2043854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2043854" cy="40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933770" y="803221"/>
            <a:ext cx="12624210" cy="14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50"/>
              </a:lnSpc>
            </a:pPr>
            <a:r>
              <a:rPr lang="en-US" sz="5000">
                <a:solidFill>
                  <a:srgbClr val="431096"/>
                </a:solidFill>
                <a:latin typeface="Poppins 2 Bold"/>
                <a:ea typeface="Poppins 2 Bold"/>
                <a:cs typeface="Poppins 2 Bold"/>
                <a:sym typeface="Poppins 2 Bold"/>
              </a:rPr>
              <a:t>Importance in Database Design:</a:t>
            </a:r>
          </a:p>
          <a:p>
            <a:pPr algn="r">
              <a:lnSpc>
                <a:spcPts val="5175"/>
              </a:lnSpc>
            </a:pPr>
            <a:endParaRPr lang="en-US" sz="5000">
              <a:solidFill>
                <a:srgbClr val="431096"/>
              </a:solidFill>
              <a:latin typeface="Poppins 2 Bold"/>
              <a:ea typeface="Poppins 2 Bold"/>
              <a:cs typeface="Poppins 2 Bold"/>
              <a:sym typeface="Poppins 2 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8959574">
            <a:off x="3794369" y="-8383215"/>
            <a:ext cx="274711" cy="11053763"/>
            <a:chOff x="0" y="0"/>
            <a:chExt cx="72352" cy="29112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62000" y="2735831"/>
            <a:ext cx="16515861" cy="64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52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3. Avoiding Anomalies:</a:t>
            </a:r>
          </a:p>
          <a:p>
            <a:pPr algn="just">
              <a:lnSpc>
                <a:spcPct val="150000"/>
              </a:lnSpc>
            </a:pPr>
            <a:r>
              <a:rPr lang="en-US" sz="3552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Poorly designed databases can suffer from various anomalies, such as update, insert, and delete anomalies. </a:t>
            </a:r>
          </a:p>
          <a:p>
            <a:pPr algn="just">
              <a:lnSpc>
                <a:spcPct val="150000"/>
              </a:lnSpc>
            </a:pPr>
            <a:endParaRPr lang="en-US" sz="3552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just">
              <a:lnSpc>
                <a:spcPct val="150000"/>
              </a:lnSpc>
            </a:pPr>
            <a:r>
              <a:rPr lang="en-US" sz="3552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Functional dependencies help prevent these issues by ensuring that each piece of information is stored in a controlled and logical manner.</a:t>
            </a:r>
          </a:p>
          <a:p>
            <a:pPr algn="just">
              <a:lnSpc>
                <a:spcPct val="150000"/>
              </a:lnSpc>
            </a:pPr>
            <a:endParaRPr lang="en-US" sz="3552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just">
              <a:lnSpc>
                <a:spcPct val="150000"/>
              </a:lnSpc>
            </a:pPr>
            <a:endParaRPr lang="en-US" sz="3552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pic>
        <p:nvPicPr>
          <p:cNvPr id="10" name="ttsmaker-vip-file-2024-8-22-17-24-10">
            <a:hlinkClick r:id="" action="ppaction://media"/>
            <a:extLst>
              <a:ext uri="{FF2B5EF4-FFF2-40B4-BE49-F238E27FC236}">
                <a16:creationId xmlns:a16="http://schemas.microsoft.com/office/drawing/2014/main" id="{78ACBD26-2AB1-B865-B57B-7EBBE4E9F1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77969" y="971550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24348" y="-1589595"/>
            <a:ext cx="22878146" cy="3556926"/>
            <a:chOff x="0" y="0"/>
            <a:chExt cx="2247054" cy="349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7054" cy="349355"/>
            </a:xfrm>
            <a:custGeom>
              <a:avLst/>
              <a:gdLst/>
              <a:ahLst/>
              <a:cxnLst/>
              <a:rect l="l" t="t" r="r" b="b"/>
              <a:pathLst>
                <a:path w="2247054" h="349355">
                  <a:moveTo>
                    <a:pt x="2043854" y="0"/>
                  </a:moveTo>
                  <a:lnTo>
                    <a:pt x="0" y="0"/>
                  </a:lnTo>
                  <a:lnTo>
                    <a:pt x="203200" y="349355"/>
                  </a:lnTo>
                  <a:lnTo>
                    <a:pt x="2247054" y="349355"/>
                  </a:lnTo>
                  <a:lnTo>
                    <a:pt x="2043854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2043854" cy="40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933770" y="803221"/>
            <a:ext cx="12624210" cy="14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50"/>
              </a:lnSpc>
            </a:pPr>
            <a:r>
              <a:rPr lang="en-US" sz="5000">
                <a:solidFill>
                  <a:srgbClr val="431096"/>
                </a:solidFill>
                <a:latin typeface="Poppins 2 Bold"/>
                <a:ea typeface="Poppins 2 Bold"/>
                <a:cs typeface="Poppins 2 Bold"/>
                <a:sym typeface="Poppins 2 Bold"/>
              </a:rPr>
              <a:t>Importance in Database Design:</a:t>
            </a:r>
          </a:p>
          <a:p>
            <a:pPr algn="r">
              <a:lnSpc>
                <a:spcPts val="5175"/>
              </a:lnSpc>
            </a:pPr>
            <a:endParaRPr lang="en-US" sz="5000">
              <a:solidFill>
                <a:srgbClr val="431096"/>
              </a:solidFill>
              <a:latin typeface="Poppins 2 Bold"/>
              <a:ea typeface="Poppins 2 Bold"/>
              <a:cs typeface="Poppins 2 Bold"/>
              <a:sym typeface="Poppins 2 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8959574">
            <a:off x="3794369" y="-8383215"/>
            <a:ext cx="274711" cy="11053763"/>
            <a:chOff x="0" y="0"/>
            <a:chExt cx="72352" cy="29112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86069" y="3009900"/>
            <a:ext cx="16515861" cy="64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52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4. Efficient Querying:</a:t>
            </a:r>
          </a:p>
          <a:p>
            <a:pPr algn="just">
              <a:lnSpc>
                <a:spcPct val="150000"/>
              </a:lnSpc>
            </a:pPr>
            <a:r>
              <a:rPr lang="en-US" sz="3552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Understanding functional dependencies allows for the creation of more efficient queries. </a:t>
            </a:r>
          </a:p>
          <a:p>
            <a:pPr algn="just">
              <a:lnSpc>
                <a:spcPct val="150000"/>
              </a:lnSpc>
            </a:pPr>
            <a:endParaRPr lang="en-US" sz="3552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just">
              <a:lnSpc>
                <a:spcPct val="150000"/>
              </a:lnSpc>
            </a:pPr>
            <a:r>
              <a:rPr lang="en-US" sz="3552" dirty="0">
                <a:solidFill>
                  <a:srgbClr val="121212"/>
                </a:solidFill>
                <a:latin typeface="Poppins 1"/>
                <a:ea typeface="Poppins 1"/>
                <a:cs typeface="Poppins 1"/>
                <a:sym typeface="Poppins 1"/>
              </a:rPr>
              <a:t>When a database is properly normalized based on functional dependencies, it reduces the need for complex joins and data retrieval operations, improving overall performance.</a:t>
            </a:r>
          </a:p>
          <a:p>
            <a:pPr algn="just">
              <a:lnSpc>
                <a:spcPct val="150000"/>
              </a:lnSpc>
            </a:pPr>
            <a:endParaRPr lang="en-US" sz="3552" dirty="0">
              <a:solidFill>
                <a:srgbClr val="121212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pic>
        <p:nvPicPr>
          <p:cNvPr id="10" name="ttsmaker-vip-file-2024-8-22-17-27-6">
            <a:hlinkClick r:id="" action="ppaction://media"/>
            <a:extLst>
              <a:ext uri="{FF2B5EF4-FFF2-40B4-BE49-F238E27FC236}">
                <a16:creationId xmlns:a16="http://schemas.microsoft.com/office/drawing/2014/main" id="{AA8A791E-9B19-BCFC-0E1E-F0E5F8BCEB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26914" y="9525581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724348" y="-1589595"/>
            <a:ext cx="22878146" cy="3556926"/>
            <a:chOff x="0" y="0"/>
            <a:chExt cx="2247054" cy="349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7054" cy="349355"/>
            </a:xfrm>
            <a:custGeom>
              <a:avLst/>
              <a:gdLst/>
              <a:ahLst/>
              <a:cxnLst/>
              <a:rect l="l" t="t" r="r" b="b"/>
              <a:pathLst>
                <a:path w="2247054" h="349355">
                  <a:moveTo>
                    <a:pt x="2043854" y="0"/>
                  </a:moveTo>
                  <a:lnTo>
                    <a:pt x="0" y="0"/>
                  </a:lnTo>
                  <a:lnTo>
                    <a:pt x="203200" y="349355"/>
                  </a:lnTo>
                  <a:lnTo>
                    <a:pt x="2247054" y="349355"/>
                  </a:lnTo>
                  <a:lnTo>
                    <a:pt x="2043854" y="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2043854" cy="406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933770" y="803221"/>
            <a:ext cx="12624210" cy="143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50"/>
              </a:lnSpc>
            </a:pPr>
            <a:r>
              <a:rPr lang="en-US" sz="5000">
                <a:solidFill>
                  <a:srgbClr val="431096"/>
                </a:solidFill>
                <a:latin typeface="Poppins 2 Bold"/>
                <a:ea typeface="Poppins 2 Bold"/>
                <a:cs typeface="Poppins 2 Bold"/>
                <a:sym typeface="Poppins 2 Bold"/>
              </a:rPr>
              <a:t>Importance in Database Design:</a:t>
            </a:r>
          </a:p>
          <a:p>
            <a:pPr algn="r">
              <a:lnSpc>
                <a:spcPts val="5175"/>
              </a:lnSpc>
            </a:pPr>
            <a:endParaRPr lang="en-US" sz="5000">
              <a:solidFill>
                <a:srgbClr val="431096"/>
              </a:solidFill>
              <a:latin typeface="Poppins 2 Bold"/>
              <a:ea typeface="Poppins 2 Bold"/>
              <a:cs typeface="Poppins 2 Bold"/>
              <a:sym typeface="Poppins 2 Bold"/>
            </a:endParaRPr>
          </a:p>
        </p:txBody>
      </p:sp>
      <p:grpSp>
        <p:nvGrpSpPr>
          <p:cNvPr id="6" name="Group 6"/>
          <p:cNvGrpSpPr/>
          <p:nvPr/>
        </p:nvGrpSpPr>
        <p:grpSpPr>
          <a:xfrm rot="8959574">
            <a:off x="3794369" y="-8383215"/>
            <a:ext cx="274711" cy="11053763"/>
            <a:chOff x="0" y="0"/>
            <a:chExt cx="72352" cy="29112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86069" y="4360147"/>
            <a:ext cx="16515861" cy="292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7"/>
              </a:lnSpc>
            </a:pPr>
            <a:endParaRPr dirty="0"/>
          </a:p>
          <a:p>
            <a:pPr algn="just">
              <a:lnSpc>
                <a:spcPts val="4617"/>
              </a:lnSpc>
            </a:pPr>
            <a:r>
              <a:rPr lang="en-US" sz="3552" dirty="0">
                <a:solidFill>
                  <a:srgbClr val="A80FB9"/>
                </a:solidFill>
                <a:latin typeface="Poppins 1"/>
                <a:ea typeface="Poppins 1"/>
                <a:cs typeface="Poppins 1"/>
                <a:sym typeface="Poppins 1"/>
              </a:rPr>
              <a:t>In summary, functional dependency is a critical concept in database design that helps ensure a well-structured, efficient, and reliable database.</a:t>
            </a:r>
          </a:p>
          <a:p>
            <a:pPr algn="just">
              <a:lnSpc>
                <a:spcPts val="4617"/>
              </a:lnSpc>
            </a:pPr>
            <a:endParaRPr lang="en-US" sz="3552" dirty="0">
              <a:solidFill>
                <a:srgbClr val="A80FB9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pic>
        <p:nvPicPr>
          <p:cNvPr id="11" name="ttsmaker-vip-file-2024-8-22-18-29-51">
            <a:hlinkClick r:id="" action="ppaction://media"/>
            <a:extLst>
              <a:ext uri="{FF2B5EF4-FFF2-40B4-BE49-F238E27FC236}">
                <a16:creationId xmlns:a16="http://schemas.microsoft.com/office/drawing/2014/main" id="{307D318C-DB99-594B-7E45-7752464D78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32999" y="983773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17999">
            <a:off x="174588" y="-1315188"/>
            <a:ext cx="1708224" cy="16029749"/>
            <a:chOff x="0" y="0"/>
            <a:chExt cx="449903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903" cy="4221827"/>
            </a:xfrm>
            <a:custGeom>
              <a:avLst/>
              <a:gdLst/>
              <a:ahLst/>
              <a:cxnLst/>
              <a:rect l="l" t="t" r="r" b="b"/>
              <a:pathLst>
                <a:path w="449903" h="4221827">
                  <a:moveTo>
                    <a:pt x="0" y="0"/>
                  </a:moveTo>
                  <a:lnTo>
                    <a:pt x="449903" y="0"/>
                  </a:lnTo>
                  <a:lnTo>
                    <a:pt x="449903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49903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959574">
            <a:off x="-499703" y="-4877690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959574">
            <a:off x="333052" y="4110927"/>
            <a:ext cx="274711" cy="11053763"/>
            <a:chOff x="0" y="0"/>
            <a:chExt cx="72352" cy="29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009900" y="1562100"/>
            <a:ext cx="15049500" cy="8199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Functional dependencies (FDs) in database design can be categorized into several types, each serving a different purpose in the normalization process. Here’s an overview of the different types of functional dependencies:</a:t>
            </a:r>
          </a:p>
          <a:p>
            <a:pPr algn="just">
              <a:lnSpc>
                <a:spcPct val="150000"/>
              </a:lnSpc>
            </a:pPr>
            <a:endParaRPr lang="en-US" sz="3586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  <a:p>
            <a:pPr algn="just">
              <a:lnSpc>
                <a:spcPct val="150000"/>
              </a:lnSpc>
            </a:pPr>
            <a:r>
              <a:rPr lang="en-US" sz="3586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1. Trivial Functional Dependency</a:t>
            </a:r>
          </a:p>
          <a:p>
            <a:pPr marL="774319" lvl="1" indent="-387159" algn="just">
              <a:lnSpc>
                <a:spcPct val="150000"/>
              </a:lnSpc>
              <a:buFont typeface="Arial"/>
              <a:buChar char="•"/>
            </a:pPr>
            <a:r>
              <a:rPr lang="en-US" sz="3586" dirty="0">
                <a:solidFill>
                  <a:srgbClr val="A80FB9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Definition:</a:t>
            </a:r>
            <a:r>
              <a:rPr lang="en-US" sz="35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 A functional dependency A→B</a:t>
            </a:r>
          </a:p>
          <a:p>
            <a:pPr marL="774319" lvl="1" indent="-387159" algn="just">
              <a:lnSpc>
                <a:spcPct val="150000"/>
              </a:lnSpc>
              <a:buFont typeface="Arial"/>
              <a:buChar char="•"/>
            </a:pPr>
            <a:r>
              <a:rPr lang="en-US" sz="3586" dirty="0">
                <a:solidFill>
                  <a:srgbClr val="000000"/>
                </a:solidFill>
                <a:latin typeface="Poppins 1"/>
                <a:ea typeface="Poppins 1"/>
                <a:cs typeface="Poppins 1"/>
                <a:sym typeface="Poppins 1"/>
              </a:rPr>
              <a:t>A→B is trivial if the set of attributes on the right side is a subset of the set of attributes on the left side.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3586" dirty="0">
              <a:solidFill>
                <a:srgbClr val="000000"/>
              </a:solidFill>
              <a:latin typeface="Poppins 1"/>
              <a:ea typeface="Poppins 1"/>
              <a:cs typeface="Poppins 1"/>
              <a:sym typeface="Poppins 1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42963" y="606553"/>
            <a:ext cx="11125430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sz="4499" dirty="0">
                <a:solidFill>
                  <a:srgbClr val="431096"/>
                </a:solidFill>
                <a:latin typeface="Poppins 1 Bold"/>
                <a:ea typeface="Poppins 1 Bold"/>
                <a:cs typeface="Poppins 1 Bold"/>
                <a:sym typeface="Poppins 1 Bold"/>
              </a:rPr>
              <a:t>Functional dependencies (FDs types)</a:t>
            </a:r>
          </a:p>
          <a:p>
            <a:pPr algn="just">
              <a:lnSpc>
                <a:spcPts val="5084"/>
              </a:lnSpc>
            </a:pPr>
            <a:endParaRPr lang="en-US" sz="4499" dirty="0">
              <a:solidFill>
                <a:srgbClr val="431096"/>
              </a:solidFill>
              <a:latin typeface="Poppins 1 Bold"/>
              <a:ea typeface="Poppins 1 Bold"/>
              <a:cs typeface="Poppins 1 Bold"/>
              <a:sym typeface="Poppins 1 Bold"/>
            </a:endParaRPr>
          </a:p>
        </p:txBody>
      </p:sp>
      <p:pic>
        <p:nvPicPr>
          <p:cNvPr id="13" name="ttsmaker-vip-file-2024-8-22-17-32-0">
            <a:hlinkClick r:id="" action="ppaction://media"/>
            <a:extLst>
              <a:ext uri="{FF2B5EF4-FFF2-40B4-BE49-F238E27FC236}">
                <a16:creationId xmlns:a16="http://schemas.microsoft.com/office/drawing/2014/main" id="{531D1AB6-76EC-0686-AEC7-06BE8E25F7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84327" y="9637808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1165</Words>
  <Application>Microsoft Office PowerPoint</Application>
  <PresentationFormat>Custom</PresentationFormat>
  <Paragraphs>111</Paragraphs>
  <Slides>19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Poppins 1</vt:lpstr>
      <vt:lpstr>Poppins 2 Bold</vt:lpstr>
      <vt:lpstr>Calibri</vt:lpstr>
      <vt:lpstr>Poppins 1 Bold</vt:lpstr>
      <vt:lpstr>Poppins 1 Semi-Bold</vt:lpstr>
      <vt:lpstr>Poppins 2 Semi-Bold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 first lesson</dc:title>
  <dc:creator>User</dc:creator>
  <cp:lastModifiedBy>User</cp:lastModifiedBy>
  <cp:revision>48</cp:revision>
  <dcterms:created xsi:type="dcterms:W3CDTF">2006-08-16T00:00:00Z</dcterms:created>
  <dcterms:modified xsi:type="dcterms:W3CDTF">2024-08-28T06:48:57Z</dcterms:modified>
  <dc:identifier>DAGOjuapxQA</dc:identifier>
</cp:coreProperties>
</file>