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9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10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2" r:id="rId3"/>
    <p:sldMasterId id="2147483678" r:id="rId4"/>
    <p:sldMasterId id="2147483684" r:id="rId5"/>
    <p:sldMasterId id="2147483690" r:id="rId6"/>
    <p:sldMasterId id="2147483696" r:id="rId7"/>
    <p:sldMasterId id="2147483702" r:id="rId8"/>
    <p:sldMasterId id="2147483708" r:id="rId9"/>
    <p:sldMasterId id="2147483714" r:id="rId10"/>
    <p:sldMasterId id="2147483720" r:id="rId11"/>
  </p:sldMasterIdLst>
  <p:sldIdLst>
    <p:sldId id="256" r:id="rId12"/>
    <p:sldId id="258" r:id="rId13"/>
    <p:sldId id="259" r:id="rId14"/>
    <p:sldId id="267" r:id="rId15"/>
    <p:sldId id="268" r:id="rId16"/>
    <p:sldId id="281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2" r:id="rId26"/>
    <p:sldId id="278" r:id="rId27"/>
    <p:sldId id="279" r:id="rId28"/>
    <p:sldId id="280" r:id="rId2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6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999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427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83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34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798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24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424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9598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4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9628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91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9803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87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2712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0565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2715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7558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9715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15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3407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8810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631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8196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2533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3095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642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75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93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59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392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6320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2059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5563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331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63261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261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9642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367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90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3721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952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7232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4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1352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05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08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40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67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95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theme" Target="../theme/theme10.xml"/><Relationship Id="rId5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9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theme" Target="../theme/theme11.xml"/><Relationship Id="rId5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609676"/>
            <a:ext cx="192151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2040763"/>
            <a:ext cx="10358120" cy="1562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44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35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0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12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4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9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43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16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8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05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4073" y="2489072"/>
            <a:ext cx="186943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345" dirty="0"/>
              <a:t>Select</a:t>
            </a:r>
            <a:endParaRPr sz="6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816305"/>
            <a:ext cx="9260840" cy="1835631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select </a:t>
            </a:r>
            <a:r>
              <a:rPr sz="3200" spc="-10" dirty="0">
                <a:solidFill>
                  <a:prstClr val="black"/>
                </a:solidFill>
                <a:latin typeface="Carlito"/>
                <a:cs typeface="Carlito"/>
              </a:rPr>
              <a:t>first_name,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last_name, </a:t>
            </a:r>
            <a:r>
              <a:rPr sz="3200" spc="-35" dirty="0">
                <a:solidFill>
                  <a:prstClr val="black"/>
                </a:solidFill>
                <a:latin typeface="Carlito"/>
                <a:cs typeface="Carlito"/>
              </a:rPr>
              <a:t>salary, 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(commission_pct*salary) bonus, salary </a:t>
            </a:r>
            <a:r>
              <a:rPr sz="3200" dirty="0">
                <a:solidFill>
                  <a:prstClr val="black"/>
                </a:solidFill>
                <a:latin typeface="Carlito"/>
                <a:cs typeface="Carlito"/>
              </a:rPr>
              <a:t>+  </a:t>
            </a:r>
            <a:r>
              <a:rPr sz="3200" spc="-10" dirty="0">
                <a:solidFill>
                  <a:prstClr val="black"/>
                </a:solidFill>
                <a:latin typeface="Carlito"/>
                <a:cs typeface="Carlito"/>
              </a:rPr>
              <a:t>(</a:t>
            </a:r>
            <a:r>
              <a:rPr lang="en-US" sz="3200" b="1" spc="-10" dirty="0" err="1">
                <a:solidFill>
                  <a:prstClr val="black"/>
                </a:solidFill>
                <a:latin typeface="Carlito"/>
                <a:cs typeface="Carlito"/>
              </a:rPr>
              <a:t>ifnull</a:t>
            </a:r>
            <a:r>
              <a:rPr sz="3200" spc="-10" dirty="0">
                <a:solidFill>
                  <a:prstClr val="black"/>
                </a:solidFill>
                <a:latin typeface="Carlito"/>
                <a:cs typeface="Carlito"/>
              </a:rPr>
              <a:t>(commission_pct, </a:t>
            </a:r>
            <a:r>
              <a:rPr sz="3200" dirty="0">
                <a:solidFill>
                  <a:prstClr val="black"/>
                </a:solidFill>
                <a:latin typeface="Carlito"/>
                <a:cs typeface="Carlito"/>
              </a:rPr>
              <a:t>0)*salary) </a:t>
            </a:r>
            <a:r>
              <a:rPr sz="3200" spc="-20" dirty="0">
                <a:solidFill>
                  <a:prstClr val="black"/>
                </a:solidFill>
                <a:latin typeface="Carlito"/>
                <a:cs typeface="Carlito"/>
              </a:rPr>
              <a:t>total </a:t>
            </a:r>
            <a:r>
              <a:rPr sz="3200" spc="-15" dirty="0">
                <a:solidFill>
                  <a:prstClr val="black"/>
                </a:solidFill>
                <a:latin typeface="Carlito"/>
                <a:cs typeface="Carlito"/>
              </a:rPr>
              <a:t>from</a:t>
            </a:r>
            <a:r>
              <a:rPr sz="3200" spc="10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employees;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93946" y="2528198"/>
            <a:ext cx="6437548" cy="3846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792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5212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40" dirty="0"/>
              <a:t>Character</a:t>
            </a:r>
            <a:r>
              <a:rPr spc="-300" dirty="0"/>
              <a:t> </a:t>
            </a:r>
            <a:r>
              <a:rPr spc="-210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24937"/>
            <a:ext cx="10299065" cy="3485515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241300" indent="-229235">
              <a:spcBef>
                <a:spcPts val="1280"/>
              </a:spcBef>
              <a:buFont typeface="Arial"/>
              <a:buChar char="•"/>
              <a:tabLst>
                <a:tab pos="241935" algn="l"/>
              </a:tabLst>
            </a:pPr>
            <a:r>
              <a:rPr sz="3600" b="1" spc="-55" dirty="0">
                <a:solidFill>
                  <a:prstClr val="black"/>
                </a:solidFill>
                <a:latin typeface="Carlito"/>
                <a:cs typeface="Carlito"/>
              </a:rPr>
              <a:t>CONCAT</a:t>
            </a:r>
            <a:endParaRPr sz="36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145415">
              <a:lnSpc>
                <a:spcPct val="90100"/>
              </a:lnSpc>
              <a:spcBef>
                <a:spcPts val="1080"/>
              </a:spcBef>
            </a:pP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CONCAT(&lt;c1&gt;,&lt;c2&gt;) 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two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arguments,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where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c1 and c2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are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both strings. This  function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c2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appended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to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c1. </a:t>
            </a:r>
            <a:r>
              <a:rPr sz="2400" spc="-40" dirty="0">
                <a:solidFill>
                  <a:prstClr val="black"/>
                </a:solidFill>
                <a:latin typeface="Carlito"/>
                <a:cs typeface="Carlito"/>
              </a:rPr>
              <a:t>CONCAT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same results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as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using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concatenation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operator:</a:t>
            </a:r>
            <a:r>
              <a:rPr sz="2400" spc="-3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c1||c2.</a:t>
            </a:r>
          </a:p>
          <a:p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1655"/>
              </a:spcBef>
              <a:buFont typeface="Arial"/>
              <a:buChar char="•"/>
              <a:tabLst>
                <a:tab pos="241935" algn="l"/>
              </a:tabLst>
            </a:pPr>
            <a:r>
              <a:rPr sz="3200" spc="-10" dirty="0">
                <a:solidFill>
                  <a:prstClr val="black"/>
                </a:solidFill>
                <a:latin typeface="Carlito"/>
                <a:cs typeface="Carlito"/>
              </a:rPr>
              <a:t>Example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spcBef>
                <a:spcPts val="615"/>
              </a:spcBef>
            </a:pP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select concat(first_name </a:t>
            </a:r>
            <a:r>
              <a:rPr sz="3200" b="1" i="1" dirty="0">
                <a:solidFill>
                  <a:prstClr val="black"/>
                </a:solidFill>
                <a:latin typeface="Carlito"/>
                <a:cs typeface="Carlito"/>
              </a:rPr>
              <a:t>, </a:t>
            </a: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last_name) name from</a:t>
            </a:r>
            <a:r>
              <a:rPr sz="3200" b="1" i="1" spc="-4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employees;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635186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211681"/>
            <a:ext cx="10351770" cy="3172663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>
              <a:spcBef>
                <a:spcPts val="40"/>
              </a:spcBef>
            </a:pPr>
            <a:endParaRPr sz="37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buFont typeface="Arial"/>
              <a:buChar char="•"/>
              <a:tabLst>
                <a:tab pos="241935" algn="l"/>
              </a:tabLst>
            </a:pPr>
            <a:r>
              <a:rPr sz="3600" b="1" spc="-5" dirty="0">
                <a:solidFill>
                  <a:prstClr val="black"/>
                </a:solidFill>
                <a:latin typeface="Carlito"/>
                <a:cs typeface="Carlito"/>
              </a:rPr>
              <a:t>LENGTH</a:t>
            </a:r>
            <a:endParaRPr sz="36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384175">
              <a:lnSpc>
                <a:spcPts val="2590"/>
              </a:lnSpc>
              <a:spcBef>
                <a:spcPts val="1125"/>
              </a:spcBef>
            </a:pP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LENGTH(&lt;c&gt;) 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single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argument, where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 is a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character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string. This function 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numeric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length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in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characters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c. If c is NULL, a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NULL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is</a:t>
            </a:r>
            <a:r>
              <a:rPr sz="2400" spc="-6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returned.</a:t>
            </a: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0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Example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spcBef>
                <a:spcPts val="585"/>
              </a:spcBef>
            </a:pP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select </a:t>
            </a:r>
            <a:r>
              <a:rPr sz="3200" b="1" i="1" dirty="0">
                <a:solidFill>
                  <a:prstClr val="black"/>
                </a:solidFill>
                <a:latin typeface="Carlito"/>
                <a:cs typeface="Carlito"/>
              </a:rPr>
              <a:t>length( </a:t>
            </a: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first_name) from</a:t>
            </a:r>
            <a:r>
              <a:rPr sz="3200" b="1" i="1" spc="-2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employees;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920418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49121"/>
            <a:ext cx="10220960" cy="6463030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241300" indent="-229235">
              <a:spcBef>
                <a:spcPts val="1280"/>
              </a:spcBef>
              <a:buFont typeface="Arial"/>
              <a:buChar char="•"/>
              <a:tabLst>
                <a:tab pos="241935" algn="l"/>
              </a:tabLst>
            </a:pPr>
            <a:r>
              <a:rPr sz="3600" b="1" spc="-25" dirty="0">
                <a:solidFill>
                  <a:prstClr val="black"/>
                </a:solidFill>
                <a:latin typeface="Carlito"/>
                <a:cs typeface="Carlito"/>
              </a:rPr>
              <a:t>LOWER</a:t>
            </a:r>
            <a:endParaRPr sz="36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2735"/>
              </a:lnSpc>
              <a:spcBef>
                <a:spcPts val="795"/>
              </a:spcBef>
            </a:pP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LOWER(&lt;c&gt;) 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single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argument, where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 is a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character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string. This</a:t>
            </a:r>
            <a:r>
              <a:rPr sz="2400" spc="-5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function</a:t>
            </a: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2735"/>
              </a:lnSpc>
            </a:pP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character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string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 with all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characters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in</a:t>
            </a:r>
            <a:r>
              <a:rPr sz="2400" spc="-10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lowercase.</a:t>
            </a: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3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Example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124460">
              <a:lnSpc>
                <a:spcPts val="3460"/>
              </a:lnSpc>
              <a:spcBef>
                <a:spcPts val="1030"/>
              </a:spcBef>
            </a:pP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select first_name, lower(first_name) from employees where  </a:t>
            </a:r>
            <a:r>
              <a:rPr sz="3200" b="1" i="1" dirty="0">
                <a:solidFill>
                  <a:prstClr val="black"/>
                </a:solidFill>
                <a:latin typeface="Carlito"/>
                <a:cs typeface="Carlito"/>
              </a:rPr>
              <a:t>department_id =</a:t>
            </a:r>
            <a:r>
              <a:rPr sz="3200" b="1" i="1" spc="-3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200" b="1" i="1" dirty="0">
                <a:solidFill>
                  <a:prstClr val="black"/>
                </a:solidFill>
                <a:latin typeface="Carlito"/>
                <a:cs typeface="Carlito"/>
              </a:rPr>
              <a:t>100;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  <a:p>
            <a:pPr>
              <a:spcBef>
                <a:spcPts val="45"/>
              </a:spcBef>
            </a:pPr>
            <a:endParaRPr sz="365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buFont typeface="Arial"/>
              <a:buChar char="•"/>
              <a:tabLst>
                <a:tab pos="241935" algn="l"/>
              </a:tabLst>
            </a:pPr>
            <a:r>
              <a:rPr sz="3600" b="1" dirty="0">
                <a:solidFill>
                  <a:prstClr val="black"/>
                </a:solidFill>
                <a:latin typeface="Carlito"/>
                <a:cs typeface="Carlito"/>
              </a:rPr>
              <a:t>UPPER</a:t>
            </a:r>
            <a:endParaRPr sz="36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433705">
              <a:lnSpc>
                <a:spcPts val="2590"/>
              </a:lnSpc>
              <a:spcBef>
                <a:spcPts val="1125"/>
              </a:spcBef>
            </a:pP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UPPER(&lt;c&gt;) 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single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argument, where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 is a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character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string. This function 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character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string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 with all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characters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in</a:t>
            </a:r>
            <a:r>
              <a:rPr sz="2400" spc="-9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uppercase.</a:t>
            </a: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0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Example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5080" indent="91440">
              <a:lnSpc>
                <a:spcPts val="3460"/>
              </a:lnSpc>
              <a:spcBef>
                <a:spcPts val="1019"/>
              </a:spcBef>
            </a:pP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select first_name, upper(first_name) from employees where  </a:t>
            </a:r>
            <a:r>
              <a:rPr sz="3200" b="1" i="1" dirty="0">
                <a:solidFill>
                  <a:prstClr val="black"/>
                </a:solidFill>
                <a:latin typeface="Carlito"/>
                <a:cs typeface="Carlito"/>
              </a:rPr>
              <a:t>department_id =</a:t>
            </a:r>
            <a:r>
              <a:rPr sz="3200" b="1" i="1" spc="-3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200" b="1" i="1" dirty="0">
                <a:solidFill>
                  <a:prstClr val="black"/>
                </a:solidFill>
                <a:latin typeface="Carlito"/>
                <a:cs typeface="Carlito"/>
              </a:rPr>
              <a:t>100;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828911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355219"/>
            <a:ext cx="10327640" cy="4018279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241300" indent="-229235">
              <a:spcBef>
                <a:spcPts val="1285"/>
              </a:spcBef>
              <a:buFont typeface="Arial"/>
              <a:buChar char="•"/>
              <a:tabLst>
                <a:tab pos="241935" algn="l"/>
              </a:tabLst>
            </a:pPr>
            <a:r>
              <a:rPr sz="3600" b="1" spc="-10" dirty="0">
                <a:solidFill>
                  <a:prstClr val="black"/>
                </a:solidFill>
                <a:latin typeface="Carlito"/>
                <a:cs typeface="Carlito"/>
              </a:rPr>
              <a:t>SUBSTR</a:t>
            </a:r>
            <a:endParaRPr sz="36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5080">
              <a:lnSpc>
                <a:spcPct val="90000"/>
              </a:lnSpc>
              <a:spcBef>
                <a:spcPts val="1080"/>
              </a:spcBef>
            </a:pP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SUBSTR(&lt;c1&gt;, &lt;x&gt;,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&lt;y&gt;) 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three arguments, where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c1 is a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character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string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and 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both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x and y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are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integers.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This function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portion of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c1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that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is y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characters 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long,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beginning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at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position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x.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If x is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negative,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position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is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counted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backwards  (that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is,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right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to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left).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This function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NULL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if y is 0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or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negative.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y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defaults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to 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remainder of string</a:t>
            </a:r>
            <a:r>
              <a:rPr sz="2400" spc="-3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c1.</a:t>
            </a:r>
          </a:p>
          <a:p>
            <a:pPr marL="241300" indent="-229235">
              <a:spcBef>
                <a:spcPts val="6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Example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322580">
              <a:lnSpc>
                <a:spcPts val="3460"/>
              </a:lnSpc>
              <a:spcBef>
                <a:spcPts val="1030"/>
              </a:spcBef>
            </a:pP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select first_name, substr(first_name </a:t>
            </a:r>
            <a:r>
              <a:rPr sz="3200" b="1" i="1" dirty="0">
                <a:solidFill>
                  <a:prstClr val="black"/>
                </a:solidFill>
                <a:latin typeface="Carlito"/>
                <a:cs typeface="Carlito"/>
              </a:rPr>
              <a:t>, 1 , 3) </a:t>
            </a: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from employees  where </a:t>
            </a:r>
            <a:r>
              <a:rPr sz="3200" b="1" i="1" dirty="0">
                <a:solidFill>
                  <a:prstClr val="black"/>
                </a:solidFill>
                <a:latin typeface="Carlito"/>
                <a:cs typeface="Carlito"/>
              </a:rPr>
              <a:t>department_id =</a:t>
            </a:r>
            <a:r>
              <a:rPr sz="3200" b="1" i="1" spc="-2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200" b="1" i="1" spc="-5" dirty="0">
                <a:solidFill>
                  <a:prstClr val="black"/>
                </a:solidFill>
                <a:latin typeface="Carlito"/>
                <a:cs typeface="Carlito"/>
              </a:rPr>
              <a:t>100;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64448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201822"/>
            <a:ext cx="10327640" cy="718787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241300" indent="-229235">
              <a:spcBef>
                <a:spcPts val="1285"/>
              </a:spcBef>
              <a:buFont typeface="Arial"/>
              <a:buChar char="•"/>
              <a:tabLst>
                <a:tab pos="241935" algn="l"/>
              </a:tabLst>
            </a:pPr>
            <a:r>
              <a:rPr sz="3600" b="1" spc="-10" dirty="0">
                <a:solidFill>
                  <a:prstClr val="black"/>
                </a:solidFill>
                <a:latin typeface="Carlito"/>
                <a:cs typeface="Carlito"/>
              </a:rPr>
              <a:t>SUBSTR</a:t>
            </a:r>
            <a:endParaRPr sz="36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848F3AC-8D4A-71B7-7A38-5F41DE2BD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895889"/>
            <a:ext cx="10327640" cy="380614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2346FCF-2118-1D90-E100-A54B4F59A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757832"/>
            <a:ext cx="6964219" cy="164296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1E95A1D-BBEC-F246-B834-DCE64CFB4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5579" y="5030652"/>
            <a:ext cx="3429000" cy="150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424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2583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85" dirty="0"/>
              <a:t>Numeric</a:t>
            </a:r>
            <a:r>
              <a:rPr spc="-300" dirty="0"/>
              <a:t> </a:t>
            </a:r>
            <a:r>
              <a:rPr spc="-210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527764"/>
            <a:ext cx="10106025" cy="499491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41300" indent="-229235">
              <a:spcBef>
                <a:spcPts val="705"/>
              </a:spcBef>
              <a:buFont typeface="Arial"/>
              <a:buChar char="•"/>
              <a:tabLst>
                <a:tab pos="241935" algn="l"/>
              </a:tabLst>
            </a:pPr>
            <a:r>
              <a:rPr sz="3200" b="1" dirty="0">
                <a:solidFill>
                  <a:prstClr val="black"/>
                </a:solidFill>
                <a:latin typeface="Carlito"/>
                <a:cs typeface="Carlito"/>
              </a:rPr>
              <a:t>ABS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40640" indent="68580">
              <a:lnSpc>
                <a:spcPts val="2300"/>
              </a:lnSpc>
              <a:spcBef>
                <a:spcPts val="1010"/>
              </a:spcBef>
            </a:pP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ABS(&lt;n&gt;) 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single argument, where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n is a </a:t>
            </a:r>
            <a:r>
              <a:rPr sz="2400" spc="-35" dirty="0">
                <a:solidFill>
                  <a:prstClr val="black"/>
                </a:solidFill>
                <a:latin typeface="Carlito"/>
                <a:cs typeface="Carlito"/>
              </a:rPr>
              <a:t>number.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This function returns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absolute (positive) value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of</a:t>
            </a:r>
            <a:r>
              <a:rPr sz="2400" spc="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n.</a:t>
            </a: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235"/>
              </a:spcBef>
              <a:buFont typeface="Arial"/>
              <a:buChar char="•"/>
              <a:tabLst>
                <a:tab pos="241935" algn="l"/>
              </a:tabLst>
            </a:pPr>
            <a:r>
              <a:rPr sz="3200" b="1" spc="-5" dirty="0">
                <a:solidFill>
                  <a:prstClr val="black"/>
                </a:solidFill>
                <a:latin typeface="Carlito"/>
                <a:cs typeface="Carlito"/>
              </a:rPr>
              <a:t>CEIL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5080" indent="68580">
              <a:lnSpc>
                <a:spcPct val="80000"/>
              </a:lnSpc>
              <a:spcBef>
                <a:spcPts val="1030"/>
              </a:spcBef>
            </a:pP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CEIL(&lt;n&gt;) 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single argument, where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n is a </a:t>
            </a:r>
            <a:r>
              <a:rPr sz="2400" spc="-35" dirty="0">
                <a:solidFill>
                  <a:prstClr val="black"/>
                </a:solidFill>
                <a:latin typeface="Carlito"/>
                <a:cs typeface="Carlito"/>
              </a:rPr>
              <a:t>number.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This function returns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smallest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integer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that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is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greater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than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or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equal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to</a:t>
            </a:r>
            <a:r>
              <a:rPr sz="2400" spc="-2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n.</a:t>
            </a: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321945" indent="-309880">
              <a:spcBef>
                <a:spcPts val="195"/>
              </a:spcBef>
              <a:buSzPct val="87500"/>
              <a:buFont typeface="Arial"/>
              <a:buChar char="•"/>
              <a:tabLst>
                <a:tab pos="321945" algn="l"/>
                <a:tab pos="322580" algn="l"/>
              </a:tabLst>
            </a:pPr>
            <a:r>
              <a:rPr sz="3200" b="1" spc="-15" dirty="0">
                <a:solidFill>
                  <a:prstClr val="black"/>
                </a:solidFill>
                <a:latin typeface="Carlito"/>
                <a:cs typeface="Carlito"/>
              </a:rPr>
              <a:t>FLOOR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173355" indent="68580">
              <a:lnSpc>
                <a:spcPts val="2300"/>
              </a:lnSpc>
              <a:spcBef>
                <a:spcPts val="1025"/>
              </a:spcBef>
            </a:pP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FLOOR(&lt;n&gt;) 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single argument, where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n is a </a:t>
            </a:r>
            <a:r>
              <a:rPr sz="2400" spc="-35" dirty="0">
                <a:solidFill>
                  <a:prstClr val="black"/>
                </a:solidFill>
                <a:latin typeface="Carlito"/>
                <a:cs typeface="Carlito"/>
              </a:rPr>
              <a:t>number.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This function returns 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largest integer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that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is less than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or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equal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to</a:t>
            </a:r>
            <a:r>
              <a:rPr sz="2400" spc="-3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n.</a:t>
            </a: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220"/>
              </a:spcBef>
              <a:buFont typeface="Arial"/>
              <a:buChar char="•"/>
              <a:tabLst>
                <a:tab pos="241935" algn="l"/>
              </a:tabLst>
            </a:pPr>
            <a:r>
              <a:rPr sz="3200" b="1" spc="-10" dirty="0">
                <a:solidFill>
                  <a:prstClr val="black"/>
                </a:solidFill>
                <a:latin typeface="Carlito"/>
                <a:cs typeface="Carlito"/>
              </a:rPr>
              <a:t>POWER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marR="423545">
              <a:lnSpc>
                <a:spcPts val="2300"/>
              </a:lnSpc>
              <a:spcBef>
                <a:spcPts val="1015"/>
              </a:spcBef>
            </a:pP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POWER(&lt;n1&gt;, &lt;n2&gt;) 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two arguments, where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n1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and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n2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are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numbers.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This  function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n1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to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n2th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spc="-50" dirty="0">
                <a:solidFill>
                  <a:prstClr val="black"/>
                </a:solidFill>
                <a:latin typeface="Carlito"/>
                <a:cs typeface="Carlito"/>
              </a:rPr>
              <a:t>power.</a:t>
            </a: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991879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3940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4" dirty="0"/>
              <a:t>Date</a:t>
            </a:r>
            <a:r>
              <a:rPr spc="-300" dirty="0"/>
              <a:t> </a:t>
            </a:r>
            <a:r>
              <a:rPr spc="-210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00611"/>
            <a:ext cx="10318750" cy="3594574"/>
          </a:xfrm>
          <a:prstGeom prst="rect">
            <a:avLst/>
          </a:prstGeom>
        </p:spPr>
        <p:txBody>
          <a:bodyPr vert="horz" wrap="square" lIns="0" tIns="196850" rIns="0" bIns="0" rtlCol="0">
            <a:spAutoFit/>
          </a:bodyPr>
          <a:lstStyle/>
          <a:p>
            <a:pPr marL="241300" indent="-229235">
              <a:spcBef>
                <a:spcPts val="155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ADDDATE </a:t>
            </a:r>
            <a:endParaRPr lang="ar-SA" sz="32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241300" indent="-229235">
              <a:spcBef>
                <a:spcPts val="155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The ADDDATE() function adds a time/date interval to a date and then returns the date.</a:t>
            </a:r>
          </a:p>
          <a:p>
            <a:br>
              <a:rPr lang="en-US" sz="2400" dirty="0"/>
            </a:b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1660"/>
              </a:spcBef>
              <a:buFont typeface="Arial"/>
              <a:buChar char="•"/>
              <a:tabLst>
                <a:tab pos="241935" algn="l"/>
              </a:tabLst>
            </a:pPr>
            <a:r>
              <a:rPr sz="3200" b="1" spc="-65" dirty="0">
                <a:solidFill>
                  <a:prstClr val="black"/>
                </a:solidFill>
                <a:latin typeface="Carlito"/>
                <a:cs typeface="Carlito"/>
              </a:rPr>
              <a:t>SYSDATE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93345">
              <a:spcBef>
                <a:spcPts val="1090"/>
              </a:spcBef>
            </a:pPr>
            <a:r>
              <a:rPr sz="2400" spc="-45" dirty="0">
                <a:solidFill>
                  <a:prstClr val="black"/>
                </a:solidFill>
                <a:latin typeface="Carlito"/>
                <a:cs typeface="Carlito"/>
              </a:rPr>
              <a:t>SYSDATE </a:t>
            </a:r>
            <a:r>
              <a:rPr sz="2400" spc="-2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no arguments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and </a:t>
            </a:r>
            <a:r>
              <a:rPr sz="2400" spc="-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current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date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and time </a:t>
            </a:r>
            <a:r>
              <a:rPr sz="2400" spc="-15" dirty="0">
                <a:solidFill>
                  <a:prstClr val="black"/>
                </a:solidFill>
                <a:latin typeface="Carlito"/>
                <a:cs typeface="Carlito"/>
              </a:rPr>
              <a:t>to </a:t>
            </a:r>
            <a:r>
              <a:rPr sz="2400" dirty="0">
                <a:solidFill>
                  <a:prstClr val="black"/>
                </a:solidFill>
                <a:latin typeface="Carlito"/>
                <a:cs typeface="Carlito"/>
              </a:rPr>
              <a:t>the</a:t>
            </a:r>
            <a:r>
              <a:rPr sz="2400" spc="6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second.</a:t>
            </a: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319127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05229"/>
            <a:ext cx="10293350" cy="5323893"/>
          </a:xfrm>
          <a:prstGeom prst="rect">
            <a:avLst/>
          </a:prstGeom>
        </p:spPr>
        <p:txBody>
          <a:bodyPr vert="horz" wrap="square" lIns="0" tIns="197485" rIns="0" bIns="0" rtlCol="0">
            <a:spAutoFit/>
          </a:bodyPr>
          <a:lstStyle/>
          <a:p>
            <a:pPr marL="241300" indent="-229235">
              <a:spcBef>
                <a:spcPts val="56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 DATE_FORMAT() </a:t>
            </a:r>
            <a:endParaRPr lang="ar-SA" sz="32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241300" indent="-229235">
              <a:spcBef>
                <a:spcPts val="560"/>
              </a:spcBef>
              <a:buFont typeface="Arial"/>
              <a:buChar char="•"/>
              <a:tabLst>
                <a:tab pos="241935" algn="l"/>
              </a:tabLst>
            </a:pPr>
            <a:endParaRPr lang="ar-SA" sz="3200" spc="-20" dirty="0">
              <a:solidFill>
                <a:srgbClr val="000000"/>
              </a:solidFill>
              <a:highlight>
                <a:srgbClr val="FFFFFF"/>
              </a:highlight>
              <a:latin typeface="Verdana" panose="020B0604030504040204" pitchFamily="34" charset="0"/>
              <a:cs typeface="Carlito"/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The DATE_FORMAT() function formats a date as specified.</a:t>
            </a:r>
          </a:p>
          <a:p>
            <a:br>
              <a:rPr lang="en-US" sz="2400" dirty="0"/>
            </a:b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Syntax</a:t>
            </a:r>
          </a:p>
          <a:p>
            <a:endParaRPr lang="ar-SA" sz="2400" dirty="0"/>
          </a:p>
          <a:p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DATE_FORMAT(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date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sz="2400" spc="-10" dirty="0">
                <a:solidFill>
                  <a:prstClr val="black"/>
                </a:solidFill>
                <a:latin typeface="Carlito"/>
                <a:cs typeface="Carlito"/>
              </a:rPr>
              <a:t>.</a:t>
            </a:r>
            <a:endParaRPr lang="ar-SA" sz="2400" spc="-10" dirty="0">
              <a:solidFill>
                <a:prstClr val="black"/>
              </a:solidFill>
              <a:latin typeface="Carlito"/>
              <a:cs typeface="Carlito"/>
            </a:endParaRPr>
          </a:p>
          <a:p>
            <a:endParaRPr lang="ar-SA" sz="2400" spc="-10" dirty="0">
              <a:solidFill>
                <a:prstClr val="black"/>
              </a:solidFill>
              <a:latin typeface="Carlito"/>
              <a:cs typeface="Carlito"/>
            </a:endParaRPr>
          </a:p>
          <a:p>
            <a:endParaRPr lang="ar-SA" sz="2400" spc="-10" dirty="0">
              <a:solidFill>
                <a:prstClr val="black"/>
              </a:solidFill>
              <a:latin typeface="Carlito"/>
              <a:cs typeface="Carlito"/>
            </a:endParaRPr>
          </a:p>
          <a:p>
            <a:r>
              <a:rPr lang="en-US" sz="2400" spc="-10" dirty="0">
                <a:solidFill>
                  <a:prstClr val="black"/>
                </a:solidFill>
                <a:latin typeface="Carlito"/>
                <a:cs typeface="Carlito"/>
              </a:rPr>
              <a:t>Ex:</a:t>
            </a:r>
          </a:p>
          <a:p>
            <a:pPr algn="l"/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SELECT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DATE_FORMAT(</a:t>
            </a:r>
            <a:r>
              <a:rPr lang="en-US" sz="2400" b="0" i="0" dirty="0">
                <a:solidFill>
                  <a:srgbClr val="A52A2A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"2017-06-15"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 </a:t>
            </a:r>
            <a:r>
              <a:rPr lang="en-US" sz="2400" b="0" i="0" dirty="0">
                <a:solidFill>
                  <a:srgbClr val="A52A2A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"%M %d %Y"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br>
              <a:rPr lang="en-US" sz="2400" b="0" i="0" dirty="0">
                <a:solidFill>
                  <a:srgbClr val="000000"/>
                </a:solidFill>
                <a:effectLst/>
                <a:highlight>
                  <a:srgbClr val="E7E9EB"/>
                </a:highlight>
                <a:latin typeface="Verdana" panose="020B0604030504040204" pitchFamily="34" charset="0"/>
              </a:rPr>
            </a:br>
            <a:endParaRPr sz="24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08037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9187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35" dirty="0"/>
              <a:t>Arithmetic</a:t>
            </a:r>
            <a:r>
              <a:rPr spc="-355" dirty="0"/>
              <a:t> </a:t>
            </a:r>
            <a:r>
              <a:rPr spc="-190" dirty="0"/>
              <a:t>Expression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9578340" cy="345757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rlito"/>
                <a:cs typeface="Carlito"/>
              </a:rPr>
              <a:t>Arithmetic </a:t>
            </a:r>
            <a:r>
              <a:rPr sz="2800" spc="-15" dirty="0">
                <a:latin typeface="Carlito"/>
                <a:cs typeface="Carlito"/>
              </a:rPr>
              <a:t>expression </a:t>
            </a:r>
            <a:r>
              <a:rPr sz="2800" spc="-20" dirty="0">
                <a:latin typeface="Carlito"/>
                <a:cs typeface="Carlito"/>
              </a:rPr>
              <a:t>may</a:t>
            </a:r>
            <a:r>
              <a:rPr sz="2800" spc="6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contain:</a:t>
            </a:r>
            <a:endParaRPr sz="2800">
              <a:latin typeface="Carlito"/>
              <a:cs typeface="Carlito"/>
            </a:endParaRPr>
          </a:p>
          <a:p>
            <a:pPr marL="927100" marR="5080">
              <a:lnSpc>
                <a:spcPts val="3030"/>
              </a:lnSpc>
              <a:spcBef>
                <a:spcPts val="1045"/>
              </a:spcBef>
            </a:pP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columns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name</a:t>
            </a:r>
            <a:r>
              <a:rPr sz="2800" spc="-5" dirty="0">
                <a:latin typeface="Carlito"/>
                <a:cs typeface="Carlito"/>
              </a:rPr>
              <a:t>, 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constant</a:t>
            </a:r>
            <a:r>
              <a:rPr sz="2800" spc="-20" dirty="0">
                <a:latin typeface="Carlito"/>
                <a:cs typeface="Carlito"/>
              </a:rPr>
              <a:t>,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numeric values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and the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arithmetic 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operators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(+, -, *,</a:t>
            </a:r>
            <a:r>
              <a:rPr sz="2800" u="heavy" spc="8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/)</a:t>
            </a:r>
            <a:r>
              <a:rPr sz="2800" spc="-5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5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800" b="1" spc="-10" dirty="0">
                <a:latin typeface="Carlito"/>
                <a:cs typeface="Carlito"/>
              </a:rPr>
              <a:t>Example</a:t>
            </a:r>
            <a:r>
              <a:rPr sz="2800" spc="-10" dirty="0">
                <a:latin typeface="Carlito"/>
                <a:cs typeface="Carlito"/>
              </a:rPr>
              <a:t>:</a:t>
            </a:r>
            <a:endParaRPr sz="2800">
              <a:latin typeface="Carlito"/>
              <a:cs typeface="Carlito"/>
            </a:endParaRPr>
          </a:p>
          <a:p>
            <a:pPr marL="12700" marR="974725">
              <a:lnSpc>
                <a:spcPts val="3460"/>
              </a:lnSpc>
              <a:spcBef>
                <a:spcPts val="1030"/>
              </a:spcBef>
            </a:pPr>
            <a:r>
              <a:rPr sz="3200" spc="-10" dirty="0">
                <a:latin typeface="Carlito"/>
                <a:cs typeface="Carlito"/>
              </a:rPr>
              <a:t>View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employees name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5" dirty="0">
                <a:latin typeface="Carlito"/>
                <a:cs typeface="Carlito"/>
              </a:rPr>
              <a:t>their salaries, </a:t>
            </a:r>
            <a:r>
              <a:rPr sz="3200" dirty="0">
                <a:latin typeface="Carlito"/>
                <a:cs typeface="Carlito"/>
              </a:rPr>
              <a:t>which  </a:t>
            </a:r>
            <a:r>
              <a:rPr sz="3200" spc="-5" dirty="0">
                <a:latin typeface="Carlito"/>
                <a:cs typeface="Carlito"/>
              </a:rPr>
              <a:t>increased </a:t>
            </a:r>
            <a:r>
              <a:rPr sz="3200" spc="-15" dirty="0">
                <a:latin typeface="Carlito"/>
                <a:cs typeface="Carlito"/>
              </a:rPr>
              <a:t>by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10%.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437769"/>
            <a:ext cx="10117455" cy="191198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584200" marR="5080" indent="-572135">
              <a:lnSpc>
                <a:spcPts val="3890"/>
              </a:lnSpc>
              <a:spcBef>
                <a:spcPts val="585"/>
              </a:spcBef>
              <a:buFont typeface="Arial"/>
              <a:buChar char="•"/>
              <a:tabLst>
                <a:tab pos="584200" algn="l"/>
                <a:tab pos="584835" algn="l"/>
              </a:tabLst>
            </a:pPr>
            <a:r>
              <a:rPr sz="3600" spc="-185" dirty="0">
                <a:latin typeface="Trebuchet MS"/>
                <a:cs typeface="Trebuchet MS"/>
              </a:rPr>
              <a:t>View </a:t>
            </a:r>
            <a:r>
              <a:rPr sz="3600" spc="-180" dirty="0">
                <a:latin typeface="Trebuchet MS"/>
                <a:cs typeface="Trebuchet MS"/>
              </a:rPr>
              <a:t>the </a:t>
            </a:r>
            <a:r>
              <a:rPr sz="3600" spc="-170" dirty="0">
                <a:latin typeface="Trebuchet MS"/>
                <a:cs typeface="Trebuchet MS"/>
              </a:rPr>
              <a:t>employees </a:t>
            </a:r>
            <a:r>
              <a:rPr sz="3600" spc="-155" dirty="0">
                <a:latin typeface="Trebuchet MS"/>
                <a:cs typeface="Trebuchet MS"/>
              </a:rPr>
              <a:t>name </a:t>
            </a:r>
            <a:r>
              <a:rPr sz="3600" spc="-185" dirty="0">
                <a:latin typeface="Trebuchet MS"/>
                <a:cs typeface="Trebuchet MS"/>
              </a:rPr>
              <a:t>with their </a:t>
            </a:r>
            <a:r>
              <a:rPr sz="3600" spc="-204" dirty="0">
                <a:latin typeface="Trebuchet MS"/>
                <a:cs typeface="Trebuchet MS"/>
              </a:rPr>
              <a:t>salaries,</a:t>
            </a:r>
            <a:r>
              <a:rPr sz="3600" spc="-825" dirty="0">
                <a:latin typeface="Trebuchet MS"/>
                <a:cs typeface="Trebuchet MS"/>
              </a:rPr>
              <a:t> </a:t>
            </a:r>
            <a:r>
              <a:rPr sz="3600" spc="-170" dirty="0">
                <a:latin typeface="Trebuchet MS"/>
                <a:cs typeface="Trebuchet MS"/>
              </a:rPr>
              <a:t>which  </a:t>
            </a:r>
            <a:r>
              <a:rPr sz="3600" spc="-180" dirty="0">
                <a:latin typeface="Trebuchet MS"/>
                <a:cs typeface="Trebuchet MS"/>
              </a:rPr>
              <a:t>increased </a:t>
            </a:r>
            <a:r>
              <a:rPr sz="3600" spc="-170" dirty="0">
                <a:latin typeface="Trebuchet MS"/>
                <a:cs typeface="Trebuchet MS"/>
              </a:rPr>
              <a:t>by</a:t>
            </a:r>
            <a:r>
              <a:rPr sz="3600" spc="-365" dirty="0">
                <a:latin typeface="Trebuchet MS"/>
                <a:cs typeface="Trebuchet MS"/>
              </a:rPr>
              <a:t> </a:t>
            </a:r>
            <a:r>
              <a:rPr sz="3600" spc="-45" dirty="0">
                <a:latin typeface="Trebuchet MS"/>
                <a:cs typeface="Trebuchet MS"/>
              </a:rPr>
              <a:t>10%.</a:t>
            </a:r>
            <a:endParaRPr sz="36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65"/>
              </a:spcBef>
            </a:pPr>
            <a:r>
              <a:rPr sz="3600" spc="-5" dirty="0">
                <a:latin typeface="Carlito"/>
                <a:cs typeface="Carlito"/>
              </a:rPr>
              <a:t>select </a:t>
            </a:r>
            <a:r>
              <a:rPr sz="3600" dirty="0">
                <a:latin typeface="Carlito"/>
                <a:cs typeface="Carlito"/>
              </a:rPr>
              <a:t>ename , </a:t>
            </a:r>
            <a:r>
              <a:rPr sz="3600" spc="-5" dirty="0">
                <a:latin typeface="Carlito"/>
                <a:cs typeface="Carlito"/>
              </a:rPr>
              <a:t>salary </a:t>
            </a:r>
            <a:r>
              <a:rPr sz="3600" dirty="0">
                <a:latin typeface="Carlito"/>
                <a:cs typeface="Carlito"/>
              </a:rPr>
              <a:t>+ </a:t>
            </a:r>
            <a:r>
              <a:rPr sz="3600" spc="-5" dirty="0">
                <a:latin typeface="Carlito"/>
                <a:cs typeface="Carlito"/>
              </a:rPr>
              <a:t>salary </a:t>
            </a:r>
            <a:r>
              <a:rPr sz="3600" dirty="0">
                <a:latin typeface="Carlito"/>
                <a:cs typeface="Carlito"/>
              </a:rPr>
              <a:t>* 0.1 </a:t>
            </a:r>
            <a:r>
              <a:rPr sz="3600" spc="-15" dirty="0">
                <a:latin typeface="Carlito"/>
                <a:cs typeface="Carlito"/>
              </a:rPr>
              <a:t>from</a:t>
            </a:r>
            <a:r>
              <a:rPr sz="3600" spc="-95" dirty="0">
                <a:latin typeface="Carlito"/>
                <a:cs typeface="Carlito"/>
              </a:rPr>
              <a:t> </a:t>
            </a:r>
            <a:r>
              <a:rPr sz="3600" spc="-10" dirty="0">
                <a:latin typeface="Carlito"/>
                <a:cs typeface="Carlito"/>
              </a:rPr>
              <a:t>employee;</a:t>
            </a:r>
            <a:endParaRPr sz="36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2684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60" dirty="0"/>
              <a:t>The </a:t>
            </a:r>
            <a:r>
              <a:rPr spc="-130" dirty="0"/>
              <a:t>WHERE</a:t>
            </a:r>
            <a:r>
              <a:rPr spc="-475" dirty="0"/>
              <a:t> </a:t>
            </a:r>
            <a:r>
              <a:rPr spc="-215" dirty="0"/>
              <a:t>Clause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544828"/>
            <a:ext cx="9950450" cy="13481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WHERE clause is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20" dirty="0">
                <a:latin typeface="Carlito"/>
                <a:cs typeface="Carlito"/>
              </a:rPr>
              <a:t>to extract </a:t>
            </a:r>
            <a:r>
              <a:rPr sz="2800" spc="-10" dirty="0">
                <a:latin typeface="Carlito"/>
                <a:cs typeface="Carlito"/>
              </a:rPr>
              <a:t>only </a:t>
            </a:r>
            <a:r>
              <a:rPr sz="2800" spc="-5" dirty="0">
                <a:latin typeface="Carlito"/>
                <a:cs typeface="Carlito"/>
              </a:rPr>
              <a:t>those </a:t>
            </a:r>
            <a:r>
              <a:rPr sz="2800" spc="-20" dirty="0">
                <a:latin typeface="Carlito"/>
                <a:cs typeface="Carlito"/>
              </a:rPr>
              <a:t>records </a:t>
            </a:r>
            <a:r>
              <a:rPr sz="2800" spc="-10" dirty="0">
                <a:latin typeface="Carlito"/>
                <a:cs typeface="Carlito"/>
              </a:rPr>
              <a:t>that fulfill </a:t>
            </a:r>
            <a:r>
              <a:rPr sz="2800" spc="-5" dirty="0">
                <a:latin typeface="Carlito"/>
                <a:cs typeface="Carlito"/>
              </a:rPr>
              <a:t>a  specified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criterion.</a:t>
            </a:r>
            <a:endParaRPr sz="2800">
              <a:latin typeface="Carlito"/>
              <a:cs typeface="Carlito"/>
            </a:endParaRPr>
          </a:p>
          <a:p>
            <a:pPr marL="321945" indent="-309880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321945" algn="l"/>
                <a:tab pos="322580" algn="l"/>
              </a:tabLst>
            </a:pPr>
            <a:r>
              <a:rPr sz="2800" spc="-25" dirty="0">
                <a:latin typeface="Carlito"/>
                <a:cs typeface="Carlito"/>
              </a:rPr>
              <a:t>Operators </a:t>
            </a:r>
            <a:r>
              <a:rPr sz="2800" spc="-10" dirty="0">
                <a:latin typeface="Carlito"/>
                <a:cs typeface="Carlito"/>
              </a:rPr>
              <a:t>Allowed </a:t>
            </a:r>
            <a:r>
              <a:rPr sz="2800" spc="-5" dirty="0">
                <a:latin typeface="Carlito"/>
                <a:cs typeface="Carlito"/>
              </a:rPr>
              <a:t>in the WHERE</a:t>
            </a:r>
            <a:r>
              <a:rPr sz="2800" spc="7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Clause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71192" y="3021650"/>
            <a:ext cx="8183827" cy="3539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916939" y="573100"/>
            <a:ext cx="19545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4800" kern="0" spc="-540">
                <a:solidFill>
                  <a:sysClr val="windowText" lastClr="000000"/>
                </a:solidFill>
              </a:rPr>
              <a:t>H</a:t>
            </a:r>
            <a:r>
              <a:rPr lang="en-US" sz="4800" kern="0" spc="-735">
                <a:solidFill>
                  <a:sysClr val="windowText" lastClr="000000"/>
                </a:solidFill>
              </a:rPr>
              <a:t>A</a:t>
            </a:r>
            <a:r>
              <a:rPr lang="en-US" sz="4800" kern="0" spc="-590">
                <a:solidFill>
                  <a:sysClr val="windowText" lastClr="000000"/>
                </a:solidFill>
              </a:rPr>
              <a:t>V</a:t>
            </a:r>
            <a:r>
              <a:rPr lang="en-US" sz="4800" kern="0" spc="-185">
                <a:solidFill>
                  <a:sysClr val="windowText" lastClr="000000"/>
                </a:solidFill>
              </a:rPr>
              <a:t>I</a:t>
            </a:r>
            <a:r>
              <a:rPr lang="en-US" sz="4800" kern="0" spc="-470">
                <a:solidFill>
                  <a:sysClr val="windowText" lastClr="000000"/>
                </a:solidFill>
              </a:rPr>
              <a:t>N</a:t>
            </a:r>
            <a:r>
              <a:rPr lang="en-US" sz="4800" kern="0" spc="-725">
                <a:solidFill>
                  <a:sysClr val="windowText" lastClr="000000"/>
                </a:solidFill>
              </a:rPr>
              <a:t>G</a:t>
            </a:r>
            <a:endParaRPr lang="en-US" sz="4800" kern="0">
              <a:solidFill>
                <a:sysClr val="windowText" lastClr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058400" cy="301117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27178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rlito"/>
                <a:cs typeface="Carlito"/>
              </a:rPr>
              <a:t>It is </a:t>
            </a:r>
            <a:r>
              <a:rPr sz="2800" spc="-10" dirty="0">
                <a:latin typeface="Carlito"/>
                <a:cs typeface="Carlito"/>
              </a:rPr>
              <a:t>often used </a:t>
            </a:r>
            <a:r>
              <a:rPr sz="2800" spc="-5" dirty="0">
                <a:latin typeface="Carlito"/>
                <a:cs typeface="Carlito"/>
              </a:rPr>
              <a:t>with the </a:t>
            </a:r>
            <a:r>
              <a:rPr sz="2800" spc="-15" dirty="0">
                <a:latin typeface="Carlito"/>
                <a:cs typeface="Carlito"/>
              </a:rPr>
              <a:t>group by </a:t>
            </a:r>
            <a:r>
              <a:rPr sz="2800" spc="-5" dirty="0">
                <a:latin typeface="Carlito"/>
                <a:cs typeface="Carlito"/>
              </a:rPr>
              <a:t>clause in the select </a:t>
            </a:r>
            <a:r>
              <a:rPr sz="2800" spc="-20" dirty="0">
                <a:latin typeface="Carlito"/>
                <a:cs typeface="Carlito"/>
              </a:rPr>
              <a:t>statement to 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filter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group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 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rows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based on a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specified</a:t>
            </a:r>
            <a:r>
              <a:rPr sz="2800" u="heavy" spc="9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condition</a:t>
            </a:r>
            <a:r>
              <a:rPr sz="2800" spc="-10" dirty="0">
                <a:latin typeface="Carlito"/>
                <a:cs typeface="Carlito"/>
              </a:rPr>
              <a:t>.</a:t>
            </a:r>
            <a:endParaRPr sz="2800" dirty="0">
              <a:latin typeface="Carlito"/>
              <a:cs typeface="Carlito"/>
            </a:endParaRPr>
          </a:p>
          <a:p>
            <a:pPr marL="241300" marR="5080" indent="-229235">
              <a:lnSpc>
                <a:spcPts val="3020"/>
              </a:lnSpc>
              <a:spcBef>
                <a:spcPts val="101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rlito"/>
                <a:cs typeface="Carlito"/>
              </a:rPr>
              <a:t>Having </a:t>
            </a:r>
            <a:r>
              <a:rPr sz="2800" spc="-5" dirty="0">
                <a:latin typeface="Carlito"/>
                <a:cs typeface="Carlito"/>
              </a:rPr>
              <a:t>clause </a:t>
            </a:r>
            <a:r>
              <a:rPr sz="2800" spc="-15" dirty="0">
                <a:latin typeface="Carlito"/>
                <a:cs typeface="Carlito"/>
              </a:rPr>
              <a:t>works </a:t>
            </a:r>
            <a:r>
              <a:rPr sz="2800" spc="-5" dirty="0">
                <a:latin typeface="Carlito"/>
                <a:cs typeface="Carlito"/>
              </a:rPr>
              <a:t>as </a:t>
            </a:r>
            <a:r>
              <a:rPr sz="2800" spc="-15" dirty="0">
                <a:latin typeface="Carlito"/>
                <a:cs typeface="Carlito"/>
              </a:rPr>
              <a:t>where </a:t>
            </a:r>
            <a:r>
              <a:rPr sz="2800" spc="-5" dirty="0">
                <a:latin typeface="Carlito"/>
                <a:cs typeface="Carlito"/>
              </a:rPr>
              <a:t>clause if it is </a:t>
            </a:r>
            <a:r>
              <a:rPr sz="2800" spc="-10" dirty="0">
                <a:latin typeface="Carlito"/>
                <a:cs typeface="Carlito"/>
              </a:rPr>
              <a:t>not used </a:t>
            </a:r>
            <a:r>
              <a:rPr sz="2800" spc="-5" dirty="0">
                <a:latin typeface="Carlito"/>
                <a:cs typeface="Carlito"/>
              </a:rPr>
              <a:t>with </a:t>
            </a:r>
            <a:r>
              <a:rPr sz="2800" spc="-15" dirty="0">
                <a:latin typeface="Carlito"/>
                <a:cs typeface="Carlito"/>
              </a:rPr>
              <a:t>group by  </a:t>
            </a:r>
            <a:r>
              <a:rPr sz="2800" spc="-5" dirty="0">
                <a:latin typeface="Carlito"/>
                <a:cs typeface="Carlito"/>
              </a:rPr>
              <a:t>clause, </a:t>
            </a:r>
            <a:r>
              <a:rPr sz="2800" spc="-10" dirty="0">
                <a:latin typeface="Carlito"/>
                <a:cs typeface="Carlito"/>
              </a:rPr>
              <a:t>but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20" dirty="0">
                <a:latin typeface="Carlito"/>
                <a:cs typeface="Carlito"/>
              </a:rPr>
              <a:t>difference </a:t>
            </a:r>
            <a:r>
              <a:rPr sz="2800" spc="-10" dirty="0">
                <a:latin typeface="Carlito"/>
                <a:cs typeface="Carlito"/>
              </a:rPr>
              <a:t>between </a:t>
            </a:r>
            <a:r>
              <a:rPr sz="2800" spc="-5" dirty="0">
                <a:latin typeface="Carlito"/>
                <a:cs typeface="Carlito"/>
              </a:rPr>
              <a:t>them is </a:t>
            </a:r>
            <a:r>
              <a:rPr sz="2800" spc="-10" dirty="0">
                <a:latin typeface="Carlito"/>
                <a:cs typeface="Carlito"/>
              </a:rPr>
              <a:t>that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where </a:t>
            </a:r>
            <a:r>
              <a:rPr sz="2800" spc="-5" dirty="0">
                <a:latin typeface="Carlito"/>
                <a:cs typeface="Carlito"/>
              </a:rPr>
              <a:t>clause is 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10" dirty="0">
                <a:latin typeface="Carlito"/>
                <a:cs typeface="Carlito"/>
              </a:rPr>
              <a:t>filter </a:t>
            </a:r>
            <a:r>
              <a:rPr sz="2800" spc="-20" dirty="0">
                <a:latin typeface="Carlito"/>
                <a:cs typeface="Carlito"/>
              </a:rPr>
              <a:t>rows, </a:t>
            </a:r>
            <a:r>
              <a:rPr sz="2800" spc="-5" dirty="0">
                <a:latin typeface="Carlito"/>
                <a:cs typeface="Carlito"/>
              </a:rPr>
              <a:t>while the </a:t>
            </a:r>
            <a:r>
              <a:rPr sz="2800" spc="-15" dirty="0">
                <a:latin typeface="Carlito"/>
                <a:cs typeface="Carlito"/>
              </a:rPr>
              <a:t>having </a:t>
            </a:r>
            <a:r>
              <a:rPr sz="2800" spc="-5" dirty="0">
                <a:latin typeface="Carlito"/>
                <a:cs typeface="Carlito"/>
              </a:rPr>
              <a:t>clause is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10" dirty="0">
                <a:latin typeface="Carlito"/>
                <a:cs typeface="Carlito"/>
              </a:rPr>
              <a:t>filter </a:t>
            </a:r>
            <a:r>
              <a:rPr sz="2800" spc="-20" dirty="0">
                <a:latin typeface="Carlito"/>
                <a:cs typeface="Carlito"/>
              </a:rPr>
              <a:t>groups </a:t>
            </a:r>
            <a:r>
              <a:rPr sz="2800" spc="-10" dirty="0">
                <a:latin typeface="Carlito"/>
                <a:cs typeface="Carlito"/>
              </a:rPr>
              <a:t>of  </a:t>
            </a:r>
            <a:r>
              <a:rPr sz="2800" spc="-25" dirty="0">
                <a:latin typeface="Carlito"/>
                <a:cs typeface="Carlito"/>
              </a:rPr>
              <a:t>rows.</a:t>
            </a:r>
            <a:endParaRPr sz="28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latin typeface="Carlito"/>
                <a:cs typeface="Carlito"/>
              </a:rPr>
              <a:t>Syntax: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5035587"/>
            <a:ext cx="9784715" cy="96139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1277620" algn="l"/>
                <a:tab pos="4004310" algn="l"/>
                <a:tab pos="5042535" algn="l"/>
                <a:tab pos="7171690" algn="l"/>
                <a:tab pos="8433435" algn="l"/>
              </a:tabLst>
            </a:pPr>
            <a:r>
              <a:rPr sz="2800" b="1" spc="-5" dirty="0">
                <a:latin typeface="Carlito"/>
                <a:cs typeface="Carlito"/>
              </a:rPr>
              <a:t>select	</a:t>
            </a:r>
            <a:r>
              <a:rPr sz="2800" i="1" spc="-10" dirty="0">
                <a:latin typeface="Carlito"/>
                <a:cs typeface="Carlito"/>
              </a:rPr>
              <a:t>column_name(s)	</a:t>
            </a:r>
            <a:r>
              <a:rPr sz="2800" b="1" spc="-15" dirty="0">
                <a:latin typeface="Carlito"/>
                <a:cs typeface="Carlito"/>
              </a:rPr>
              <a:t>from	</a:t>
            </a:r>
            <a:r>
              <a:rPr sz="2800" i="1" spc="-10" dirty="0">
                <a:latin typeface="Carlito"/>
                <a:cs typeface="Carlito"/>
              </a:rPr>
              <a:t>table_name	</a:t>
            </a:r>
            <a:r>
              <a:rPr sz="2800" b="1" spc="-15" dirty="0">
                <a:latin typeface="Carlito"/>
                <a:cs typeface="Carlito"/>
              </a:rPr>
              <a:t>where	</a:t>
            </a:r>
            <a:r>
              <a:rPr sz="2800" i="1" spc="-10" dirty="0">
                <a:latin typeface="Carlito"/>
                <a:cs typeface="Carlito"/>
              </a:rPr>
              <a:t>condition</a:t>
            </a:r>
            <a:endParaRPr sz="2800" dirty="0">
              <a:latin typeface="Carlito"/>
              <a:cs typeface="Carlito"/>
            </a:endParaRPr>
          </a:p>
          <a:p>
            <a:pPr marL="173990">
              <a:lnSpc>
                <a:spcPct val="100000"/>
              </a:lnSpc>
              <a:spcBef>
                <a:spcPts val="325"/>
              </a:spcBef>
            </a:pPr>
            <a:r>
              <a:rPr sz="2800" b="1" i="1" dirty="0">
                <a:latin typeface="Carlito"/>
                <a:cs typeface="Carlito"/>
              </a:rPr>
              <a:t>group </a:t>
            </a:r>
            <a:r>
              <a:rPr sz="2800" b="1" i="1" spc="-5" dirty="0">
                <a:latin typeface="Carlito"/>
                <a:cs typeface="Carlito"/>
              </a:rPr>
              <a:t>by</a:t>
            </a:r>
            <a:r>
              <a:rPr sz="2800" b="1" i="1" spc="-30" dirty="0">
                <a:latin typeface="Carlito"/>
                <a:cs typeface="Carlito"/>
              </a:rPr>
              <a:t> </a:t>
            </a:r>
            <a:r>
              <a:rPr sz="2800" i="1" spc="-10" dirty="0">
                <a:latin typeface="Carlito"/>
                <a:cs typeface="Carlito"/>
              </a:rPr>
              <a:t>column_name(s)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59858" y="5422302"/>
            <a:ext cx="2051686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spc="-5" dirty="0">
                <a:latin typeface="Carlito"/>
                <a:cs typeface="Carlito"/>
              </a:rPr>
              <a:t>having</a:t>
            </a:r>
            <a:endParaRPr sz="36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11136" y="5331053"/>
            <a:ext cx="15392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1" spc="-10" dirty="0">
                <a:latin typeface="Carlito"/>
                <a:cs typeface="Carlito"/>
              </a:rPr>
              <a:t>condition</a:t>
            </a:r>
            <a:r>
              <a:rPr sz="2800" i="1" spc="-75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;</a:t>
            </a:r>
            <a:endParaRPr sz="28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19651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916939" y="573100"/>
            <a:ext cx="19545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4800" kern="0" spc="-540">
                <a:solidFill>
                  <a:sysClr val="windowText" lastClr="000000"/>
                </a:solidFill>
              </a:rPr>
              <a:t>H</a:t>
            </a:r>
            <a:r>
              <a:rPr lang="en-US" sz="4800" kern="0" spc="-735">
                <a:solidFill>
                  <a:sysClr val="windowText" lastClr="000000"/>
                </a:solidFill>
              </a:rPr>
              <a:t>A</a:t>
            </a:r>
            <a:r>
              <a:rPr lang="en-US" sz="4800" kern="0" spc="-590">
                <a:solidFill>
                  <a:sysClr val="windowText" lastClr="000000"/>
                </a:solidFill>
              </a:rPr>
              <a:t>V</a:t>
            </a:r>
            <a:r>
              <a:rPr lang="en-US" sz="4800" kern="0" spc="-185">
                <a:solidFill>
                  <a:sysClr val="windowText" lastClr="000000"/>
                </a:solidFill>
              </a:rPr>
              <a:t>I</a:t>
            </a:r>
            <a:r>
              <a:rPr lang="en-US" sz="4800" kern="0" spc="-470">
                <a:solidFill>
                  <a:sysClr val="windowText" lastClr="000000"/>
                </a:solidFill>
              </a:rPr>
              <a:t>N</a:t>
            </a:r>
            <a:r>
              <a:rPr lang="en-US" sz="4800" kern="0" spc="-725">
                <a:solidFill>
                  <a:sysClr val="windowText" lastClr="000000"/>
                </a:solidFill>
              </a:rPr>
              <a:t>G</a:t>
            </a:r>
            <a:endParaRPr lang="en-US" sz="4800" kern="0">
              <a:solidFill>
                <a:sysClr val="windowText" lastClr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058400" cy="31547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latin typeface="Carlito"/>
                <a:cs typeface="Carlito"/>
              </a:rPr>
              <a:t>Syntax:</a:t>
            </a:r>
            <a:endParaRPr lang="ar-SA" sz="2800" spc="-25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8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SELECT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8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column_name</a:t>
            </a:r>
            <a:r>
              <a:rPr lang="en-US" sz="2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(s)</a:t>
            </a:r>
            <a:br>
              <a:rPr lang="en-US" sz="2800" dirty="0"/>
            </a:br>
            <a:r>
              <a:rPr lang="en-US" sz="28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FROM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8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table_name</a:t>
            </a:r>
            <a:br>
              <a:rPr lang="en-US" sz="2800" dirty="0"/>
            </a:br>
            <a:r>
              <a:rPr lang="en-US" sz="28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WHERE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condition</a:t>
            </a:r>
            <a:br>
              <a:rPr lang="en-US" sz="2800" dirty="0"/>
            </a:br>
            <a:r>
              <a:rPr lang="en-US" sz="28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GROUP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8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BY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8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column_name</a:t>
            </a:r>
            <a:r>
              <a:rPr lang="en-US" sz="2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(s)</a:t>
            </a:r>
            <a:br>
              <a:rPr lang="en-US" sz="2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8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HAVING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condition</a:t>
            </a:r>
            <a:br>
              <a:rPr lang="en-US" sz="2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8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ORDER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8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BY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8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column_name</a:t>
            </a:r>
            <a:r>
              <a:rPr lang="en-US" sz="28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(s);</a:t>
            </a:r>
            <a:endParaRPr sz="28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9907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916939" y="609676"/>
            <a:ext cx="192151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3200" kern="0" spc="-650" dirty="0">
                <a:solidFill>
                  <a:sysClr val="windowText" lastClr="000000"/>
                </a:solidFill>
              </a:rPr>
              <a:t>E</a:t>
            </a:r>
            <a:r>
              <a:rPr lang="en-US" sz="3200" kern="0" spc="-570" dirty="0">
                <a:solidFill>
                  <a:sysClr val="windowText" lastClr="000000"/>
                </a:solidFill>
              </a:rPr>
              <a:t>x</a:t>
            </a:r>
            <a:r>
              <a:rPr lang="en-US" sz="3200" kern="0" spc="-200" dirty="0">
                <a:solidFill>
                  <a:sysClr val="windowText" lastClr="000000"/>
                </a:solidFill>
              </a:rPr>
              <a:t>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1306906"/>
            <a:ext cx="10103485" cy="266001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41300" marR="5080" indent="-229235" algn="just">
              <a:lnSpc>
                <a:spcPct val="90000"/>
              </a:lnSpc>
              <a:spcBef>
                <a:spcPts val="484"/>
              </a:spcBef>
              <a:buFont typeface="Arial"/>
              <a:buChar char="•"/>
              <a:tabLst>
                <a:tab pos="241935" algn="l"/>
              </a:tabLst>
            </a:pPr>
            <a:r>
              <a:rPr sz="3200" spc="-15" dirty="0">
                <a:latin typeface="Carlito"/>
                <a:cs typeface="Carlito"/>
              </a:rPr>
              <a:t>For </a:t>
            </a:r>
            <a:r>
              <a:rPr sz="3200" dirty="0">
                <a:latin typeface="Carlito"/>
                <a:cs typeface="Carlito"/>
              </a:rPr>
              <a:t>each </a:t>
            </a:r>
            <a:r>
              <a:rPr sz="3200" spc="-5" dirty="0">
                <a:latin typeface="Carlito"/>
                <a:cs typeface="Carlito"/>
              </a:rPr>
              <a:t>department </a:t>
            </a:r>
            <a:r>
              <a:rPr sz="3200" spc="-10" dirty="0">
                <a:latin typeface="Carlito"/>
                <a:cs typeface="Carlito"/>
              </a:rPr>
              <a:t>where more </a:t>
            </a:r>
            <a:r>
              <a:rPr sz="3200" dirty="0">
                <a:latin typeface="Carlito"/>
                <a:cs typeface="Carlito"/>
              </a:rPr>
              <a:t>than 10 </a:t>
            </a:r>
            <a:r>
              <a:rPr sz="3200" spc="-10" dirty="0">
                <a:latin typeface="Carlito"/>
                <a:cs typeface="Carlito"/>
              </a:rPr>
              <a:t>employees work,  </a:t>
            </a:r>
            <a:r>
              <a:rPr sz="3200" spc="-15" dirty="0">
                <a:latin typeface="Carlito"/>
                <a:cs typeface="Carlito"/>
              </a:rPr>
              <a:t>retrieve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department </a:t>
            </a:r>
            <a:r>
              <a:rPr sz="3200" spc="-45" dirty="0">
                <a:latin typeface="Carlito"/>
                <a:cs typeface="Carlito"/>
              </a:rPr>
              <a:t>number,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number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employees 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5" dirty="0">
                <a:latin typeface="Carlito"/>
                <a:cs typeface="Carlito"/>
              </a:rPr>
              <a:t>department,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their </a:t>
            </a:r>
            <a:r>
              <a:rPr sz="3200" spc="-25" dirty="0">
                <a:latin typeface="Carlito"/>
                <a:cs typeface="Carlito"/>
              </a:rPr>
              <a:t>average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35" dirty="0">
                <a:latin typeface="Carlito"/>
                <a:cs typeface="Carlito"/>
              </a:rPr>
              <a:t>salary.</a:t>
            </a:r>
            <a:endParaRPr sz="3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50" dirty="0">
              <a:latin typeface="Carlito"/>
              <a:cs typeface="Carlito"/>
            </a:endParaRPr>
          </a:p>
          <a:p>
            <a:pPr marL="12700" marR="5080">
              <a:lnSpc>
                <a:spcPts val="3460"/>
              </a:lnSpc>
              <a:tabLst>
                <a:tab pos="4309745" algn="l"/>
              </a:tabLst>
            </a:pPr>
            <a:r>
              <a:rPr sz="3200" b="1" i="1" spc="-5" dirty="0">
                <a:latin typeface="Carlito"/>
                <a:cs typeface="Carlito"/>
              </a:rPr>
              <a:t>select </a:t>
            </a:r>
            <a:r>
              <a:rPr sz="3200" b="1" i="1" dirty="0">
                <a:latin typeface="Carlito"/>
                <a:cs typeface="Carlito"/>
              </a:rPr>
              <a:t>department_id, </a:t>
            </a:r>
            <a:r>
              <a:rPr sz="3200" b="1" i="1" spc="-10" dirty="0">
                <a:latin typeface="Carlito"/>
                <a:cs typeface="Carlito"/>
              </a:rPr>
              <a:t>count(*), </a:t>
            </a:r>
            <a:r>
              <a:rPr sz="3200" b="1" i="1" dirty="0">
                <a:latin typeface="Carlito"/>
                <a:cs typeface="Carlito"/>
              </a:rPr>
              <a:t>avg(salary) </a:t>
            </a:r>
            <a:r>
              <a:rPr sz="3200" b="1" i="1" spc="-5" dirty="0">
                <a:latin typeface="Carlito"/>
                <a:cs typeface="Carlito"/>
              </a:rPr>
              <a:t>from employees  </a:t>
            </a:r>
            <a:r>
              <a:rPr sz="3200" b="1" i="1" dirty="0">
                <a:latin typeface="Carlito"/>
                <a:cs typeface="Carlito"/>
              </a:rPr>
              <a:t>group</a:t>
            </a:r>
            <a:r>
              <a:rPr sz="3200" b="1" i="1" spc="-10" dirty="0">
                <a:latin typeface="Carlito"/>
                <a:cs typeface="Carlito"/>
              </a:rPr>
              <a:t> </a:t>
            </a:r>
            <a:r>
              <a:rPr sz="3200" b="1" i="1" spc="-5" dirty="0">
                <a:latin typeface="Carlito"/>
                <a:cs typeface="Carlito"/>
              </a:rPr>
              <a:t>by</a:t>
            </a:r>
            <a:r>
              <a:rPr sz="3200" b="1" i="1" spc="-15" dirty="0">
                <a:latin typeface="Carlito"/>
                <a:cs typeface="Carlito"/>
              </a:rPr>
              <a:t> </a:t>
            </a:r>
            <a:r>
              <a:rPr sz="3200" b="1" i="1" dirty="0">
                <a:latin typeface="Carlito"/>
                <a:cs typeface="Carlito"/>
              </a:rPr>
              <a:t>department_id	</a:t>
            </a:r>
            <a:r>
              <a:rPr sz="3200" b="1" i="1" spc="-5" dirty="0">
                <a:latin typeface="Carlito"/>
                <a:cs typeface="Carlito"/>
              </a:rPr>
              <a:t>having count(*)</a:t>
            </a:r>
            <a:r>
              <a:rPr sz="3200" b="1" i="1" spc="-60" dirty="0">
                <a:latin typeface="Carlito"/>
                <a:cs typeface="Carlito"/>
              </a:rPr>
              <a:t> </a:t>
            </a:r>
            <a:r>
              <a:rPr sz="3200" b="1" i="1" spc="-5" dirty="0">
                <a:latin typeface="Carlito"/>
                <a:cs typeface="Carlito"/>
              </a:rPr>
              <a:t>&gt;10;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24000" y="5410200"/>
            <a:ext cx="9041359" cy="1271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4762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1432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40" dirty="0"/>
              <a:t>Null</a:t>
            </a:r>
            <a:r>
              <a:rPr spc="-305" dirty="0"/>
              <a:t> </a:t>
            </a:r>
            <a:r>
              <a:rPr spc="-125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434798"/>
            <a:ext cx="10313670" cy="2664832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12700">
              <a:spcBef>
                <a:spcPts val="1380"/>
              </a:spcBef>
            </a:pPr>
            <a:r>
              <a:rPr lang="en-US" sz="5400" dirty="0" err="1">
                <a:solidFill>
                  <a:prstClr val="black"/>
                </a:solidFill>
                <a:latin typeface="Carlito"/>
                <a:cs typeface="Carlito"/>
              </a:rPr>
              <a:t>Ifnull</a:t>
            </a:r>
            <a:r>
              <a:rPr lang="ar-SA" sz="5400" dirty="0">
                <a:solidFill>
                  <a:prstClr val="black"/>
                </a:solidFill>
                <a:latin typeface="Carlito"/>
                <a:cs typeface="Carlito"/>
              </a:rPr>
              <a:t> ()</a:t>
            </a:r>
          </a:p>
          <a:p>
            <a:pPr marL="12700">
              <a:spcBef>
                <a:spcPts val="1380"/>
              </a:spcBef>
            </a:pPr>
            <a:r>
              <a:rPr lang="en-US" sz="3200" spc="-5" dirty="0" err="1">
                <a:solidFill>
                  <a:prstClr val="black"/>
                </a:solidFill>
                <a:latin typeface="Carlito"/>
                <a:cs typeface="Carlito"/>
              </a:rPr>
              <a:t>ifnull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200" spc="-30" dirty="0">
                <a:solidFill>
                  <a:prstClr val="black"/>
                </a:solidFill>
                <a:latin typeface="Carlito"/>
                <a:cs typeface="Carlito"/>
              </a:rPr>
              <a:t>takes </a:t>
            </a:r>
            <a:r>
              <a:rPr sz="3200" spc="-15" dirty="0">
                <a:solidFill>
                  <a:prstClr val="black"/>
                </a:solidFill>
                <a:latin typeface="Carlito"/>
                <a:cs typeface="Carlito"/>
              </a:rPr>
              <a:t>two </a:t>
            </a:r>
            <a:r>
              <a:rPr sz="3200" spc="-10" dirty="0">
                <a:solidFill>
                  <a:prstClr val="black"/>
                </a:solidFill>
                <a:latin typeface="Carlito"/>
                <a:cs typeface="Carlito"/>
              </a:rPr>
              <a:t>arguments, </a:t>
            </a:r>
            <a:r>
              <a:rPr lang="en-US" sz="3200" spc="-5" dirty="0" err="1">
                <a:solidFill>
                  <a:prstClr val="black"/>
                </a:solidFill>
                <a:latin typeface="Carlito"/>
                <a:cs typeface="Carlito"/>
              </a:rPr>
              <a:t>ifnull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(x1,x2), Where x1 </a:t>
            </a:r>
            <a:r>
              <a:rPr sz="3200" dirty="0">
                <a:solidFill>
                  <a:prstClr val="black"/>
                </a:solidFill>
                <a:latin typeface="Carlito"/>
                <a:cs typeface="Carlito"/>
              </a:rPr>
              <a:t>and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x2 </a:t>
            </a:r>
            <a:r>
              <a:rPr sz="3200" spc="-10" dirty="0">
                <a:solidFill>
                  <a:prstClr val="black"/>
                </a:solidFill>
                <a:latin typeface="Carlito"/>
                <a:cs typeface="Carlito"/>
              </a:rPr>
              <a:t>are  expressions.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lang="en-US" sz="3200" dirty="0" err="1">
                <a:solidFill>
                  <a:prstClr val="black"/>
                </a:solidFill>
                <a:latin typeface="Carlito"/>
                <a:cs typeface="Carlito"/>
              </a:rPr>
              <a:t>ifnull</a:t>
            </a:r>
            <a:r>
              <a:rPr sz="320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function </a:t>
            </a:r>
            <a:r>
              <a:rPr sz="3200" spc="-10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x2 </a:t>
            </a:r>
            <a:r>
              <a:rPr sz="3200" dirty="0">
                <a:solidFill>
                  <a:prstClr val="black"/>
                </a:solidFill>
                <a:latin typeface="Carlito"/>
                <a:cs typeface="Carlito"/>
              </a:rPr>
              <a:t>if x1 is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NULL. </a:t>
            </a:r>
            <a:r>
              <a:rPr sz="3200" dirty="0">
                <a:solidFill>
                  <a:prstClr val="black"/>
                </a:solidFill>
                <a:latin typeface="Carlito"/>
                <a:cs typeface="Carlito"/>
              </a:rPr>
              <a:t>If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x1 </a:t>
            </a:r>
            <a:r>
              <a:rPr sz="3200" dirty="0">
                <a:solidFill>
                  <a:prstClr val="black"/>
                </a:solidFill>
                <a:latin typeface="Carlito"/>
                <a:cs typeface="Carlito"/>
              </a:rPr>
              <a:t>is 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not </a:t>
            </a:r>
            <a:r>
              <a:rPr sz="3200" dirty="0">
                <a:solidFill>
                  <a:prstClr val="black"/>
                </a:solidFill>
                <a:latin typeface="Carlito"/>
                <a:cs typeface="Carlito"/>
              </a:rPr>
              <a:t>NULL, then x1 </a:t>
            </a:r>
            <a:r>
              <a:rPr sz="3200" spc="-10" dirty="0">
                <a:solidFill>
                  <a:prstClr val="black"/>
                </a:solidFill>
                <a:latin typeface="Carlito"/>
                <a:cs typeface="Carlito"/>
              </a:rPr>
              <a:t>is</a:t>
            </a:r>
            <a:r>
              <a:rPr sz="3200" spc="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prstClr val="black"/>
                </a:solidFill>
                <a:latin typeface="Carlito"/>
                <a:cs typeface="Carlito"/>
              </a:rPr>
              <a:t>returned.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880071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801370"/>
            <a:ext cx="8110220" cy="139192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41300" marR="5080" indent="-229235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select </a:t>
            </a:r>
            <a:r>
              <a:rPr sz="3200" spc="-15" dirty="0">
                <a:solidFill>
                  <a:prstClr val="black"/>
                </a:solidFill>
                <a:latin typeface="Carlito"/>
                <a:cs typeface="Carlito"/>
              </a:rPr>
              <a:t>first_name,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last_name, </a:t>
            </a:r>
            <a:r>
              <a:rPr sz="3200" spc="-35" dirty="0">
                <a:solidFill>
                  <a:prstClr val="black"/>
                </a:solidFill>
                <a:latin typeface="Carlito"/>
                <a:cs typeface="Carlito"/>
              </a:rPr>
              <a:t>salary, 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(commission_pct*salary) bonus, salary </a:t>
            </a:r>
            <a:r>
              <a:rPr sz="3200" dirty="0">
                <a:solidFill>
                  <a:prstClr val="black"/>
                </a:solidFill>
                <a:latin typeface="Carlito"/>
                <a:cs typeface="Carlito"/>
              </a:rPr>
              <a:t>+ 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(commission_pct*salary) </a:t>
            </a:r>
            <a:r>
              <a:rPr sz="3200" spc="-20" dirty="0">
                <a:solidFill>
                  <a:prstClr val="black"/>
                </a:solidFill>
                <a:latin typeface="Carlito"/>
                <a:cs typeface="Carlito"/>
              </a:rPr>
              <a:t>total </a:t>
            </a:r>
            <a:r>
              <a:rPr sz="3200" spc="-15" dirty="0">
                <a:solidFill>
                  <a:prstClr val="black"/>
                </a:solidFill>
                <a:latin typeface="Carlito"/>
                <a:cs typeface="Carlito"/>
              </a:rPr>
              <a:t>from</a:t>
            </a:r>
            <a:r>
              <a:rPr sz="3200" spc="6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prstClr val="black"/>
                </a:solidFill>
                <a:latin typeface="Carlito"/>
                <a:cs typeface="Carlito"/>
              </a:rPr>
              <a:t>employees;</a:t>
            </a:r>
            <a:endParaRPr sz="32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63731" y="2574165"/>
            <a:ext cx="6464537" cy="38616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282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</TotalTime>
  <Words>919</Words>
  <Application>Microsoft Office PowerPoint</Application>
  <PresentationFormat>شاشة عريضة</PresentationFormat>
  <Paragraphs>84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11</vt:i4>
      </vt:variant>
      <vt:variant>
        <vt:lpstr>عناوين الشرائح</vt:lpstr>
      </vt:variant>
      <vt:variant>
        <vt:i4>18</vt:i4>
      </vt:variant>
    </vt:vector>
  </HeadingPairs>
  <TitlesOfParts>
    <vt:vector size="36" baseType="lpstr">
      <vt:lpstr>Arial</vt:lpstr>
      <vt:lpstr>Calibri</vt:lpstr>
      <vt:lpstr>Carlito</vt:lpstr>
      <vt:lpstr>Consolas</vt:lpstr>
      <vt:lpstr>Segoe UI</vt:lpstr>
      <vt:lpstr>Trebuchet MS</vt:lpstr>
      <vt:lpstr>Verdana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Select</vt:lpstr>
      <vt:lpstr>Arithmetic Expression</vt:lpstr>
      <vt:lpstr>عرض تقديمي في PowerPoint</vt:lpstr>
      <vt:lpstr>The WHERE Clause</vt:lpstr>
      <vt:lpstr>عرض تقديمي في PowerPoint</vt:lpstr>
      <vt:lpstr>عرض تقديمي في PowerPoint</vt:lpstr>
      <vt:lpstr>عرض تقديمي في PowerPoint</vt:lpstr>
      <vt:lpstr>Null functions</vt:lpstr>
      <vt:lpstr>عرض تقديمي في PowerPoint</vt:lpstr>
      <vt:lpstr>عرض تقديمي في PowerPoint</vt:lpstr>
      <vt:lpstr>Character Functions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Numeric Functions</vt:lpstr>
      <vt:lpstr>Date Functions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MANAR YAHYA</dc:creator>
  <cp:lastModifiedBy>Lona Sleet</cp:lastModifiedBy>
  <cp:revision>18</cp:revision>
  <dcterms:created xsi:type="dcterms:W3CDTF">2020-10-24T07:39:17Z</dcterms:created>
  <dcterms:modified xsi:type="dcterms:W3CDTF">2024-08-22T14:31:43Z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2020-10-24T00:00:00Z</vt:filetime>
  </property>
</Properties>
</file>