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72" r:id="rId5"/>
    <p:sldId id="273" r:id="rId6"/>
    <p:sldId id="274" r:id="rId7"/>
    <p:sldId id="275" r:id="rId8"/>
    <p:sldId id="276" r:id="rId9"/>
    <p:sldId id="280" r:id="rId10"/>
    <p:sldId id="282" r:id="rId11"/>
    <p:sldId id="277" r:id="rId12"/>
    <p:sldId id="278" r:id="rId13"/>
    <p:sldId id="279" r:id="rId14"/>
    <p:sldId id="281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2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s://docs.oracle.com/cd/B19306_01/server.102/b14200/functions050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Lab Session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(DML)</a:t>
            </a:r>
            <a:br>
              <a:rPr lang="en-US" dirty="0"/>
            </a:br>
            <a:r>
              <a:rPr lang="en-US" dirty="0"/>
              <a:t>Part </a:t>
            </a:r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835007"/>
              </p:ext>
            </p:extLst>
          </p:nvPr>
        </p:nvGraphicFramePr>
        <p:xfrm>
          <a:off x="2971800" y="3352800"/>
          <a:ext cx="3084236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ckager Shell Object" showAsIcon="1" r:id="rId3" imgW="1051200" imgH="437400" progId="Package">
                  <p:embed/>
                </p:oleObj>
              </mc:Choice>
              <mc:Fallback>
                <p:oleObj name="Packager Shell Object" showAsIcon="1" r:id="rId3" imgW="1051200" imgH="437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3352800"/>
                        <a:ext cx="3084236" cy="1285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585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2575417-7B28-4460-96E4-986EAAB90D0F}"/>
              </a:ext>
            </a:extLst>
          </p:cNvPr>
          <p:cNvSpPr txBox="1"/>
          <p:nvPr/>
        </p:nvSpPr>
        <p:spPr>
          <a:xfrm>
            <a:off x="474519" y="509587"/>
            <a:ext cx="87432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https://docs.oracle.com/cd/B19306_01/server.102/b14200/functions050.htm</a:t>
            </a:r>
            <a:endParaRPr lang="en-US" dirty="0"/>
          </a:p>
          <a:p>
            <a:endParaRPr lang="en-US" dirty="0"/>
          </a:p>
          <a:p>
            <a:r>
              <a:rPr lang="en-US" dirty="0"/>
              <a:t>Read more about extract() function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18FE0F28-3777-4276-B704-19E5B277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46" y="2133600"/>
            <a:ext cx="7627107" cy="393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13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SQL </a:t>
            </a:r>
            <a:r>
              <a:rPr lang="en-US" dirty="0">
                <a:solidFill>
                  <a:srgbClr val="FF0000"/>
                </a:solidFill>
              </a:rPr>
              <a:t>IN</a:t>
            </a:r>
            <a:r>
              <a:rPr lang="en-US" dirty="0"/>
              <a:t> Operator </a:t>
            </a:r>
            <a:r>
              <a:rPr lang="en-US" sz="4000" dirty="0">
                <a:solidFill>
                  <a:srgbClr val="FF0000"/>
                </a:solidFill>
              </a:rPr>
              <a:t>(Set Membership)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IN operator allows you to </a:t>
            </a:r>
            <a:r>
              <a:rPr lang="en-US" u="sng" dirty="0"/>
              <a:t>specify multiple values in a WHERE clause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IN operator is a shorthand for multiple OR conditions.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(s)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IN 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value1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 value2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...);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IN 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SELECT STATEMENT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B5DBBD9-665A-41D6-8565-169193414914}"/>
              </a:ext>
            </a:extLst>
          </p:cNvPr>
          <p:cNvSpPr/>
          <p:nvPr/>
        </p:nvSpPr>
        <p:spPr>
          <a:xfrm>
            <a:off x="5613400" y="5890962"/>
            <a:ext cx="1752600" cy="5334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subquery</a:t>
            </a:r>
          </a:p>
        </p:txBody>
      </p:sp>
    </p:spTree>
    <p:extLst>
      <p:ext uri="{BB962C8B-B14F-4D97-AF65-F5344CB8AC3E}">
        <p14:creationId xmlns:p14="http://schemas.microsoft.com/office/powerpoint/2010/main" val="3622023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SQL BETWEEN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BETWEEN operator selects values within a given range. The values can be numbers, </a:t>
            </a:r>
            <a:r>
              <a:rPr lang="en-US" b="1" dirty="0">
                <a:solidFill>
                  <a:srgbClr val="FF0000"/>
                </a:solidFill>
              </a:rPr>
              <a:t>text</a:t>
            </a:r>
            <a:r>
              <a:rPr lang="en-US" dirty="0"/>
              <a:t>, or dates.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</a:t>
            </a: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BETWEEN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value1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value2;</a:t>
            </a:r>
          </a:p>
        </p:txBody>
      </p:sp>
    </p:spTree>
    <p:extLst>
      <p:ext uri="{BB962C8B-B14F-4D97-AF65-F5344CB8AC3E}">
        <p14:creationId xmlns:p14="http://schemas.microsoft.com/office/powerpoint/2010/main" val="531650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SQL Aliases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SQL aliases are used to give a table, or a column in a table, a temporary name.</a:t>
            </a:r>
          </a:p>
          <a:p>
            <a:endParaRPr lang="en-US" dirty="0"/>
          </a:p>
          <a:p>
            <a:r>
              <a:rPr lang="en-US" dirty="0"/>
              <a:t>Aliases are often used to make column names more readable.</a:t>
            </a:r>
          </a:p>
          <a:p>
            <a:endParaRPr lang="en-US" dirty="0"/>
          </a:p>
          <a:p>
            <a:r>
              <a:rPr lang="en-US" dirty="0"/>
              <a:t>An alias </a:t>
            </a:r>
            <a:r>
              <a:rPr lang="en-US" dirty="0">
                <a:highlight>
                  <a:srgbClr val="C0C0C0"/>
                </a:highlight>
              </a:rPr>
              <a:t>only exists for the duration of the query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AS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alias_name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(s)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AS 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alias_name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41546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User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Prompt</a:t>
            </a:r>
            <a:r>
              <a:rPr lang="en-US" dirty="0"/>
              <a:t>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3233" y="1600200"/>
            <a:ext cx="9030767" cy="2834354"/>
            <a:chOff x="113233" y="1600200"/>
            <a:chExt cx="9067800" cy="283435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lum bright="-23000" contras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233" y="3047999"/>
              <a:ext cx="9067800" cy="1386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95415" y="1600200"/>
              <a:ext cx="8526821" cy="36933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You can write anything else here but it should not contain spaces and </a:t>
              </a:r>
              <a:r>
                <a:rPr lang="en-US" b="1" dirty="0"/>
                <a:t>&amp;</a:t>
              </a:r>
              <a:r>
                <a:rPr lang="en-US" dirty="0"/>
                <a:t> is required here  </a:t>
              </a:r>
            </a:p>
          </p:txBody>
        </p:sp>
        <p:cxnSp>
          <p:nvCxnSpPr>
            <p:cNvPr id="9" name="Straight Arrow Connector 8"/>
            <p:cNvCxnSpPr>
              <a:stCxn id="5" idx="3"/>
            </p:cNvCxnSpPr>
            <p:nvPr/>
          </p:nvCxnSpPr>
          <p:spPr>
            <a:xfrm flipH="1">
              <a:off x="8001000" y="1784866"/>
              <a:ext cx="821236" cy="14155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95415" y="2406134"/>
              <a:ext cx="3973845" cy="36933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dirty="0"/>
                <a:t>This value (102) was entered by the user</a:t>
              </a:r>
            </a:p>
          </p:txBody>
        </p:sp>
        <p:cxnSp>
          <p:nvCxnSpPr>
            <p:cNvPr id="12" name="Straight Arrow Connector 11"/>
            <p:cNvCxnSpPr>
              <a:stCxn id="10" idx="3"/>
            </p:cNvCxnSpPr>
            <p:nvPr/>
          </p:nvCxnSpPr>
          <p:spPr>
            <a:xfrm flipH="1">
              <a:off x="3048004" y="2590800"/>
              <a:ext cx="1221256" cy="762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2640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801BFB-DD7C-4476-8F41-6EB5E2CB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EF36B735-2B8F-41AE-90DF-8AA83006C0A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5800" y="1143000"/>
            <a:ext cx="7543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4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4800"/>
            <a:ext cx="88392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09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EA76F861-A00C-4E64-AD7E-E934A8C9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Aggregate 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44E88E3F-73C9-4661-AF9D-4F21174ED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Aggregate functions are functions that take a collection (a set or multiset) of values as input and return </a:t>
            </a:r>
            <a:r>
              <a:rPr lang="en-US" b="1" dirty="0"/>
              <a:t>a single value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SQL offers five built-in aggregate functions:</a:t>
            </a:r>
          </a:p>
          <a:p>
            <a:pPr lvl="1"/>
            <a:r>
              <a:rPr lang="en-US" dirty="0"/>
              <a:t>Average: </a:t>
            </a:r>
            <a:r>
              <a:rPr lang="en-US" b="1" dirty="0"/>
              <a:t>avg</a:t>
            </a:r>
          </a:p>
          <a:p>
            <a:pPr lvl="1"/>
            <a:r>
              <a:rPr lang="en-US" dirty="0"/>
              <a:t>Minimum: </a:t>
            </a:r>
            <a:r>
              <a:rPr lang="en-US" b="1" dirty="0"/>
              <a:t>min</a:t>
            </a:r>
          </a:p>
          <a:p>
            <a:pPr lvl="1"/>
            <a:r>
              <a:rPr lang="en-US" dirty="0"/>
              <a:t>Maximum: </a:t>
            </a:r>
            <a:r>
              <a:rPr lang="en-US" b="1" dirty="0"/>
              <a:t>max</a:t>
            </a:r>
          </a:p>
          <a:p>
            <a:pPr lvl="1"/>
            <a:r>
              <a:rPr lang="en-US" dirty="0"/>
              <a:t>Total: </a:t>
            </a:r>
            <a:r>
              <a:rPr lang="en-US" b="1" dirty="0"/>
              <a:t>sum</a:t>
            </a:r>
          </a:p>
          <a:p>
            <a:pPr lvl="1"/>
            <a:r>
              <a:rPr lang="en-US" dirty="0"/>
              <a:t>Count: </a:t>
            </a:r>
            <a:r>
              <a:rPr lang="en-US" b="1" dirty="0"/>
              <a:t>count</a:t>
            </a:r>
          </a:p>
        </p:txBody>
      </p:sp>
    </p:spTree>
    <p:extLst>
      <p:ext uri="{BB962C8B-B14F-4D97-AF65-F5344CB8AC3E}">
        <p14:creationId xmlns:p14="http://schemas.microsoft.com/office/powerpoint/2010/main" val="77362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SQL MIN() and MAX()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MIN() function returns the smallest value of the selected column.</a:t>
            </a:r>
          </a:p>
          <a:p>
            <a:endParaRPr lang="en-US" dirty="0"/>
          </a:p>
          <a:p>
            <a:r>
              <a:rPr lang="en-US" dirty="0"/>
              <a:t>The MAX() function returns the largest value of the selected column.</a:t>
            </a:r>
          </a:p>
          <a:p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SELECT MIN(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WHERE 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6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MIN() </a:t>
            </a:r>
            <a:r>
              <a:rPr lang="en-US" dirty="0"/>
              <a:t>&amp; </a:t>
            </a:r>
            <a:r>
              <a:rPr lang="en-US" dirty="0" smtClean="0"/>
              <a:t>MAX() </a:t>
            </a:r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select min(salary) as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minimum_salary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from employees;</a:t>
            </a:r>
          </a:p>
          <a:p>
            <a:pPr marL="1257300" lvl="3" indent="0">
              <a:buNone/>
            </a:pPr>
            <a:r>
              <a:rPr lang="en-US" dirty="0"/>
              <a:t>MINIMUM_SALARY</a:t>
            </a:r>
          </a:p>
          <a:p>
            <a:pPr marL="1257300" lvl="3" indent="0">
              <a:buNone/>
            </a:pPr>
            <a:r>
              <a:rPr lang="en-US" dirty="0" smtClean="0"/>
              <a:t>       --------------</a:t>
            </a:r>
            <a:endParaRPr lang="en-US" dirty="0"/>
          </a:p>
          <a:p>
            <a:pPr marL="1257300" lvl="3" indent="0">
              <a:buNone/>
            </a:pPr>
            <a:r>
              <a:rPr lang="en-US" dirty="0"/>
              <a:t>     </a:t>
            </a:r>
            <a:r>
              <a:rPr lang="en-US" dirty="0" smtClean="0"/>
              <a:t>          </a:t>
            </a:r>
            <a:r>
              <a:rPr lang="en-US" dirty="0"/>
              <a:t>2100</a:t>
            </a:r>
          </a:p>
          <a:p>
            <a:pPr marL="1257300" lvl="3" indent="0">
              <a:buNone/>
            </a:pPr>
            <a:r>
              <a:rPr lang="en-US" dirty="0" smtClean="0"/>
              <a:t>    </a:t>
            </a:r>
            <a:endParaRPr lang="en-US" dirty="0"/>
          </a:p>
          <a:p>
            <a:pPr marL="457200" lvl="3" indent="-457200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 max(salary) as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maximum_salary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from employees;</a:t>
            </a:r>
          </a:p>
          <a:p>
            <a:pPr marL="1257300" lvl="3" indent="0">
              <a:buNone/>
            </a:pPr>
            <a:r>
              <a:rPr lang="en-US" dirty="0"/>
              <a:t>MAXIMUM_SALARY</a:t>
            </a:r>
          </a:p>
          <a:p>
            <a:pPr marL="1257300" lvl="3" indent="0">
              <a:buNone/>
            </a:pPr>
            <a:r>
              <a:rPr lang="en-US" dirty="0" smtClean="0"/>
              <a:t>        --------------</a:t>
            </a:r>
            <a:endParaRPr lang="en-US" dirty="0"/>
          </a:p>
          <a:p>
            <a:pPr marL="1257300" lvl="3" indent="0">
              <a:buNone/>
            </a:pPr>
            <a:r>
              <a:rPr lang="en-US" dirty="0" smtClean="0"/>
              <a:t>               </a:t>
            </a:r>
            <a:r>
              <a:rPr lang="en-US" dirty="0"/>
              <a:t>24000</a:t>
            </a:r>
          </a:p>
          <a:p>
            <a:pPr marL="1257300" lvl="3" indent="0">
              <a:buNone/>
            </a:pPr>
            <a:endParaRPr lang="en-US" dirty="0"/>
          </a:p>
          <a:p>
            <a:pPr marL="457200" lvl="3" indent="-457200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select min(salary) as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min_salary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max(salary) as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max_salary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from employees;</a:t>
            </a:r>
          </a:p>
          <a:p>
            <a:pPr marL="1257300" lvl="3" indent="0">
              <a:buNone/>
            </a:pPr>
            <a:endParaRPr lang="en-US" dirty="0"/>
          </a:p>
          <a:p>
            <a:pPr marL="1257300" lvl="3" indent="0">
              <a:buNone/>
            </a:pPr>
            <a:r>
              <a:rPr lang="en-US" dirty="0"/>
              <a:t>MIN_SALARY </a:t>
            </a:r>
            <a:r>
              <a:rPr lang="en-US" dirty="0" smtClean="0"/>
              <a:t>          MAX_SALARY</a:t>
            </a:r>
            <a:endParaRPr lang="en-US" dirty="0"/>
          </a:p>
          <a:p>
            <a:pPr marL="1257300" lvl="3" indent="0">
              <a:buNone/>
            </a:pPr>
            <a:r>
              <a:rPr lang="en-US" dirty="0" smtClean="0"/>
              <a:t>  ----------                           ----------</a:t>
            </a:r>
            <a:endParaRPr lang="en-US" dirty="0"/>
          </a:p>
          <a:p>
            <a:pPr marL="1257300" lvl="3" indent="0">
              <a:buNone/>
            </a:pPr>
            <a:r>
              <a:rPr lang="en-US" dirty="0"/>
              <a:t>      2100      </a:t>
            </a:r>
            <a:r>
              <a:rPr lang="en-US" dirty="0" smtClean="0"/>
              <a:t>                       24000</a:t>
            </a:r>
            <a:endParaRPr lang="en-US" dirty="0"/>
          </a:p>
          <a:p>
            <a:pPr marL="12573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6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COUNT(), AVG() and SUM() 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COUNT() function returns the number of rows that </a:t>
            </a:r>
            <a:r>
              <a:rPr lang="en-US" u="sng" dirty="0"/>
              <a:t>matches a specified criteria.</a:t>
            </a:r>
          </a:p>
          <a:p>
            <a:endParaRPr lang="en-US" dirty="0"/>
          </a:p>
          <a:p>
            <a:r>
              <a:rPr lang="en-US" dirty="0"/>
              <a:t>The AVG() function returns the average value of a </a:t>
            </a:r>
            <a:r>
              <a:rPr lang="en-US" b="1" dirty="0"/>
              <a:t>numeric</a:t>
            </a:r>
            <a:r>
              <a:rPr lang="en-US" dirty="0"/>
              <a:t> column.</a:t>
            </a:r>
          </a:p>
          <a:p>
            <a:endParaRPr lang="en-US" dirty="0"/>
          </a:p>
          <a:p>
            <a:r>
              <a:rPr lang="en-US" dirty="0"/>
              <a:t>The SUM() function returns the total sum of a </a:t>
            </a:r>
            <a:r>
              <a:rPr lang="en-US" b="1" dirty="0"/>
              <a:t>numeric</a:t>
            </a:r>
            <a:r>
              <a:rPr lang="en-US" dirty="0"/>
              <a:t> column.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6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COUNT()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 COUNT(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FROM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table_name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WHERE condition;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(*)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employees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salary=2600;</a:t>
            </a:r>
          </a:p>
          <a:p>
            <a:pPr marL="400050" lvl="1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COUNT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(*)</a:t>
            </a:r>
          </a:p>
          <a:p>
            <a:pPr marL="40005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----------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4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2133600"/>
            <a:ext cx="2971800" cy="358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تحديد اسم العمود في الكاونت يرجع عدد الريكورد بدون نل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SQL </a:t>
            </a:r>
            <a:r>
              <a:rPr lang="en-US" dirty="0">
                <a:solidFill>
                  <a:srgbClr val="FF0000"/>
                </a:solidFill>
              </a:rPr>
              <a:t>GROUP BY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GROUP BY statement is </a:t>
            </a:r>
            <a:r>
              <a:rPr lang="en-US" dirty="0">
                <a:solidFill>
                  <a:srgbClr val="FF0000"/>
                </a:solidFill>
              </a:rPr>
              <a:t>often used with aggregate functions </a:t>
            </a:r>
            <a:r>
              <a:rPr lang="en-US" dirty="0"/>
              <a:t>(COUNT, MAX, MIN, SUM, AVG) to group the result-set by one or more columns.</a:t>
            </a:r>
          </a:p>
          <a:p>
            <a:endParaRPr lang="en-US" dirty="0"/>
          </a:p>
          <a:p>
            <a:r>
              <a:rPr lang="en-US" dirty="0"/>
              <a:t>select avg(salary),</a:t>
            </a:r>
            <a:r>
              <a:rPr lang="en-US" dirty="0" err="1"/>
              <a:t>department_id</a:t>
            </a:r>
            <a:r>
              <a:rPr lang="en-US" dirty="0"/>
              <a:t> from employees </a:t>
            </a:r>
            <a:r>
              <a:rPr lang="en-US" dirty="0">
                <a:solidFill>
                  <a:srgbClr val="FF0000"/>
                </a:solidFill>
              </a:rPr>
              <a:t>group by</a:t>
            </a:r>
            <a:r>
              <a:rPr lang="en-US" dirty="0"/>
              <a:t>(</a:t>
            </a:r>
            <a:r>
              <a:rPr lang="en-US" dirty="0" err="1"/>
              <a:t>department_id</a:t>
            </a:r>
            <a:r>
              <a:rPr lang="en-US" dirty="0"/>
              <a:t>);</a:t>
            </a:r>
          </a:p>
          <a:p>
            <a:pPr marL="800100" lvl="2" indent="0">
              <a:buNone/>
            </a:pPr>
            <a:r>
              <a:rPr lang="en-US" sz="1400" dirty="0"/>
              <a:t>AVG(SALARY)     DEPARTMENT_ID</a:t>
            </a:r>
          </a:p>
          <a:p>
            <a:pPr marL="800100" lvl="2" indent="0">
              <a:buNone/>
            </a:pPr>
            <a:r>
              <a:rPr lang="en-US" sz="1400" dirty="0"/>
              <a:t>-----------               -------------</a:t>
            </a:r>
          </a:p>
          <a:p>
            <a:pPr marL="800100" lvl="2" indent="0">
              <a:buNone/>
            </a:pPr>
            <a:r>
              <a:rPr lang="en-US" sz="1400" dirty="0"/>
              <a:t> 8601.33333       100</a:t>
            </a:r>
          </a:p>
          <a:p>
            <a:pPr marL="800100" lvl="2" indent="0">
              <a:buNone/>
            </a:pPr>
            <a:r>
              <a:rPr lang="en-US" sz="1400" dirty="0"/>
              <a:t> 4150                   30</a:t>
            </a:r>
          </a:p>
          <a:p>
            <a:pPr marL="800100" lvl="2" indent="0">
              <a:buNone/>
            </a:pPr>
            <a:r>
              <a:rPr lang="en-US" sz="1400" dirty="0"/>
              <a:t> 7000</a:t>
            </a:r>
          </a:p>
          <a:p>
            <a:pPr marL="800100" lvl="2" indent="0">
              <a:buNone/>
            </a:pPr>
            <a:r>
              <a:rPr lang="en-US" sz="1400" dirty="0"/>
              <a:t> 19333.3333       90</a:t>
            </a:r>
          </a:p>
          <a:p>
            <a:pPr marL="800100" lvl="2" indent="0">
              <a:buNone/>
            </a:pPr>
            <a:r>
              <a:rPr lang="en-US" sz="1400" dirty="0"/>
              <a:t> 9500                   20</a:t>
            </a:r>
          </a:p>
          <a:p>
            <a:pPr marL="800100" lvl="2" indent="0">
              <a:buNone/>
            </a:pPr>
            <a:r>
              <a:rPr lang="en-US" sz="1400" dirty="0"/>
              <a:t> 10000                 70</a:t>
            </a:r>
          </a:p>
          <a:p>
            <a:pPr marL="800100" lvl="2" indent="0">
              <a:buNone/>
            </a:pPr>
            <a:r>
              <a:rPr lang="en-US" sz="1400" dirty="0"/>
              <a:t> 10154                110</a:t>
            </a:r>
          </a:p>
          <a:p>
            <a:pPr marL="800100" lvl="2" indent="0">
              <a:buNone/>
            </a:pPr>
            <a:r>
              <a:rPr lang="en-US" sz="1400" dirty="0"/>
              <a:t> 3475.55556       50</a:t>
            </a:r>
          </a:p>
          <a:p>
            <a:pPr marL="800100" lvl="2" indent="0">
              <a:buNone/>
            </a:pPr>
            <a:r>
              <a:rPr lang="en-US" sz="1400" dirty="0"/>
              <a:t> 8955.88235       80</a:t>
            </a:r>
          </a:p>
          <a:p>
            <a:pPr marL="800100" lvl="2" indent="0">
              <a:buNone/>
            </a:pPr>
            <a:r>
              <a:rPr lang="en-US" sz="1400" dirty="0"/>
              <a:t> 6500                   40</a:t>
            </a:r>
          </a:p>
          <a:p>
            <a:pPr marL="800100" lvl="2" indent="0">
              <a:buNone/>
            </a:pPr>
            <a:r>
              <a:rPr lang="en-US" sz="1400" dirty="0"/>
              <a:t> 5760                  60</a:t>
            </a:r>
          </a:p>
          <a:p>
            <a:pPr marL="800100" lvl="2" indent="0">
              <a:buNone/>
            </a:pPr>
            <a:r>
              <a:rPr lang="en-US" sz="1400" dirty="0"/>
              <a:t> 4400                  10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8200" y="3886200"/>
            <a:ext cx="3048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by then order 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8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select count(*), </a:t>
            </a:r>
            <a:r>
              <a:rPr lang="en-US" b="1" dirty="0">
                <a:solidFill>
                  <a:schemeClr val="accent6"/>
                </a:solidFill>
              </a:rPr>
              <a:t>extract( year from </a:t>
            </a:r>
            <a:r>
              <a:rPr lang="en-US" b="1" dirty="0" err="1">
                <a:solidFill>
                  <a:schemeClr val="accent6"/>
                </a:solidFill>
              </a:rPr>
              <a:t>hire_date</a:t>
            </a:r>
            <a:r>
              <a:rPr lang="en-US" b="1" dirty="0">
                <a:solidFill>
                  <a:schemeClr val="accent6"/>
                </a:solidFill>
              </a:rPr>
              <a:t>) </a:t>
            </a:r>
            <a:r>
              <a:rPr lang="en-US" dirty="0"/>
              <a:t>from employees </a:t>
            </a:r>
            <a:r>
              <a:rPr lang="en-US" b="1" dirty="0">
                <a:solidFill>
                  <a:srgbClr val="FF0000"/>
                </a:solidFill>
              </a:rPr>
              <a:t>group by </a:t>
            </a:r>
            <a:r>
              <a:rPr lang="en-US" b="1" dirty="0">
                <a:solidFill>
                  <a:schemeClr val="accent6"/>
                </a:solidFill>
              </a:rPr>
              <a:t>extract(year from </a:t>
            </a:r>
            <a:r>
              <a:rPr lang="en-US" b="1" dirty="0" err="1">
                <a:solidFill>
                  <a:schemeClr val="accent6"/>
                </a:solidFill>
              </a:rPr>
              <a:t>hire_date</a:t>
            </a:r>
            <a:r>
              <a:rPr lang="en-US" b="1" dirty="0">
                <a:solidFill>
                  <a:schemeClr val="accent6"/>
                </a:solidFill>
              </a:rPr>
              <a:t>)</a:t>
            </a:r>
            <a:r>
              <a:rPr lang="en-US" dirty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COUNT(*)   EXTRACT(YEAR FROM HIRE_DATE)</a:t>
            </a:r>
          </a:p>
          <a:p>
            <a:pPr marL="0" indent="0">
              <a:buNone/>
            </a:pPr>
            <a:r>
              <a:rPr lang="en-US" dirty="0"/>
              <a:t>----------          --------------------------</a:t>
            </a:r>
          </a:p>
          <a:p>
            <a:pPr marL="0" indent="0">
              <a:buNone/>
            </a:pPr>
            <a:r>
              <a:rPr lang="en-US" dirty="0"/>
              <a:t>        29                      2005</a:t>
            </a:r>
          </a:p>
          <a:p>
            <a:pPr marL="0" indent="0">
              <a:buNone/>
            </a:pPr>
            <a:r>
              <a:rPr lang="en-US" dirty="0"/>
              <a:t>         1                       2001</a:t>
            </a:r>
          </a:p>
          <a:p>
            <a:pPr marL="0" indent="0">
              <a:buNone/>
            </a:pPr>
            <a:r>
              <a:rPr lang="en-US" dirty="0"/>
              <a:t>        24                      2006</a:t>
            </a:r>
          </a:p>
          <a:p>
            <a:pPr marL="0" indent="0">
              <a:buNone/>
            </a:pPr>
            <a:r>
              <a:rPr lang="en-US" dirty="0"/>
              <a:t>        19                      2007</a:t>
            </a:r>
          </a:p>
          <a:p>
            <a:pPr marL="0" indent="0">
              <a:buNone/>
            </a:pPr>
            <a:r>
              <a:rPr lang="en-US" dirty="0"/>
              <a:t>         6                       2003</a:t>
            </a:r>
          </a:p>
          <a:p>
            <a:pPr marL="0" indent="0">
              <a:buNone/>
            </a:pPr>
            <a:r>
              <a:rPr lang="en-US" dirty="0"/>
              <a:t>        10                      2004</a:t>
            </a:r>
          </a:p>
          <a:p>
            <a:pPr marL="0" indent="0">
              <a:buNone/>
            </a:pPr>
            <a:r>
              <a:rPr lang="en-US" dirty="0"/>
              <a:t>         7                       2002</a:t>
            </a:r>
          </a:p>
          <a:p>
            <a:pPr marL="0" indent="0">
              <a:buNone/>
            </a:pPr>
            <a:r>
              <a:rPr lang="en-US" dirty="0"/>
              <a:t>        11                      2008</a:t>
            </a:r>
          </a:p>
        </p:txBody>
      </p:sp>
    </p:spTree>
    <p:extLst>
      <p:ext uri="{BB962C8B-B14F-4D97-AF65-F5344CB8AC3E}">
        <p14:creationId xmlns:p14="http://schemas.microsoft.com/office/powerpoint/2010/main" val="281917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594</TotalTime>
  <Words>528</Words>
  <Application>Microsoft Office PowerPoint</Application>
  <PresentationFormat>On-screen Show (4:3)</PresentationFormat>
  <Paragraphs>115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Civic</vt:lpstr>
      <vt:lpstr>Package</vt:lpstr>
      <vt:lpstr>SQL (DML) Part 2</vt:lpstr>
      <vt:lpstr>PowerPoint Presentation</vt:lpstr>
      <vt:lpstr>Aggregate Functions</vt:lpstr>
      <vt:lpstr>The SQL MIN() and MAX() Functions</vt:lpstr>
      <vt:lpstr>MIN() &amp; MAX() Examples</vt:lpstr>
      <vt:lpstr>COUNT(), AVG() and SUM() Functions</vt:lpstr>
      <vt:lpstr>COUNT() Example</vt:lpstr>
      <vt:lpstr>The SQL GROUP BY Statement</vt:lpstr>
      <vt:lpstr>PowerPoint Presentation</vt:lpstr>
      <vt:lpstr>PowerPoint Presentation</vt:lpstr>
      <vt:lpstr>The SQL IN Operator (Set Membership)</vt:lpstr>
      <vt:lpstr>The SQL BETWEEN Operator</vt:lpstr>
      <vt:lpstr>SQL Aliases</vt:lpstr>
      <vt:lpstr>User Prompt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eng.samer2011@hotmail.com</cp:lastModifiedBy>
  <cp:revision>116</cp:revision>
  <dcterms:created xsi:type="dcterms:W3CDTF">2006-08-16T00:00:00Z</dcterms:created>
  <dcterms:modified xsi:type="dcterms:W3CDTF">2024-08-10T21:38:07Z</dcterms:modified>
</cp:coreProperties>
</file>