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628" r:id="rId2"/>
    <p:sldId id="380" r:id="rId3"/>
    <p:sldId id="577" r:id="rId4"/>
    <p:sldId id="578" r:id="rId5"/>
    <p:sldId id="579" r:id="rId6"/>
    <p:sldId id="580" r:id="rId7"/>
    <p:sldId id="581" r:id="rId8"/>
    <p:sldId id="582" r:id="rId9"/>
    <p:sldId id="584" r:id="rId10"/>
    <p:sldId id="585" r:id="rId11"/>
    <p:sldId id="586" r:id="rId12"/>
    <p:sldId id="587" r:id="rId13"/>
    <p:sldId id="588" r:id="rId14"/>
    <p:sldId id="589" r:id="rId15"/>
    <p:sldId id="590" r:id="rId16"/>
    <p:sldId id="591" r:id="rId17"/>
    <p:sldId id="593" r:id="rId18"/>
    <p:sldId id="594" r:id="rId19"/>
    <p:sldId id="595" r:id="rId20"/>
    <p:sldId id="596" r:id="rId21"/>
    <p:sldId id="597" r:id="rId22"/>
    <p:sldId id="599" r:id="rId23"/>
    <p:sldId id="600" r:id="rId24"/>
    <p:sldId id="601" r:id="rId25"/>
    <p:sldId id="602" r:id="rId26"/>
    <p:sldId id="603" r:id="rId27"/>
    <p:sldId id="604" r:id="rId28"/>
    <p:sldId id="605" r:id="rId29"/>
    <p:sldId id="606" r:id="rId30"/>
    <p:sldId id="607" r:id="rId31"/>
    <p:sldId id="608" r:id="rId32"/>
    <p:sldId id="609" r:id="rId33"/>
    <p:sldId id="610" r:id="rId34"/>
    <p:sldId id="611" r:id="rId35"/>
    <p:sldId id="612" r:id="rId36"/>
    <p:sldId id="613" r:id="rId37"/>
    <p:sldId id="614" r:id="rId38"/>
    <p:sldId id="615" r:id="rId39"/>
    <p:sldId id="616" r:id="rId40"/>
    <p:sldId id="617" r:id="rId41"/>
    <p:sldId id="618" r:id="rId42"/>
    <p:sldId id="619" r:id="rId43"/>
    <p:sldId id="620" r:id="rId44"/>
    <p:sldId id="631" r:id="rId45"/>
    <p:sldId id="621" r:id="rId46"/>
    <p:sldId id="622" r:id="rId47"/>
    <p:sldId id="623" r:id="rId48"/>
    <p:sldId id="624" r:id="rId49"/>
    <p:sldId id="625" r:id="rId50"/>
    <p:sldId id="626" r:id="rId51"/>
    <p:sldId id="627" r:id="rId52"/>
    <p:sldId id="630" r:id="rId53"/>
  </p:sldIdLst>
  <p:sldSz cx="9144000" cy="6858000" type="screen4x3"/>
  <p:notesSz cx="6858000" cy="91440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DB94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35" autoAdjust="0"/>
    <p:restoredTop sz="86715" autoAdjust="0"/>
  </p:normalViewPr>
  <p:slideViewPr>
    <p:cSldViewPr>
      <p:cViewPr varScale="1">
        <p:scale>
          <a:sx n="98" d="100"/>
          <a:sy n="98" d="100"/>
        </p:scale>
        <p:origin x="1584" y="90"/>
      </p:cViewPr>
      <p:guideLst>
        <p:guide orient="horz" pos="2160"/>
        <p:guide pos="2880"/>
      </p:guideLst>
    </p:cSldViewPr>
  </p:slideViewPr>
  <p:outlineViewPr>
    <p:cViewPr>
      <p:scale>
        <a:sx n="33" d="100"/>
        <a:sy n="33" d="100"/>
      </p:scale>
      <p:origin x="0" y="-29748"/>
    </p:cViewPr>
  </p:outlineViewPr>
  <p:notesTextViewPr>
    <p:cViewPr>
      <p:scale>
        <a:sx n="1" d="1"/>
        <a:sy n="1" d="1"/>
      </p:scale>
      <p:origin x="0" y="0"/>
    </p:cViewPr>
  </p:notesTextViewPr>
  <p:notesViewPr>
    <p:cSldViewPr>
      <p:cViewPr varScale="1">
        <p:scale>
          <a:sx n="55" d="100"/>
          <a:sy n="55" d="100"/>
        </p:scale>
        <p:origin x="-22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an alhajhamad" userId="4c44ed5e-da05-4483-91d6-fcd8ea87465a" providerId="ADAL" clId="{D54B99C9-6F8E-4F3A-AA46-861A644212E8}"/>
    <pc:docChg chg="modSld">
      <pc:chgData name="hasan alhajhamad" userId="4c44ed5e-da05-4483-91d6-fcd8ea87465a" providerId="ADAL" clId="{D54B99C9-6F8E-4F3A-AA46-861A644212E8}" dt="2024-03-28T11:32:36.766" v="13"/>
      <pc:docMkLst>
        <pc:docMk/>
      </pc:docMkLst>
      <pc:sldChg chg="addSp modSp">
        <pc:chgData name="hasan alhajhamad" userId="4c44ed5e-da05-4483-91d6-fcd8ea87465a" providerId="ADAL" clId="{D54B99C9-6F8E-4F3A-AA46-861A644212E8}" dt="2024-03-28T11:30:36.835" v="0"/>
        <pc:sldMkLst>
          <pc:docMk/>
          <pc:sldMk cId="3957719927" sldId="581"/>
        </pc:sldMkLst>
        <pc:picChg chg="add mod">
          <ac:chgData name="hasan alhajhamad" userId="4c44ed5e-da05-4483-91d6-fcd8ea87465a" providerId="ADAL" clId="{D54B99C9-6F8E-4F3A-AA46-861A644212E8}" dt="2024-03-28T11:30:36.835" v="0"/>
          <ac:picMkLst>
            <pc:docMk/>
            <pc:sldMk cId="3957719927" sldId="581"/>
            <ac:picMk id="4" creationId="{F21B2BAF-411C-D0FA-483C-CF27FD805582}"/>
          </ac:picMkLst>
        </pc:picChg>
      </pc:sldChg>
      <pc:sldChg chg="addSp modSp">
        <pc:chgData name="hasan alhajhamad" userId="4c44ed5e-da05-4483-91d6-fcd8ea87465a" providerId="ADAL" clId="{D54B99C9-6F8E-4F3A-AA46-861A644212E8}" dt="2024-03-28T11:30:54.110" v="1"/>
        <pc:sldMkLst>
          <pc:docMk/>
          <pc:sldMk cId="2701922524" sldId="587"/>
        </pc:sldMkLst>
        <pc:picChg chg="add mod">
          <ac:chgData name="hasan alhajhamad" userId="4c44ed5e-da05-4483-91d6-fcd8ea87465a" providerId="ADAL" clId="{D54B99C9-6F8E-4F3A-AA46-861A644212E8}" dt="2024-03-28T11:30:54.110" v="1"/>
          <ac:picMkLst>
            <pc:docMk/>
            <pc:sldMk cId="2701922524" sldId="587"/>
            <ac:picMk id="5" creationId="{F21B2BAF-411C-D0FA-483C-CF27FD805582}"/>
          </ac:picMkLst>
        </pc:picChg>
      </pc:sldChg>
      <pc:sldChg chg="addSp modSp">
        <pc:chgData name="hasan alhajhamad" userId="4c44ed5e-da05-4483-91d6-fcd8ea87465a" providerId="ADAL" clId="{D54B99C9-6F8E-4F3A-AA46-861A644212E8}" dt="2024-03-28T11:31:07.771" v="2"/>
        <pc:sldMkLst>
          <pc:docMk/>
          <pc:sldMk cId="93868257" sldId="594"/>
        </pc:sldMkLst>
        <pc:picChg chg="add mod">
          <ac:chgData name="hasan alhajhamad" userId="4c44ed5e-da05-4483-91d6-fcd8ea87465a" providerId="ADAL" clId="{D54B99C9-6F8E-4F3A-AA46-861A644212E8}" dt="2024-03-28T11:31:07.771" v="2"/>
          <ac:picMkLst>
            <pc:docMk/>
            <pc:sldMk cId="93868257" sldId="594"/>
            <ac:picMk id="3" creationId="{F21B2BAF-411C-D0FA-483C-CF27FD805582}"/>
          </ac:picMkLst>
        </pc:picChg>
      </pc:sldChg>
      <pc:sldChg chg="addSp modSp">
        <pc:chgData name="hasan alhajhamad" userId="4c44ed5e-da05-4483-91d6-fcd8ea87465a" providerId="ADAL" clId="{D54B99C9-6F8E-4F3A-AA46-861A644212E8}" dt="2024-03-28T11:32:04.323" v="6"/>
        <pc:sldMkLst>
          <pc:docMk/>
          <pc:sldMk cId="1181451260" sldId="601"/>
        </pc:sldMkLst>
        <pc:picChg chg="add mod">
          <ac:chgData name="hasan alhajhamad" userId="4c44ed5e-da05-4483-91d6-fcd8ea87465a" providerId="ADAL" clId="{D54B99C9-6F8E-4F3A-AA46-861A644212E8}" dt="2024-03-28T11:32:04.323" v="6"/>
          <ac:picMkLst>
            <pc:docMk/>
            <pc:sldMk cId="1181451260" sldId="601"/>
            <ac:picMk id="4" creationId="{F21B2BAF-411C-D0FA-483C-CF27FD805582}"/>
          </ac:picMkLst>
        </pc:picChg>
      </pc:sldChg>
      <pc:sldChg chg="addSp modSp">
        <pc:chgData name="hasan alhajhamad" userId="4c44ed5e-da05-4483-91d6-fcd8ea87465a" providerId="ADAL" clId="{D54B99C9-6F8E-4F3A-AA46-861A644212E8}" dt="2024-03-28T11:32:05.462" v="7"/>
        <pc:sldMkLst>
          <pc:docMk/>
          <pc:sldMk cId="2771153011" sldId="602"/>
        </pc:sldMkLst>
        <pc:picChg chg="add mod">
          <ac:chgData name="hasan alhajhamad" userId="4c44ed5e-da05-4483-91d6-fcd8ea87465a" providerId="ADAL" clId="{D54B99C9-6F8E-4F3A-AA46-861A644212E8}" dt="2024-03-28T11:32:05.462" v="7"/>
          <ac:picMkLst>
            <pc:docMk/>
            <pc:sldMk cId="2771153011" sldId="602"/>
            <ac:picMk id="4" creationId="{F21B2BAF-411C-D0FA-483C-CF27FD805582}"/>
          </ac:picMkLst>
        </pc:picChg>
      </pc:sldChg>
      <pc:sldChg chg="addSp modSp">
        <pc:chgData name="hasan alhajhamad" userId="4c44ed5e-da05-4483-91d6-fcd8ea87465a" providerId="ADAL" clId="{D54B99C9-6F8E-4F3A-AA46-861A644212E8}" dt="2024-03-28T11:32:06.679" v="8"/>
        <pc:sldMkLst>
          <pc:docMk/>
          <pc:sldMk cId="3765556090" sldId="603"/>
        </pc:sldMkLst>
        <pc:picChg chg="add mod">
          <ac:chgData name="hasan alhajhamad" userId="4c44ed5e-da05-4483-91d6-fcd8ea87465a" providerId="ADAL" clId="{D54B99C9-6F8E-4F3A-AA46-861A644212E8}" dt="2024-03-28T11:32:06.679" v="8"/>
          <ac:picMkLst>
            <pc:docMk/>
            <pc:sldMk cId="3765556090" sldId="603"/>
            <ac:picMk id="4" creationId="{F21B2BAF-411C-D0FA-483C-CF27FD805582}"/>
          </ac:picMkLst>
        </pc:picChg>
      </pc:sldChg>
      <pc:sldChg chg="addSp modSp">
        <pc:chgData name="hasan alhajhamad" userId="4c44ed5e-da05-4483-91d6-fcd8ea87465a" providerId="ADAL" clId="{D54B99C9-6F8E-4F3A-AA46-861A644212E8}" dt="2024-03-28T11:31:59.563" v="5"/>
        <pc:sldMkLst>
          <pc:docMk/>
          <pc:sldMk cId="532243609" sldId="604"/>
        </pc:sldMkLst>
        <pc:picChg chg="add mod">
          <ac:chgData name="hasan alhajhamad" userId="4c44ed5e-da05-4483-91d6-fcd8ea87465a" providerId="ADAL" clId="{D54B99C9-6F8E-4F3A-AA46-861A644212E8}" dt="2024-03-28T11:31:59.563" v="5"/>
          <ac:picMkLst>
            <pc:docMk/>
            <pc:sldMk cId="532243609" sldId="604"/>
            <ac:picMk id="4" creationId="{F21B2BAF-411C-D0FA-483C-CF27FD805582}"/>
          </ac:picMkLst>
        </pc:picChg>
      </pc:sldChg>
      <pc:sldChg chg="addSp modSp">
        <pc:chgData name="hasan alhajhamad" userId="4c44ed5e-da05-4483-91d6-fcd8ea87465a" providerId="ADAL" clId="{D54B99C9-6F8E-4F3A-AA46-861A644212E8}" dt="2024-03-28T11:31:56.962" v="4"/>
        <pc:sldMkLst>
          <pc:docMk/>
          <pc:sldMk cId="3686030719" sldId="605"/>
        </pc:sldMkLst>
        <pc:picChg chg="add mod">
          <ac:chgData name="hasan alhajhamad" userId="4c44ed5e-da05-4483-91d6-fcd8ea87465a" providerId="ADAL" clId="{D54B99C9-6F8E-4F3A-AA46-861A644212E8}" dt="2024-03-28T11:31:56.962" v="4"/>
          <ac:picMkLst>
            <pc:docMk/>
            <pc:sldMk cId="3686030719" sldId="605"/>
            <ac:picMk id="5" creationId="{F21B2BAF-411C-D0FA-483C-CF27FD805582}"/>
          </ac:picMkLst>
        </pc:picChg>
      </pc:sldChg>
      <pc:sldChg chg="addSp modSp">
        <pc:chgData name="hasan alhajhamad" userId="4c44ed5e-da05-4483-91d6-fcd8ea87465a" providerId="ADAL" clId="{D54B99C9-6F8E-4F3A-AA46-861A644212E8}" dt="2024-03-28T11:31:56.059" v="3"/>
        <pc:sldMkLst>
          <pc:docMk/>
          <pc:sldMk cId="1741239413" sldId="606"/>
        </pc:sldMkLst>
        <pc:picChg chg="add mod">
          <ac:chgData name="hasan alhajhamad" userId="4c44ed5e-da05-4483-91d6-fcd8ea87465a" providerId="ADAL" clId="{D54B99C9-6F8E-4F3A-AA46-861A644212E8}" dt="2024-03-28T11:31:56.059" v="3"/>
          <ac:picMkLst>
            <pc:docMk/>
            <pc:sldMk cId="1741239413" sldId="606"/>
            <ac:picMk id="5" creationId="{F21B2BAF-411C-D0FA-483C-CF27FD805582}"/>
          </ac:picMkLst>
        </pc:picChg>
      </pc:sldChg>
      <pc:sldChg chg="addSp modSp">
        <pc:chgData name="hasan alhajhamad" userId="4c44ed5e-da05-4483-91d6-fcd8ea87465a" providerId="ADAL" clId="{D54B99C9-6F8E-4F3A-AA46-861A644212E8}" dt="2024-03-28T11:32:10.897" v="9"/>
        <pc:sldMkLst>
          <pc:docMk/>
          <pc:sldMk cId="2858683710" sldId="607"/>
        </pc:sldMkLst>
        <pc:picChg chg="add mod">
          <ac:chgData name="hasan alhajhamad" userId="4c44ed5e-da05-4483-91d6-fcd8ea87465a" providerId="ADAL" clId="{D54B99C9-6F8E-4F3A-AA46-861A644212E8}" dt="2024-03-28T11:32:10.897" v="9"/>
          <ac:picMkLst>
            <pc:docMk/>
            <pc:sldMk cId="2858683710" sldId="607"/>
            <ac:picMk id="4" creationId="{F21B2BAF-411C-D0FA-483C-CF27FD805582}"/>
          </ac:picMkLst>
        </pc:picChg>
      </pc:sldChg>
      <pc:sldChg chg="addSp modSp">
        <pc:chgData name="hasan alhajhamad" userId="4c44ed5e-da05-4483-91d6-fcd8ea87465a" providerId="ADAL" clId="{D54B99C9-6F8E-4F3A-AA46-861A644212E8}" dt="2024-03-28T11:32:32.969" v="10"/>
        <pc:sldMkLst>
          <pc:docMk/>
          <pc:sldMk cId="4164092193" sldId="621"/>
        </pc:sldMkLst>
        <pc:picChg chg="add mod">
          <ac:chgData name="hasan alhajhamad" userId="4c44ed5e-da05-4483-91d6-fcd8ea87465a" providerId="ADAL" clId="{D54B99C9-6F8E-4F3A-AA46-861A644212E8}" dt="2024-03-28T11:32:32.969" v="10"/>
          <ac:picMkLst>
            <pc:docMk/>
            <pc:sldMk cId="4164092193" sldId="621"/>
            <ac:picMk id="5" creationId="{F21B2BAF-411C-D0FA-483C-CF27FD805582}"/>
          </ac:picMkLst>
        </pc:picChg>
      </pc:sldChg>
      <pc:sldChg chg="addSp modSp">
        <pc:chgData name="hasan alhajhamad" userId="4c44ed5e-da05-4483-91d6-fcd8ea87465a" providerId="ADAL" clId="{D54B99C9-6F8E-4F3A-AA46-861A644212E8}" dt="2024-03-28T11:32:34.365" v="11"/>
        <pc:sldMkLst>
          <pc:docMk/>
          <pc:sldMk cId="4219376854" sldId="622"/>
        </pc:sldMkLst>
        <pc:picChg chg="add mod">
          <ac:chgData name="hasan alhajhamad" userId="4c44ed5e-da05-4483-91d6-fcd8ea87465a" providerId="ADAL" clId="{D54B99C9-6F8E-4F3A-AA46-861A644212E8}" dt="2024-03-28T11:32:34.365" v="11"/>
          <ac:picMkLst>
            <pc:docMk/>
            <pc:sldMk cId="4219376854" sldId="622"/>
            <ac:picMk id="5" creationId="{F21B2BAF-411C-D0FA-483C-CF27FD805582}"/>
          </ac:picMkLst>
        </pc:picChg>
      </pc:sldChg>
      <pc:sldChg chg="addSp modSp">
        <pc:chgData name="hasan alhajhamad" userId="4c44ed5e-da05-4483-91d6-fcd8ea87465a" providerId="ADAL" clId="{D54B99C9-6F8E-4F3A-AA46-861A644212E8}" dt="2024-03-28T11:32:36.766" v="13"/>
        <pc:sldMkLst>
          <pc:docMk/>
          <pc:sldMk cId="586677" sldId="623"/>
        </pc:sldMkLst>
        <pc:picChg chg="add mod">
          <ac:chgData name="hasan alhajhamad" userId="4c44ed5e-da05-4483-91d6-fcd8ea87465a" providerId="ADAL" clId="{D54B99C9-6F8E-4F3A-AA46-861A644212E8}" dt="2024-03-28T11:32:36.766" v="13"/>
          <ac:picMkLst>
            <pc:docMk/>
            <pc:sldMk cId="586677" sldId="623"/>
            <ac:picMk id="4" creationId="{F21B2BAF-411C-D0FA-483C-CF27FD80558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3/28/2024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3/28/2024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MathType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470625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ndara" panose="020E0502030303020204" pitchFamily="34" charset="0"/>
                <a:ea typeface="+mn-ea"/>
                <a:cs typeface="+mn-cs"/>
              </a:rPr>
              <a:t>Look for opportunities to take advantage of mobile-specific capabilities to give audience members more-engaging ways to consume your content:</a:t>
            </a:r>
          </a:p>
          <a:p>
            <a:r>
              <a:rPr lang="en-US" sz="1200" b="1" kern="1200" dirty="0">
                <a:solidFill>
                  <a:schemeClr val="tx1"/>
                </a:solidFill>
                <a:effectLst/>
                <a:latin typeface="Candara" panose="020E0502030303020204" pitchFamily="34" charset="0"/>
                <a:ea typeface="+mn-ea"/>
                <a:cs typeface="+mn-cs"/>
              </a:rPr>
              <a:t>Location-based services. </a:t>
            </a:r>
            <a:r>
              <a:rPr lang="en-US" sz="1200" kern="1200" dirty="0">
                <a:solidFill>
                  <a:schemeClr val="tx1"/>
                </a:solidFill>
                <a:effectLst/>
                <a:latin typeface="Candara" panose="020E0502030303020204" pitchFamily="34" charset="0"/>
                <a:ea typeface="+mn-ea"/>
                <a:cs typeface="+mn-cs"/>
              </a:rPr>
              <a:t>These services link online social networking with the physical world of retail stores and other locations. Location-based networking promises to become an important business communication medium because mobile consumers are a significant economic force.</a:t>
            </a:r>
          </a:p>
          <a:p>
            <a:r>
              <a:rPr lang="en-US" sz="1200" b="1" kern="1200" dirty="0">
                <a:solidFill>
                  <a:schemeClr val="tx1"/>
                </a:solidFill>
                <a:effectLst/>
                <a:latin typeface="Candara" panose="020E0502030303020204" pitchFamily="34" charset="0"/>
                <a:ea typeface="+mn-ea"/>
                <a:cs typeface="+mn-cs"/>
              </a:rPr>
              <a:t>Gamification. </a:t>
            </a:r>
            <a:r>
              <a:rPr lang="en-US" sz="1200" kern="1200" dirty="0">
                <a:solidFill>
                  <a:schemeClr val="tx1"/>
                </a:solidFill>
                <a:effectLst/>
                <a:latin typeface="Candara" panose="020E0502030303020204" pitchFamily="34" charset="0"/>
                <a:ea typeface="+mn-ea"/>
                <a:cs typeface="+mn-cs"/>
              </a:rPr>
              <a:t>The addition of game-playing aspects to apps and web services, such as Foursquare’s “check-in competition,” can increase audience engagement and encourage repeat use. </a:t>
            </a:r>
          </a:p>
          <a:p>
            <a:r>
              <a:rPr lang="en-US" sz="1200" b="1" kern="1200" dirty="0">
                <a:solidFill>
                  <a:schemeClr val="tx1"/>
                </a:solidFill>
                <a:effectLst/>
                <a:latin typeface="Candara" panose="020E0502030303020204" pitchFamily="34" charset="0"/>
                <a:ea typeface="+mn-ea"/>
                <a:cs typeface="+mn-cs"/>
              </a:rPr>
              <a:t>Augmented reality. </a:t>
            </a:r>
            <a:r>
              <a:rPr lang="en-US" sz="1200" kern="1200" dirty="0">
                <a:solidFill>
                  <a:schemeClr val="tx1"/>
                </a:solidFill>
                <a:effectLst/>
                <a:latin typeface="Candara" panose="020E0502030303020204" pitchFamily="34" charset="0"/>
                <a:ea typeface="+mn-ea"/>
                <a:cs typeface="+mn-cs"/>
              </a:rPr>
              <a:t>Superimposing data on live camera images can help mobile consumers learn about companies and services in the immediate vicinity. Other potential business uses include on-the-job training.</a:t>
            </a:r>
          </a:p>
          <a:p>
            <a:r>
              <a:rPr lang="en-US" sz="1200" b="1" kern="1200" dirty="0">
                <a:solidFill>
                  <a:schemeClr val="tx1"/>
                </a:solidFill>
                <a:effectLst/>
                <a:latin typeface="Candara" panose="020E0502030303020204" pitchFamily="34" charset="0"/>
                <a:ea typeface="+mn-ea"/>
                <a:cs typeface="+mn-cs"/>
              </a:rPr>
              <a:t>Wearable technology. </a:t>
            </a:r>
            <a:r>
              <a:rPr lang="en-US" sz="1200" kern="1200" dirty="0">
                <a:solidFill>
                  <a:schemeClr val="tx1"/>
                </a:solidFill>
                <a:effectLst/>
                <a:latin typeface="Candara" panose="020E0502030303020204" pitchFamily="34" charset="0"/>
                <a:ea typeface="+mn-ea"/>
                <a:cs typeface="+mn-cs"/>
              </a:rPr>
              <a:t>Wearables push mobile connectivity to the next level. One of the key promises of wearable technology is simplifying and enhancing everyday tasks for consumers and employees alike.</a:t>
            </a:r>
          </a:p>
          <a:p>
            <a:r>
              <a:rPr lang="en-US" sz="1200" b="1" kern="1200" dirty="0">
                <a:solidFill>
                  <a:schemeClr val="tx1"/>
                </a:solidFill>
                <a:effectLst/>
                <a:latin typeface="Candara" panose="020E0502030303020204" pitchFamily="34" charset="0"/>
                <a:ea typeface="+mn-ea"/>
                <a:cs typeface="+mn-cs"/>
              </a:rPr>
              <a:t>Mobile blogging. </a:t>
            </a:r>
            <a:r>
              <a:rPr lang="en-US" sz="1200" kern="1200" dirty="0">
                <a:solidFill>
                  <a:schemeClr val="tx1"/>
                </a:solidFill>
                <a:effectLst/>
                <a:latin typeface="Candara" panose="020E0502030303020204" pitchFamily="34" charset="0"/>
                <a:ea typeface="+mn-ea"/>
                <a:cs typeface="+mn-cs"/>
              </a:rPr>
              <a:t>Smartphones and tablets are ideal for mobile blogs for special-event coverage, such as live-blogging trade shows and industry conventions. Similarly, smartphone-based </a:t>
            </a:r>
            <a:r>
              <a:rPr lang="en-US" sz="1200" b="1" kern="1200" dirty="0">
                <a:solidFill>
                  <a:schemeClr val="tx1"/>
                </a:solidFill>
                <a:effectLst/>
                <a:latin typeface="Candara" panose="020E0502030303020204" pitchFamily="34" charset="0"/>
                <a:ea typeface="+mn-ea"/>
                <a:cs typeface="+mn-cs"/>
              </a:rPr>
              <a:t>mobile podcasting </a:t>
            </a:r>
            <a:r>
              <a:rPr lang="en-US" sz="1200" kern="1200" dirty="0">
                <a:solidFill>
                  <a:schemeClr val="tx1"/>
                </a:solidFill>
                <a:effectLst/>
                <a:latin typeface="Candara" panose="020E0502030303020204" pitchFamily="34" charset="0"/>
                <a:ea typeface="+mn-ea"/>
                <a:cs typeface="+mn-cs"/>
              </a:rPr>
              <a:t>tools make it easy to record audio on the go and post finished podcasts to your blog or website.</a:t>
            </a:r>
          </a:p>
          <a:p>
            <a:r>
              <a:rPr lang="en-US" sz="1200" b="1" kern="1200" dirty="0">
                <a:solidFill>
                  <a:schemeClr val="tx1"/>
                </a:solidFill>
                <a:effectLst/>
                <a:latin typeface="Candara" panose="020E0502030303020204" pitchFamily="34" charset="0"/>
                <a:ea typeface="+mn-ea"/>
                <a:cs typeface="+mn-cs"/>
              </a:rPr>
              <a:t>Cloud-based services.</a:t>
            </a:r>
            <a:r>
              <a:rPr lang="en-US" sz="1200" kern="1200" dirty="0">
                <a:solidFill>
                  <a:schemeClr val="tx1"/>
                </a:solidFill>
                <a:effectLst/>
                <a:latin typeface="Candara" panose="020E0502030303020204" pitchFamily="34" charset="0"/>
                <a:ea typeface="+mn-ea"/>
                <a:cs typeface="+mn-cs"/>
              </a:rPr>
              <a:t> Mobile communication is ideal for digital services that rely on resources stored in the cloud.</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3424295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rPr>
              <a:t>Social networks</a:t>
            </a:r>
            <a:r>
              <a:rPr lang="en-US" dirty="0"/>
              <a:t>—online </a:t>
            </a:r>
            <a:r>
              <a:rPr lang="en-US" sz="1200" kern="1200" dirty="0">
                <a:solidFill>
                  <a:schemeClr val="tx1"/>
                </a:solidFill>
              </a:rPr>
              <a:t>services that help people and organizations form connections and share information</a:t>
            </a:r>
            <a:r>
              <a:rPr lang="en-US" dirty="0"/>
              <a:t>—have </a:t>
            </a:r>
            <a:r>
              <a:rPr lang="en-US" sz="1200" kern="1200" dirty="0">
                <a:solidFill>
                  <a:schemeClr val="tx1"/>
                </a:solidFill>
              </a:rPr>
              <a:t>become a major force in both internal and external business communication in recent years. In addition to Facebook, a variety of public and private social networks are used by businesses and professionals.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1175379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solidFill>
                  <a:schemeClr val="tx1"/>
                </a:solidFill>
              </a:rPr>
              <a:t>Social</a:t>
            </a:r>
            <a:r>
              <a:rPr lang="en-US" kern="1200" baseline="0" dirty="0">
                <a:solidFill>
                  <a:schemeClr val="tx1"/>
                </a:solidFill>
              </a:rPr>
              <a:t> networks </a:t>
            </a:r>
            <a:r>
              <a:rPr lang="en-US" kern="1200" dirty="0">
                <a:solidFill>
                  <a:schemeClr val="tx1"/>
                </a:solidFill>
              </a:rPr>
              <a:t>can be grouped into three categories:</a:t>
            </a:r>
          </a:p>
          <a:p>
            <a:r>
              <a:rPr lang="en-US" b="1" kern="1200" dirty="0">
                <a:solidFill>
                  <a:schemeClr val="tx1"/>
                </a:solidFill>
              </a:rPr>
              <a:t>Public, general-purpose networks. </a:t>
            </a:r>
            <a:r>
              <a:rPr lang="en-US" kern="1200" dirty="0">
                <a:solidFill>
                  <a:schemeClr val="tx1"/>
                </a:solidFill>
              </a:rPr>
              <a:t>Facebook is the largest of these, although Google+ is gaining membership rapidly. Regionally focused networks also have significant user bases in some countries.</a:t>
            </a:r>
          </a:p>
          <a:p>
            <a:r>
              <a:rPr lang="en-US" b="1" kern="1200" dirty="0">
                <a:solidFill>
                  <a:schemeClr val="tx1"/>
                </a:solidFill>
              </a:rPr>
              <a:t>Public, specialized networks. </a:t>
            </a:r>
            <a:r>
              <a:rPr lang="en-US" kern="1200" dirty="0">
                <a:solidFill>
                  <a:schemeClr val="tx1"/>
                </a:solidFill>
              </a:rPr>
              <a:t>Whereas Facebook and Google+ serve a wide variety of personal and professional needs, other networks focus on a particular function or a particular audience. The most widely known of these is LinkedIn, with its emphasis on career- and sales-related networking.</a:t>
            </a:r>
          </a:p>
          <a:p>
            <a:r>
              <a:rPr lang="en-US" b="1" kern="1200" dirty="0">
                <a:solidFill>
                  <a:schemeClr val="tx1"/>
                </a:solidFill>
              </a:rPr>
              <a:t>Private networks. </a:t>
            </a:r>
            <a:r>
              <a:rPr lang="en-US" kern="1200" dirty="0">
                <a:solidFill>
                  <a:schemeClr val="tx1"/>
                </a:solidFill>
              </a:rPr>
              <a:t>Some companies have built private social networks for internal use to meet the expectations of younger employees accustomed to social media and to capture the expert knowledge of older employees nearing retirement.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a:solidFill>
                  <a:schemeClr val="tx1"/>
                </a:solidFill>
              </a:rPr>
              <a:t>Regardless of the purpose and audience, social networks are most beneficial when all participants give and receive information, advice, support, and introductions—just as in offline social interaction.</a:t>
            </a:r>
            <a:endParaRPr lang="en-US" sz="110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2281299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kern="1200" dirty="0">
                <a:solidFill>
                  <a:schemeClr val="tx1"/>
                </a:solidFill>
              </a:rPr>
              <a:t>Integrating company workforces</a:t>
            </a:r>
            <a:r>
              <a:rPr lang="en-US" kern="1200" dirty="0">
                <a:solidFill>
                  <a:schemeClr val="tx1"/>
                </a:solidFill>
              </a:rPr>
              <a:t>. Internal social networks can help companies grow closer, including helping new employees navigate their way through the organization, encouraging workforces to “jell” after reorganizations or mergers, and overcoming structural barriers in communication channels.</a:t>
            </a:r>
          </a:p>
          <a:p>
            <a:r>
              <a:rPr lang="en-US" b="1" kern="1200" dirty="0">
                <a:solidFill>
                  <a:schemeClr val="tx1"/>
                </a:solidFill>
              </a:rPr>
              <a:t>Fostering collaboration</a:t>
            </a:r>
            <a:r>
              <a:rPr lang="en-US" kern="1200" dirty="0">
                <a:solidFill>
                  <a:schemeClr val="tx1"/>
                </a:solidFill>
              </a:rPr>
              <a:t>. Networks can play a major role in collaboration by identifying the best people to work on projects, giving meeting or seminar participants a way to meet before and after events, accelerating the development of teams, and sharing information throughout the organization.</a:t>
            </a:r>
          </a:p>
          <a:p>
            <a:r>
              <a:rPr lang="en-US" b="1" dirty="0"/>
              <a:t>Building communities</a:t>
            </a:r>
            <a:r>
              <a:rPr lang="en-US" dirty="0"/>
              <a:t>. Social networks are a natural tool for bringing together </a:t>
            </a:r>
            <a:r>
              <a:rPr lang="en-US" i="1" dirty="0"/>
              <a:t>communities of practice</a:t>
            </a:r>
            <a:r>
              <a:rPr lang="en-US" dirty="0"/>
              <a:t> (people who engage in similar work) and </a:t>
            </a:r>
            <a:r>
              <a:rPr lang="en-US" i="1" dirty="0"/>
              <a:t>communities of interest</a:t>
            </a:r>
            <a:r>
              <a:rPr lang="en-US" dirty="0"/>
              <a:t> (people who share enthusiasm for a particular product or activity).</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2703262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Connecting with sales prospects</a:t>
            </a:r>
            <a:r>
              <a:rPr lang="en-US" dirty="0"/>
              <a:t>. Salespeople on networks such as LinkedIn can use their network connections to identify potential buyers and then to ask for introductions through those shared connections. Sales networking can reduce cold calling potential customers out of the blue.</a:t>
            </a:r>
          </a:p>
          <a:p>
            <a:r>
              <a:rPr lang="en-US" b="1" dirty="0"/>
              <a:t>Supporting customers</a:t>
            </a:r>
            <a:r>
              <a:rPr lang="en-US" dirty="0"/>
              <a:t>. Customer service is another one of the fundamental areas of business communication that have been revolutionized by social media. </a:t>
            </a:r>
            <a:r>
              <a:rPr lang="en-US" i="1" dirty="0"/>
              <a:t>Social customer service</a:t>
            </a:r>
            <a:r>
              <a:rPr lang="en-US" dirty="0"/>
              <a:t> involves using social networks and other social media tools to give customers a more convenient way to get help from the company and to help each other.</a:t>
            </a:r>
          </a:p>
          <a:p>
            <a:r>
              <a:rPr lang="en-US" b="1" dirty="0"/>
              <a:t>Extending the organization</a:t>
            </a:r>
            <a:r>
              <a:rPr lang="en-US" dirty="0"/>
              <a:t>. Social networking is also fueling the growth of </a:t>
            </a:r>
            <a:r>
              <a:rPr lang="en-US" i="1" dirty="0"/>
              <a:t>networked organizations</a:t>
            </a:r>
            <a:r>
              <a:rPr lang="en-US" dirty="0"/>
              <a:t>, sometimes known as </a:t>
            </a:r>
            <a:r>
              <a:rPr lang="en-US" i="1" dirty="0"/>
              <a:t>virtual organizations</a:t>
            </a:r>
            <a:r>
              <a:rPr lang="en-US" dirty="0"/>
              <a:t>, where companies supplement the talents of their employees with services from one or more external partners.</a:t>
            </a:r>
          </a:p>
          <a:p>
            <a:r>
              <a:rPr lang="en-US" dirty="0"/>
              <a:t>Companies can take advantage of the social reach of their supports by recruiting the supports to spread</a:t>
            </a:r>
            <a:r>
              <a:rPr lang="en-US" baseline="0" dirty="0"/>
              <a:t> their message.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2879400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solidFill>
                  <a:schemeClr val="tx1"/>
                </a:solidFill>
              </a:rPr>
              <a:t>Follow these guidelines to make the most of social networks for both personal branding and company communication:</a:t>
            </a:r>
          </a:p>
          <a:p>
            <a:r>
              <a:rPr lang="en-US" b="1" kern="1200" dirty="0">
                <a:solidFill>
                  <a:schemeClr val="tx1"/>
                </a:solidFill>
              </a:rPr>
              <a:t>Choose the best compositional mode for each message, purpose, and network. </a:t>
            </a:r>
            <a:r>
              <a:rPr lang="en-US" kern="1200" dirty="0">
                <a:solidFill>
                  <a:schemeClr val="tx1"/>
                </a:solidFill>
              </a:rPr>
              <a:t>As you visit various social networks, take some time to observe the variety of message types you see in different parts of each website. </a:t>
            </a:r>
          </a:p>
          <a:p>
            <a:r>
              <a:rPr lang="en-US" b="1" dirty="0"/>
              <a:t>Offer valuable content to members of your online communities. </a:t>
            </a:r>
            <a:r>
              <a:rPr lang="en-US" dirty="0"/>
              <a:t>People join social networks looking for connections and information. Use </a:t>
            </a:r>
            <a:r>
              <a:rPr lang="en-US" i="1" dirty="0"/>
              <a:t>content marketing </a:t>
            </a:r>
            <a:r>
              <a:rPr lang="en-US" dirty="0"/>
              <a:t>to provide free information to community members and build closer ties with current and potential customers.</a:t>
            </a:r>
            <a:endParaRPr lang="en-US" kern="1200" dirty="0">
              <a:solidFill>
                <a:schemeClr val="tx1"/>
              </a:solidFill>
            </a:endParaRPr>
          </a:p>
          <a:p>
            <a:r>
              <a:rPr lang="en-US" b="1" kern="1200" dirty="0">
                <a:solidFill>
                  <a:schemeClr val="tx1"/>
                </a:solidFill>
              </a:rPr>
              <a:t>Join existing conversations. </a:t>
            </a:r>
            <a:r>
              <a:rPr lang="en-US" kern="1200" dirty="0">
                <a:solidFill>
                  <a:schemeClr val="tx1"/>
                </a:solidFill>
              </a:rPr>
              <a:t>Search for existing online conversations. Answer questions, solve problems, and respond to rumors and misinformation.</a:t>
            </a:r>
          </a:p>
          <a:p>
            <a:r>
              <a:rPr lang="en-US" b="1" kern="1200" dirty="0">
                <a:solidFill>
                  <a:schemeClr val="tx1"/>
                </a:solidFill>
              </a:rPr>
              <a:t>Anchor your online presence in your hub. </a:t>
            </a:r>
            <a:r>
              <a:rPr lang="en-US" kern="1200" dirty="0">
                <a:solidFill>
                  <a:schemeClr val="tx1"/>
                </a:solidFill>
              </a:rPr>
              <a:t>While it’s important to be visible where your stakeholders are active, it’s equally important to anchor your presence at your own central hub—a web presence that you own and control. </a:t>
            </a:r>
          </a:p>
          <a:p>
            <a:r>
              <a:rPr lang="en-US" b="1" kern="1200" dirty="0">
                <a:solidFill>
                  <a:schemeClr val="tx1"/>
                </a:solidFill>
              </a:rPr>
              <a:t>Facilitate community building. </a:t>
            </a:r>
            <a:r>
              <a:rPr lang="en-US" kern="1200" dirty="0">
                <a:solidFill>
                  <a:schemeClr val="tx1"/>
                </a:solidFill>
              </a:rPr>
              <a:t>Make it easy for customers and other audiences to connect with the company and with each other. </a:t>
            </a:r>
          </a:p>
          <a:p>
            <a:r>
              <a:rPr lang="en-US" b="1" kern="1200" dirty="0">
                <a:solidFill>
                  <a:schemeClr val="tx1"/>
                </a:solidFill>
              </a:rPr>
              <a:t>Restrict conventional promotional efforts to the right time and right place. </a:t>
            </a:r>
            <a:r>
              <a:rPr lang="en-US" kern="1200" dirty="0">
                <a:solidFill>
                  <a:schemeClr val="tx1"/>
                </a:solidFill>
              </a:rPr>
              <a:t>Persuasive efforts are still valid for specific communication tasks, such as regular advertising and the product information pages on a website.</a:t>
            </a:r>
          </a:p>
          <a:p>
            <a:r>
              <a:rPr lang="en-US" b="1" kern="1200" dirty="0">
                <a:solidFill>
                  <a:schemeClr val="tx1"/>
                </a:solidFill>
              </a:rPr>
              <a:t>Maintain a consistent personality. </a:t>
            </a:r>
            <a:r>
              <a:rPr lang="en-US" kern="1200" dirty="0">
                <a:solidFill>
                  <a:schemeClr val="tx1"/>
                </a:solidFill>
              </a:rPr>
              <a:t>Each social network is a unique environment with particular norms of communication. However, maintain a consistent personality across all the networks in which you are active.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2880224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4087231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rPr>
              <a:t>Social networks allow members to share information and media items as part of the networking experience, but a variety of systems have been designed specifically for sharing content. The field is diverse and still evolving, but the possibilities can be divided into user-generated content sites, media curation sites, and community Q&amp;A sites.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3714048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a:solidFill>
                  <a:schemeClr val="tx1"/>
                </a:solidFill>
                <a:effectLst/>
              </a:rPr>
              <a:t>YouTube, Flickr, Yelp, and other user-generated content (UGC) sites, in which users rather than website owners contribute most or all of the content, have become serious business tools.</a:t>
            </a:r>
          </a:p>
          <a:p>
            <a:r>
              <a:rPr lang="en-US" kern="1200" dirty="0">
                <a:solidFill>
                  <a:schemeClr val="tx1"/>
                </a:solidFill>
              </a:rPr>
              <a:t>As with other social media, the keys to effective user-generated content are making it valuable and making it easy. First, provide content that people want to see and share with colleagues. Keep videos short, generally no longer than three to five minutes.</a:t>
            </a:r>
            <a:r>
              <a:rPr lang="en-US" kern="1200" baseline="0" dirty="0">
                <a:solidFill>
                  <a:schemeClr val="tx1"/>
                </a:solidFill>
              </a:rPr>
              <a:t> S</a:t>
            </a:r>
            <a:r>
              <a:rPr lang="en-US" kern="1200" dirty="0">
                <a:solidFill>
                  <a:schemeClr val="tx1"/>
                </a:solidFill>
              </a:rPr>
              <a:t>econd, make material easy to find, consume, and share</a:t>
            </a:r>
            <a:r>
              <a:rPr lang="en-US" kern="1200" baseline="0" dirty="0">
                <a:solidFill>
                  <a:schemeClr val="tx1"/>
                </a:solidFill>
              </a:rPr>
              <a:t> </a:t>
            </a:r>
            <a:r>
              <a:rPr lang="en-US" kern="1200" dirty="0">
                <a:solidFill>
                  <a:schemeClr val="tx1"/>
                </a:solidFill>
              </a:rPr>
              <a:t>through email,</a:t>
            </a:r>
            <a:r>
              <a:rPr lang="en-US" kern="1200" baseline="0" dirty="0">
                <a:solidFill>
                  <a:schemeClr val="tx1"/>
                </a:solidFill>
              </a:rPr>
              <a:t> </a:t>
            </a:r>
            <a:r>
              <a:rPr lang="en-US" kern="1200" dirty="0">
                <a:solidFill>
                  <a:schemeClr val="tx1"/>
                </a:solidFill>
              </a:rPr>
              <a:t>Twitter, Facebook, and other platforms.</a:t>
            </a:r>
          </a:p>
          <a:p>
            <a:endParaRPr lang="en-US" kern="1200" dirty="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a:solidFill>
                  <a:schemeClr val="tx1"/>
                </a:solidFill>
                <a:effectLst/>
              </a:rPr>
              <a:t>Anyone who has signed up for more than a few newsfeeds has probably gotten so many RSS feeds so quickly that it’s impossible to manage them, let alone read them. </a:t>
            </a:r>
          </a:p>
          <a:p>
            <a:r>
              <a:rPr lang="en-US" kern="1200" dirty="0">
                <a:solidFill>
                  <a:schemeClr val="tx1"/>
                </a:solidFill>
              </a:rPr>
              <a:t>An intriguing alternative to newsfeeds is </a:t>
            </a:r>
            <a:r>
              <a:rPr lang="en-US" b="1" dirty="0"/>
              <a:t>content </a:t>
            </a:r>
            <a:r>
              <a:rPr lang="en-US" b="1" kern="1200" dirty="0">
                <a:solidFill>
                  <a:schemeClr val="tx1"/>
                </a:solidFill>
              </a:rPr>
              <a:t>curation</a:t>
            </a:r>
            <a:r>
              <a:rPr lang="en-US" kern="1200" dirty="0">
                <a:solidFill>
                  <a:schemeClr val="tx1"/>
                </a:solidFill>
              </a:rPr>
              <a:t>, in which someone with expertise or interest in a particular field collects and republishes material on a particular topic. </a:t>
            </a:r>
          </a:p>
          <a:p>
            <a:r>
              <a:rPr lang="en-US" kern="1200" dirty="0">
                <a:solidFill>
                  <a:schemeClr val="tx1"/>
                </a:solidFill>
              </a:rPr>
              <a:t>New curation tools, including Pinterest and Scoop.it make it easy to assemble attractive online magazines or portfolios on specific topics. Although it raises important issues regarding content ownership and message control, curation has the potential to bring the power of community and shared expertise to many different fields. Ultimately, it could reshape audience behavior and the practice of business communication.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623332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a:solidFill>
                  <a:schemeClr val="tx1"/>
                </a:solidFill>
              </a:rPr>
              <a:t>Community Q&amp;A sites, on which visitors answer questions posted by other visitors, are a contemporary twist on the early ethos of computer networking, which was people helping each other. Community Q&amp;A sites include dedicated customer support communities such as those hosted on Get Satisfaction, public sites such as Yahoo! Answers, and member-only sites such as LinkedIn Answers.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a:solidFill>
                  <a:schemeClr val="tx1"/>
                </a:solidFill>
              </a:rPr>
              <a:t>Responding to questions on Q&amp;A sites can be a great way to build your personal brand, to demonstrate your company’s commitment to customer service, and to counter misinformation about your company and its products.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188483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a:solidFill>
                <a:schemeClr val="tx1">
                  <a:lumMod val="75000"/>
                  <a:lumOff val="25000"/>
                </a:schemeClr>
              </a:solidFill>
              <a:ea typeface="ＭＳ Ｐゴシック" pitchFamily="34" charset="-128"/>
              <a:cs typeface="Lucida Sans Unicode"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3254714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rPr>
              <a:t>Email has been a primary communication medium for many companies for decades. However, newer tools such as instant messaging, blogs, microblogs, social networks, and shared workspaces are taking over specialized tasks for which they are better suited. Therefore, email</a:t>
            </a:r>
            <a:r>
              <a:rPr lang="en-US" sz="1200" kern="1200" baseline="0" dirty="0">
                <a:solidFill>
                  <a:schemeClr val="tx1"/>
                </a:solidFill>
              </a:rPr>
              <a:t> can seem a bit “old school,” but it is still one of the more important business communication </a:t>
            </a:r>
            <a:r>
              <a:rPr lang="en-US" dirty="0"/>
              <a:t>tools</a:t>
            </a:r>
            <a:r>
              <a:rPr lang="en-US" sz="1200" kern="1200" baseline="0" dirty="0">
                <a:solidFill>
                  <a:schemeClr val="tx1"/>
                </a:solidFill>
              </a:rPr>
              <a:t>.</a:t>
            </a:r>
            <a:endParaRPr lang="en-US" sz="1200" kern="1200" dirty="0">
              <a:solidFill>
                <a:schemeClr val="tx1"/>
              </a:solidFill>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2014566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a:solidFill>
                  <a:schemeClr val="tx1"/>
                </a:solidFill>
              </a:rPr>
              <a:t>Over the years, email has</a:t>
            </a:r>
            <a:r>
              <a:rPr lang="en-US" kern="1200" baseline="0" dirty="0">
                <a:solidFill>
                  <a:schemeClr val="tx1"/>
                </a:solidFill>
              </a:rPr>
              <a:t> been </a:t>
            </a:r>
            <a:r>
              <a:rPr lang="en-US" kern="1200" dirty="0">
                <a:solidFill>
                  <a:schemeClr val="tx1"/>
                </a:solidFill>
              </a:rPr>
              <a:t>used for many communication tasks simply because it was the only widely available electronic medium for written messages and millions of users were comfortable with it. However, newer tools such as instant messaging, blogs, microblogs, social networks, and shared workspaces are taking over specific tasks for which they are better suited.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a:solidFill>
                  <a:schemeClr val="tx1"/>
                </a:solidFill>
              </a:rPr>
              <a:t>In addition, the indiscriminate use of email has lowered its appeal in the eyes of many professionals. It’s too easy to send low-value messages to multiple recipients and to trigger long message chains that are hard to follow. In fact, some managers are making changes to reduce or even eliminate email for internal communication.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1610402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a:solidFill>
                  <a:schemeClr val="tx1"/>
                </a:solidFill>
              </a:rPr>
              <a:t>Email has compelling advantages. First, it’s universal. Anybody with an email address can reach anybody else with an email address, no matter which systems the senders and receivers are on. You don’t need to join a special group in order to correspond. Second, it’s still the best medium for many private, short- to medium-length messages. Unlike IM, for instance, midsize messages are easy to compose and easy to read on email. Third, it’s non-instantaneous nature is an advantage when used properly. Email allows senders to compose substantial messages in private and on their own schedule, and it allows recipients to read those messages at their leisure.</a:t>
            </a:r>
            <a:endParaRPr lang="en-US" sz="110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1273580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a:solidFill>
                  <a:schemeClr val="tx1"/>
                </a:solidFill>
              </a:rPr>
              <a:t>The solution to email overload starts in the planning step, by making sure every message has a useful, business-related purpose. </a:t>
            </a:r>
            <a:r>
              <a:rPr lang="en-US" dirty="0"/>
              <a:t>Even with fairly short messages, spend a moment or two on the message planning tasks described in Chapter 4: analyzing the situation, gathering necessary information for your readers, and organizing your message. You’ll save time in the long run because you will craft a more effective message on the first attempt. Your readers will get the information they need and won’t have to generate follow-up messages asking for clarification or additional information.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901921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solidFill>
                  <a:schemeClr val="tx1"/>
                </a:solidFill>
              </a:rPr>
              <a:t>Business email is a more formal medium than personal email. The expectations of writing quality are higher, and the consequences of bad writing or poor judgment can be much more serious.</a:t>
            </a:r>
          </a:p>
          <a:p>
            <a:r>
              <a:rPr lang="en-US" dirty="0"/>
              <a:t>The subject line in an email is</a:t>
            </a:r>
            <a:r>
              <a:rPr lang="en-US" baseline="0" dirty="0"/>
              <a:t> </a:t>
            </a:r>
            <a:r>
              <a:rPr lang="en-US" dirty="0"/>
              <a:t>one of the most important parts of every email message.</a:t>
            </a:r>
            <a:r>
              <a:rPr lang="en-US" baseline="0" dirty="0"/>
              <a:t> It </a:t>
            </a:r>
            <a:r>
              <a:rPr lang="en-US" dirty="0"/>
              <a:t>helps recipients decide which messages to read and when to read them. To capture your audience’s attention, include</a:t>
            </a:r>
            <a:r>
              <a:rPr lang="en-US" baseline="0" dirty="0"/>
              <a:t> informative, compelling subject lines for your emails.</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a:solidFill>
                  <a:schemeClr val="tx1"/>
                </a:solidFill>
              </a:rPr>
              <a:t>In addition, many email programs display the first few words or lines of incoming messages, even before the recipient opens the messages. In the words of social media public relations expert Steve Rubel, you can “tweetify” the opening lines of your email messages to make them stand out. In other words, choose the first few words carefully to grab your reader’s attention. Think of the first sentence as an extension of your subject line.</a:t>
            </a:r>
          </a:p>
          <a:p>
            <a:pPr>
              <a:defRPr/>
            </a:pPr>
            <a:r>
              <a:rPr lang="en-US" dirty="0"/>
              <a:t>Over the years, the use of emoticons has been regarded as unprofessional. Recently, though, some professionals are using them for communication with close colleagues, even as other professionals view them as evidence of lazy or immature writing. In the face of these conflicting perspectives, the best advice is to avoid emoticons for all types of external business communication and for formal internal communication.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165183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Particularly for important messages, a few moments of revising and proofing might save you hours of headaches and damage control. Also, lean in favor of simplicity when it comes to producing your email messages. A clean, easily readable font, in black, on a white background is sufficient for nearly all email messages.</a:t>
            </a:r>
          </a:p>
          <a:p>
            <a:r>
              <a:rPr lang="en-US" dirty="0"/>
              <a:t>Take advantage of your email system’s ability to include a </a:t>
            </a:r>
            <a:r>
              <a:rPr lang="en-US" i="1" dirty="0"/>
              <a:t>signature </a:t>
            </a:r>
            <a:r>
              <a:rPr lang="en-US" dirty="0"/>
              <a:t>(most corporate systems support this). The signature gives your messages a more professional appearance and makes it easy for others to communicate with you through other channels.</a:t>
            </a:r>
          </a:p>
          <a:p>
            <a:r>
              <a:rPr lang="en-US" dirty="0"/>
              <a:t>When you’re ready to distribute your message, pause to verify what you’re doing before you click “Send.” Double-check your addressees to make sure you’ve included everyone necessary—and no one else. Don’t set the message priority to “High” or “Urgent” unless your message is truly urgent. Finally, if you intend to include an attachment,</a:t>
            </a:r>
            <a:r>
              <a:rPr lang="en-US" baseline="0" dirty="0"/>
              <a:t> be sure that it is attached.</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6657482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rPr>
              <a:t>For both routine communication and exchanges during online meetings, IM is now widely used throughout the business world. Business-grade IM systems offer a range of capabilities, including basic chat, presence awareness, remote display of documents, video capabilities, remote control of other computers, automated newsfeeds from blogs and websites, and automated bot capabilities.</a:t>
            </a:r>
          </a:p>
          <a:p>
            <a:r>
              <a:rPr lang="en-US" sz="1200" kern="1200" dirty="0">
                <a:solidFill>
                  <a:schemeClr val="tx1"/>
                </a:solidFill>
              </a:rPr>
              <a:t>Text messaging has a number of applications in business as well, including marketing, customer service, security, crisis management, and process monitoring. However, since IM is currently more versatile and more widely used in business than text messaging, the following sections focus on IM. </a:t>
            </a:r>
            <a:r>
              <a:rPr lang="en-US" dirty="0"/>
              <a:t>M</a:t>
            </a:r>
            <a:r>
              <a:rPr lang="en-US" sz="1200" kern="1200" dirty="0">
                <a:solidFill>
                  <a:schemeClr val="tx1"/>
                </a:solidFill>
              </a:rPr>
              <a:t>any of the benefits, risks, and guidelines that pertain to IM will pertain to text messaging as well.</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1110772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dirty="0"/>
              <a:t>The benefits of messaging in meetings (and in the workplace in general) include its rapid response to urgent messages, lower cost than both phone calls and email, ability to mimic conversation more closely than email, and availability on a wide range of devices from PCs to phones to PDAs. </a:t>
            </a:r>
            <a:r>
              <a:rPr lang="en-US" sz="1200" kern="1200" dirty="0">
                <a:solidFill>
                  <a:schemeClr val="tx1"/>
                </a:solidFill>
                <a:effectLst/>
                <a:latin typeface="Candara" panose="020E0502030303020204" pitchFamily="34" charset="0"/>
                <a:ea typeface="+mn-ea"/>
                <a:cs typeface="+mn-cs"/>
              </a:rPr>
              <a:t>In addition, because it more closely resembles one-on-one conversation, IM doesn’t get misused as a one-to-many broadcast method as often as email does.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4053888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a:t>Messaging</a:t>
            </a:r>
            <a:r>
              <a:rPr lang="en-US" altLang="ja-JP" baseline="0" dirty="0"/>
              <a:t> is at the mercy of other’s typing speed and accuracy. Systems vary widely in their levels of security and privacy, and public systems are not as secure or private. Messaging is a lean medium with less ability to convey nuances and nonverbal signals, which increases the changes of misinterpretation.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val="280658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instant messages are often conceived, written, and sent within a matter of seconds, the principles of the three-step process still apply:</a:t>
            </a:r>
          </a:p>
          <a:p>
            <a:pPr>
              <a:buFontTx/>
              <a:buNone/>
            </a:pPr>
            <a:r>
              <a:rPr lang="en-US" b="1" dirty="0"/>
              <a:t>Planning instant messages.</a:t>
            </a:r>
            <a:r>
              <a:rPr lang="en-US" dirty="0"/>
              <a:t> Except for simple exchanges, take a moment to plan IM “conversations” in much the same way you would plan an important conversation. A few seconds of planning can help you deliver information in a coherent, complete way that minimizes the number of individual messages required.</a:t>
            </a:r>
          </a:p>
          <a:p>
            <a:pPr>
              <a:buFontTx/>
              <a:buNone/>
            </a:pPr>
            <a:r>
              <a:rPr lang="en-US" b="1" dirty="0"/>
              <a:t>Writing instant messages.</a:t>
            </a:r>
            <a:r>
              <a:rPr lang="en-US" dirty="0"/>
              <a:t> As with email, the appropriate writing style for business IM is more formal than the style you may be accustomed to with personal IM or text messaging. </a:t>
            </a:r>
          </a:p>
          <a:p>
            <a:pPr>
              <a:buFontTx/>
              <a:buNone/>
            </a:pPr>
            <a:r>
              <a:rPr lang="en-US" b="1" dirty="0"/>
              <a:t>Completing instant messages.</a:t>
            </a:r>
            <a:r>
              <a:rPr lang="en-US" dirty="0"/>
              <a:t> The only task in the completing stage is to send your message. Just quickly scan it before sending, to make sure you don’t have any missing or misspelled words, and verify that your message is clear and complete.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val="2730307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media are digital</a:t>
            </a:r>
            <a:r>
              <a:rPr lang="en-US" baseline="0" dirty="0"/>
              <a:t> media/channel combinations that empower stakeholders as participants in the communication process by allowing them to share content, revise content, responded to content, or contribute new content. Therefore, the field of business communication is a lot more interesting—but also a lot more complicated—than it was just a few years ago. </a:t>
            </a:r>
          </a:p>
          <a:p>
            <a:r>
              <a:rPr lang="en-US" baseline="0" dirty="0"/>
              <a:t>Social media have reduced the amount of control businesses have over the content and process of communication, but today’s smart companies are learning how to adapt their communication efforts to this new media landscape and to welcome customers’ participation. Social media are also affecting business communication in other ways:</a:t>
            </a:r>
          </a:p>
          <a:p>
            <a:pPr marL="171450" indent="-171450">
              <a:buFont typeface="Arial" panose="020B0604020202020204" pitchFamily="34" charset="0"/>
              <a:buChar char="•"/>
            </a:pPr>
            <a:r>
              <a:rPr lang="en-US" baseline="0" dirty="0"/>
              <a:t>Revolutionizing internal communication</a:t>
            </a:r>
          </a:p>
          <a:p>
            <a:pPr marL="171450" indent="-171450">
              <a:buFont typeface="Arial" panose="020B0604020202020204" pitchFamily="34" charset="0"/>
              <a:buChar char="•"/>
            </a:pPr>
            <a:r>
              <a:rPr lang="en-US" baseline="0" dirty="0"/>
              <a:t>Breaking down traditional barriers in the organizational hierarchy</a:t>
            </a:r>
          </a:p>
          <a:p>
            <a:pPr marL="171450" indent="-171450">
              <a:buFont typeface="Arial" panose="020B0604020202020204" pitchFamily="34" charset="0"/>
              <a:buChar char="•"/>
            </a:pPr>
            <a:r>
              <a:rPr lang="en-US" baseline="0" dirty="0"/>
              <a:t>Promoting the flow of information and ideas</a:t>
            </a:r>
          </a:p>
          <a:p>
            <a:pPr marL="171450" indent="-171450">
              <a:buFont typeface="Arial" panose="020B0604020202020204" pitchFamily="34" charset="0"/>
              <a:buChar char="•"/>
            </a:pPr>
            <a:r>
              <a:rPr lang="en-US" baseline="0" dirty="0"/>
              <a:t>Enabling networks of individuals and organizations to collaborate on a global scale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430881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IM effectively, keep in mind some important behavioral issues: the potential for constant interruptions; the ease of accidentally mixing personal and business messages; the risk of being out of the loop (when you are away from your PC or other IM device); and the vast potential for wasted time. Regardless of the system you may be using, you can make IM more efficient and effective by following these tips:</a:t>
            </a:r>
          </a:p>
          <a:p>
            <a:pPr marL="171450" indent="-171450">
              <a:buFont typeface="Arial" panose="020B0604020202020204" pitchFamily="34" charset="0"/>
              <a:buChar char="•"/>
            </a:pPr>
            <a:r>
              <a:rPr lang="en-US" dirty="0"/>
              <a:t>Be courteous</a:t>
            </a:r>
            <a:r>
              <a:rPr lang="en-US" baseline="0" dirty="0"/>
              <a:t> when using IM; unless the message is urgent, use email or another type of message.</a:t>
            </a:r>
          </a:p>
          <a:p>
            <a:pPr marL="171450" indent="-171450">
              <a:buFont typeface="Arial" panose="020B0604020202020204" pitchFamily="34" charset="0"/>
              <a:buChar char="•"/>
            </a:pPr>
            <a:r>
              <a:rPr lang="en-US" dirty="0"/>
              <a:t>Unless a meeting is scheduled, make yourself unavailable when you need to focus on other work.</a:t>
            </a:r>
          </a:p>
          <a:p>
            <a:pPr marL="171450" indent="-171450">
              <a:buFont typeface="Arial" panose="020B0604020202020204" pitchFamily="34" charset="0"/>
              <a:buChar char="•"/>
            </a:pPr>
            <a:r>
              <a:rPr lang="en-US" dirty="0"/>
              <a:t>If you are not on a secure system, do not send confidential information.</a:t>
            </a:r>
          </a:p>
          <a:p>
            <a:pPr marL="171450" indent="-171450">
              <a:buFont typeface="Arial" panose="020B0604020202020204" pitchFamily="34" charset="0"/>
              <a:buChar char="•"/>
            </a:pPr>
            <a:r>
              <a:rPr lang="en-US" dirty="0"/>
              <a:t>Be extremely careful about sending personal messages—they have a tendency to pop up on other people’s computers at embarrassing moments.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dirty="0"/>
          </a:p>
        </p:txBody>
      </p:sp>
    </p:spTree>
    <p:extLst>
      <p:ext uri="{BB962C8B-B14F-4D97-AF65-F5344CB8AC3E}">
        <p14:creationId xmlns:p14="http://schemas.microsoft.com/office/powerpoint/2010/main" val="1636720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Do not use IM for important but impromptu meetings if you cannot verify that everyone will be present. </a:t>
            </a:r>
          </a:p>
          <a:p>
            <a:pPr marL="171450" indent="-171450">
              <a:buFont typeface="Arial" panose="020B0604020202020204" pitchFamily="34" charset="0"/>
              <a:buChar char="•"/>
            </a:pPr>
            <a:r>
              <a:rPr lang="en-US" dirty="0"/>
              <a:t>Do not use IM for lengthy, complex messages; email is better for those.</a:t>
            </a:r>
          </a:p>
          <a:p>
            <a:pPr marL="171450" indent="-171450">
              <a:buFont typeface="Arial" panose="020B0604020202020204" pitchFamily="34" charset="0"/>
              <a:buChar char="•"/>
            </a:pPr>
            <a:r>
              <a:rPr lang="en-US" dirty="0"/>
              <a:t>Try to avoid carrying on multiple IM conversations at once to minimize the chance of sending messages to the wrong people.</a:t>
            </a:r>
          </a:p>
          <a:p>
            <a:pPr marL="171450" indent="-171450">
              <a:buFont typeface="Arial" panose="020B0604020202020204" pitchFamily="34" charset="0"/>
              <a:buChar char="•"/>
            </a:pPr>
            <a:r>
              <a:rPr lang="en-US" dirty="0"/>
              <a:t>Follow all security guidelines designed to protect information and systems.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36</a:t>
            </a:fld>
            <a:endParaRPr lang="en-US" dirty="0"/>
          </a:p>
        </p:txBody>
      </p:sp>
    </p:spTree>
    <p:extLst>
      <p:ext uri="{BB962C8B-B14F-4D97-AF65-F5344CB8AC3E}">
        <p14:creationId xmlns:p14="http://schemas.microsoft.com/office/powerpoint/2010/main" val="20248630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kern="1200" dirty="0">
                <a:solidFill>
                  <a:schemeClr val="tx1"/>
                </a:solidFill>
              </a:rPr>
              <a:t>Blogs</a:t>
            </a:r>
            <a:r>
              <a:rPr lang="en-US" dirty="0"/>
              <a:t>—online </a:t>
            </a:r>
            <a:r>
              <a:rPr lang="en-US" sz="1200" kern="1200" dirty="0">
                <a:solidFill>
                  <a:schemeClr val="tx1"/>
                </a:solidFill>
              </a:rPr>
              <a:t>journals that are easier to personalize and update than conventional websites</a:t>
            </a:r>
            <a:r>
              <a:rPr lang="en-US" dirty="0"/>
              <a:t>—</a:t>
            </a:r>
            <a:r>
              <a:rPr lang="en-US" sz="1200" kern="1200" dirty="0">
                <a:solidFill>
                  <a:schemeClr val="tx1"/>
                </a:solidFill>
              </a:rPr>
              <a:t>are now a major force in business communication. Millions of business-oriented blogs are now in operation, and blogs have become an important source of information for consumers and professionals alike.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38</a:t>
            </a:fld>
            <a:endParaRPr lang="en-US" dirty="0"/>
          </a:p>
        </p:txBody>
      </p:sp>
    </p:spTree>
    <p:extLst>
      <p:ext uri="{BB962C8B-B14F-4D97-AF65-F5344CB8AC3E}">
        <p14:creationId xmlns:p14="http://schemas.microsoft.com/office/powerpoint/2010/main" val="24400343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business blogs and microblogs</a:t>
            </a:r>
            <a:r>
              <a:rPr lang="en-US" baseline="0" dirty="0"/>
              <a:t> pay </a:t>
            </a:r>
            <a:r>
              <a:rPr lang="en-US" dirty="0"/>
              <a:t>close attention to several important elements:</a:t>
            </a:r>
            <a:endParaRPr lang="en-US" b="1" dirty="0"/>
          </a:p>
          <a:p>
            <a:pPr marL="171450" indent="-171450">
              <a:buFont typeface="Arial" panose="020B0604020202020204" pitchFamily="34" charset="0"/>
              <a:buChar char="•"/>
            </a:pPr>
            <a:r>
              <a:rPr lang="en-US" dirty="0"/>
              <a:t>Communicating with personal style and an authentic voice</a:t>
            </a:r>
          </a:p>
          <a:p>
            <a:pPr marL="171450" indent="-171450">
              <a:buFont typeface="Arial" panose="020B0604020202020204" pitchFamily="34" charset="0"/>
              <a:buChar char="•"/>
            </a:pPr>
            <a:r>
              <a:rPr lang="en-US" dirty="0"/>
              <a:t>Delivering new information quickly</a:t>
            </a:r>
          </a:p>
          <a:p>
            <a:pPr marL="171450" indent="-171450">
              <a:buFont typeface="Arial" panose="020B0604020202020204" pitchFamily="34" charset="0"/>
              <a:buChar char="•"/>
            </a:pPr>
            <a:r>
              <a:rPr lang="en-US" dirty="0"/>
              <a:t>Choosing topics of peak interest to audiences</a:t>
            </a:r>
          </a:p>
          <a:p>
            <a:pPr marL="171450" indent="-171450">
              <a:buFont typeface="Arial" panose="020B0604020202020204" pitchFamily="34" charset="0"/>
              <a:buChar char="•"/>
            </a:pPr>
            <a:r>
              <a:rPr lang="en-US" dirty="0"/>
              <a:t>Encouraging audiences to join the conversation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39</a:t>
            </a:fld>
            <a:endParaRPr lang="en-US" dirty="0"/>
          </a:p>
        </p:txBody>
      </p:sp>
    </p:spTree>
    <p:extLst>
      <p:ext uri="{BB962C8B-B14F-4D97-AF65-F5344CB8AC3E}">
        <p14:creationId xmlns:p14="http://schemas.microsoft.com/office/powerpoint/2010/main" val="20011886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a:t>Blogs are a potential solution whenever you have a continuing stream of information to share with virtually any online audience. Here are some of the many ways businesses are using blogs:</a:t>
            </a:r>
          </a:p>
          <a:p>
            <a:pPr>
              <a:lnSpc>
                <a:spcPct val="90000"/>
              </a:lnSpc>
              <a:buFontTx/>
              <a:buNone/>
            </a:pPr>
            <a:r>
              <a:rPr lang="en-US" b="1" dirty="0"/>
              <a:t>Anchoring the social media presence. </a:t>
            </a:r>
            <a:r>
              <a:rPr lang="en-US" dirty="0"/>
              <a:t>Companies can use blogs as a </a:t>
            </a:r>
            <a:r>
              <a:rPr lang="en-US" b="0" dirty="0"/>
              <a:t>social media hub.</a:t>
            </a:r>
            <a:endParaRPr lang="en-US" b="1" dirty="0"/>
          </a:p>
          <a:p>
            <a:pPr>
              <a:lnSpc>
                <a:spcPct val="90000"/>
              </a:lnSpc>
              <a:buFontTx/>
              <a:buNone/>
            </a:pPr>
            <a:r>
              <a:rPr lang="en-US" b="1" dirty="0"/>
              <a:t>Project management and team communication.</a:t>
            </a:r>
            <a:r>
              <a:rPr lang="en-US" dirty="0"/>
              <a:t> Blogs are a convenient way to keep project teams up to date.</a:t>
            </a:r>
          </a:p>
          <a:p>
            <a:pPr>
              <a:lnSpc>
                <a:spcPct val="90000"/>
              </a:lnSpc>
              <a:buFontTx/>
              <a:buNone/>
            </a:pPr>
            <a:r>
              <a:rPr lang="en-US" b="1" dirty="0"/>
              <a:t>Company news.</a:t>
            </a:r>
            <a:r>
              <a:rPr lang="en-US" dirty="0"/>
              <a:t> Corporate blogs can keep employees up to date on news and other timely issues.</a:t>
            </a:r>
          </a:p>
          <a:p>
            <a:pPr>
              <a:lnSpc>
                <a:spcPct val="90000"/>
              </a:lnSpc>
              <a:buFontTx/>
              <a:buNone/>
            </a:pPr>
            <a:r>
              <a:rPr lang="en-US" b="1" dirty="0"/>
              <a:t>Customer support.</a:t>
            </a:r>
            <a:r>
              <a:rPr lang="en-US" dirty="0"/>
              <a:t> Customers can check a company’s blog for answers to FAQs, as well tips and advice for products and services.</a:t>
            </a:r>
          </a:p>
          <a:p>
            <a:pPr marL="0" marR="0" indent="0" algn="l" defTabSz="914400" rtl="0" eaLnBrk="0" fontAlgn="base" latinLnBrk="0" hangingPunct="0">
              <a:lnSpc>
                <a:spcPct val="90000"/>
              </a:lnSpc>
              <a:spcBef>
                <a:spcPct val="30000"/>
              </a:spcBef>
              <a:spcAft>
                <a:spcPct val="0"/>
              </a:spcAft>
              <a:buClrTx/>
              <a:buSzTx/>
              <a:buFontTx/>
              <a:buNone/>
              <a:tabLst/>
              <a:defRPr/>
            </a:pPr>
            <a:r>
              <a:rPr lang="en-US" b="1" dirty="0"/>
              <a:t>Public relations and media relations.</a:t>
            </a:r>
            <a:r>
              <a:rPr lang="en-US" dirty="0"/>
              <a:t> The public relations and marketing departments can share company news with the general public and journalists.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40</a:t>
            </a:fld>
            <a:endParaRPr lang="en-US" dirty="0"/>
          </a:p>
        </p:txBody>
      </p:sp>
    </p:spTree>
    <p:extLst>
      <p:ext uri="{BB962C8B-B14F-4D97-AF65-F5344CB8AC3E}">
        <p14:creationId xmlns:p14="http://schemas.microsoft.com/office/powerpoint/2010/main" val="11619936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90000"/>
              </a:lnSpc>
              <a:spcBef>
                <a:spcPct val="30000"/>
              </a:spcBef>
              <a:spcAft>
                <a:spcPct val="0"/>
              </a:spcAft>
              <a:buClrTx/>
              <a:buSzTx/>
              <a:buFontTx/>
              <a:buNone/>
              <a:tabLst/>
              <a:defRPr/>
            </a:pPr>
            <a:r>
              <a:rPr lang="en-US" b="1" dirty="0"/>
              <a:t>Recruiting.</a:t>
            </a:r>
            <a:r>
              <a:rPr lang="en-US" dirty="0"/>
              <a:t> Telling potential employees about the benefits of working at a firm and responding to their questions.</a:t>
            </a:r>
          </a:p>
          <a:p>
            <a:pPr>
              <a:lnSpc>
                <a:spcPct val="90000"/>
              </a:lnSpc>
              <a:buFontTx/>
              <a:buNone/>
            </a:pPr>
            <a:r>
              <a:rPr lang="en-US" b="1" dirty="0"/>
              <a:t>Policy and issue discussions.</a:t>
            </a:r>
            <a:r>
              <a:rPr lang="en-US" dirty="0"/>
              <a:t> Offering a public forum for discussing legislation, regulations, and other broad issues of interest to an organization.</a:t>
            </a:r>
          </a:p>
          <a:p>
            <a:pPr>
              <a:buFont typeface="Arial" pitchFamily="34" charset="0"/>
              <a:buNone/>
            </a:pPr>
            <a:r>
              <a:rPr lang="en-US" b="1" kern="1200" dirty="0">
                <a:solidFill>
                  <a:schemeClr val="tx1"/>
                </a:solidFill>
              </a:rPr>
              <a:t>Crisis communication. </a:t>
            </a:r>
            <a:r>
              <a:rPr lang="en-US" kern="1200" dirty="0">
                <a:solidFill>
                  <a:schemeClr val="tx1"/>
                </a:solidFill>
              </a:rPr>
              <a:t>Using blogs is a convenient way to provide up-to-the-minute information during emergencies, to correct misinformation, or respond to rumors.</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kern="1200" dirty="0">
                <a:solidFill>
                  <a:schemeClr val="tx1"/>
                </a:solidFill>
              </a:rPr>
              <a:t>Market research. </a:t>
            </a:r>
            <a:r>
              <a:rPr lang="en-US" kern="1200" dirty="0">
                <a:solidFill>
                  <a:schemeClr val="tx1"/>
                </a:solidFill>
              </a:rPr>
              <a:t>In addition to using their own blogs to solicit feedback, today’s companies should monitor blogs that are likely to discuss them, their executives, and their products. </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kern="1200" dirty="0">
                <a:solidFill>
                  <a:schemeClr val="tx1"/>
                </a:solidFill>
              </a:rPr>
              <a:t>Brainstorming.</a:t>
            </a:r>
            <a:r>
              <a:rPr lang="en-US" kern="1200" dirty="0">
                <a:solidFill>
                  <a:schemeClr val="tx1"/>
                </a:solidFill>
              </a:rPr>
              <a:t> Online brainstorming via blogs offers a way for people to toss around ideas and build on each others’ contributions.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41</a:t>
            </a:fld>
            <a:endParaRPr lang="en-US" dirty="0"/>
          </a:p>
        </p:txBody>
      </p:sp>
    </p:spTree>
    <p:extLst>
      <p:ext uri="{BB962C8B-B14F-4D97-AF65-F5344CB8AC3E}">
        <p14:creationId xmlns:p14="http://schemas.microsoft.com/office/powerpoint/2010/main" val="2525194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b="1" kern="1200" dirty="0">
                <a:solidFill>
                  <a:schemeClr val="tx1"/>
                </a:solidFill>
              </a:rPr>
              <a:t>Employee engagement. </a:t>
            </a:r>
            <a:r>
              <a:rPr lang="en-US" kern="1200" dirty="0">
                <a:solidFill>
                  <a:schemeClr val="tx1"/>
                </a:solidFill>
              </a:rPr>
              <a:t>Blogs can enhance communication across all levels of a company. </a:t>
            </a:r>
          </a:p>
          <a:p>
            <a:pPr>
              <a:buFont typeface="Arial" pitchFamily="34" charset="0"/>
              <a:buNone/>
            </a:pPr>
            <a:r>
              <a:rPr lang="en-US" b="1" kern="1200" dirty="0">
                <a:solidFill>
                  <a:schemeClr val="tx1"/>
                </a:solidFill>
              </a:rPr>
              <a:t>Customer education.</a:t>
            </a:r>
            <a:r>
              <a:rPr lang="en-US" b="1" kern="1200" baseline="0" dirty="0">
                <a:solidFill>
                  <a:schemeClr val="tx1"/>
                </a:solidFill>
              </a:rPr>
              <a:t> </a:t>
            </a:r>
            <a:r>
              <a:rPr lang="en-US" dirty="0"/>
              <a:t>Blogs can h</a:t>
            </a:r>
            <a:r>
              <a:rPr lang="en-US" kern="1200" baseline="0" dirty="0">
                <a:solidFill>
                  <a:schemeClr val="tx1"/>
                </a:solidFill>
              </a:rPr>
              <a:t>elp current and potential customers understand your products and services.</a:t>
            </a:r>
            <a:endParaRPr lang="en-US" kern="1200" dirty="0">
              <a:solidFill>
                <a:schemeClr val="tx1"/>
              </a:solidFill>
            </a:endParaRPr>
          </a:p>
          <a:p>
            <a:pPr>
              <a:buFont typeface="Arial" pitchFamily="34" charset="0"/>
              <a:buNone/>
            </a:pPr>
            <a:r>
              <a:rPr lang="en-US" b="1" kern="1200" dirty="0">
                <a:solidFill>
                  <a:schemeClr val="tx1"/>
                </a:solidFill>
              </a:rPr>
              <a:t>Word-of-mouth</a:t>
            </a:r>
            <a:r>
              <a:rPr lang="en-US" b="1" kern="1200" baseline="0" dirty="0">
                <a:solidFill>
                  <a:schemeClr val="tx1"/>
                </a:solidFill>
              </a:rPr>
              <a:t> </a:t>
            </a:r>
            <a:r>
              <a:rPr lang="en-US" b="1" dirty="0"/>
              <a:t>m</a:t>
            </a:r>
            <a:r>
              <a:rPr lang="en-US" b="1" kern="1200" baseline="0" dirty="0">
                <a:solidFill>
                  <a:schemeClr val="tx1"/>
                </a:solidFill>
              </a:rPr>
              <a:t>arketing</a:t>
            </a:r>
            <a:r>
              <a:rPr lang="en-US" b="1" kern="1200" dirty="0">
                <a:solidFill>
                  <a:schemeClr val="tx1"/>
                </a:solidFill>
              </a:rPr>
              <a:t>. </a:t>
            </a:r>
            <a:r>
              <a:rPr lang="en-US" kern="1200" dirty="0">
                <a:solidFill>
                  <a:schemeClr val="tx1"/>
                </a:solidFill>
              </a:rPr>
              <a:t>Bloggers often make a point of providing links to other blogs and websites that interest them, giving marketers a great opportunity to have their messages spread by enthusiasts. </a:t>
            </a:r>
          </a:p>
          <a:p>
            <a:pPr>
              <a:buFont typeface="Arial" pitchFamily="34" charset="0"/>
              <a:buNone/>
            </a:pPr>
            <a:r>
              <a:rPr lang="en-US" b="1" kern="1200" dirty="0">
                <a:solidFill>
                  <a:schemeClr val="tx1"/>
                </a:solidFill>
              </a:rPr>
              <a:t>Influencing traditional media news coverage. </a:t>
            </a:r>
            <a:r>
              <a:rPr lang="en-US" b="0" kern="1200" dirty="0">
                <a:solidFill>
                  <a:schemeClr val="tx1"/>
                </a:solidFill>
              </a:rPr>
              <a:t>P</a:t>
            </a:r>
            <a:r>
              <a:rPr lang="en-US" kern="1200" dirty="0">
                <a:solidFill>
                  <a:schemeClr val="tx1"/>
                </a:solidFill>
              </a:rPr>
              <a:t>rolific bloggers who provide valuable and consistent content are often considered subject-matter experts, so they’re often called upon when journalists need insights into various topics.</a:t>
            </a:r>
          </a:p>
          <a:p>
            <a:pPr>
              <a:buFont typeface="Arial" pitchFamily="34" charset="0"/>
              <a:buNone/>
            </a:pPr>
            <a:r>
              <a:rPr lang="en-US" b="1" kern="1200" dirty="0">
                <a:solidFill>
                  <a:schemeClr val="tx1"/>
                </a:solidFill>
              </a:rPr>
              <a:t>Community building. </a:t>
            </a:r>
            <a:r>
              <a:rPr lang="en-US" kern="1200" dirty="0">
                <a:solidFill>
                  <a:schemeClr val="tx1"/>
                </a:solidFill>
              </a:rPr>
              <a:t>Communities of readers can “grow” around a popular blog, as readers participate in the flow of ideas via comments on various posts.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42</a:t>
            </a:fld>
            <a:endParaRPr lang="en-US" dirty="0"/>
          </a:p>
        </p:txBody>
      </p:sp>
    </p:spTree>
    <p:extLst>
      <p:ext uri="{BB962C8B-B14F-4D97-AF65-F5344CB8AC3E}">
        <p14:creationId xmlns:p14="http://schemas.microsoft.com/office/powerpoint/2010/main" val="2869926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three-step writing process is easy to adapt to blogging tasks. The </a:t>
            </a:r>
            <a:r>
              <a:rPr lang="en-US" b="1" dirty="0"/>
              <a:t>planning</a:t>
            </a:r>
            <a:r>
              <a:rPr lang="en-US" dirty="0"/>
              <a:t> step is particularly important if you’re considering starting a blog, because you’re planning an entire communication channel, not just a single message. Pay close attention to your audience, your purpose, and your scope.</a:t>
            </a:r>
            <a:endParaRPr lang="en-US" b="1"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After you begin </a:t>
            </a:r>
            <a:r>
              <a:rPr lang="en-US" b="1" dirty="0"/>
              <a:t>writing</a:t>
            </a:r>
            <a:r>
              <a:rPr lang="en-US" dirty="0"/>
              <a:t> your blog, the careful planning needs to continue with each message. Write in a comfortable, personal style. Bear</a:t>
            </a:r>
            <a:r>
              <a:rPr lang="en-US" baseline="0" dirty="0"/>
              <a:t> in mind, though, that comfortable does not mean careless, and sloppy writing will damage your credibility. </a:t>
            </a:r>
            <a:r>
              <a:rPr lang="en-US" dirty="0"/>
              <a:t>Naturally, your readers will expect you to be knowledgeable, but if you don’t have all the information yourself, simply provide links to other blogs and websites.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Completing</a:t>
            </a:r>
            <a:r>
              <a:rPr lang="en-US" dirty="0"/>
              <a:t> messages for your blog is usually quite easy. Evaluate the content and readability of your message, proofread to correct any errors, then post the message using your blogging system’s tools. If your blog doesn’t already have one, be sure to include one or more </a:t>
            </a:r>
            <a:r>
              <a:rPr lang="en-US" i="1" dirty="0"/>
              <a:t>newsfeed </a:t>
            </a:r>
            <a:r>
              <a:rPr lang="en-US" dirty="0"/>
              <a:t>options so that your audience can automatically receive headlines. Finally, make your material easier to find by </a:t>
            </a:r>
            <a:r>
              <a:rPr lang="en-US" i="1" dirty="0"/>
              <a:t>tagging</a:t>
            </a:r>
            <a:r>
              <a:rPr lang="en-US" dirty="0"/>
              <a:t> it with descriptive words.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43</a:t>
            </a:fld>
            <a:endParaRPr lang="en-US" dirty="0"/>
          </a:p>
        </p:txBody>
      </p:sp>
    </p:spTree>
    <p:extLst>
      <p:ext uri="{BB962C8B-B14F-4D97-AF65-F5344CB8AC3E}">
        <p14:creationId xmlns:p14="http://schemas.microsoft.com/office/powerpoint/2010/main" val="6133634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content, writing style, and features to create an effective, reader-friendly company blog.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44</a:t>
            </a:fld>
            <a:endParaRPr lang="en-US" dirty="0"/>
          </a:p>
        </p:txBody>
      </p:sp>
    </p:spTree>
    <p:extLst>
      <p:ext uri="{BB962C8B-B14F-4D97-AF65-F5344CB8AC3E}">
        <p14:creationId xmlns:p14="http://schemas.microsoft.com/office/powerpoint/2010/main" val="32675987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 microblog is a variation on blogging in which messages are sharply restricted to specific character</a:t>
            </a:r>
            <a:r>
              <a:rPr lang="en-US" baseline="0" dirty="0"/>
              <a:t> counts. </a:t>
            </a:r>
            <a:r>
              <a:rPr lang="en-US" dirty="0"/>
              <a:t>Like</a:t>
            </a:r>
            <a:r>
              <a:rPr lang="en-US" baseline="0" dirty="0"/>
              <a:t> regular blogging, microblogging is now a mainstream business medium. </a:t>
            </a:r>
            <a:r>
              <a:rPr lang="en-US" kern="1200" dirty="0">
                <a:solidFill>
                  <a:schemeClr val="tx1"/>
                </a:solidFill>
              </a:rPr>
              <a:t>Many of the concepts of regular blogging apply to microblogging, although the severe length limitations call for a different approach to composition.</a:t>
            </a:r>
          </a:p>
          <a:p>
            <a:pPr>
              <a:defRPr/>
            </a:pPr>
            <a:r>
              <a:rPr lang="en-US" dirty="0"/>
              <a:t>Microblogs are frequently used for providing company updates, offering coupons and notice of sales, presenting tips on product usage, sharing relevant and interesting information from experts, and announcing headlines of new blog posts.</a:t>
            </a:r>
            <a:r>
              <a:rPr lang="en-US" baseline="0" dirty="0"/>
              <a:t> </a:t>
            </a:r>
            <a:r>
              <a:rPr lang="en-US" dirty="0"/>
              <a:t>Microblogging also fuels the </a:t>
            </a:r>
            <a:r>
              <a:rPr lang="en-US" i="1" dirty="0"/>
              <a:t>backchannel</a:t>
            </a:r>
            <a:r>
              <a:rPr lang="en-US" dirty="0"/>
              <a:t> in meetings and presentations.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45</a:t>
            </a:fld>
            <a:endParaRPr lang="en-US" dirty="0"/>
          </a:p>
        </p:txBody>
      </p:sp>
    </p:spTree>
    <p:extLst>
      <p:ext uri="{BB962C8B-B14F-4D97-AF65-F5344CB8AC3E}">
        <p14:creationId xmlns:p14="http://schemas.microsoft.com/office/powerpoint/2010/main" val="3434279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a:solidFill>
                  <a:schemeClr val="tx1"/>
                </a:solidFill>
              </a:rPr>
              <a:t>Today’s business communicators have a broad range of options for sending brief messages (from one or two sentences up to several pages long):</a:t>
            </a:r>
          </a:p>
          <a:p>
            <a:pPr marL="171450" indent="-171450">
              <a:buFont typeface="Arial" panose="020B0604020202020204" pitchFamily="34" charset="0"/>
              <a:buChar char="•"/>
            </a:pPr>
            <a:r>
              <a:rPr lang="en-US" kern="1200" dirty="0">
                <a:solidFill>
                  <a:schemeClr val="tx1"/>
                </a:solidFill>
              </a:rPr>
              <a:t>Social networks</a:t>
            </a:r>
          </a:p>
          <a:p>
            <a:pPr marL="171450" indent="-171450">
              <a:buFont typeface="Arial" panose="020B0604020202020204" pitchFamily="34" charset="0"/>
              <a:buChar char="•"/>
            </a:pPr>
            <a:r>
              <a:rPr lang="en-US" kern="1200" dirty="0">
                <a:solidFill>
                  <a:schemeClr val="tx1"/>
                </a:solidFill>
              </a:rPr>
              <a:t>Information and</a:t>
            </a:r>
            <a:r>
              <a:rPr lang="en-US" kern="1200" baseline="0" dirty="0">
                <a:solidFill>
                  <a:schemeClr val="tx1"/>
                </a:solidFill>
              </a:rPr>
              <a:t> content </a:t>
            </a:r>
            <a:r>
              <a:rPr lang="en-US" kern="1200" dirty="0">
                <a:solidFill>
                  <a:schemeClr val="tx1"/>
                </a:solidFill>
              </a:rPr>
              <a:t>sharing sites</a:t>
            </a:r>
          </a:p>
          <a:p>
            <a:pPr marL="171450" indent="-171450">
              <a:buFont typeface="Arial" panose="020B0604020202020204" pitchFamily="34" charset="0"/>
              <a:buChar char="•"/>
            </a:pPr>
            <a:r>
              <a:rPr lang="en-US" kern="1200" dirty="0">
                <a:solidFill>
                  <a:schemeClr val="tx1"/>
                </a:solidFill>
              </a:rPr>
              <a:t>Email</a:t>
            </a:r>
          </a:p>
          <a:p>
            <a:pPr marL="171450" indent="-171450">
              <a:buFont typeface="Arial" panose="020B0604020202020204" pitchFamily="34" charset="0"/>
              <a:buChar char="•"/>
            </a:pPr>
            <a:r>
              <a:rPr lang="en-US" kern="1200" dirty="0">
                <a:solidFill>
                  <a:schemeClr val="tx1"/>
                </a:solidFill>
              </a:rPr>
              <a:t>Instant messaging (IM)</a:t>
            </a:r>
          </a:p>
          <a:p>
            <a:pPr marL="171450" indent="-171450">
              <a:buFont typeface="Arial" panose="020B0604020202020204" pitchFamily="34" charset="0"/>
              <a:buChar char="•"/>
            </a:pPr>
            <a:r>
              <a:rPr lang="en-US" kern="1200" dirty="0">
                <a:solidFill>
                  <a:schemeClr val="tx1"/>
                </a:solidFill>
              </a:rPr>
              <a:t>Text messaging</a:t>
            </a:r>
          </a:p>
          <a:p>
            <a:pPr marL="171450" indent="-171450">
              <a:buFont typeface="Arial" panose="020B0604020202020204" pitchFamily="34" charset="0"/>
              <a:buChar char="•"/>
            </a:pPr>
            <a:r>
              <a:rPr lang="en-US" kern="1200" dirty="0">
                <a:solidFill>
                  <a:schemeClr val="tx1"/>
                </a:solidFill>
              </a:rPr>
              <a:t>Blogging and microblogging</a:t>
            </a:r>
          </a:p>
          <a:p>
            <a:pPr marL="171450" indent="-171450">
              <a:buFont typeface="Arial" panose="020B0604020202020204" pitchFamily="34" charset="0"/>
              <a:buChar char="•"/>
            </a:pPr>
            <a:r>
              <a:rPr lang="en-US" kern="1200" dirty="0">
                <a:solidFill>
                  <a:schemeClr val="tx1"/>
                </a:solidFill>
              </a:rPr>
              <a:t>Podcasting</a:t>
            </a:r>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15916123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following top names in your field, you can customize Twitter as your own real-time news source. </a:t>
            </a:r>
          </a:p>
          <a:p>
            <a:r>
              <a:rPr lang="en-US" dirty="0"/>
              <a:t>Customer service is becoming a popular use for Twitter as well, thanks to its ease, speed, and the option to switch between public tweets and private direct messages as the situation warrants. </a:t>
            </a:r>
          </a:p>
          <a:p>
            <a:r>
              <a:rPr lang="en-US" dirty="0"/>
              <a:t>The social networking aspect of microblogs makes them good for </a:t>
            </a:r>
            <a:r>
              <a:rPr lang="en-US" i="1" dirty="0"/>
              <a:t>crowdsourcing</a:t>
            </a:r>
            <a:r>
              <a:rPr lang="en-US" dirty="0"/>
              <a:t> research questions by asking followers for input or advice.</a:t>
            </a:r>
          </a:p>
          <a:p>
            <a:r>
              <a:rPr lang="en-US" dirty="0"/>
              <a:t>The ease of retweeting, the practice of forwarding messages from other Twitter users, is the microblogging equivalent of sharing other content from other bloggers via content curation.</a:t>
            </a:r>
          </a:p>
          <a:p>
            <a:r>
              <a:rPr lang="en-US" dirty="0"/>
              <a:t>Microblogging uses the informal Twitter hashtag feature, which makes it easy for people to label and search for topics of interest and to monitor ongoing Twitter conversations about particular topics.</a:t>
            </a:r>
          </a:p>
          <a:p>
            <a:r>
              <a:rPr lang="en-US" dirty="0"/>
              <a:t>Although microblogs are designed to encourage spontaneous communication, when you’re using the medium for business communication, don’t just tweet out whatever pops into your head. Make sure messages are part of your overall communication strategy.</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46</a:t>
            </a:fld>
            <a:endParaRPr lang="en-US" dirty="0"/>
          </a:p>
        </p:txBody>
      </p:sp>
    </p:spTree>
    <p:extLst>
      <p:ext uri="{BB962C8B-B14F-4D97-AF65-F5344CB8AC3E}">
        <p14:creationId xmlns:p14="http://schemas.microsoft.com/office/powerpoint/2010/main" val="27337915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Podcasting</a:t>
            </a:r>
            <a:r>
              <a:rPr lang="en-US" dirty="0"/>
              <a:t> is the process of recording audio or video files and distributing them online via RSS subscriptions. Podcasting combines the media richness of voice</a:t>
            </a:r>
            <a:r>
              <a:rPr lang="en-US" baseline="0" dirty="0"/>
              <a:t> or visual communication with the convenience of portability. </a:t>
            </a:r>
            <a:r>
              <a:rPr lang="en-US" dirty="0"/>
              <a:t>The most obvious use for podcasting is to replace existing audio and video messages. Training is another good use; you may already have</a:t>
            </a:r>
            <a:r>
              <a:rPr lang="en-US" baseline="0" dirty="0"/>
              <a:t> taken a college course via podcasts</a:t>
            </a:r>
            <a:r>
              <a:rPr lang="en-US" dirty="0"/>
              <a:t>. Podcasting is also a great way to offer free previews of seminars and training classes. Many business writers and consultants use podcasting to build their personal brands and to enhance their other product and service offerings.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48</a:t>
            </a:fld>
            <a:endParaRPr lang="en-US" dirty="0"/>
          </a:p>
        </p:txBody>
      </p:sp>
    </p:spTree>
    <p:extLst>
      <p:ext uri="{BB962C8B-B14F-4D97-AF65-F5344CB8AC3E}">
        <p14:creationId xmlns:p14="http://schemas.microsoft.com/office/powerpoint/2010/main" val="10048274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blogs, the three-step process also adapts nicely to podcasting. </a:t>
            </a:r>
          </a:p>
          <a:p>
            <a:r>
              <a:rPr lang="en-US" dirty="0"/>
              <a:t>Focus the </a:t>
            </a:r>
            <a:r>
              <a:rPr lang="en-US" b="1" dirty="0"/>
              <a:t>planning</a:t>
            </a:r>
            <a:r>
              <a:rPr lang="en-US" dirty="0"/>
              <a:t> step on analyzing the situation, gathering the information you’ll need, and organizing your material. One vital step depends on whether you intend to create podcasts for limited use or to create a podcasting channel, designed for a wider public audience. If you plan on creating a podcast channel, consider the topics you will address over time to make sure that you have a sustainable purpose. Maintaining</a:t>
            </a:r>
            <a:r>
              <a:rPr lang="en-US" baseline="0" dirty="0"/>
              <a:t> a consistent schedule is also important to keep the attention of listeners</a:t>
            </a:r>
            <a:endParaRPr lang="en-US" dirty="0"/>
          </a:p>
          <a:p>
            <a:r>
              <a:rPr lang="en-US" dirty="0"/>
              <a:t>As you organize and move into the </a:t>
            </a:r>
            <a:r>
              <a:rPr lang="en-US" b="1" dirty="0"/>
              <a:t>writing</a:t>
            </a:r>
            <a:r>
              <a:rPr lang="en-US" dirty="0"/>
              <a:t> step, pay close attention to previews, transitions, and reviews. These steering devices are especially vital in audio and video recordings because these formats lack the visual cues that audiences rely on in print media. You’ll need to decide whether to: (a) script your podcast completely, then read it word for word; or (b) improvise from a speaking outline and notes. </a:t>
            </a:r>
          </a:p>
          <a:p>
            <a:r>
              <a:rPr lang="en-US" dirty="0"/>
              <a:t>In the </a:t>
            </a:r>
            <a:r>
              <a:rPr lang="en-US" b="1" dirty="0"/>
              <a:t>completing</a:t>
            </a:r>
            <a:r>
              <a:rPr lang="en-US" dirty="0"/>
              <a:t> step, keep in mind that editing</a:t>
            </a:r>
            <a:r>
              <a:rPr lang="en-US" baseline="0" dirty="0"/>
              <a:t> </a:t>
            </a:r>
            <a:r>
              <a:rPr lang="en-US" dirty="0"/>
              <a:t>is much more difficult in an audio or video medium such as podcasting. Therefore, take extra care to revise your script or think through your speaking notes before you begin to record. The closer you can get to recording podcasts in one take, the more productive you will be. When each recording is ready, use your system’s tools to prepare the audio file and publish it via a newsfeed. You may also want to integrate your podcasts with a related blog. Doing so will allow you to provide additional information, and encourage feedback from your audience.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49</a:t>
            </a:fld>
            <a:endParaRPr lang="en-US" dirty="0"/>
          </a:p>
        </p:txBody>
      </p:sp>
    </p:spTree>
    <p:extLst>
      <p:ext uri="{BB962C8B-B14F-4D97-AF65-F5344CB8AC3E}">
        <p14:creationId xmlns:p14="http://schemas.microsoft.com/office/powerpoint/2010/main" val="9198538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equipment needed to record podcasts depends on the degree of production quality you want to achieve and whether</a:t>
            </a:r>
            <a:r>
              <a:rPr lang="en-US" baseline="0" dirty="0"/>
              <a:t> you plan to record in a studio or on the go</a:t>
            </a:r>
            <a:r>
              <a:rPr lang="en-US" dirty="0"/>
              <a:t>. </a:t>
            </a:r>
          </a:p>
          <a:p>
            <a:r>
              <a:rPr lang="en-US" dirty="0"/>
              <a:t>Most personal computers, smartphones, and other devices now have basic audio recording capability,</a:t>
            </a:r>
            <a:r>
              <a:rPr lang="en-US" baseline="0" dirty="0"/>
              <a:t> including built-in microphones, and free editing software is available online. </a:t>
            </a:r>
            <a:r>
              <a:rPr lang="en-US" dirty="0"/>
              <a:t>If you need higher production quality or greater flexibility, you’ll need to add additional pieces of hardware and software, such as an audio processor (to filter out extraneous noise and otherwise improve the audio signal), a mixer (to combine multiple audio or video signals), a better microphone, and more sophisticated recording and editing software. You may also need to improve the acoustics of the room in which you are recording, to minimize echoes, noise, and other problems. </a:t>
            </a:r>
          </a:p>
          <a:p>
            <a:r>
              <a:rPr lang="en-US" dirty="0"/>
              <a:t>Podcasts can be distributed in several ways, including through</a:t>
            </a:r>
            <a:r>
              <a:rPr lang="en-US" baseline="0" dirty="0"/>
              <a:t> media stores such as iTunes, dedicated podcast hosting services, or on a blog with content that supports the podcasting channel.</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50</a:t>
            </a:fld>
            <a:endParaRPr lang="en-US" dirty="0"/>
          </a:p>
        </p:txBody>
      </p:sp>
    </p:spTree>
    <p:extLst>
      <p:ext uri="{BB962C8B-B14F-4D97-AF65-F5344CB8AC3E}">
        <p14:creationId xmlns:p14="http://schemas.microsoft.com/office/powerpoint/2010/main" val="2462375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solidFill>
                  <a:schemeClr val="tx1"/>
                </a:solidFill>
              </a:rPr>
              <a:t>While most of your business communication is likely to be via electronic means, don’t automatically dismiss the benefits of printed messages. Here are several situations in which you should use a printed message over electronic alternatives:</a:t>
            </a:r>
          </a:p>
          <a:p>
            <a:pPr marL="171450" indent="-171450">
              <a:buFont typeface="Arial" panose="020B0604020202020204" pitchFamily="34" charset="0"/>
              <a:buChar char="•"/>
            </a:pPr>
            <a:r>
              <a:rPr lang="en-US" dirty="0"/>
              <a:t>When you want to make a formal impression </a:t>
            </a:r>
          </a:p>
          <a:p>
            <a:pPr marL="171450" indent="-171450">
              <a:buFont typeface="Arial" panose="020B0604020202020204" pitchFamily="34" charset="0"/>
              <a:buChar char="•"/>
            </a:pPr>
            <a:r>
              <a:rPr lang="en-US" dirty="0"/>
              <a:t>When you want to stand out from the flood of electronic messages </a:t>
            </a:r>
          </a:p>
          <a:p>
            <a:pPr marL="171450" indent="-171450">
              <a:buFont typeface="Arial" panose="020B0604020202020204" pitchFamily="34" charset="0"/>
              <a:buChar char="•"/>
            </a:pPr>
            <a:r>
              <a:rPr lang="en-US" dirty="0"/>
              <a:t>When you are legally required to provide information in printed form  </a:t>
            </a:r>
          </a:p>
          <a:p>
            <a:pPr marL="171450" indent="-171450">
              <a:buFont typeface="Arial" panose="020B0604020202020204" pitchFamily="34" charset="0"/>
              <a:buChar char="•"/>
            </a:pPr>
            <a:r>
              <a:rPr lang="en-US" dirty="0"/>
              <a:t>When you need a permanent, unchangeable, or secure record </a:t>
            </a:r>
          </a:p>
          <a:p>
            <a:pPr marL="171450" indent="-171450">
              <a:buFont typeface="Arial" panose="020B0604020202020204" pitchFamily="34" charset="0"/>
              <a:buChar char="•"/>
            </a:pPr>
            <a:r>
              <a:rPr lang="en-US" dirty="0"/>
              <a:t>When </a:t>
            </a:r>
            <a:r>
              <a:rPr lang="en-US" kern="1200" dirty="0">
                <a:solidFill>
                  <a:schemeClr val="tx1"/>
                </a:solidFill>
              </a:rPr>
              <a:t>you can’t reach a particular audience electronically</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4214217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kern="1200" dirty="0">
                <a:solidFill>
                  <a:schemeClr val="tx1"/>
                </a:solidFill>
              </a:rPr>
              <a:t>As electronic media evolve, business professionals often need to keep learning the operational details of new systems. Fortunately, you can succeed with written communication in virtually all electronic media by using one of the</a:t>
            </a:r>
            <a:r>
              <a:rPr lang="en-US" u="none" kern="1200" baseline="0" dirty="0">
                <a:solidFill>
                  <a:schemeClr val="tx1"/>
                </a:solidFill>
              </a:rPr>
              <a:t> following </a:t>
            </a:r>
            <a:r>
              <a:rPr lang="en-US" u="none" kern="1200" dirty="0">
                <a:solidFill>
                  <a:schemeClr val="tx1"/>
                </a:solidFill>
              </a:rPr>
              <a:t>compositional modes:</a:t>
            </a:r>
          </a:p>
          <a:p>
            <a:r>
              <a:rPr lang="en-US" b="1" u="none" kern="1200" dirty="0">
                <a:solidFill>
                  <a:schemeClr val="tx1"/>
                </a:solidFill>
              </a:rPr>
              <a:t>Conversations. </a:t>
            </a:r>
            <a:r>
              <a:rPr lang="en-US" u="none" kern="1200" dirty="0">
                <a:solidFill>
                  <a:schemeClr val="tx1"/>
                </a:solidFill>
              </a:rPr>
              <a:t>IM is a great example of a written medium that mimics spoken conversation. The ability to think, compose, and type relatively quickly is important to maintaining the flow of an electronic conversation. </a:t>
            </a:r>
          </a:p>
          <a:p>
            <a:r>
              <a:rPr lang="en-US" b="1" u="none" kern="1200" dirty="0">
                <a:solidFill>
                  <a:schemeClr val="tx1"/>
                </a:solidFill>
              </a:rPr>
              <a:t>Comments and critiques. </a:t>
            </a:r>
            <a:r>
              <a:rPr lang="en-US" u="none" kern="1200" dirty="0">
                <a:solidFill>
                  <a:schemeClr val="tx1"/>
                </a:solidFill>
              </a:rPr>
              <a:t>One of the most powerful aspects of social media is the opportunity to express opinions and provide feedback, whether it’s leaving comments on a blog post or reviewing products on an e-commerce site. On the downside, rants, insults, jokes, and blatant self-promotion are usually of little benefit to others.</a:t>
            </a:r>
          </a:p>
          <a:p>
            <a:r>
              <a:rPr lang="en-US" b="1" u="none" kern="1200" dirty="0">
                <a:solidFill>
                  <a:schemeClr val="tx1"/>
                </a:solidFill>
              </a:rPr>
              <a:t>Orientations. </a:t>
            </a:r>
            <a:r>
              <a:rPr lang="en-US" u="none" kern="1200" dirty="0">
                <a:solidFill>
                  <a:schemeClr val="tx1"/>
                </a:solidFill>
              </a:rPr>
              <a:t>The ability to help people find their way through an unfamiliar system or subject is a valuable writing skill. Writing effective orientations can be a delicate balancing act because you need to know the material well enough </a:t>
            </a:r>
            <a:r>
              <a:rPr lang="en-US" kern="1200" dirty="0">
                <a:solidFill>
                  <a:schemeClr val="tx1"/>
                </a:solidFill>
              </a:rPr>
              <a:t>to guide others through it while being able to view it from the perspective of a “newbie.”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1571065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b="1" u="none" kern="1200" dirty="0">
                <a:solidFill>
                  <a:schemeClr val="tx1"/>
                </a:solidFill>
              </a:rPr>
              <a:t>Teasers. </a:t>
            </a:r>
            <a:r>
              <a:rPr lang="en-US" u="none" kern="1200" dirty="0">
                <a:solidFill>
                  <a:schemeClr val="tx1"/>
                </a:solidFill>
              </a:rPr>
              <a:t>Teasers intentionally withhold key pieces of information as a way to pull readers or listeners into a story or other document. Teasers are widely used in marketing and sales messages. Be sure that the </a:t>
            </a:r>
            <a:r>
              <a:rPr lang="en-US" i="1" u="none" kern="1200" dirty="0">
                <a:solidFill>
                  <a:schemeClr val="tx1"/>
                </a:solidFill>
              </a:rPr>
              <a:t>payoff</a:t>
            </a:r>
            <a:r>
              <a:rPr lang="en-US" u="none" kern="1200" dirty="0">
                <a:solidFill>
                  <a:schemeClr val="tx1"/>
                </a:solidFill>
              </a:rPr>
              <a:t>, the information a teaser links to, is valuable and legitimate. You’ll quickly lose credibility if readers think they are being tricked into clicking through to information they don’t really want.</a:t>
            </a:r>
          </a:p>
          <a:p>
            <a:pPr hangingPunct="0"/>
            <a:r>
              <a:rPr lang="en-US" b="1" u="none" kern="1200" dirty="0">
                <a:solidFill>
                  <a:schemeClr val="tx1"/>
                </a:solidFill>
              </a:rPr>
              <a:t>Status updates and announcements. </a:t>
            </a:r>
            <a:r>
              <a:rPr lang="en-US" u="none" dirty="0"/>
              <a:t>M</a:t>
            </a:r>
            <a:r>
              <a:rPr lang="en-US" u="none" kern="1200" dirty="0">
                <a:solidFill>
                  <a:schemeClr val="tx1"/>
                </a:solidFill>
              </a:rPr>
              <a:t>uch </a:t>
            </a:r>
            <a:r>
              <a:rPr lang="en-US" u="none" dirty="0"/>
              <a:t>social media </a:t>
            </a:r>
            <a:r>
              <a:rPr lang="en-US" u="none" kern="1200" dirty="0">
                <a:solidFill>
                  <a:schemeClr val="tx1"/>
                </a:solidFill>
              </a:rPr>
              <a:t>writing involves status updates and announcements. Post only those updates that readers will find useful, and include only the information they need. </a:t>
            </a:r>
          </a:p>
          <a:p>
            <a:pPr hangingPunct="0"/>
            <a:r>
              <a:rPr lang="en-US" b="1" u="none" kern="1200" dirty="0">
                <a:solidFill>
                  <a:schemeClr val="tx1"/>
                </a:solidFill>
              </a:rPr>
              <a:t>Tutorials. </a:t>
            </a:r>
            <a:r>
              <a:rPr lang="en-US" u="none" kern="1200" dirty="0">
                <a:solidFill>
                  <a:schemeClr val="tx1"/>
                </a:solidFill>
              </a:rPr>
              <a:t>Given the community nature of social media, the purpose of many messages is to share how-to advice. Becoming known as a reliable expert is a great way to build customer loyalty for your company while enhancing your own </a:t>
            </a:r>
            <a:r>
              <a:rPr lang="en-US" kern="1200" dirty="0">
                <a:solidFill>
                  <a:schemeClr val="tx1"/>
                </a:solidFill>
              </a:rPr>
              <a:t>personal value.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4099151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Candara" panose="020E0502030303020204" pitchFamily="34" charset="0"/>
                <a:ea typeface="+mn-ea"/>
                <a:cs typeface="+mn-cs"/>
              </a:rPr>
              <a:t>No matter what media or compositional mode you are using for a particular message, writing for social media requires a different approach than traditional media. Consider these tips for creating successful content for social media:</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Candara" panose="020E0502030303020204" pitchFamily="34" charset="0"/>
                <a:ea typeface="+mn-ea"/>
                <a:cs typeface="+mn-cs"/>
              </a:rPr>
              <a:t>There is no one best approach. Each reader will consume information differently.</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Candara" panose="020E0502030303020204" pitchFamily="34" charset="0"/>
                <a:ea typeface="+mn-ea"/>
                <a:cs typeface="+mn-cs"/>
              </a:rPr>
              <a:t>One</a:t>
            </a:r>
            <a:r>
              <a:rPr lang="en-US" sz="1200" kern="1200" baseline="0" dirty="0">
                <a:solidFill>
                  <a:schemeClr val="tx1"/>
                </a:solidFill>
                <a:effectLst/>
                <a:latin typeface="Candara" panose="020E0502030303020204" pitchFamily="34" charset="0"/>
                <a:ea typeface="+mn-ea"/>
                <a:cs typeface="+mn-cs"/>
              </a:rPr>
              <a:t> big benefit of social media is the “message boost” you get from followers who share information with their followers.</a:t>
            </a:r>
            <a:endParaRPr lang="en-US" sz="1200" kern="1200" dirty="0">
              <a:solidFill>
                <a:schemeClr val="tx1"/>
              </a:solidFill>
              <a:effectLst/>
              <a:latin typeface="Candara" panose="020E0502030303020204" pitchFamily="34" charset="0"/>
              <a:ea typeface="+mn-ea"/>
              <a:cs typeface="+mn-cs"/>
            </a:endParaRPr>
          </a:p>
          <a:p>
            <a:r>
              <a:rPr lang="en-US" b="1" dirty="0"/>
              <a:t>Remember that it’s a conversation, not a lecture or a sales pitch. </a:t>
            </a:r>
            <a:r>
              <a:rPr lang="en-US" dirty="0"/>
              <a:t>One of the great appeals of social media is the feeling of conversation, of people talking </a:t>
            </a:r>
            <a:r>
              <a:rPr lang="en-US" i="1" dirty="0"/>
              <a:t>with</a:t>
            </a:r>
            <a:r>
              <a:rPr lang="en-US" dirty="0"/>
              <a:t> one another instead of one person talking </a:t>
            </a:r>
            <a:r>
              <a:rPr lang="en-US" i="1" dirty="0"/>
              <a:t>at</a:t>
            </a:r>
            <a:r>
              <a:rPr lang="en-US" dirty="0"/>
              <a:t> everyone else.</a:t>
            </a:r>
          </a:p>
          <a:p>
            <a:r>
              <a:rPr lang="en-US" b="1" dirty="0"/>
              <a:t>Write informally but not carelessly. </a:t>
            </a:r>
            <a:r>
              <a:rPr lang="en-US" dirty="0"/>
              <a:t>Write as a human being with a unique, personal voice. However, don’t take this as an excuse for bad writing.</a:t>
            </a:r>
          </a:p>
          <a:p>
            <a:r>
              <a:rPr lang="en-US" b="1" dirty="0"/>
              <a:t>Create concise, specific, and informative headlines. </a:t>
            </a:r>
            <a:r>
              <a:rPr lang="en-US" dirty="0"/>
              <a:t>Given the importance of headlines in the face of content snacking and information overload, headlines are extremely important in social media.</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2905506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Get involved and stay involved.</a:t>
            </a:r>
            <a:r>
              <a:rPr lang="en-US" dirty="0"/>
              <a:t> Don’t hide from criticism. Take the opportunity to correct misinformation or explain how mistakes will be fixed.</a:t>
            </a:r>
          </a:p>
          <a:p>
            <a:r>
              <a:rPr lang="en-US" b="1" dirty="0"/>
              <a:t>Be transparent and honest. </a:t>
            </a:r>
            <a:r>
              <a:rPr lang="en-US" dirty="0"/>
              <a:t>Honesty is always essential, of course, but the social media environment is unforgiving.</a:t>
            </a:r>
          </a:p>
          <a:p>
            <a:r>
              <a:rPr lang="en-US" b="1" dirty="0"/>
              <a:t>Think before you post! </a:t>
            </a:r>
            <a:r>
              <a:rPr lang="en-US" dirty="0"/>
              <a:t>You share the responsibility of keeping your company’s and your customers’ data private and secure. Assume that every message you send in any electronic medium will be stored forever and might be read by people far beyond your original audience.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307793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1" name="TextBox 10"/>
          <p:cNvSpPr txBox="1"/>
          <p:nvPr userDrawn="1"/>
        </p:nvSpPr>
        <p:spPr>
          <a:xfrm>
            <a:off x="2640624" y="6427176"/>
            <a:ext cx="60960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2014, 2012 Pearson Education, Inc. All Rights Reserved.</a:t>
            </a: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4" name="Date Placeholder 13"/>
          <p:cNvSpPr>
            <a:spLocks noGrp="1"/>
          </p:cNvSpPr>
          <p:nvPr>
            <p:ph type="dt" sz="half" idx="10"/>
          </p:nvPr>
        </p:nvSpPr>
        <p:spPr/>
        <p:txBody>
          <a:bodyPr/>
          <a:lstStyle/>
          <a:p>
            <a:fld id="{A9DF6EFB-3F44-496C-A842-1E0B3D3B975A}" type="datetimeFigureOut">
              <a:rPr lang="en-US" smtClean="0"/>
              <a:pPr/>
              <a:t>3/28/2024</a:t>
            </a:fld>
            <a:endParaRPr lang="en-US" dirty="0"/>
          </a:p>
        </p:txBody>
      </p:sp>
      <p:sp>
        <p:nvSpPr>
          <p:cNvPr id="15" name="Slide Number Placeholder 14"/>
          <p:cNvSpPr>
            <a:spLocks noGrp="1"/>
          </p:cNvSpPr>
          <p:nvPr>
            <p:ph type="sldNum" sz="quarter" idx="11"/>
          </p:nvPr>
        </p:nvSpPr>
        <p:spPr/>
        <p:txBody>
          <a:bodyPr/>
          <a:lstStyle/>
          <a:p>
            <a:fld id="{200B2350-5261-4F5C-9DF5-EF0D264FC8D2}"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3/28/2024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3/28/2024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2640624" y="6427176"/>
            <a:ext cx="60960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2014, 2012 Pearson Education, Inc. All Rights Reserved.</a:t>
            </a: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8" name="Text Placeholder 22"/>
          <p:cNvSpPr>
            <a:spLocks noGrp="1"/>
          </p:cNvSpPr>
          <p:nvPr>
            <p:ph type="body" sz="quarter" idx="16" hasCustomPrompt="1"/>
          </p:nvPr>
        </p:nvSpPr>
        <p:spPr>
          <a:xfrm>
            <a:off x="2834640" y="6400800"/>
            <a:ext cx="5852160" cy="274320"/>
          </a:xfrm>
        </p:spPr>
        <p:txBody>
          <a:bodyPr/>
          <a:lstStyle>
            <a:lvl1pPr marL="0" indent="0">
              <a:spcBef>
                <a:spcPts val="0"/>
              </a:spcBef>
              <a:buFontTx/>
              <a:buNone/>
              <a:defRPr/>
            </a:lvl1pPr>
          </a:lstStyle>
          <a:p>
            <a:pPr lvl="0"/>
            <a:r>
              <a:rPr lang="en-US" dirty="0"/>
              <a:t>Copyright</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2981062836"/>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3/28/2024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3/28/2024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3/28/2024</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3/28/2024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2640624" y="6427176"/>
            <a:ext cx="60960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2014, 2012 Pearson Education, Inc. All Rights Reserved.</a:t>
            </a:r>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3/28/2024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6" name="Title 7"/>
          <p:cNvSpPr>
            <a:spLocks noGrp="1"/>
          </p:cNvSpPr>
          <p:nvPr>
            <p:ph type="title"/>
          </p:nvPr>
        </p:nvSpPr>
        <p:spPr>
          <a:xfrm>
            <a:off x="457200" y="215372"/>
            <a:ext cx="8229600" cy="1097280"/>
          </a:xfrm>
        </p:spPr>
        <p:txBody>
          <a:bodyPr/>
          <a:lstStyle/>
          <a:p>
            <a:r>
              <a:rPr lang="en-US" dirty="0"/>
              <a:t>Click to edit Master title style</a:t>
            </a:r>
          </a:p>
        </p:txBody>
      </p:sp>
      <p:sp>
        <p:nvSpPr>
          <p:cNvPr id="7" name="Content Placeholder 2"/>
          <p:cNvSpPr>
            <a:spLocks noGrp="1"/>
          </p:cNvSpPr>
          <p:nvPr>
            <p:ph idx="1"/>
          </p:nvPr>
        </p:nvSpPr>
        <p:spPr>
          <a:xfrm>
            <a:off x="457200" y="1600201"/>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457200" y="2667000"/>
            <a:ext cx="3886200" cy="2438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4419600" y="2667000"/>
            <a:ext cx="4267200" cy="243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3/28/2024</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40624" y="6427176"/>
            <a:ext cx="60960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2016, 2014 Pearson Education, Inc. All Rights Reserved.</a:t>
            </a:r>
          </a:p>
        </p:txBody>
      </p:sp>
      <p:pic>
        <p:nvPicPr>
          <p:cNvPr id="9" name="Picture 8" descr="Pearson Logo"/>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56" r:id="rId4"/>
    <p:sldLayoutId id="2147483650" r:id="rId5"/>
    <p:sldLayoutId id="2147483659" r:id="rId6"/>
    <p:sldLayoutId id="2147483658" r:id="rId7"/>
    <p:sldLayoutId id="2147483660" r:id="rId8"/>
    <p:sldLayoutId id="2147483662" r:id="rId9"/>
    <p:sldLayoutId id="2147483651" r:id="rId10"/>
    <p:sldLayoutId id="2147483654" r:id="rId11"/>
    <p:sldLayoutId id="2147483655" r:id="rId12"/>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533"/>
            <a:ext cx="8277519" cy="806267"/>
          </a:xfrm>
        </p:spPr>
        <p:txBody>
          <a:bodyPr anchor="b"/>
          <a:lstStyle/>
          <a:p>
            <a:pPr>
              <a:defRPr/>
            </a:pPr>
            <a:r>
              <a:rPr lang="en-US" sz="3600" dirty="0">
                <a:latin typeface="+mj-lt"/>
              </a:rPr>
              <a:t>Business Communication Essentials</a:t>
            </a:r>
            <a:endParaRPr lang="en-US" sz="3600" dirty="0">
              <a:latin typeface="+mj-lt"/>
              <a:cs typeface="Aharoni" panose="02010803020104030203" pitchFamily="2" charset="-79"/>
            </a:endParaRPr>
          </a:p>
        </p:txBody>
      </p:sp>
      <p:sp>
        <p:nvSpPr>
          <p:cNvPr id="3" name="Text Placeholder 2"/>
          <p:cNvSpPr>
            <a:spLocks noGrp="1"/>
          </p:cNvSpPr>
          <p:nvPr>
            <p:ph type="body" sz="quarter" idx="13"/>
          </p:nvPr>
        </p:nvSpPr>
        <p:spPr>
          <a:xfrm>
            <a:off x="457200" y="1219200"/>
            <a:ext cx="8153401" cy="349068"/>
          </a:xfrm>
        </p:spPr>
        <p:txBody>
          <a:bodyPr/>
          <a:lstStyle/>
          <a:p>
            <a:r>
              <a:rPr lang="en-IN" sz="2400" dirty="0"/>
              <a:t>Eighth Edition</a:t>
            </a:r>
            <a:endParaRPr lang="en-IN" sz="2400" dirty="0">
              <a:latin typeface="+mj-lt"/>
            </a:endParaRPr>
          </a:p>
        </p:txBody>
      </p:sp>
      <p:sp>
        <p:nvSpPr>
          <p:cNvPr id="4" name="Text Placeholder 3"/>
          <p:cNvSpPr>
            <a:spLocks noGrp="1"/>
          </p:cNvSpPr>
          <p:nvPr>
            <p:ph type="body" sz="quarter" idx="14"/>
          </p:nvPr>
        </p:nvSpPr>
        <p:spPr>
          <a:xfrm>
            <a:off x="4343400" y="2362200"/>
            <a:ext cx="4038601" cy="685800"/>
          </a:xfrm>
        </p:spPr>
        <p:txBody>
          <a:bodyPr/>
          <a:lstStyle/>
          <a:p>
            <a:pPr algn="ctr"/>
            <a:r>
              <a:rPr lang="en-IN" sz="3600" b="1" dirty="0"/>
              <a:t>Chapter 6</a:t>
            </a:r>
            <a:endParaRPr lang="en-IN" sz="3600" dirty="0"/>
          </a:p>
        </p:txBody>
      </p:sp>
      <p:sp>
        <p:nvSpPr>
          <p:cNvPr id="5" name="Text Placeholder 4"/>
          <p:cNvSpPr>
            <a:spLocks noGrp="1"/>
          </p:cNvSpPr>
          <p:nvPr>
            <p:ph type="body" sz="quarter" idx="15"/>
          </p:nvPr>
        </p:nvSpPr>
        <p:spPr>
          <a:xfrm>
            <a:off x="4343400" y="3300444"/>
            <a:ext cx="4038601" cy="2787236"/>
          </a:xfrm>
        </p:spPr>
        <p:txBody>
          <a:bodyPr/>
          <a:lstStyle/>
          <a:p>
            <a:pPr algn="ctr"/>
            <a:r>
              <a:rPr lang="en-US" sz="3600" dirty="0"/>
              <a:t>Crafting Messages for Digital Channels</a:t>
            </a:r>
          </a:p>
        </p:txBody>
      </p:sp>
      <p:pic>
        <p:nvPicPr>
          <p:cNvPr id="7" name="Picture 6" descr="Front Cover: Business Communication Essentials Eighth Edition by Bovée and Thi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124" y="2094114"/>
            <a:ext cx="3078123" cy="3816872"/>
          </a:xfrm>
          <a:prstGeom prst="rect">
            <a:avLst/>
          </a:prstGeom>
          <a:ln w="6350">
            <a:solidFill>
              <a:schemeClr val="tx1"/>
            </a:solidFill>
          </a:ln>
        </p:spPr>
      </p:pic>
      <p:sp>
        <p:nvSpPr>
          <p:cNvPr id="11" name="Text Placeholder 3"/>
          <p:cNvSpPr>
            <a:spLocks noGrp="1"/>
          </p:cNvSpPr>
          <p:nvPr>
            <p:ph type="body" sz="quarter" idx="14"/>
          </p:nvPr>
        </p:nvSpPr>
        <p:spPr>
          <a:xfrm>
            <a:off x="2800928" y="6394896"/>
            <a:ext cx="5848350" cy="259773"/>
          </a:xfrm>
        </p:spPr>
        <p:txBody>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2016, 2014 Pearson Education, Inc. All Rights Reserved.</a:t>
            </a:r>
          </a:p>
        </p:txBody>
      </p:sp>
    </p:spTree>
    <p:extLst>
      <p:ext uri="{BB962C8B-B14F-4D97-AF65-F5344CB8AC3E}">
        <p14:creationId xmlns:p14="http://schemas.microsoft.com/office/powerpoint/2010/main" val="74670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05800" cy="1097280"/>
          </a:xfrm>
        </p:spPr>
        <p:txBody>
          <a:bodyPr/>
          <a:lstStyle/>
          <a:p>
            <a:r>
              <a:rPr lang="en-US" sz="3600" dirty="0">
                <a:solidFill>
                  <a:schemeClr val="bg2"/>
                </a:solidFill>
                <a:latin typeface="+mj-lt"/>
              </a:rPr>
              <a:t>Creating Content for Social Media </a:t>
            </a:r>
            <a:r>
              <a:rPr lang="en-US" sz="2000" b="0" dirty="0">
                <a:solidFill>
                  <a:schemeClr val="bg2"/>
                </a:solidFill>
                <a:latin typeface="+mj-lt"/>
              </a:rPr>
              <a:t>(1 of 2)</a:t>
            </a:r>
          </a:p>
        </p:txBody>
      </p:sp>
      <p:sp>
        <p:nvSpPr>
          <p:cNvPr id="3" name="Content Placeholder 2"/>
          <p:cNvSpPr>
            <a:spLocks noGrp="1"/>
          </p:cNvSpPr>
          <p:nvPr>
            <p:ph idx="1"/>
          </p:nvPr>
        </p:nvSpPr>
        <p:spPr>
          <a:xfrm>
            <a:off x="457200" y="1600201"/>
            <a:ext cx="8229600" cy="1600200"/>
          </a:xfrm>
        </p:spPr>
        <p:txBody>
          <a:bodyPr/>
          <a:lstStyle/>
          <a:p>
            <a:pPr marL="256032" lvl="0" indent="-256032">
              <a:buSzPct val="100000"/>
            </a:pPr>
            <a:r>
              <a:rPr lang="en-US" sz="2400" dirty="0"/>
              <a:t>Support How Readers Want to Consume Information</a:t>
            </a:r>
          </a:p>
          <a:p>
            <a:pPr marL="256032" lvl="0" indent="-256032">
              <a:buSzPct val="100000"/>
            </a:pPr>
            <a:r>
              <a:rPr lang="en-US" sz="2400" dirty="0"/>
              <a:t>Provide Information Followers Will Share</a:t>
            </a:r>
          </a:p>
          <a:p>
            <a:pPr marL="256032" lvl="0" indent="-256032">
              <a:buSzPct val="100000"/>
            </a:pPr>
            <a:r>
              <a:rPr lang="en-US" sz="2400" dirty="0"/>
              <a:t>Start Conversations, Not Sales Pitches</a:t>
            </a:r>
          </a:p>
          <a:p>
            <a:pPr marL="256032" lvl="0" indent="-256032">
              <a:buSzPct val="100000"/>
            </a:pPr>
            <a:r>
              <a:rPr lang="en-US" sz="2400" dirty="0"/>
              <a:t>Write Informally, But Not Carelessly</a:t>
            </a:r>
          </a:p>
          <a:p>
            <a:pPr marL="256032" lvl="0" indent="-256032">
              <a:buSzPct val="100000"/>
            </a:pPr>
            <a:r>
              <a:rPr lang="en-US" sz="2400" dirty="0"/>
              <a:t>Use Concise, Informative Headlines</a:t>
            </a:r>
          </a:p>
        </p:txBody>
      </p:sp>
    </p:spTree>
    <p:extLst>
      <p:ext uri="{BB962C8B-B14F-4D97-AF65-F5344CB8AC3E}">
        <p14:creationId xmlns:p14="http://schemas.microsoft.com/office/powerpoint/2010/main" val="2814805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05800" cy="1097280"/>
          </a:xfrm>
        </p:spPr>
        <p:txBody>
          <a:bodyPr/>
          <a:lstStyle/>
          <a:p>
            <a:r>
              <a:rPr lang="en-US" sz="3600" dirty="0">
                <a:solidFill>
                  <a:schemeClr val="bg2"/>
                </a:solidFill>
                <a:latin typeface="+mj-lt"/>
              </a:rPr>
              <a:t>Creating Content for Social Media </a:t>
            </a:r>
            <a:r>
              <a:rPr lang="en-US" sz="2000" b="0" dirty="0">
                <a:solidFill>
                  <a:schemeClr val="bg2"/>
                </a:solidFill>
                <a:latin typeface="+mj-lt"/>
              </a:rPr>
              <a:t>(2 of 2)</a:t>
            </a:r>
          </a:p>
        </p:txBody>
      </p:sp>
      <p:sp>
        <p:nvSpPr>
          <p:cNvPr id="3" name="Content Placeholder 2"/>
          <p:cNvSpPr>
            <a:spLocks noGrp="1"/>
          </p:cNvSpPr>
          <p:nvPr>
            <p:ph idx="1"/>
          </p:nvPr>
        </p:nvSpPr>
        <p:spPr>
          <a:xfrm>
            <a:off x="457200" y="1600200"/>
            <a:ext cx="3276600" cy="3345815"/>
          </a:xfrm>
        </p:spPr>
        <p:txBody>
          <a:bodyPr/>
          <a:lstStyle/>
          <a:p>
            <a:pPr marL="256032" lvl="0" indent="-256032">
              <a:buSzPct val="100000"/>
            </a:pPr>
            <a:r>
              <a:rPr lang="en-US" sz="2400" dirty="0"/>
              <a:t>Get Involved and </a:t>
            </a:r>
            <a:br>
              <a:rPr lang="en-US" sz="2400" dirty="0"/>
            </a:br>
            <a:r>
              <a:rPr lang="en-US" sz="2400" dirty="0"/>
              <a:t>Stay Involved</a:t>
            </a:r>
          </a:p>
          <a:p>
            <a:pPr marL="256032" lvl="0" indent="-256032">
              <a:buSzPct val="100000"/>
            </a:pPr>
            <a:r>
              <a:rPr lang="en-US" sz="2400" dirty="0"/>
              <a:t>Be Transparent and </a:t>
            </a:r>
            <a:br>
              <a:rPr lang="en-US" sz="2400" dirty="0"/>
            </a:br>
            <a:r>
              <a:rPr lang="en-US" sz="2400" dirty="0"/>
              <a:t>Honest</a:t>
            </a:r>
          </a:p>
          <a:p>
            <a:pPr marL="256032" lvl="0" indent="-256032">
              <a:buSzPct val="100000"/>
            </a:pPr>
            <a:r>
              <a:rPr lang="en-US" sz="2400" dirty="0"/>
              <a:t>Think Before You </a:t>
            </a:r>
            <a:br>
              <a:rPr lang="en-US" sz="2400" dirty="0"/>
            </a:br>
            <a:r>
              <a:rPr lang="en-US" sz="2400" dirty="0"/>
              <a:t>Post a Message</a:t>
            </a:r>
          </a:p>
        </p:txBody>
      </p:sp>
      <p:pic>
        <p:nvPicPr>
          <p:cNvPr id="4" name="Picture 3" descr="A Facebook post from Fender Guitar, announcing a giveaway. The Facebook post reads as follows. Pro Audio Land is giving away a bunch of awesome Fender gear in August. Just guess whose Fender artist gear is featured in each week’s, this is the Sound, photo to enter at this hyperlink. The Facebook post also contains an image of several electric guitar amplifiers and other assorted musical gear, as well as the following captions. Enter to win! Guess whose rig this is? Take a guess and be entered to win. Guess correctly, and we double your chances to win. Come back every Monday to guess a new artist’s rig and be eligible for that week’s pr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676400"/>
            <a:ext cx="4180681" cy="3269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2751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699028"/>
          </a:xfrm>
        </p:spPr>
        <p:txBody>
          <a:bodyPr/>
          <a:lstStyle/>
          <a:p>
            <a:r>
              <a:rPr lang="en-US" sz="3600" dirty="0">
                <a:latin typeface="+mj-lt"/>
              </a:rPr>
              <a:t>Optimizing Content for Mobile Devices</a:t>
            </a:r>
          </a:p>
        </p:txBody>
      </p:sp>
      <p:sp>
        <p:nvSpPr>
          <p:cNvPr id="3" name="Content Placeholder 2"/>
          <p:cNvSpPr>
            <a:spLocks noGrp="1"/>
          </p:cNvSpPr>
          <p:nvPr>
            <p:ph idx="1"/>
          </p:nvPr>
        </p:nvSpPr>
        <p:spPr>
          <a:xfrm>
            <a:off x="457200" y="1143000"/>
            <a:ext cx="8229600" cy="4525963"/>
          </a:xfrm>
        </p:spPr>
        <p:txBody>
          <a:bodyPr/>
          <a:lstStyle/>
          <a:p>
            <a:pPr marL="256032" lvl="0" indent="-256032">
              <a:buSzPct val="100000"/>
            </a:pPr>
            <a:r>
              <a:rPr lang="en-US" sz="2400" dirty="0"/>
              <a:t>Mobile Specific Options</a:t>
            </a:r>
          </a:p>
          <a:p>
            <a:pPr marL="740664" lvl="1" indent="-283464" defTabSz="1600200"/>
            <a:r>
              <a:rPr lang="en-US" sz="2400" dirty="0"/>
              <a:t>Location-Aware Content and Services</a:t>
            </a:r>
          </a:p>
          <a:p>
            <a:pPr marL="740664" lvl="1" indent="-283464" defTabSz="1600200"/>
            <a:r>
              <a:rPr lang="en-US" sz="2400" dirty="0"/>
              <a:t>Augmented Reality</a:t>
            </a:r>
          </a:p>
          <a:p>
            <a:pPr marL="740664" lvl="1" indent="-283464" defTabSz="1600200"/>
            <a:r>
              <a:rPr lang="en-US" sz="2400" dirty="0"/>
              <a:t>Wearable Technology</a:t>
            </a:r>
          </a:p>
          <a:p>
            <a:pPr marL="740664" lvl="1" indent="-283464" defTabSz="1600200"/>
            <a:r>
              <a:rPr lang="en-US" sz="2400" dirty="0"/>
              <a:t>Blogging and Podcasting</a:t>
            </a:r>
          </a:p>
          <a:p>
            <a:pPr marL="740664" lvl="1" indent="-283464" defTabSz="1600200"/>
            <a:r>
              <a:rPr lang="en-US" sz="2400" dirty="0"/>
              <a:t>Cloud-Based Services</a:t>
            </a:r>
          </a:p>
        </p:txBody>
      </p:sp>
      <p:pic>
        <p:nvPicPr>
          <p:cNvPr id="4" name="Picture 2" descr="A man views his workspace through a tablet, using its camera and Panasonic’s computer integrated manufacturing software, which highlights detailed information of the equipment it’s pointed tow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4038600"/>
            <a:ext cx="4495800" cy="20591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21B2BAF-411C-D0FA-483C-CF27FD805582}"/>
              </a:ext>
            </a:extLst>
          </p:cNvPr>
          <p:cNvPicPr>
            <a:picLocks noChangeAspect="1"/>
          </p:cNvPicPr>
          <p:nvPr/>
        </p:nvPicPr>
        <p:blipFill>
          <a:blip r:embed="rId4"/>
          <a:stretch>
            <a:fillRect/>
          </a:stretch>
        </p:blipFill>
        <p:spPr>
          <a:xfrm>
            <a:off x="2343150" y="1543050"/>
            <a:ext cx="4457700" cy="3771900"/>
          </a:xfrm>
          <a:prstGeom prst="rect">
            <a:avLst/>
          </a:prstGeom>
        </p:spPr>
      </p:pic>
    </p:spTree>
    <p:extLst>
      <p:ext uri="{BB962C8B-B14F-4D97-AF65-F5344CB8AC3E}">
        <p14:creationId xmlns:p14="http://schemas.microsoft.com/office/powerpoint/2010/main" val="2701922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Summary of Discussion </a:t>
            </a:r>
            <a:r>
              <a:rPr lang="en-US" sz="2000" b="0" dirty="0">
                <a:solidFill>
                  <a:schemeClr val="bg2"/>
                </a:solidFill>
                <a:latin typeface="+mj-lt"/>
              </a:rPr>
              <a:t>(1 of 7)</a:t>
            </a:r>
          </a:p>
        </p:txBody>
      </p:sp>
      <p:sp>
        <p:nvSpPr>
          <p:cNvPr id="3" name="Content Placeholder 2"/>
          <p:cNvSpPr>
            <a:spLocks noGrp="1"/>
          </p:cNvSpPr>
          <p:nvPr>
            <p:ph idx="1"/>
          </p:nvPr>
        </p:nvSpPr>
        <p:spPr/>
        <p:txBody>
          <a:bodyPr/>
          <a:lstStyle/>
          <a:p>
            <a:pPr marL="256032" indent="-256032">
              <a:buSzPct val="100000"/>
            </a:pPr>
            <a:r>
              <a:rPr lang="en-US" sz="2400" dirty="0"/>
              <a:t>In this section, we discussed the following:</a:t>
            </a:r>
          </a:p>
          <a:p>
            <a:pPr marL="740664" lvl="1"/>
            <a:r>
              <a:rPr lang="en-US" sz="2400" dirty="0"/>
              <a:t>Social Media and Business Communication</a:t>
            </a:r>
          </a:p>
          <a:p>
            <a:pPr marL="740664" lvl="1"/>
            <a:r>
              <a:rPr lang="en-US" sz="2400" dirty="0"/>
              <a:t>Media Choices for Brief Messages</a:t>
            </a:r>
          </a:p>
          <a:p>
            <a:pPr marL="740664" lvl="1"/>
            <a:r>
              <a:rPr lang="en-US" sz="2400" dirty="0"/>
              <a:t>Benefits of Printed Messages</a:t>
            </a:r>
          </a:p>
          <a:p>
            <a:pPr marL="740664" lvl="1"/>
            <a:r>
              <a:rPr lang="en-US" sz="2400" dirty="0"/>
              <a:t>Compositional Modes for Digital Media</a:t>
            </a:r>
          </a:p>
          <a:p>
            <a:pPr marL="740664" lvl="1"/>
            <a:r>
              <a:rPr lang="en-US" sz="2400" dirty="0"/>
              <a:t>Creating Content for Social Media</a:t>
            </a:r>
          </a:p>
          <a:p>
            <a:pPr marL="740664" lvl="1"/>
            <a:r>
              <a:rPr lang="en-US" sz="2400" dirty="0"/>
              <a:t>Optimizing Content for Mobile Devices</a:t>
            </a:r>
          </a:p>
          <a:p>
            <a:pPr marL="256032" indent="-256032">
              <a:buSzPct val="100000"/>
            </a:pPr>
            <a:r>
              <a:rPr lang="en-US" sz="2400" dirty="0"/>
              <a:t>The next section will cover </a:t>
            </a:r>
            <a:r>
              <a:rPr lang="en-US" sz="2400" b="1" dirty="0"/>
              <a:t>Social Networks</a:t>
            </a:r>
            <a:r>
              <a:rPr lang="en-US" sz="2400" dirty="0"/>
              <a:t>.</a:t>
            </a:r>
          </a:p>
        </p:txBody>
      </p:sp>
    </p:spTree>
    <p:extLst>
      <p:ext uri="{BB962C8B-B14F-4D97-AF65-F5344CB8AC3E}">
        <p14:creationId xmlns:p14="http://schemas.microsoft.com/office/powerpoint/2010/main" val="2777257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Social Networks</a:t>
            </a:r>
          </a:p>
        </p:txBody>
      </p:sp>
      <p:sp>
        <p:nvSpPr>
          <p:cNvPr id="3" name="Content Placeholder 2"/>
          <p:cNvSpPr>
            <a:spLocks noGrp="1"/>
          </p:cNvSpPr>
          <p:nvPr>
            <p:ph idx="1"/>
          </p:nvPr>
        </p:nvSpPr>
        <p:spPr>
          <a:xfrm>
            <a:off x="457200" y="1600201"/>
            <a:ext cx="8229600" cy="762000"/>
          </a:xfrm>
        </p:spPr>
        <p:txBody>
          <a:bodyPr/>
          <a:lstStyle/>
          <a:p>
            <a:r>
              <a:rPr lang="en-US" sz="2400" b="1" dirty="0"/>
              <a:t>LO 6.2 </a:t>
            </a:r>
            <a:r>
              <a:rPr lang="en-US" sz="2400" dirty="0"/>
              <a:t>Describe the use of social networks in business communication.</a:t>
            </a:r>
          </a:p>
        </p:txBody>
      </p:sp>
    </p:spTree>
    <p:extLst>
      <p:ext uri="{BB962C8B-B14F-4D97-AF65-F5344CB8AC3E}">
        <p14:creationId xmlns:p14="http://schemas.microsoft.com/office/powerpoint/2010/main" val="830454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Categories of Social Networks</a:t>
            </a:r>
          </a:p>
        </p:txBody>
      </p:sp>
      <p:pic>
        <p:nvPicPr>
          <p:cNvPr id="17" name="Picture 16" descr="Text boxes emphasize the relationship between introductions, support, information, and advice, with connecting arrows. Three types of networks are also presented as follows. Public, general purpose. Public, specialized. Private, interna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905000"/>
            <a:ext cx="7798198" cy="3811478"/>
          </a:xfrm>
          <a:prstGeom prst="rect">
            <a:avLst/>
          </a:prstGeom>
        </p:spPr>
      </p:pic>
    </p:spTree>
    <p:extLst>
      <p:ext uri="{BB962C8B-B14F-4D97-AF65-F5344CB8AC3E}">
        <p14:creationId xmlns:p14="http://schemas.microsoft.com/office/powerpoint/2010/main" val="1880941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315200" cy="1097280"/>
          </a:xfrm>
        </p:spPr>
        <p:txBody>
          <a:bodyPr/>
          <a:lstStyle/>
          <a:p>
            <a:r>
              <a:rPr lang="en-US" sz="3600" dirty="0">
                <a:solidFill>
                  <a:schemeClr val="bg2"/>
                </a:solidFill>
                <a:latin typeface="+mj-lt"/>
              </a:rPr>
              <a:t>Business Communication Uses of Social Networks </a:t>
            </a:r>
            <a:r>
              <a:rPr lang="en-US" sz="2000" b="0" dirty="0">
                <a:solidFill>
                  <a:schemeClr val="bg2"/>
                </a:solidFill>
                <a:latin typeface="+mj-lt"/>
              </a:rPr>
              <a:t>(1 of 2)</a:t>
            </a:r>
          </a:p>
        </p:txBody>
      </p:sp>
      <p:sp>
        <p:nvSpPr>
          <p:cNvPr id="3" name="Content Placeholder 2"/>
          <p:cNvSpPr>
            <a:spLocks noGrp="1"/>
          </p:cNvSpPr>
          <p:nvPr>
            <p:ph idx="1"/>
          </p:nvPr>
        </p:nvSpPr>
        <p:spPr>
          <a:xfrm>
            <a:off x="457200" y="1600200"/>
            <a:ext cx="8229600" cy="3276599"/>
          </a:xfrm>
        </p:spPr>
        <p:txBody>
          <a:bodyPr/>
          <a:lstStyle/>
          <a:p>
            <a:pPr marL="256032" lvl="0" indent="-256032">
              <a:buSzPct val="100000"/>
            </a:pPr>
            <a:r>
              <a:rPr lang="en-US" sz="2400" dirty="0"/>
              <a:t>Integrating Company Workforces</a:t>
            </a:r>
          </a:p>
          <a:p>
            <a:pPr marL="256032" lvl="0" indent="-256032">
              <a:buSzPct val="100000"/>
            </a:pPr>
            <a:r>
              <a:rPr lang="en-US" sz="2400" dirty="0"/>
              <a:t>Fostering Collaboration</a:t>
            </a:r>
          </a:p>
          <a:p>
            <a:pPr marL="256032" lvl="0" indent="-256032">
              <a:buSzPct val="100000"/>
            </a:pPr>
            <a:r>
              <a:rPr lang="en-US" sz="2400" dirty="0"/>
              <a:t>Building Communities Online</a:t>
            </a:r>
          </a:p>
          <a:p>
            <a:pPr marL="256032" lvl="0" indent="-256032">
              <a:buSzPct val="100000"/>
            </a:pPr>
            <a:r>
              <a:rPr lang="en-US" sz="2400" dirty="0"/>
              <a:t>Socializing Brands and Companies</a:t>
            </a:r>
          </a:p>
          <a:p>
            <a:pPr marL="256032" lvl="0" indent="-256032">
              <a:buSzPct val="100000"/>
            </a:pPr>
            <a:r>
              <a:rPr lang="en-US" sz="2400" dirty="0"/>
              <a:t>Understanding Target Markets</a:t>
            </a:r>
          </a:p>
          <a:p>
            <a:pPr marL="256032" lvl="0" indent="-256032">
              <a:buSzPct val="100000"/>
            </a:pPr>
            <a:r>
              <a:rPr lang="en-US" sz="2400" dirty="0"/>
              <a:t>Recruiting Employees and Partners</a:t>
            </a:r>
          </a:p>
          <a:p>
            <a:pPr marL="256032" lvl="0" indent="-256032">
              <a:buSzPct val="100000"/>
            </a:pPr>
            <a:endParaRPr lang="en-US" sz="2400" dirty="0"/>
          </a:p>
        </p:txBody>
      </p:sp>
    </p:spTree>
    <p:extLst>
      <p:ext uri="{BB962C8B-B14F-4D97-AF65-F5344CB8AC3E}">
        <p14:creationId xmlns:p14="http://schemas.microsoft.com/office/powerpoint/2010/main" val="3783174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239000" cy="1097280"/>
          </a:xfrm>
        </p:spPr>
        <p:txBody>
          <a:bodyPr/>
          <a:lstStyle/>
          <a:p>
            <a:r>
              <a:rPr lang="en-US" sz="3600" dirty="0">
                <a:solidFill>
                  <a:schemeClr val="bg2"/>
                </a:solidFill>
                <a:latin typeface="+mj-lt"/>
              </a:rPr>
              <a:t>Business Communication Uses of Social Networks </a:t>
            </a:r>
            <a:r>
              <a:rPr lang="en-US" sz="2000" b="0" dirty="0">
                <a:solidFill>
                  <a:schemeClr val="bg2"/>
                </a:solidFill>
                <a:latin typeface="+mj-lt"/>
              </a:rPr>
              <a:t>(2 of 2)</a:t>
            </a:r>
          </a:p>
        </p:txBody>
      </p:sp>
      <p:sp>
        <p:nvSpPr>
          <p:cNvPr id="3" name="Content Placeholder 2"/>
          <p:cNvSpPr>
            <a:spLocks noGrp="1"/>
          </p:cNvSpPr>
          <p:nvPr>
            <p:ph idx="1"/>
          </p:nvPr>
        </p:nvSpPr>
        <p:spPr>
          <a:xfrm>
            <a:off x="457200" y="1600201"/>
            <a:ext cx="7924800" cy="1524000"/>
          </a:xfrm>
        </p:spPr>
        <p:txBody>
          <a:bodyPr/>
          <a:lstStyle/>
          <a:p>
            <a:pPr marL="256032" lvl="0" indent="-256032">
              <a:buSzPct val="100000"/>
            </a:pPr>
            <a:r>
              <a:rPr lang="en-US" sz="2400" dirty="0"/>
              <a:t>Connecting with Sales Prospects</a:t>
            </a:r>
          </a:p>
          <a:p>
            <a:pPr marL="256032" lvl="0" indent="-256032">
              <a:buSzPct val="100000"/>
            </a:pPr>
            <a:r>
              <a:rPr lang="en-US" sz="2400" dirty="0"/>
              <a:t>Supporting Customer Service</a:t>
            </a:r>
          </a:p>
          <a:p>
            <a:pPr marL="256032" lvl="0" indent="-256032">
              <a:buSzPct val="100000"/>
            </a:pPr>
            <a:r>
              <a:rPr lang="en-US" sz="2400" dirty="0"/>
              <a:t>Extending the Organization</a:t>
            </a:r>
          </a:p>
          <a:p>
            <a:pPr marL="256032" lvl="0" indent="-256032">
              <a:buSzPct val="100000"/>
            </a:pPr>
            <a:r>
              <a:rPr lang="en-US" sz="2400" dirty="0"/>
              <a:t>Crowdspeaking</a:t>
            </a:r>
          </a:p>
        </p:txBody>
      </p:sp>
    </p:spTree>
    <p:extLst>
      <p:ext uri="{BB962C8B-B14F-4D97-AF65-F5344CB8AC3E}">
        <p14:creationId xmlns:p14="http://schemas.microsoft.com/office/powerpoint/2010/main" val="2012943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Business Communication Strategies on Social Networks</a:t>
            </a:r>
            <a:endParaRPr lang="en-US" sz="2000" b="0" dirty="0">
              <a:solidFill>
                <a:schemeClr val="bg2"/>
              </a:solidFill>
              <a:latin typeface="+mj-lt"/>
            </a:endParaRPr>
          </a:p>
        </p:txBody>
      </p:sp>
      <p:pic>
        <p:nvPicPr>
          <p:cNvPr id="22" name="Picture 2" descr="Text boxes emphasize the importance of the following considerations in developing business communication strategies. Compositional modes, valuable content, and existing conversations. These considerations contribute to such elements of good business communication as online presence, community building, promotion efforts, and the establishment of consistent personalit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501" y="1885269"/>
            <a:ext cx="7644543" cy="3627765"/>
          </a:xfrm>
          <a:prstGeom prst="rect">
            <a:avLst/>
          </a:prstGeom>
        </p:spPr>
      </p:pic>
      <p:pic>
        <p:nvPicPr>
          <p:cNvPr id="3" name="Picture 2">
            <a:extLst>
              <a:ext uri="{FF2B5EF4-FFF2-40B4-BE49-F238E27FC236}">
                <a16:creationId xmlns:a16="http://schemas.microsoft.com/office/drawing/2014/main" id="{F21B2BAF-411C-D0FA-483C-CF27FD805582}"/>
              </a:ext>
            </a:extLst>
          </p:cNvPr>
          <p:cNvPicPr>
            <a:picLocks noChangeAspect="1"/>
          </p:cNvPicPr>
          <p:nvPr/>
        </p:nvPicPr>
        <p:blipFill>
          <a:blip r:embed="rId4"/>
          <a:stretch>
            <a:fillRect/>
          </a:stretch>
        </p:blipFill>
        <p:spPr>
          <a:xfrm>
            <a:off x="2343150" y="1543050"/>
            <a:ext cx="4457700" cy="3771900"/>
          </a:xfrm>
          <a:prstGeom prst="rect">
            <a:avLst/>
          </a:prstGeom>
        </p:spPr>
      </p:pic>
    </p:spTree>
    <p:extLst>
      <p:ext uri="{BB962C8B-B14F-4D97-AF65-F5344CB8AC3E}">
        <p14:creationId xmlns:p14="http://schemas.microsoft.com/office/powerpoint/2010/main" val="93868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Summary of Discussion </a:t>
            </a:r>
            <a:r>
              <a:rPr lang="en-US" sz="2000" b="0" dirty="0">
                <a:solidFill>
                  <a:schemeClr val="bg2"/>
                </a:solidFill>
                <a:latin typeface="+mj-lt"/>
              </a:rPr>
              <a:t>(2 of 7)</a:t>
            </a:r>
          </a:p>
        </p:txBody>
      </p:sp>
      <p:sp>
        <p:nvSpPr>
          <p:cNvPr id="3" name="Content Placeholder 2"/>
          <p:cNvSpPr>
            <a:spLocks noGrp="1"/>
          </p:cNvSpPr>
          <p:nvPr>
            <p:ph idx="1"/>
          </p:nvPr>
        </p:nvSpPr>
        <p:spPr>
          <a:xfrm>
            <a:off x="457200" y="1600201"/>
            <a:ext cx="8229600" cy="2514600"/>
          </a:xfrm>
        </p:spPr>
        <p:txBody>
          <a:bodyPr/>
          <a:lstStyle/>
          <a:p>
            <a:pPr marL="256032" indent="-256032">
              <a:buSzPct val="100000"/>
            </a:pPr>
            <a:r>
              <a:rPr lang="en-US" sz="2400" dirty="0"/>
              <a:t>In this section, we discussed the following:</a:t>
            </a:r>
          </a:p>
          <a:p>
            <a:pPr marL="740664" lvl="1"/>
            <a:r>
              <a:rPr lang="en-US" sz="2200" dirty="0"/>
              <a:t>Categories of Social Networks</a:t>
            </a:r>
          </a:p>
          <a:p>
            <a:pPr marL="740664" lvl="1"/>
            <a:r>
              <a:rPr lang="en-US" sz="2200" dirty="0"/>
              <a:t>Business Communication Uses of Social Networks</a:t>
            </a:r>
          </a:p>
          <a:p>
            <a:pPr marL="740664" lvl="1"/>
            <a:r>
              <a:rPr lang="en-US" sz="2200" dirty="0"/>
              <a:t>Business Communication Strategies on Social Networks</a:t>
            </a:r>
          </a:p>
          <a:p>
            <a:pPr marL="256032" indent="-256032">
              <a:buSzPct val="100000"/>
            </a:pPr>
            <a:r>
              <a:rPr lang="en-US" sz="2400" dirty="0"/>
              <a:t>The next section will cover </a:t>
            </a:r>
            <a:r>
              <a:rPr lang="en-US" sz="2400" b="1" dirty="0"/>
              <a:t>Content-Sharing Sites.</a:t>
            </a:r>
            <a:endParaRPr lang="en-US" b="1" dirty="0"/>
          </a:p>
        </p:txBody>
      </p:sp>
    </p:spTree>
    <p:extLst>
      <p:ext uri="{BB962C8B-B14F-4D97-AF65-F5344CB8AC3E}">
        <p14:creationId xmlns:p14="http://schemas.microsoft.com/office/powerpoint/2010/main" val="369408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solidFill>
                  <a:schemeClr val="bg2"/>
                </a:solidFill>
                <a:latin typeface="+mj-lt"/>
              </a:rPr>
              <a:t>Learning Objectives </a:t>
            </a:r>
            <a:r>
              <a:rPr lang="en-US" sz="2000" b="0" dirty="0">
                <a:solidFill>
                  <a:schemeClr val="bg2"/>
                </a:solidFill>
                <a:latin typeface="+mj-lt"/>
              </a:rPr>
              <a:t>(1 of 3)</a:t>
            </a:r>
          </a:p>
        </p:txBody>
      </p:sp>
      <p:sp>
        <p:nvSpPr>
          <p:cNvPr id="5" name="Content Placeholder 4"/>
          <p:cNvSpPr>
            <a:spLocks noGrp="1"/>
          </p:cNvSpPr>
          <p:nvPr>
            <p:ph idx="1"/>
          </p:nvPr>
        </p:nvSpPr>
        <p:spPr>
          <a:xfrm>
            <a:off x="457200" y="1600201"/>
            <a:ext cx="7848600" cy="3048000"/>
          </a:xfrm>
        </p:spPr>
        <p:txBody>
          <a:bodyPr/>
          <a:lstStyle/>
          <a:p>
            <a:pPr marL="514350" indent="-514350">
              <a:spcAft>
                <a:spcPts val="0"/>
              </a:spcAft>
              <a:buSzPct val="100000"/>
              <a:buNone/>
            </a:pPr>
            <a:r>
              <a:rPr lang="en-US" sz="2400" b="1" dirty="0">
                <a:solidFill>
                  <a:schemeClr val="bg2"/>
                </a:solidFill>
              </a:rPr>
              <a:t>6.1 </a:t>
            </a:r>
            <a:r>
              <a:rPr lang="en-US" sz="2400" dirty="0"/>
              <a:t>Identify the major digital channels used for brief business messages, and describe the nine compositional modes needed for digital media.</a:t>
            </a:r>
          </a:p>
          <a:p>
            <a:pPr marL="514350" indent="-514350">
              <a:spcAft>
                <a:spcPts val="0"/>
              </a:spcAft>
              <a:buSzPct val="100000"/>
              <a:buNone/>
            </a:pPr>
            <a:r>
              <a:rPr lang="en-US" sz="2400" b="1" dirty="0">
                <a:solidFill>
                  <a:schemeClr val="bg2"/>
                </a:solidFill>
              </a:rPr>
              <a:t>6.2 </a:t>
            </a:r>
            <a:r>
              <a:rPr lang="en-US" sz="2400" dirty="0"/>
              <a:t>Describe the use of social networks in business communication.</a:t>
            </a:r>
          </a:p>
          <a:p>
            <a:pPr marL="514350" indent="-514350">
              <a:spcAft>
                <a:spcPts val="0"/>
              </a:spcAft>
              <a:buSzPct val="100000"/>
              <a:buNone/>
            </a:pPr>
            <a:r>
              <a:rPr lang="en-US" sz="2400" b="1" dirty="0">
                <a:solidFill>
                  <a:schemeClr val="bg2"/>
                </a:solidFill>
              </a:rPr>
              <a:t>6.3 </a:t>
            </a:r>
            <a:r>
              <a:rPr lang="en-US" sz="2400" dirty="0"/>
              <a:t>Explain how companies and business professionals can use content-sharing websites.</a:t>
            </a:r>
          </a:p>
        </p:txBody>
      </p:sp>
    </p:spTree>
    <p:extLst>
      <p:ext uri="{BB962C8B-B14F-4D97-AF65-F5344CB8AC3E}">
        <p14:creationId xmlns:p14="http://schemas.microsoft.com/office/powerpoint/2010/main" val="392597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Content-Sharing Sites</a:t>
            </a:r>
          </a:p>
        </p:txBody>
      </p:sp>
      <p:sp>
        <p:nvSpPr>
          <p:cNvPr id="3" name="Content Placeholder 2"/>
          <p:cNvSpPr>
            <a:spLocks noGrp="1"/>
          </p:cNvSpPr>
          <p:nvPr>
            <p:ph idx="1"/>
          </p:nvPr>
        </p:nvSpPr>
        <p:spPr>
          <a:xfrm>
            <a:off x="457200" y="1600201"/>
            <a:ext cx="8305800" cy="838199"/>
          </a:xfrm>
        </p:spPr>
        <p:txBody>
          <a:bodyPr/>
          <a:lstStyle/>
          <a:p>
            <a:pPr marL="256032" indent="-256032">
              <a:buSzPct val="100000"/>
            </a:pPr>
            <a:r>
              <a:rPr lang="en-US" sz="2400" b="1" dirty="0"/>
              <a:t>LO 6.3</a:t>
            </a:r>
            <a:r>
              <a:rPr lang="en-US" sz="2400" dirty="0"/>
              <a:t> Explain how companies and business professionals can use content-sharing websites.</a:t>
            </a:r>
          </a:p>
        </p:txBody>
      </p:sp>
    </p:spTree>
    <p:extLst>
      <p:ext uri="{BB962C8B-B14F-4D97-AF65-F5344CB8AC3E}">
        <p14:creationId xmlns:p14="http://schemas.microsoft.com/office/powerpoint/2010/main" val="2112206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cs typeface="Candara"/>
              </a:rPr>
              <a:t>User-Generated Content Sites</a:t>
            </a:r>
            <a:endParaRPr lang="en-US" dirty="0">
              <a:solidFill>
                <a:schemeClr val="bg2"/>
              </a:solidFill>
              <a:latin typeface="+mj-lt"/>
            </a:endParaRPr>
          </a:p>
        </p:txBody>
      </p:sp>
      <p:sp>
        <p:nvSpPr>
          <p:cNvPr id="3" name="Content Placeholder 2"/>
          <p:cNvSpPr>
            <a:spLocks noGrp="1"/>
          </p:cNvSpPr>
          <p:nvPr>
            <p:ph idx="1"/>
          </p:nvPr>
        </p:nvSpPr>
        <p:spPr>
          <a:xfrm>
            <a:off x="457200" y="1600201"/>
            <a:ext cx="8229600" cy="4648200"/>
          </a:xfrm>
        </p:spPr>
        <p:txBody>
          <a:bodyPr/>
          <a:lstStyle/>
          <a:p>
            <a:pPr marL="256032" indent="-256032">
              <a:buSzPct val="100000"/>
            </a:pPr>
            <a:r>
              <a:rPr lang="en-US" sz="2400" dirty="0"/>
              <a:t>Content That People Want to See and Share</a:t>
            </a:r>
          </a:p>
          <a:p>
            <a:pPr marL="256032" indent="-256032">
              <a:buSzPct val="100000"/>
            </a:pPr>
            <a:r>
              <a:rPr lang="en-US" sz="2400" dirty="0"/>
              <a:t>Content That’s Easy to Find, Use, and Share</a:t>
            </a:r>
          </a:p>
          <a:p>
            <a:pPr marL="256032" indent="-256032">
              <a:buSzPct val="100000"/>
            </a:pPr>
            <a:endParaRPr lang="en-US" sz="2400" dirty="0"/>
          </a:p>
          <a:p>
            <a:pPr marL="0" indent="0">
              <a:buSzPct val="100000"/>
              <a:buNone/>
            </a:pPr>
            <a:r>
              <a:rPr lang="en-US" sz="3200" b="1" dirty="0"/>
              <a:t>Topical Material</a:t>
            </a:r>
          </a:p>
          <a:p>
            <a:pPr marL="256032" indent="-256032">
              <a:buSzPct val="100000"/>
            </a:pPr>
            <a:r>
              <a:rPr lang="en-US" sz="2800" dirty="0"/>
              <a:t>Alternative to Newsfeeds</a:t>
            </a:r>
          </a:p>
          <a:p>
            <a:pPr marL="256032" indent="-256032">
              <a:buSzPct val="100000"/>
            </a:pPr>
            <a:r>
              <a:rPr lang="en-US" sz="2800" dirty="0"/>
              <a:t>Power of Community</a:t>
            </a:r>
          </a:p>
          <a:p>
            <a:pPr marL="256032" indent="-256032">
              <a:buSzPct val="100000"/>
            </a:pPr>
            <a:r>
              <a:rPr lang="en-US" sz="2800" dirty="0"/>
              <a:t>Power of Shared Expertise</a:t>
            </a:r>
          </a:p>
          <a:p>
            <a:pPr marL="256032" indent="-256032">
              <a:buSzPct val="100000"/>
            </a:pPr>
            <a:endParaRPr lang="en-US" sz="2400" dirty="0"/>
          </a:p>
        </p:txBody>
      </p:sp>
    </p:spTree>
    <p:extLst>
      <p:ext uri="{BB962C8B-B14F-4D97-AF65-F5344CB8AC3E}">
        <p14:creationId xmlns:p14="http://schemas.microsoft.com/office/powerpoint/2010/main" val="1706307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Community Q&amp;A Sites</a:t>
            </a:r>
          </a:p>
        </p:txBody>
      </p:sp>
      <p:sp>
        <p:nvSpPr>
          <p:cNvPr id="3" name="Content Placeholder 2"/>
          <p:cNvSpPr>
            <a:spLocks noGrp="1"/>
          </p:cNvSpPr>
          <p:nvPr>
            <p:ph idx="1"/>
          </p:nvPr>
        </p:nvSpPr>
        <p:spPr>
          <a:xfrm>
            <a:off x="457200" y="1600201"/>
            <a:ext cx="8229600" cy="1676400"/>
          </a:xfrm>
        </p:spPr>
        <p:txBody>
          <a:bodyPr/>
          <a:lstStyle/>
          <a:p>
            <a:pPr marL="256032" lvl="0" indent="-256032">
              <a:buSzPct val="100000"/>
            </a:pPr>
            <a:r>
              <a:rPr lang="en-US" sz="2400" dirty="0">
                <a:cs typeface="Arial" pitchFamily="34" charset="0"/>
              </a:rPr>
              <a:t>Build Your Personal Brand</a:t>
            </a:r>
          </a:p>
          <a:p>
            <a:pPr marL="256032" lvl="0" indent="-256032">
              <a:buSzPct val="100000"/>
            </a:pPr>
            <a:r>
              <a:rPr lang="en-US" sz="2400" dirty="0">
                <a:cs typeface="Arial" pitchFamily="34" charset="0"/>
              </a:rPr>
              <a:t>Commit to Customer Service</a:t>
            </a:r>
          </a:p>
          <a:p>
            <a:pPr marL="256032" lvl="0" indent="-256032">
              <a:buSzPct val="100000"/>
            </a:pPr>
            <a:r>
              <a:rPr lang="en-US" sz="2400" dirty="0">
                <a:cs typeface="Arial" pitchFamily="34" charset="0"/>
              </a:rPr>
              <a:t>Misinformation</a:t>
            </a:r>
            <a:endParaRPr lang="en-US" sz="2400" dirty="0"/>
          </a:p>
        </p:txBody>
      </p:sp>
    </p:spTree>
    <p:extLst>
      <p:ext uri="{BB962C8B-B14F-4D97-AF65-F5344CB8AC3E}">
        <p14:creationId xmlns:p14="http://schemas.microsoft.com/office/powerpoint/2010/main" val="3669256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Summary of Discussion </a:t>
            </a:r>
            <a:r>
              <a:rPr lang="en-US" sz="2000" b="0" dirty="0">
                <a:solidFill>
                  <a:schemeClr val="bg2"/>
                </a:solidFill>
                <a:latin typeface="+mj-lt"/>
              </a:rPr>
              <a:t>(3 of 7)</a:t>
            </a:r>
          </a:p>
        </p:txBody>
      </p:sp>
      <p:sp>
        <p:nvSpPr>
          <p:cNvPr id="3" name="Content Placeholder 2"/>
          <p:cNvSpPr>
            <a:spLocks noGrp="1"/>
          </p:cNvSpPr>
          <p:nvPr>
            <p:ph idx="1"/>
          </p:nvPr>
        </p:nvSpPr>
        <p:spPr>
          <a:xfrm>
            <a:off x="457200" y="1600201"/>
            <a:ext cx="8229600" cy="2438400"/>
          </a:xfrm>
        </p:spPr>
        <p:txBody>
          <a:bodyPr/>
          <a:lstStyle/>
          <a:p>
            <a:pPr marL="256032" indent="-256032">
              <a:buSzPct val="100000"/>
            </a:pPr>
            <a:r>
              <a:rPr lang="en-US" sz="2400" dirty="0"/>
              <a:t>In this section, we discussed the following:</a:t>
            </a:r>
          </a:p>
          <a:p>
            <a:pPr marL="740664" lvl="1" indent="-283464"/>
            <a:r>
              <a:rPr lang="en-US" sz="2400" dirty="0"/>
              <a:t>User-Generated Sites</a:t>
            </a:r>
          </a:p>
          <a:p>
            <a:pPr marL="740664" lvl="1" indent="-283464"/>
            <a:r>
              <a:rPr lang="en-US" sz="2400" dirty="0"/>
              <a:t>Content Curation Sites</a:t>
            </a:r>
          </a:p>
          <a:p>
            <a:pPr marL="740664" lvl="1" indent="-283464"/>
            <a:r>
              <a:rPr lang="en-US" sz="2400" dirty="0"/>
              <a:t>Community Q&amp;A Sites</a:t>
            </a:r>
          </a:p>
          <a:p>
            <a:pPr marL="256032" indent="-256032">
              <a:buSzPct val="100000"/>
            </a:pPr>
            <a:r>
              <a:rPr lang="en-US" sz="2400" dirty="0"/>
              <a:t>The next section will cover </a:t>
            </a:r>
            <a:r>
              <a:rPr lang="en-US" sz="2400" b="1" dirty="0"/>
              <a:t>Email</a:t>
            </a:r>
            <a:r>
              <a:rPr lang="en-US" sz="2400" dirty="0"/>
              <a:t>.</a:t>
            </a:r>
          </a:p>
        </p:txBody>
      </p:sp>
    </p:spTree>
    <p:extLst>
      <p:ext uri="{BB962C8B-B14F-4D97-AF65-F5344CB8AC3E}">
        <p14:creationId xmlns:p14="http://schemas.microsoft.com/office/powerpoint/2010/main" val="3824422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Email</a:t>
            </a:r>
          </a:p>
        </p:txBody>
      </p:sp>
      <p:sp>
        <p:nvSpPr>
          <p:cNvPr id="3" name="Content Placeholder 2"/>
          <p:cNvSpPr>
            <a:spLocks noGrp="1"/>
          </p:cNvSpPr>
          <p:nvPr>
            <p:ph idx="1"/>
          </p:nvPr>
        </p:nvSpPr>
        <p:spPr>
          <a:xfrm>
            <a:off x="457200" y="1600201"/>
            <a:ext cx="8229600" cy="1219200"/>
          </a:xfrm>
        </p:spPr>
        <p:txBody>
          <a:bodyPr/>
          <a:lstStyle/>
          <a:p>
            <a:pPr marL="256032" indent="-256032">
              <a:buSzPct val="100000"/>
            </a:pPr>
            <a:r>
              <a:rPr lang="en-US" sz="2400" b="1" dirty="0"/>
              <a:t>LO 6.4</a:t>
            </a:r>
            <a:r>
              <a:rPr lang="en-US" sz="2400" dirty="0"/>
              <a:t> Describe the evolving role of email in business communication, and explain how to adapt the three-step writing process to email messages.</a:t>
            </a:r>
          </a:p>
        </p:txBody>
      </p:sp>
      <p:pic>
        <p:nvPicPr>
          <p:cNvPr id="4" name="Picture 3">
            <a:extLst>
              <a:ext uri="{FF2B5EF4-FFF2-40B4-BE49-F238E27FC236}">
                <a16:creationId xmlns:a16="http://schemas.microsoft.com/office/drawing/2014/main" id="{F21B2BAF-411C-D0FA-483C-CF27FD805582}"/>
              </a:ext>
            </a:extLst>
          </p:cNvPr>
          <p:cNvPicPr>
            <a:picLocks noChangeAspect="1"/>
          </p:cNvPicPr>
          <p:nvPr/>
        </p:nvPicPr>
        <p:blipFill>
          <a:blip r:embed="rId3"/>
          <a:stretch>
            <a:fillRect/>
          </a:stretch>
        </p:blipFill>
        <p:spPr>
          <a:xfrm>
            <a:off x="2343150" y="1543050"/>
            <a:ext cx="4457700" cy="3771900"/>
          </a:xfrm>
          <a:prstGeom prst="rect">
            <a:avLst/>
          </a:prstGeom>
        </p:spPr>
      </p:pic>
    </p:spTree>
    <p:extLst>
      <p:ext uri="{BB962C8B-B14F-4D97-AF65-F5344CB8AC3E}">
        <p14:creationId xmlns:p14="http://schemas.microsoft.com/office/powerpoint/2010/main" val="1181451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Using Email in the Workplace </a:t>
            </a:r>
            <a:r>
              <a:rPr lang="en-US" sz="2000" b="0" dirty="0">
                <a:solidFill>
                  <a:schemeClr val="bg2"/>
                </a:solidFill>
                <a:latin typeface="+mj-lt"/>
              </a:rPr>
              <a:t>(1 of 2)</a:t>
            </a:r>
          </a:p>
        </p:txBody>
      </p:sp>
      <p:sp>
        <p:nvSpPr>
          <p:cNvPr id="3" name="Content Placeholder 2"/>
          <p:cNvSpPr>
            <a:spLocks noGrp="1"/>
          </p:cNvSpPr>
          <p:nvPr>
            <p:ph idx="1"/>
          </p:nvPr>
        </p:nvSpPr>
        <p:spPr>
          <a:xfrm>
            <a:off x="457200" y="1600201"/>
            <a:ext cx="8229600" cy="1828800"/>
          </a:xfrm>
        </p:spPr>
        <p:txBody>
          <a:bodyPr/>
          <a:lstStyle/>
          <a:p>
            <a:pPr marL="0" indent="0">
              <a:buSzPct val="100000"/>
              <a:buNone/>
            </a:pPr>
            <a:r>
              <a:rPr lang="en-US" sz="2600" b="1" dirty="0"/>
              <a:t>Disadvantages</a:t>
            </a:r>
          </a:p>
          <a:p>
            <a:pPr marL="256032" indent="-256032">
              <a:buSzPct val="100000"/>
            </a:pPr>
            <a:r>
              <a:rPr lang="en-US" sz="2400" dirty="0"/>
              <a:t>Availability of Alternatives</a:t>
            </a:r>
          </a:p>
          <a:p>
            <a:pPr marL="256032" indent="-256032">
              <a:buSzPct val="100000"/>
            </a:pPr>
            <a:r>
              <a:rPr lang="en-US" sz="2400" dirty="0"/>
              <a:t>Indiscriminate Use</a:t>
            </a:r>
          </a:p>
          <a:p>
            <a:pPr marL="256032" indent="-256032">
              <a:buSzPct val="100000"/>
            </a:pPr>
            <a:r>
              <a:rPr lang="en-US" sz="2400" dirty="0"/>
              <a:t>Low-Value Messages</a:t>
            </a:r>
          </a:p>
        </p:txBody>
      </p:sp>
      <p:pic>
        <p:nvPicPr>
          <p:cNvPr id="4" name="Picture 3">
            <a:extLst>
              <a:ext uri="{FF2B5EF4-FFF2-40B4-BE49-F238E27FC236}">
                <a16:creationId xmlns:a16="http://schemas.microsoft.com/office/drawing/2014/main" id="{F21B2BAF-411C-D0FA-483C-CF27FD805582}"/>
              </a:ext>
            </a:extLst>
          </p:cNvPr>
          <p:cNvPicPr>
            <a:picLocks noChangeAspect="1"/>
          </p:cNvPicPr>
          <p:nvPr/>
        </p:nvPicPr>
        <p:blipFill>
          <a:blip r:embed="rId3"/>
          <a:stretch>
            <a:fillRect/>
          </a:stretch>
        </p:blipFill>
        <p:spPr>
          <a:xfrm>
            <a:off x="2343150" y="1543050"/>
            <a:ext cx="4457700" cy="3771900"/>
          </a:xfrm>
          <a:prstGeom prst="rect">
            <a:avLst/>
          </a:prstGeom>
        </p:spPr>
      </p:pic>
    </p:spTree>
    <p:extLst>
      <p:ext uri="{BB962C8B-B14F-4D97-AF65-F5344CB8AC3E}">
        <p14:creationId xmlns:p14="http://schemas.microsoft.com/office/powerpoint/2010/main" val="2771153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Using Email in the Workplace </a:t>
            </a:r>
            <a:r>
              <a:rPr lang="en-US" sz="2000" b="0" dirty="0">
                <a:solidFill>
                  <a:schemeClr val="bg2"/>
                </a:solidFill>
                <a:latin typeface="+mj-lt"/>
              </a:rPr>
              <a:t>(2 of 2)</a:t>
            </a:r>
          </a:p>
        </p:txBody>
      </p:sp>
      <p:sp>
        <p:nvSpPr>
          <p:cNvPr id="3" name="Content Placeholder 2"/>
          <p:cNvSpPr>
            <a:spLocks noGrp="1"/>
          </p:cNvSpPr>
          <p:nvPr>
            <p:ph idx="1"/>
          </p:nvPr>
        </p:nvSpPr>
        <p:spPr>
          <a:xfrm>
            <a:off x="457200" y="1600200"/>
            <a:ext cx="8229600" cy="2209799"/>
          </a:xfrm>
        </p:spPr>
        <p:txBody>
          <a:bodyPr/>
          <a:lstStyle/>
          <a:p>
            <a:pPr marL="0" indent="0">
              <a:buSzPct val="100000"/>
              <a:buNone/>
            </a:pPr>
            <a:r>
              <a:rPr lang="en-US" sz="2600" b="1" dirty="0"/>
              <a:t>Advantages</a:t>
            </a:r>
          </a:p>
          <a:p>
            <a:pPr marL="256032" indent="-256032">
              <a:buSzPct val="100000"/>
            </a:pPr>
            <a:r>
              <a:rPr lang="en-US" sz="2400" dirty="0"/>
              <a:t>Universal</a:t>
            </a:r>
          </a:p>
          <a:p>
            <a:pPr marL="256032" indent="-256032">
              <a:buSzPct val="100000"/>
            </a:pPr>
            <a:r>
              <a:rPr lang="en-US" sz="2400" dirty="0"/>
              <a:t>Accessing Messages</a:t>
            </a:r>
          </a:p>
          <a:p>
            <a:pPr marL="256032" indent="-256032">
              <a:buSzPct val="100000"/>
            </a:pPr>
            <a:r>
              <a:rPr lang="en-US" sz="2400" dirty="0"/>
              <a:t>Sending Messages</a:t>
            </a:r>
          </a:p>
          <a:p>
            <a:pPr marL="256032" indent="-256032">
              <a:buSzPct val="100000"/>
            </a:pPr>
            <a:r>
              <a:rPr lang="en-US" sz="2400" dirty="0"/>
              <a:t>Scheduling Messages</a:t>
            </a:r>
          </a:p>
        </p:txBody>
      </p:sp>
      <p:pic>
        <p:nvPicPr>
          <p:cNvPr id="4" name="Picture 3">
            <a:extLst>
              <a:ext uri="{FF2B5EF4-FFF2-40B4-BE49-F238E27FC236}">
                <a16:creationId xmlns:a16="http://schemas.microsoft.com/office/drawing/2014/main" id="{F21B2BAF-411C-D0FA-483C-CF27FD805582}"/>
              </a:ext>
            </a:extLst>
          </p:cNvPr>
          <p:cNvPicPr>
            <a:picLocks noChangeAspect="1"/>
          </p:cNvPicPr>
          <p:nvPr/>
        </p:nvPicPr>
        <p:blipFill>
          <a:blip r:embed="rId3"/>
          <a:stretch>
            <a:fillRect/>
          </a:stretch>
        </p:blipFill>
        <p:spPr>
          <a:xfrm>
            <a:off x="2343150" y="1543050"/>
            <a:ext cx="4457700" cy="3771900"/>
          </a:xfrm>
          <a:prstGeom prst="rect">
            <a:avLst/>
          </a:prstGeom>
        </p:spPr>
      </p:pic>
    </p:spTree>
    <p:extLst>
      <p:ext uri="{BB962C8B-B14F-4D97-AF65-F5344CB8AC3E}">
        <p14:creationId xmlns:p14="http://schemas.microsoft.com/office/powerpoint/2010/main" val="3765556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Planning Email Messages</a:t>
            </a:r>
            <a:endParaRPr lang="en-US" dirty="0">
              <a:solidFill>
                <a:schemeClr val="bg2"/>
              </a:solidFill>
              <a:latin typeface="+mj-lt"/>
            </a:endParaRPr>
          </a:p>
        </p:txBody>
      </p:sp>
      <p:sp>
        <p:nvSpPr>
          <p:cNvPr id="3" name="Content Placeholder 2"/>
          <p:cNvSpPr>
            <a:spLocks noGrp="1"/>
          </p:cNvSpPr>
          <p:nvPr>
            <p:ph idx="1"/>
          </p:nvPr>
        </p:nvSpPr>
        <p:spPr>
          <a:xfrm>
            <a:off x="457200" y="1600201"/>
            <a:ext cx="8229600" cy="1600200"/>
          </a:xfrm>
        </p:spPr>
        <p:txBody>
          <a:bodyPr/>
          <a:lstStyle/>
          <a:p>
            <a:pPr marL="256032" lvl="0" indent="-256032">
              <a:buSzPct val="100000"/>
            </a:pPr>
            <a:r>
              <a:rPr lang="en-US" sz="2400" dirty="0"/>
              <a:t>Analyzing the Situation</a:t>
            </a:r>
          </a:p>
          <a:p>
            <a:pPr marL="256032" lvl="0" indent="-256032">
              <a:buSzPct val="100000"/>
            </a:pPr>
            <a:r>
              <a:rPr lang="en-US" sz="2400" dirty="0"/>
              <a:t>Gathering Information</a:t>
            </a:r>
          </a:p>
          <a:p>
            <a:pPr marL="256032" lvl="0" indent="-256032">
              <a:buSzPct val="100000"/>
            </a:pPr>
            <a:r>
              <a:rPr lang="en-US" sz="2400" dirty="0"/>
              <a:t>Organizing the Message</a:t>
            </a:r>
          </a:p>
        </p:txBody>
      </p:sp>
      <p:pic>
        <p:nvPicPr>
          <p:cNvPr id="4" name="Picture 3">
            <a:extLst>
              <a:ext uri="{FF2B5EF4-FFF2-40B4-BE49-F238E27FC236}">
                <a16:creationId xmlns:a16="http://schemas.microsoft.com/office/drawing/2014/main" id="{F21B2BAF-411C-D0FA-483C-CF27FD805582}"/>
              </a:ext>
            </a:extLst>
          </p:cNvPr>
          <p:cNvPicPr>
            <a:picLocks noChangeAspect="1"/>
          </p:cNvPicPr>
          <p:nvPr/>
        </p:nvPicPr>
        <p:blipFill>
          <a:blip r:embed="rId3"/>
          <a:stretch>
            <a:fillRect/>
          </a:stretch>
        </p:blipFill>
        <p:spPr>
          <a:xfrm>
            <a:off x="2343150" y="1543050"/>
            <a:ext cx="4457700" cy="3771900"/>
          </a:xfrm>
          <a:prstGeom prst="rect">
            <a:avLst/>
          </a:prstGeom>
        </p:spPr>
      </p:pic>
    </p:spTree>
    <p:extLst>
      <p:ext uri="{BB962C8B-B14F-4D97-AF65-F5344CB8AC3E}">
        <p14:creationId xmlns:p14="http://schemas.microsoft.com/office/powerpoint/2010/main" val="532243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Writing Email</a:t>
            </a:r>
          </a:p>
        </p:txBody>
      </p:sp>
      <p:sp>
        <p:nvSpPr>
          <p:cNvPr id="3" name="Content Placeholder 2"/>
          <p:cNvSpPr>
            <a:spLocks noGrp="1"/>
          </p:cNvSpPr>
          <p:nvPr>
            <p:ph idx="1"/>
          </p:nvPr>
        </p:nvSpPr>
        <p:spPr>
          <a:xfrm>
            <a:off x="457200" y="1600200"/>
            <a:ext cx="2819400" cy="3657599"/>
          </a:xfrm>
        </p:spPr>
        <p:txBody>
          <a:bodyPr/>
          <a:lstStyle/>
          <a:p>
            <a:pPr marL="0" lvl="0" indent="0">
              <a:buSzPct val="100000"/>
              <a:buNone/>
            </a:pPr>
            <a:r>
              <a:rPr lang="en-US" sz="2600" b="1" dirty="0"/>
              <a:t>Business </a:t>
            </a:r>
            <a:br>
              <a:rPr lang="en-US" sz="2600" b="1" dirty="0"/>
            </a:br>
            <a:r>
              <a:rPr lang="en-US" sz="2600" b="1" dirty="0"/>
              <a:t>Communication</a:t>
            </a:r>
          </a:p>
          <a:p>
            <a:pPr marL="256032" lvl="0" indent="-256032">
              <a:buSzPct val="100000"/>
            </a:pPr>
            <a:r>
              <a:rPr lang="en-US" sz="2400" dirty="0"/>
              <a:t>Expectations for </a:t>
            </a:r>
            <a:br>
              <a:rPr lang="en-US" sz="2400" dirty="0"/>
            </a:br>
            <a:r>
              <a:rPr lang="en-US" sz="2400" dirty="0"/>
              <a:t>Message Quality</a:t>
            </a:r>
          </a:p>
          <a:p>
            <a:pPr marL="256032" lvl="0" indent="-256032">
              <a:buSzPct val="100000"/>
            </a:pPr>
            <a:r>
              <a:rPr lang="en-US" sz="2400" dirty="0"/>
              <a:t>Importance of </a:t>
            </a:r>
            <a:br>
              <a:rPr lang="en-US" sz="2400" dirty="0"/>
            </a:br>
            <a:r>
              <a:rPr lang="en-US" sz="2400" dirty="0"/>
              <a:t>Subject Lines</a:t>
            </a:r>
          </a:p>
          <a:p>
            <a:pPr marL="256032" lvl="0" indent="-256032">
              <a:buSzPct val="100000"/>
            </a:pPr>
            <a:r>
              <a:rPr lang="en-US" sz="2400" dirty="0"/>
              <a:t>Importance of </a:t>
            </a:r>
            <a:br>
              <a:rPr lang="en-US" sz="2400" dirty="0"/>
            </a:br>
            <a:r>
              <a:rPr lang="en-US" sz="2400" dirty="0"/>
              <a:t>Opening Words</a:t>
            </a:r>
          </a:p>
        </p:txBody>
      </p:sp>
      <p:pic>
        <p:nvPicPr>
          <p:cNvPr id="4" name="Picture 2" descr="An email written in response to a coworkers query, showcasing their use of their email software’s features to make a more efficient and organized message, as well as additional annotations. The email, with additional annotations, reads as follows. Subject. Re, Shipping the Seattle Presentation Handouts. At March Eighth, 2 thousand 18, 11 oh 5 A M, you wrote. Please let me know right away how you want me to send these handouts to you. Annotation. Burgman includes enough of the original message to remind Williams why she is writing, but she doesn’t clutter the screen with the entire original message. Hi Larry. Annotation. She opens with an informal salutation appropriate for communication between colleagues. Here is all you need to do. One, Go to this hyperlink and select, print to a FedEx office. Annotation. She includes the URL of the website she wants Williams to visit, so all he needs to do is click on or tap the link. Two, Select basic orders, upload the file, then select the appropriate printing options. Three, in the Recipients and Quantity screen, select FedEx Office Store locator, then enter 9 8 1 0 1 in the zip code search. You’ll see several dozen locations in Seattle. Please be sure to select Seattle W A Convention Center, and enter my name in the recipient field. Four, Verify the order and enter payment information. Use the department credit card. Annotation. By itemizing the steps she wants Williams to follow, she makes it easy for him to respond and helps ensure that the work will be done correctly. Thanks for all your help! Elaine. Annotation. The warm complimentary close expresses her appreciation for her efforts. Elaine Burgman, Regional Director, Hegal Associates, Website, Office Number, Mobile Number. Annotation. Her email signature includes alternative contact information, making it easy for the recipient to reach 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641232"/>
            <a:ext cx="5385615" cy="3276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21B2BAF-411C-D0FA-483C-CF27FD805582}"/>
              </a:ext>
            </a:extLst>
          </p:cNvPr>
          <p:cNvPicPr>
            <a:picLocks noChangeAspect="1"/>
          </p:cNvPicPr>
          <p:nvPr/>
        </p:nvPicPr>
        <p:blipFill>
          <a:blip r:embed="rId4"/>
          <a:stretch>
            <a:fillRect/>
          </a:stretch>
        </p:blipFill>
        <p:spPr>
          <a:xfrm>
            <a:off x="2343150" y="1543050"/>
            <a:ext cx="4457700" cy="3771900"/>
          </a:xfrm>
          <a:prstGeom prst="rect">
            <a:avLst/>
          </a:prstGeom>
        </p:spPr>
      </p:pic>
    </p:spTree>
    <p:extLst>
      <p:ext uri="{BB962C8B-B14F-4D97-AF65-F5344CB8AC3E}">
        <p14:creationId xmlns:p14="http://schemas.microsoft.com/office/powerpoint/2010/main" val="3686030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Completing Email Messages</a:t>
            </a:r>
          </a:p>
        </p:txBody>
      </p:sp>
      <p:sp>
        <p:nvSpPr>
          <p:cNvPr id="3" name="Content Placeholder 2"/>
          <p:cNvSpPr>
            <a:spLocks noGrp="1"/>
          </p:cNvSpPr>
          <p:nvPr>
            <p:ph idx="1"/>
          </p:nvPr>
        </p:nvSpPr>
        <p:spPr>
          <a:xfrm>
            <a:off x="457200" y="1600201"/>
            <a:ext cx="8229600" cy="2133600"/>
          </a:xfrm>
        </p:spPr>
        <p:txBody>
          <a:bodyPr/>
          <a:lstStyle/>
          <a:p>
            <a:pPr marL="256032" indent="-256032">
              <a:buSzPct val="100000"/>
            </a:pPr>
            <a:r>
              <a:rPr lang="en-US" sz="2400" dirty="0"/>
              <a:t>Revising</a:t>
            </a:r>
          </a:p>
          <a:p>
            <a:pPr marL="256032" indent="-256032">
              <a:buSzPct val="100000"/>
            </a:pPr>
            <a:r>
              <a:rPr lang="en-US" sz="2400" dirty="0"/>
              <a:t>Proofreading</a:t>
            </a:r>
          </a:p>
          <a:p>
            <a:pPr marL="256032" indent="-256032">
              <a:buSzPct val="100000"/>
            </a:pPr>
            <a:r>
              <a:rPr lang="en-US" sz="2400" dirty="0"/>
              <a:t>Producing</a:t>
            </a:r>
          </a:p>
          <a:p>
            <a:pPr marL="256032" indent="-256032">
              <a:buSzPct val="100000"/>
            </a:pPr>
            <a:r>
              <a:rPr lang="en-US" sz="2400" dirty="0"/>
              <a:t>Distributing</a:t>
            </a:r>
          </a:p>
        </p:txBody>
      </p:sp>
      <p:pic>
        <p:nvPicPr>
          <p:cNvPr id="4" name="Picture 2" descr="A table offers tips for writing effective email messages. The table has two columns labeled, tip, and why it’s important. The rows read as follows. Row 1, Tip, When you request information or action, make it clear what you’re asking for, why it’s important, and how soon you need it. Don’t make your reader write back for details. Why it’s important, People will be tempted to ignore your messages if they’re not clear about what you want or how soon you want it. Row 2, Tip, When responding to a request, either paraphrase the request or include enough of the original message to remind the reader what you’re replying to. Why it’s important, Some businesspeople get hundreds of email messages a day and may need reminding what your specific response is about. Row 3, Tip, If possible, avoid sending long, complex messages via email. Why it’s important, Long messages are easier to read as attached reports or web content. Row 4, Tip, Adjust the level of formality to the message and the audience. Why it’s important, Overly formal messages to colleagues can be perceived as stuffy and distant. Overly informal messages to customers or top executives can be perceived as disrespectful. Row 5, Tip, Activate a signature file, which automatically pastes your contact information into every message you create. Why it’s important, A signature saves you the trouble of retyping vital information and ensure that recipients know how to reach you through other means. Row 6, Tip, Don’t let unread messages pile up in your inbox. Why it’s important, You’ll miss important information and create the impression that you’re ignoring other people. Row 7, Tip, Never type in all caps. Why it’s important, All caps are interpreted as screaming. Row 8, Tip, Don’t over format your messages with background colors, multicolored type, unusual fonts, and so on. Why it’s important, Such messages can be difficult and annoying to read on screen. Row 9, Tip, Remember that messages can be forwarded anywhere and saved forever. Why it’s important, Don’t let a moment of anger or poor judgment haunt you for the rest of your career. Row 10, Tip, Use the return receipt requested feature only for the most critical messages. Why it’s important, This feature triggers a message back to you whenever someone receives or opens your message. Many consider this an invasion of privacy. Row 11, Tip, Make sure your computer has up to date virus protection. Why it’s important, One of the worst breaches of netiquette is infecting other computers because you haven’t bothered to protect your own system. Row 12, Tip, Pay attention to grammar, spelling, and capitalization. Why it’s important, Some people don’t think emails need formal rules, but careless messages make you look unprofessional and can annoy readers. Row 13, Tip, Use acronyms sparingly. Why it’s important, Shorthand such as I M H O, in my humble opinion, and L O L, laughing out loud, can be useful in informal correspondence with colleagues, but avoid using them in more formal messages. Row 14, Tip, Assume that recipients may read your messages on small mobile screens. Why it’s important, Email is more difficult to read on small screens, so don’t burden recipients with long, complicated mess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676400"/>
            <a:ext cx="5760244" cy="4495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21B2BAF-411C-D0FA-483C-CF27FD805582}"/>
              </a:ext>
            </a:extLst>
          </p:cNvPr>
          <p:cNvPicPr>
            <a:picLocks noChangeAspect="1"/>
          </p:cNvPicPr>
          <p:nvPr/>
        </p:nvPicPr>
        <p:blipFill>
          <a:blip r:embed="rId4"/>
          <a:stretch>
            <a:fillRect/>
          </a:stretch>
        </p:blipFill>
        <p:spPr>
          <a:xfrm>
            <a:off x="2343150" y="1543050"/>
            <a:ext cx="4457700" cy="3771900"/>
          </a:xfrm>
          <a:prstGeom prst="rect">
            <a:avLst/>
          </a:prstGeom>
        </p:spPr>
      </p:pic>
    </p:spTree>
    <p:extLst>
      <p:ext uri="{BB962C8B-B14F-4D97-AF65-F5344CB8AC3E}">
        <p14:creationId xmlns:p14="http://schemas.microsoft.com/office/powerpoint/2010/main" val="1741239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Learning Objectives</a:t>
            </a:r>
            <a:r>
              <a:rPr lang="en-US" sz="3600" b="0" dirty="0">
                <a:solidFill>
                  <a:schemeClr val="bg2"/>
                </a:solidFill>
                <a:latin typeface="+mj-lt"/>
              </a:rPr>
              <a:t> </a:t>
            </a:r>
            <a:r>
              <a:rPr lang="en-US" sz="2000" b="0" dirty="0">
                <a:solidFill>
                  <a:schemeClr val="bg2"/>
                </a:solidFill>
                <a:latin typeface="+mj-lt"/>
              </a:rPr>
              <a:t>(2 of 3)</a:t>
            </a:r>
          </a:p>
        </p:txBody>
      </p:sp>
      <p:sp>
        <p:nvSpPr>
          <p:cNvPr id="4" name="Content Placeholder 3"/>
          <p:cNvSpPr>
            <a:spLocks noGrp="1"/>
          </p:cNvSpPr>
          <p:nvPr>
            <p:ph idx="1"/>
          </p:nvPr>
        </p:nvSpPr>
        <p:spPr>
          <a:xfrm>
            <a:off x="457200" y="1600201"/>
            <a:ext cx="7543800" cy="2590800"/>
          </a:xfrm>
        </p:spPr>
        <p:txBody>
          <a:bodyPr/>
          <a:lstStyle/>
          <a:p>
            <a:pPr marL="514350" indent="-514350">
              <a:spcAft>
                <a:spcPts val="0"/>
              </a:spcAft>
              <a:buSzPct val="100000"/>
              <a:buNone/>
            </a:pPr>
            <a:r>
              <a:rPr lang="en-US" sz="2400" b="1" dirty="0">
                <a:solidFill>
                  <a:schemeClr val="bg2"/>
                </a:solidFill>
              </a:rPr>
              <a:t>6.4 </a:t>
            </a:r>
            <a:r>
              <a:rPr lang="en-US" sz="2400" dirty="0"/>
              <a:t>Describe the evolving role of email in business communication, and explain how to adapt the three-step writing process to email messages.</a:t>
            </a:r>
          </a:p>
          <a:p>
            <a:pPr marL="514350" indent="-514350">
              <a:spcAft>
                <a:spcPts val="0"/>
              </a:spcAft>
              <a:buSzPct val="100000"/>
              <a:buNone/>
            </a:pPr>
            <a:r>
              <a:rPr lang="en-US" sz="2400" b="1" dirty="0">
                <a:solidFill>
                  <a:schemeClr val="bg2"/>
                </a:solidFill>
              </a:rPr>
              <a:t>6.5 </a:t>
            </a:r>
            <a:r>
              <a:rPr lang="en-US" sz="2400" dirty="0"/>
              <a:t>Describe the advantages and disadvantages of business messaging, and identify guidelines for effective messaging in the workplace.</a:t>
            </a:r>
          </a:p>
        </p:txBody>
      </p:sp>
    </p:spTree>
    <p:extLst>
      <p:ext uri="{BB962C8B-B14F-4D97-AF65-F5344CB8AC3E}">
        <p14:creationId xmlns:p14="http://schemas.microsoft.com/office/powerpoint/2010/main" val="2165332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Summary of Discussion </a:t>
            </a:r>
            <a:r>
              <a:rPr lang="en-US" sz="2000" b="0" dirty="0">
                <a:solidFill>
                  <a:schemeClr val="bg2"/>
                </a:solidFill>
                <a:latin typeface="+mj-lt"/>
              </a:rPr>
              <a:t>(4 of 7)</a:t>
            </a:r>
          </a:p>
        </p:txBody>
      </p:sp>
      <p:sp>
        <p:nvSpPr>
          <p:cNvPr id="3" name="Content Placeholder 2"/>
          <p:cNvSpPr>
            <a:spLocks noGrp="1"/>
          </p:cNvSpPr>
          <p:nvPr>
            <p:ph idx="1"/>
          </p:nvPr>
        </p:nvSpPr>
        <p:spPr>
          <a:xfrm>
            <a:off x="457200" y="1600201"/>
            <a:ext cx="8229600" cy="3124200"/>
          </a:xfrm>
        </p:spPr>
        <p:txBody>
          <a:bodyPr/>
          <a:lstStyle/>
          <a:p>
            <a:pPr marL="256032" indent="-256032">
              <a:buSzPct val="100000"/>
            </a:pPr>
            <a:r>
              <a:rPr lang="en-US" sz="2400" dirty="0"/>
              <a:t>In this section, we discussed the following:</a:t>
            </a:r>
          </a:p>
          <a:p>
            <a:pPr marL="740664" lvl="1"/>
            <a:r>
              <a:rPr lang="en-US" sz="2400" dirty="0"/>
              <a:t>Advantages and Disadvantages of Email</a:t>
            </a:r>
          </a:p>
          <a:p>
            <a:pPr marL="740664" lvl="1"/>
            <a:r>
              <a:rPr lang="en-US" sz="2400" dirty="0"/>
              <a:t>Planning Email Messages</a:t>
            </a:r>
          </a:p>
          <a:p>
            <a:pPr marL="740664" lvl="1"/>
            <a:r>
              <a:rPr lang="en-US" sz="2400" dirty="0"/>
              <a:t>Writing Email Messages</a:t>
            </a:r>
          </a:p>
          <a:p>
            <a:pPr marL="740664" lvl="1"/>
            <a:r>
              <a:rPr lang="en-US" sz="2400" dirty="0"/>
              <a:t>Completing Email Messages</a:t>
            </a:r>
          </a:p>
          <a:p>
            <a:pPr marL="256032" indent="-256032">
              <a:buSzPct val="100000"/>
            </a:pPr>
            <a:r>
              <a:rPr lang="en-US" sz="2400" dirty="0"/>
              <a:t>The next section will cover </a:t>
            </a:r>
            <a:r>
              <a:rPr lang="en-US" sz="2400" b="1" dirty="0"/>
              <a:t>Messaging</a:t>
            </a:r>
            <a:r>
              <a:rPr lang="en-US" sz="2400" dirty="0"/>
              <a:t>.</a:t>
            </a:r>
          </a:p>
        </p:txBody>
      </p:sp>
      <p:pic>
        <p:nvPicPr>
          <p:cNvPr id="4" name="Picture 3">
            <a:extLst>
              <a:ext uri="{FF2B5EF4-FFF2-40B4-BE49-F238E27FC236}">
                <a16:creationId xmlns:a16="http://schemas.microsoft.com/office/drawing/2014/main" id="{F21B2BAF-411C-D0FA-483C-CF27FD805582}"/>
              </a:ext>
            </a:extLst>
          </p:cNvPr>
          <p:cNvPicPr>
            <a:picLocks noChangeAspect="1"/>
          </p:cNvPicPr>
          <p:nvPr/>
        </p:nvPicPr>
        <p:blipFill>
          <a:blip r:embed="rId2"/>
          <a:stretch>
            <a:fillRect/>
          </a:stretch>
        </p:blipFill>
        <p:spPr>
          <a:xfrm>
            <a:off x="2343150" y="1543050"/>
            <a:ext cx="4457700" cy="3771900"/>
          </a:xfrm>
          <a:prstGeom prst="rect">
            <a:avLst/>
          </a:prstGeom>
        </p:spPr>
      </p:pic>
    </p:spTree>
    <p:extLst>
      <p:ext uri="{BB962C8B-B14F-4D97-AF65-F5344CB8AC3E}">
        <p14:creationId xmlns:p14="http://schemas.microsoft.com/office/powerpoint/2010/main" val="2858683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Messaging</a:t>
            </a:r>
          </a:p>
        </p:txBody>
      </p:sp>
      <p:sp>
        <p:nvSpPr>
          <p:cNvPr id="3" name="Content Placeholder 2"/>
          <p:cNvSpPr>
            <a:spLocks noGrp="1"/>
          </p:cNvSpPr>
          <p:nvPr>
            <p:ph idx="1"/>
          </p:nvPr>
        </p:nvSpPr>
        <p:spPr>
          <a:xfrm>
            <a:off x="457200" y="1600200"/>
            <a:ext cx="7620000" cy="1143000"/>
          </a:xfrm>
        </p:spPr>
        <p:txBody>
          <a:bodyPr/>
          <a:lstStyle/>
          <a:p>
            <a:pPr marL="256032" indent="-256032">
              <a:buSzPct val="100000"/>
            </a:pPr>
            <a:r>
              <a:rPr lang="en-US" sz="2400" b="1" dirty="0"/>
              <a:t>LO 6.5</a:t>
            </a:r>
            <a:r>
              <a:rPr lang="en-US" sz="2400" dirty="0"/>
              <a:t> Describe the advantages and disadvantages of business messaging, and identify guidelines for effective messaging in the workplace.</a:t>
            </a:r>
          </a:p>
        </p:txBody>
      </p:sp>
    </p:spTree>
    <p:extLst>
      <p:ext uri="{BB962C8B-B14F-4D97-AF65-F5344CB8AC3E}">
        <p14:creationId xmlns:p14="http://schemas.microsoft.com/office/powerpoint/2010/main" val="2423499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Understanding the Advantages and Disadvantages of Messaging </a:t>
            </a:r>
            <a:r>
              <a:rPr lang="en-US" sz="2000" b="0" dirty="0">
                <a:solidFill>
                  <a:schemeClr val="bg2"/>
                </a:solidFill>
                <a:latin typeface="+mj-lt"/>
              </a:rPr>
              <a:t>(1 of 2)</a:t>
            </a:r>
          </a:p>
        </p:txBody>
      </p:sp>
      <p:sp>
        <p:nvSpPr>
          <p:cNvPr id="3" name="Content Placeholder 2"/>
          <p:cNvSpPr>
            <a:spLocks noGrp="1"/>
          </p:cNvSpPr>
          <p:nvPr>
            <p:ph idx="1"/>
          </p:nvPr>
        </p:nvSpPr>
        <p:spPr>
          <a:xfrm>
            <a:off x="457200" y="1600200"/>
            <a:ext cx="8229600" cy="2743199"/>
          </a:xfrm>
        </p:spPr>
        <p:txBody>
          <a:bodyPr/>
          <a:lstStyle/>
          <a:p>
            <a:pPr marL="256032" indent="-256032">
              <a:buSzPct val="100000"/>
            </a:pPr>
            <a:r>
              <a:rPr lang="en-US" sz="2400" dirty="0"/>
              <a:t>Opportunities Involved in Using Messaging:</a:t>
            </a:r>
          </a:p>
          <a:p>
            <a:pPr marL="740664" lvl="1"/>
            <a:r>
              <a:rPr lang="en-US" sz="2400" dirty="0"/>
              <a:t>Rapid Response to Urgent Messages</a:t>
            </a:r>
          </a:p>
          <a:p>
            <a:pPr marL="740664" lvl="1"/>
            <a:r>
              <a:rPr lang="en-US" sz="2400" dirty="0"/>
              <a:t>Lower Cost Than Phone and Email</a:t>
            </a:r>
          </a:p>
          <a:p>
            <a:pPr marL="740664" lvl="1"/>
            <a:r>
              <a:rPr lang="en-US" sz="2400" dirty="0"/>
              <a:t>Ability to Mimic Conversations</a:t>
            </a:r>
          </a:p>
          <a:p>
            <a:pPr marL="740664" lvl="1"/>
            <a:r>
              <a:rPr lang="en-US" sz="2400" dirty="0"/>
              <a:t>Available on a Wide Range of Devices</a:t>
            </a:r>
          </a:p>
          <a:p>
            <a:pPr marL="740664" lvl="1"/>
            <a:r>
              <a:rPr lang="en-US" sz="2400" dirty="0"/>
              <a:t>Less Misuse as a Broadcasting Method</a:t>
            </a:r>
          </a:p>
        </p:txBody>
      </p:sp>
    </p:spTree>
    <p:extLst>
      <p:ext uri="{BB962C8B-B14F-4D97-AF65-F5344CB8AC3E}">
        <p14:creationId xmlns:p14="http://schemas.microsoft.com/office/powerpoint/2010/main" val="1257492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Understanding the </a:t>
            </a:r>
            <a:r>
              <a:rPr lang="en-US" sz="3600" dirty="0">
                <a:solidFill>
                  <a:schemeClr val="bg2"/>
                </a:solidFill>
              </a:rPr>
              <a:t>Advantages and Disadvantages of Messaging </a:t>
            </a:r>
            <a:r>
              <a:rPr lang="en-US" sz="2000" b="0" dirty="0">
                <a:solidFill>
                  <a:schemeClr val="bg2"/>
                </a:solidFill>
                <a:latin typeface="+mj-lt"/>
              </a:rPr>
              <a:t>(2 of 2)</a:t>
            </a:r>
          </a:p>
        </p:txBody>
      </p:sp>
      <p:sp>
        <p:nvSpPr>
          <p:cNvPr id="3" name="Content Placeholder 2"/>
          <p:cNvSpPr>
            <a:spLocks noGrp="1"/>
          </p:cNvSpPr>
          <p:nvPr>
            <p:ph idx="1"/>
          </p:nvPr>
        </p:nvSpPr>
        <p:spPr>
          <a:xfrm>
            <a:off x="457200" y="1600201"/>
            <a:ext cx="8229600" cy="2667000"/>
          </a:xfrm>
        </p:spPr>
        <p:txBody>
          <a:bodyPr/>
          <a:lstStyle/>
          <a:p>
            <a:pPr marL="256032" indent="-256032">
              <a:buSzPct val="100000"/>
            </a:pPr>
            <a:r>
              <a:rPr lang="en-US" sz="2400" dirty="0"/>
              <a:t>Challenges Involved with Using Messaging:</a:t>
            </a:r>
          </a:p>
          <a:p>
            <a:pPr marL="740664" lvl="1"/>
            <a:r>
              <a:rPr lang="en-US" sz="2400" dirty="0"/>
              <a:t>Speed and Accuracy of User</a:t>
            </a:r>
          </a:p>
          <a:p>
            <a:pPr marL="740664" lvl="1"/>
            <a:r>
              <a:rPr lang="en-US" sz="2400" dirty="0"/>
              <a:t>Danger of Security Problems</a:t>
            </a:r>
          </a:p>
          <a:p>
            <a:pPr marL="740664" lvl="1"/>
            <a:r>
              <a:rPr lang="en-US" sz="2400" dirty="0"/>
              <a:t>More Misinterpretation</a:t>
            </a:r>
          </a:p>
        </p:txBody>
      </p:sp>
    </p:spTree>
    <p:extLst>
      <p:ext uri="{BB962C8B-B14F-4D97-AF65-F5344CB8AC3E}">
        <p14:creationId xmlns:p14="http://schemas.microsoft.com/office/powerpoint/2010/main" val="3293132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20000" cy="1097280"/>
          </a:xfrm>
        </p:spPr>
        <p:txBody>
          <a:bodyPr/>
          <a:lstStyle/>
          <a:p>
            <a:r>
              <a:rPr lang="en-US" sz="3600" dirty="0">
                <a:solidFill>
                  <a:schemeClr val="bg2"/>
                </a:solidFill>
                <a:latin typeface="Arial (Headings)Roman"/>
              </a:rPr>
              <a:t>Guidelines For Successful Messaging</a:t>
            </a:r>
          </a:p>
        </p:txBody>
      </p:sp>
      <p:sp>
        <p:nvSpPr>
          <p:cNvPr id="5" name="Content Placeholder 4"/>
          <p:cNvSpPr>
            <a:spLocks noGrp="1"/>
          </p:cNvSpPr>
          <p:nvPr>
            <p:ph idx="1"/>
          </p:nvPr>
        </p:nvSpPr>
        <p:spPr>
          <a:xfrm>
            <a:off x="457200" y="1600201"/>
            <a:ext cx="8229600" cy="1524000"/>
          </a:xfrm>
        </p:spPr>
        <p:txBody>
          <a:bodyPr/>
          <a:lstStyle/>
          <a:p>
            <a:pPr marL="256032" lvl="0" indent="-256032">
              <a:buSzPct val="100000"/>
            </a:pPr>
            <a:r>
              <a:rPr lang="en-US" sz="2400" dirty="0"/>
              <a:t>Planning Instant Messages</a:t>
            </a:r>
          </a:p>
          <a:p>
            <a:pPr marL="256032" lvl="0" indent="-256032">
              <a:buSzPct val="100000"/>
            </a:pPr>
            <a:r>
              <a:rPr lang="en-US" sz="2400" dirty="0"/>
              <a:t>Writing Instant Messages</a:t>
            </a:r>
          </a:p>
          <a:p>
            <a:pPr marL="256032" lvl="0" indent="-256032">
              <a:buSzPct val="100000"/>
            </a:pPr>
            <a:r>
              <a:rPr lang="en-US" sz="2400" dirty="0"/>
              <a:t>Completing Instant Messages</a:t>
            </a:r>
          </a:p>
        </p:txBody>
      </p:sp>
      <p:pic>
        <p:nvPicPr>
          <p:cNvPr id="4" name="Picture 2" descr="An example of coworkers using an instant messaging service to communicate, with additional annotations. The instant message conversation, with additional annotations, reads as follows. Eduardo Lopes. Hi Marcy, do you have a second? Annotation. Lopes asks whether DeLong is available for a chat, rather than launching right into his discussion on the assumption that she can chat this minute. Marcy DeLong. You bet. What’s up? Eduardo Lopes. I have a favor to ask, and I’m afraid I’m on a tight deadline. We need to cut the Qualcomm bid by five percent. Can we reduce the consulting time by 80 or 100 hours? Annotation. He makes his request clearly and succinctly. Marcy DeLong. That’s a big chunk! I’m not sure we can cut that much, but I’ll give it a try. Annotation. DeLong expresses skepticism, which helps to set the expectations for what she can deliver. Note how her tone remains positive, however. Eduardo Lopes. I really appreciate it. Any chance you can get it by noon my time? Annotation. He completes his request by providing a deadline. Note how he phrases it as a question, which is less jarring than a demand. Marcy DeLong. No problem. I’ll send you a revised bid sheet in an hour. Wish me luck. Annotation. She concludes with a positive response while gently reiterating the difﬁculty of the ta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276600"/>
            <a:ext cx="6858000" cy="306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849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Using Workplace Messaging Effectively </a:t>
            </a:r>
            <a:r>
              <a:rPr lang="en-US" sz="2000" b="0" dirty="0">
                <a:solidFill>
                  <a:schemeClr val="bg2"/>
                </a:solidFill>
                <a:latin typeface="+mj-lt"/>
              </a:rPr>
              <a:t>(1 of 2)</a:t>
            </a:r>
          </a:p>
        </p:txBody>
      </p:sp>
      <p:sp>
        <p:nvSpPr>
          <p:cNvPr id="3" name="Content Placeholder 2"/>
          <p:cNvSpPr>
            <a:spLocks noGrp="1"/>
          </p:cNvSpPr>
          <p:nvPr>
            <p:ph idx="1"/>
          </p:nvPr>
        </p:nvSpPr>
        <p:spPr>
          <a:xfrm>
            <a:off x="457200" y="1600201"/>
            <a:ext cx="8229600" cy="2133600"/>
          </a:xfrm>
        </p:spPr>
        <p:txBody>
          <a:bodyPr/>
          <a:lstStyle/>
          <a:p>
            <a:pPr marL="256032" lvl="0" indent="-256032">
              <a:buSzPct val="100000"/>
            </a:pPr>
            <a:r>
              <a:rPr lang="en-US" sz="2400" dirty="0"/>
              <a:t>Use Instant Messaging Courteously</a:t>
            </a:r>
          </a:p>
          <a:p>
            <a:pPr marL="256032" lvl="0" indent="-256032">
              <a:buSzPct val="100000"/>
            </a:pPr>
            <a:r>
              <a:rPr lang="en-US" sz="2400" dirty="0"/>
              <a:t>Use “Away” Status while Working</a:t>
            </a:r>
          </a:p>
          <a:p>
            <a:pPr marL="256032" lvl="0" indent="-256032">
              <a:buSzPct val="100000"/>
            </a:pPr>
            <a:r>
              <a:rPr lang="en-US" sz="2400" dirty="0"/>
              <a:t>Be Cautious with Private Information</a:t>
            </a:r>
          </a:p>
          <a:p>
            <a:pPr marL="256032" lvl="0" indent="-256032">
              <a:buSzPct val="100000"/>
            </a:pPr>
            <a:r>
              <a:rPr lang="en-US" sz="2400" dirty="0"/>
              <a:t>Avoid Sending Personal Messages</a:t>
            </a:r>
          </a:p>
        </p:txBody>
      </p:sp>
    </p:spTree>
    <p:extLst>
      <p:ext uri="{BB962C8B-B14F-4D97-AF65-F5344CB8AC3E}">
        <p14:creationId xmlns:p14="http://schemas.microsoft.com/office/powerpoint/2010/main" val="629950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Using Workplace Messaging Effectively </a:t>
            </a:r>
            <a:r>
              <a:rPr lang="en-US" sz="2000" b="0" dirty="0">
                <a:solidFill>
                  <a:schemeClr val="bg2"/>
                </a:solidFill>
                <a:latin typeface="+mj-lt"/>
              </a:rPr>
              <a:t>(2 of 2)</a:t>
            </a:r>
          </a:p>
        </p:txBody>
      </p:sp>
      <p:sp>
        <p:nvSpPr>
          <p:cNvPr id="3" name="Content Placeholder 2"/>
          <p:cNvSpPr>
            <a:spLocks noGrp="1"/>
          </p:cNvSpPr>
          <p:nvPr>
            <p:ph idx="1"/>
          </p:nvPr>
        </p:nvSpPr>
        <p:spPr>
          <a:xfrm>
            <a:off x="457200" y="1600201"/>
            <a:ext cx="8229600" cy="2133600"/>
          </a:xfrm>
        </p:spPr>
        <p:txBody>
          <a:bodyPr/>
          <a:lstStyle/>
          <a:p>
            <a:pPr marL="256032" lvl="0" indent="-256032">
              <a:buSzPct val="100000"/>
            </a:pPr>
            <a:r>
              <a:rPr lang="en-US" sz="2400" dirty="0"/>
              <a:t>Limit Use of Unplanned Meetings</a:t>
            </a:r>
          </a:p>
          <a:p>
            <a:pPr marL="256032" lvl="0" indent="-256032">
              <a:buSzPct val="100000"/>
            </a:pPr>
            <a:r>
              <a:rPr lang="en-US" sz="2400" dirty="0"/>
              <a:t>Don’t Send Long, Complex Messages</a:t>
            </a:r>
          </a:p>
          <a:p>
            <a:pPr marL="256032" lvl="0" indent="-256032">
              <a:buSzPct val="100000"/>
            </a:pPr>
            <a:r>
              <a:rPr lang="en-US" sz="2400" dirty="0"/>
              <a:t>Avoid Multiple IM Conversations</a:t>
            </a:r>
          </a:p>
          <a:p>
            <a:pPr marL="256032" lvl="0" indent="-256032">
              <a:buSzPct val="100000"/>
            </a:pPr>
            <a:r>
              <a:rPr lang="en-US" sz="2400" dirty="0"/>
              <a:t>Observe All Security Guidelines</a:t>
            </a:r>
          </a:p>
        </p:txBody>
      </p:sp>
    </p:spTree>
    <p:extLst>
      <p:ext uri="{BB962C8B-B14F-4D97-AF65-F5344CB8AC3E}">
        <p14:creationId xmlns:p14="http://schemas.microsoft.com/office/powerpoint/2010/main" val="2206900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Summary of Discussion </a:t>
            </a:r>
            <a:r>
              <a:rPr lang="en-US" sz="2000" b="0" dirty="0">
                <a:solidFill>
                  <a:schemeClr val="bg2"/>
                </a:solidFill>
                <a:latin typeface="+mj-lt"/>
              </a:rPr>
              <a:t>(5 of 7)</a:t>
            </a:r>
          </a:p>
        </p:txBody>
      </p:sp>
      <p:sp>
        <p:nvSpPr>
          <p:cNvPr id="3" name="Content Placeholder 2"/>
          <p:cNvSpPr>
            <a:spLocks noGrp="1"/>
          </p:cNvSpPr>
          <p:nvPr>
            <p:ph idx="1"/>
          </p:nvPr>
        </p:nvSpPr>
        <p:spPr>
          <a:xfrm>
            <a:off x="457200" y="1600200"/>
            <a:ext cx="8229600" cy="2743200"/>
          </a:xfrm>
        </p:spPr>
        <p:txBody>
          <a:bodyPr/>
          <a:lstStyle/>
          <a:p>
            <a:pPr marL="256032" indent="-256032">
              <a:buSzPct val="100000"/>
            </a:pPr>
            <a:r>
              <a:rPr lang="en-US" sz="2400" dirty="0"/>
              <a:t>In this section, we discussed the following:</a:t>
            </a:r>
          </a:p>
          <a:p>
            <a:pPr marL="740664" lvl="1"/>
            <a:r>
              <a:rPr lang="en-US" sz="2400" dirty="0"/>
              <a:t>Understanding the Benefits and Risks of Messaging</a:t>
            </a:r>
          </a:p>
          <a:p>
            <a:pPr marL="740664" lvl="1"/>
            <a:r>
              <a:rPr lang="en-US" sz="2400" dirty="0"/>
              <a:t>Adopting the Three-Step Process for Successful Messaging</a:t>
            </a:r>
          </a:p>
          <a:p>
            <a:pPr marL="740664" lvl="1"/>
            <a:r>
              <a:rPr lang="en-US" sz="2400" dirty="0"/>
              <a:t>Using Workplace Messaging Effectively</a:t>
            </a:r>
          </a:p>
          <a:p>
            <a:pPr marL="256032" indent="-256032">
              <a:buSzPct val="100000"/>
            </a:pPr>
            <a:r>
              <a:rPr lang="en-US" sz="2400" dirty="0"/>
              <a:t>The next section will cover </a:t>
            </a:r>
            <a:r>
              <a:rPr lang="en-US" sz="2400" b="1" dirty="0"/>
              <a:t>Blogging and Microblogging</a:t>
            </a:r>
            <a:r>
              <a:rPr lang="en-US" sz="2400" dirty="0"/>
              <a:t>.</a:t>
            </a:r>
          </a:p>
        </p:txBody>
      </p:sp>
    </p:spTree>
    <p:extLst>
      <p:ext uri="{BB962C8B-B14F-4D97-AF65-F5344CB8AC3E}">
        <p14:creationId xmlns:p14="http://schemas.microsoft.com/office/powerpoint/2010/main" val="2138285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Blogging and Microblogging</a:t>
            </a:r>
          </a:p>
        </p:txBody>
      </p:sp>
      <p:sp>
        <p:nvSpPr>
          <p:cNvPr id="3" name="Content Placeholder 2"/>
          <p:cNvSpPr>
            <a:spLocks noGrp="1"/>
          </p:cNvSpPr>
          <p:nvPr>
            <p:ph idx="1"/>
          </p:nvPr>
        </p:nvSpPr>
        <p:spPr>
          <a:xfrm>
            <a:off x="457200" y="1600201"/>
            <a:ext cx="8229600" cy="1143000"/>
          </a:xfrm>
        </p:spPr>
        <p:txBody>
          <a:bodyPr/>
          <a:lstStyle/>
          <a:p>
            <a:pPr marL="256032" indent="-256032">
              <a:buSzPct val="100000"/>
            </a:pPr>
            <a:r>
              <a:rPr lang="en-US" sz="2400" b="1" dirty="0"/>
              <a:t>LO 6.6 </a:t>
            </a:r>
            <a:r>
              <a:rPr lang="en-US" sz="2400" dirty="0"/>
              <a:t>Describe the use of blogging and microblogging in business communication, and briefly explain how to adapt the three-step writing process to blogging.</a:t>
            </a:r>
          </a:p>
        </p:txBody>
      </p:sp>
    </p:spTree>
    <p:extLst>
      <p:ext uri="{BB962C8B-B14F-4D97-AF65-F5344CB8AC3E}">
        <p14:creationId xmlns:p14="http://schemas.microsoft.com/office/powerpoint/2010/main" val="103535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Effective Blogs and Microblogs</a:t>
            </a:r>
          </a:p>
        </p:txBody>
      </p:sp>
      <p:sp>
        <p:nvSpPr>
          <p:cNvPr id="3" name="Content Placeholder 2"/>
          <p:cNvSpPr>
            <a:spLocks noGrp="1"/>
          </p:cNvSpPr>
          <p:nvPr>
            <p:ph idx="1"/>
          </p:nvPr>
        </p:nvSpPr>
        <p:spPr>
          <a:xfrm>
            <a:off x="457200" y="1600201"/>
            <a:ext cx="8229600" cy="2133600"/>
          </a:xfrm>
        </p:spPr>
        <p:txBody>
          <a:bodyPr/>
          <a:lstStyle/>
          <a:p>
            <a:pPr marL="256032" indent="-256032">
              <a:buSzPct val="100000"/>
            </a:pPr>
            <a:r>
              <a:rPr lang="en-US" sz="2400" dirty="0">
                <a:cs typeface="Arial" pitchFamily="34" charset="0"/>
              </a:rPr>
              <a:t>Use Personal, Authentic Style</a:t>
            </a:r>
          </a:p>
          <a:p>
            <a:pPr marL="256032" indent="-256032">
              <a:buSzPct val="100000"/>
            </a:pPr>
            <a:r>
              <a:rPr lang="en-US" sz="2400" dirty="0">
                <a:cs typeface="Arial" pitchFamily="34" charset="0"/>
              </a:rPr>
              <a:t>Deliver New Information Fast</a:t>
            </a:r>
          </a:p>
          <a:p>
            <a:pPr marL="256032" indent="-256032">
              <a:buSzPct val="100000"/>
            </a:pPr>
            <a:r>
              <a:rPr lang="en-US" sz="2400" dirty="0">
                <a:cs typeface="Arial" pitchFamily="34" charset="0"/>
              </a:rPr>
              <a:t>Feature Topics of Peak Interest</a:t>
            </a:r>
          </a:p>
          <a:p>
            <a:pPr marL="256032" indent="-256032">
              <a:buSzPct val="100000"/>
            </a:pPr>
            <a:r>
              <a:rPr lang="en-US" sz="2400" dirty="0">
                <a:cs typeface="Arial" pitchFamily="34" charset="0"/>
              </a:rPr>
              <a:t>Encourage Conversations</a:t>
            </a:r>
            <a:endParaRPr lang="en-US" sz="2400" dirty="0"/>
          </a:p>
        </p:txBody>
      </p:sp>
    </p:spTree>
    <p:extLst>
      <p:ext uri="{BB962C8B-B14F-4D97-AF65-F5344CB8AC3E}">
        <p14:creationId xmlns:p14="http://schemas.microsoft.com/office/powerpoint/2010/main" val="3121868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Learning Objectives</a:t>
            </a:r>
            <a:r>
              <a:rPr lang="en-US" sz="3600" b="0" dirty="0">
                <a:solidFill>
                  <a:schemeClr val="bg2"/>
                </a:solidFill>
                <a:latin typeface="+mj-lt"/>
              </a:rPr>
              <a:t> </a:t>
            </a:r>
            <a:r>
              <a:rPr lang="en-US" sz="2000" b="0" dirty="0">
                <a:solidFill>
                  <a:schemeClr val="bg2"/>
                </a:solidFill>
                <a:latin typeface="+mj-lt"/>
              </a:rPr>
              <a:t>(3 of 3)</a:t>
            </a:r>
          </a:p>
        </p:txBody>
      </p:sp>
      <p:sp>
        <p:nvSpPr>
          <p:cNvPr id="3" name="Content Placeholder 2"/>
          <p:cNvSpPr>
            <a:spLocks noGrp="1"/>
          </p:cNvSpPr>
          <p:nvPr>
            <p:ph idx="1"/>
          </p:nvPr>
        </p:nvSpPr>
        <p:spPr>
          <a:xfrm>
            <a:off x="457200" y="1600201"/>
            <a:ext cx="7620000" cy="2057400"/>
          </a:xfrm>
        </p:spPr>
        <p:txBody>
          <a:bodyPr/>
          <a:lstStyle/>
          <a:p>
            <a:pPr marL="514350" indent="-514350">
              <a:spcAft>
                <a:spcPts val="0"/>
              </a:spcAft>
              <a:buSzPct val="100000"/>
              <a:buNone/>
            </a:pPr>
            <a:r>
              <a:rPr lang="en-US" sz="2400" b="1" dirty="0">
                <a:solidFill>
                  <a:schemeClr val="bg2"/>
                </a:solidFill>
              </a:rPr>
              <a:t>6.6 </a:t>
            </a:r>
            <a:r>
              <a:rPr lang="en-US" sz="2400" dirty="0"/>
              <a:t>Describe the use of blogging and microblogging in business communication, and briefly explain how to adapt the three-step writing process to blogging.</a:t>
            </a:r>
          </a:p>
          <a:p>
            <a:pPr marL="514350" indent="-514350">
              <a:spcAft>
                <a:spcPts val="0"/>
              </a:spcAft>
              <a:buSzPct val="100000"/>
              <a:buNone/>
            </a:pPr>
            <a:r>
              <a:rPr lang="en-US" sz="2400" b="1" dirty="0">
                <a:solidFill>
                  <a:schemeClr val="bg2"/>
                </a:solidFill>
              </a:rPr>
              <a:t>6.7 </a:t>
            </a:r>
            <a:r>
              <a:rPr lang="en-US" sz="2400" dirty="0"/>
              <a:t>Explain how to adapt the three-step writing process to podcasts.</a:t>
            </a:r>
          </a:p>
        </p:txBody>
      </p:sp>
    </p:spTree>
    <p:extLst>
      <p:ext uri="{BB962C8B-B14F-4D97-AF65-F5344CB8AC3E}">
        <p14:creationId xmlns:p14="http://schemas.microsoft.com/office/powerpoint/2010/main" val="2472431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848600" cy="1097280"/>
          </a:xfrm>
        </p:spPr>
        <p:txBody>
          <a:bodyPr/>
          <a:lstStyle/>
          <a:p>
            <a:r>
              <a:rPr lang="en-US" sz="3600" dirty="0">
                <a:solidFill>
                  <a:schemeClr val="bg2"/>
                </a:solidFill>
                <a:latin typeface="+mj-lt"/>
              </a:rPr>
              <a:t>Understanding Business Applications of Blogging </a:t>
            </a:r>
            <a:r>
              <a:rPr lang="en-US" sz="2000" b="0" dirty="0">
                <a:solidFill>
                  <a:schemeClr val="bg2"/>
                </a:solidFill>
                <a:latin typeface="+mj-lt"/>
              </a:rPr>
              <a:t>(1 of 3)</a:t>
            </a:r>
          </a:p>
        </p:txBody>
      </p:sp>
      <p:sp>
        <p:nvSpPr>
          <p:cNvPr id="3" name="Content Placeholder 2"/>
          <p:cNvSpPr>
            <a:spLocks noGrp="1"/>
          </p:cNvSpPr>
          <p:nvPr>
            <p:ph idx="1"/>
          </p:nvPr>
        </p:nvSpPr>
        <p:spPr>
          <a:xfrm>
            <a:off x="457200" y="1600201"/>
            <a:ext cx="8229600" cy="2667000"/>
          </a:xfrm>
        </p:spPr>
        <p:txBody>
          <a:bodyPr/>
          <a:lstStyle/>
          <a:p>
            <a:pPr marL="256032" indent="-256032">
              <a:buSzPct val="100000"/>
            </a:pPr>
            <a:r>
              <a:rPr lang="en-US" sz="2400" dirty="0"/>
              <a:t>Anchor for Social Media Presence</a:t>
            </a:r>
          </a:p>
          <a:p>
            <a:pPr marL="256032" indent="-256032">
              <a:buSzPct val="100000"/>
            </a:pPr>
            <a:r>
              <a:rPr lang="en-US" sz="2400" dirty="0"/>
              <a:t>Project Management and Communication</a:t>
            </a:r>
          </a:p>
          <a:p>
            <a:pPr marL="256032" indent="-256032">
              <a:buSzPct val="100000"/>
            </a:pPr>
            <a:r>
              <a:rPr lang="en-US" sz="2400" dirty="0"/>
              <a:t>Company News and Updates</a:t>
            </a:r>
          </a:p>
          <a:p>
            <a:pPr marL="256032" indent="-256032">
              <a:buSzPct val="100000"/>
            </a:pPr>
            <a:r>
              <a:rPr lang="en-US" sz="2400" dirty="0"/>
              <a:t>Customer Support for Products/Services</a:t>
            </a:r>
          </a:p>
          <a:p>
            <a:pPr marL="256032" indent="-256032">
              <a:buSzPct val="100000"/>
            </a:pPr>
            <a:r>
              <a:rPr lang="en-US" sz="2400" dirty="0"/>
              <a:t>Public Relations and Media Relations</a:t>
            </a:r>
          </a:p>
        </p:txBody>
      </p:sp>
    </p:spTree>
    <p:extLst>
      <p:ext uri="{BB962C8B-B14F-4D97-AF65-F5344CB8AC3E}">
        <p14:creationId xmlns:p14="http://schemas.microsoft.com/office/powerpoint/2010/main" val="16280458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20000" cy="1097280"/>
          </a:xfrm>
        </p:spPr>
        <p:txBody>
          <a:bodyPr/>
          <a:lstStyle/>
          <a:p>
            <a:r>
              <a:rPr lang="en-US" sz="3600" dirty="0">
                <a:solidFill>
                  <a:schemeClr val="bg2"/>
                </a:solidFill>
                <a:latin typeface="+mj-lt"/>
              </a:rPr>
              <a:t>Understanding Business Applications of Blogging </a:t>
            </a:r>
            <a:r>
              <a:rPr lang="en-US" sz="2000" b="0" dirty="0">
                <a:solidFill>
                  <a:schemeClr val="bg2"/>
                </a:solidFill>
                <a:latin typeface="+mj-lt"/>
              </a:rPr>
              <a:t>(2 of 3)</a:t>
            </a:r>
          </a:p>
        </p:txBody>
      </p:sp>
      <p:sp>
        <p:nvSpPr>
          <p:cNvPr id="3" name="Content Placeholder 2"/>
          <p:cNvSpPr>
            <a:spLocks noGrp="1"/>
          </p:cNvSpPr>
          <p:nvPr>
            <p:ph idx="1"/>
          </p:nvPr>
        </p:nvSpPr>
        <p:spPr>
          <a:xfrm>
            <a:off x="457200" y="1600201"/>
            <a:ext cx="8229600" cy="2667000"/>
          </a:xfrm>
        </p:spPr>
        <p:txBody>
          <a:bodyPr/>
          <a:lstStyle/>
          <a:p>
            <a:pPr marL="256032" indent="-256032">
              <a:buSzPct val="100000"/>
            </a:pPr>
            <a:r>
              <a:rPr lang="en-US" sz="2400" dirty="0"/>
              <a:t>Recruit Potential Employees</a:t>
            </a:r>
          </a:p>
          <a:p>
            <a:pPr marL="256032" indent="-256032">
              <a:buSzPct val="100000"/>
            </a:pPr>
            <a:r>
              <a:rPr lang="en-US" sz="2400" dirty="0"/>
              <a:t>Policy and Issue Discussions</a:t>
            </a:r>
          </a:p>
          <a:p>
            <a:pPr marL="256032" indent="-256032">
              <a:buSzPct val="100000"/>
            </a:pPr>
            <a:r>
              <a:rPr lang="en-US" sz="2400" dirty="0"/>
              <a:t>Crisis and Emergency Communication</a:t>
            </a:r>
          </a:p>
          <a:p>
            <a:pPr marL="256032" indent="-256032">
              <a:buSzPct val="100000"/>
            </a:pPr>
            <a:r>
              <a:rPr lang="en-US" sz="2400" dirty="0"/>
              <a:t>Market Research and Feedback</a:t>
            </a:r>
          </a:p>
          <a:p>
            <a:pPr marL="256032" indent="-256032">
              <a:buSzPct val="100000"/>
            </a:pPr>
            <a:r>
              <a:rPr lang="en-US" sz="2400" dirty="0"/>
              <a:t>Brainstorming Sessions</a:t>
            </a:r>
          </a:p>
        </p:txBody>
      </p:sp>
    </p:spTree>
    <p:extLst>
      <p:ext uri="{BB962C8B-B14F-4D97-AF65-F5344CB8AC3E}">
        <p14:creationId xmlns:p14="http://schemas.microsoft.com/office/powerpoint/2010/main" val="4159707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Understanding Business Applications of Blogging </a:t>
            </a:r>
            <a:r>
              <a:rPr lang="en-US" sz="2000" b="0" dirty="0">
                <a:solidFill>
                  <a:schemeClr val="bg2"/>
                </a:solidFill>
                <a:latin typeface="+mj-lt"/>
              </a:rPr>
              <a:t>(3 of 3)</a:t>
            </a:r>
          </a:p>
        </p:txBody>
      </p:sp>
      <p:sp>
        <p:nvSpPr>
          <p:cNvPr id="3" name="Content Placeholder 2"/>
          <p:cNvSpPr>
            <a:spLocks noGrp="1"/>
          </p:cNvSpPr>
          <p:nvPr>
            <p:ph idx="1"/>
          </p:nvPr>
        </p:nvSpPr>
        <p:spPr>
          <a:xfrm>
            <a:off x="457200" y="1600201"/>
            <a:ext cx="8229600" cy="2667000"/>
          </a:xfrm>
        </p:spPr>
        <p:txBody>
          <a:bodyPr/>
          <a:lstStyle/>
          <a:p>
            <a:pPr marL="256032" indent="-256032">
              <a:buSzPct val="100000"/>
            </a:pPr>
            <a:r>
              <a:rPr lang="en-US" sz="2400" dirty="0"/>
              <a:t>Employee Engagement</a:t>
            </a:r>
          </a:p>
          <a:p>
            <a:pPr marL="256032" indent="-256032">
              <a:buSzPct val="100000"/>
            </a:pPr>
            <a:r>
              <a:rPr lang="en-US" sz="2400" dirty="0"/>
              <a:t>Customer Education</a:t>
            </a:r>
          </a:p>
          <a:p>
            <a:pPr marL="256032" indent="-256032">
              <a:buSzPct val="100000"/>
            </a:pPr>
            <a:r>
              <a:rPr lang="en-US" sz="2400" dirty="0"/>
              <a:t>Word-of-Mouth Marketing</a:t>
            </a:r>
          </a:p>
          <a:p>
            <a:pPr marL="256032" indent="-256032">
              <a:buSzPct val="100000"/>
            </a:pPr>
            <a:r>
              <a:rPr lang="en-US" sz="2400" dirty="0"/>
              <a:t>Influence on Traditional Media Coverage</a:t>
            </a:r>
          </a:p>
          <a:p>
            <a:pPr marL="256032" indent="-256032">
              <a:buSzPct val="100000"/>
            </a:pPr>
            <a:r>
              <a:rPr lang="en-US" sz="2400" dirty="0"/>
              <a:t>Community Building</a:t>
            </a:r>
          </a:p>
        </p:txBody>
      </p:sp>
    </p:spTree>
    <p:extLst>
      <p:ext uri="{BB962C8B-B14F-4D97-AF65-F5344CB8AC3E}">
        <p14:creationId xmlns:p14="http://schemas.microsoft.com/office/powerpoint/2010/main" val="1899281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20000" cy="1097280"/>
          </a:xfrm>
        </p:spPr>
        <p:txBody>
          <a:bodyPr/>
          <a:lstStyle/>
          <a:p>
            <a:r>
              <a:rPr lang="en-US" sz="3600" dirty="0">
                <a:solidFill>
                  <a:schemeClr val="bg2"/>
                </a:solidFill>
                <a:latin typeface="+mj-lt"/>
              </a:rPr>
              <a:t>Adapting the Three-Step Process for Successful Blogging</a:t>
            </a:r>
            <a:endParaRPr lang="en-US" dirty="0">
              <a:solidFill>
                <a:schemeClr val="bg2"/>
              </a:solidFill>
              <a:latin typeface="+mj-lt"/>
            </a:endParaRPr>
          </a:p>
        </p:txBody>
      </p:sp>
      <p:sp>
        <p:nvSpPr>
          <p:cNvPr id="3" name="Content Placeholder 2"/>
          <p:cNvSpPr>
            <a:spLocks noGrp="1"/>
          </p:cNvSpPr>
          <p:nvPr>
            <p:ph idx="1"/>
          </p:nvPr>
        </p:nvSpPr>
        <p:spPr>
          <a:xfrm>
            <a:off x="457200" y="1600200"/>
            <a:ext cx="8001000" cy="4648200"/>
          </a:xfrm>
        </p:spPr>
        <p:txBody>
          <a:bodyPr/>
          <a:lstStyle/>
          <a:p>
            <a:pPr marL="256032" indent="-256032">
              <a:spcBef>
                <a:spcPts val="1000"/>
              </a:spcBef>
              <a:buSzPct val="100000"/>
            </a:pPr>
            <a:r>
              <a:rPr lang="en-US" sz="2200" dirty="0"/>
              <a:t>Plan</a:t>
            </a:r>
          </a:p>
          <a:p>
            <a:pPr marL="740664" indent="-283464">
              <a:spcBef>
                <a:spcPts val="600"/>
              </a:spcBef>
              <a:buSzPct val="100000"/>
              <a:buFont typeface="Arial" panose="020B0604020202020204" pitchFamily="34" charset="0"/>
              <a:buChar char="–"/>
            </a:pPr>
            <a:r>
              <a:rPr lang="en-US" sz="2200" dirty="0"/>
              <a:t>Audience</a:t>
            </a:r>
          </a:p>
          <a:p>
            <a:pPr marL="740664" indent="-283464">
              <a:spcBef>
                <a:spcPts val="600"/>
              </a:spcBef>
              <a:buSzPct val="100000"/>
              <a:buFont typeface="Arial" panose="020B0604020202020204" pitchFamily="34" charset="0"/>
              <a:buChar char="–"/>
            </a:pPr>
            <a:r>
              <a:rPr lang="en-US" sz="2200" dirty="0"/>
              <a:t>Purpose</a:t>
            </a:r>
          </a:p>
          <a:p>
            <a:pPr marL="740664" indent="-283464">
              <a:spcBef>
                <a:spcPts val="600"/>
              </a:spcBef>
              <a:buSzPct val="100000"/>
              <a:buFont typeface="Arial" panose="020B0604020202020204" pitchFamily="34" charset="0"/>
              <a:buChar char="–"/>
            </a:pPr>
            <a:r>
              <a:rPr lang="en-US" sz="2200" dirty="0"/>
              <a:t>Scope</a:t>
            </a:r>
          </a:p>
          <a:p>
            <a:pPr marL="256032" indent="-256032">
              <a:spcBef>
                <a:spcPts val="1000"/>
              </a:spcBef>
              <a:buSzPct val="100000"/>
            </a:pPr>
            <a:r>
              <a:rPr lang="en-US" sz="2200" dirty="0"/>
              <a:t>Write</a:t>
            </a:r>
          </a:p>
          <a:p>
            <a:pPr marL="740664" indent="-283464" eaLnBrk="0" fontAlgn="base" hangingPunct="0">
              <a:spcBef>
                <a:spcPts val="600"/>
              </a:spcBef>
              <a:spcAft>
                <a:spcPct val="0"/>
              </a:spcAft>
              <a:buClr>
                <a:schemeClr val="bg2"/>
              </a:buClr>
              <a:buSzTx/>
              <a:buFont typeface="Arial" panose="020B0604020202020204" pitchFamily="34" charset="0"/>
              <a:buChar char="–"/>
            </a:pPr>
            <a:r>
              <a:rPr lang="en-US" sz="2200" dirty="0"/>
              <a:t>Write in a Comfortable, Personal Style</a:t>
            </a:r>
          </a:p>
          <a:p>
            <a:pPr marL="740664" indent="-283464" eaLnBrk="0" fontAlgn="base" hangingPunct="0">
              <a:spcBef>
                <a:spcPts val="600"/>
              </a:spcBef>
              <a:spcAft>
                <a:spcPct val="0"/>
              </a:spcAft>
              <a:buClr>
                <a:schemeClr val="bg2"/>
              </a:buClr>
              <a:buSzTx/>
              <a:buFont typeface="Arial" panose="020B0604020202020204" pitchFamily="34" charset="0"/>
              <a:buChar char="–"/>
            </a:pPr>
            <a:r>
              <a:rPr lang="en-US" sz="2200" dirty="0"/>
              <a:t>Know Your Subject and Provide Links</a:t>
            </a:r>
          </a:p>
          <a:p>
            <a:pPr marL="256032" indent="-256032">
              <a:spcBef>
                <a:spcPts val="1000"/>
              </a:spcBef>
              <a:buSzPct val="100000"/>
            </a:pPr>
            <a:r>
              <a:rPr lang="en-US" sz="2200" dirty="0"/>
              <a:t>Complete</a:t>
            </a:r>
          </a:p>
          <a:p>
            <a:pPr marL="740664" indent="-283464">
              <a:spcBef>
                <a:spcPts val="600"/>
              </a:spcBef>
              <a:buSzPct val="100000"/>
              <a:buFont typeface="Arial" panose="020B0604020202020204" pitchFamily="34" charset="0"/>
              <a:buChar char="–"/>
            </a:pPr>
            <a:r>
              <a:rPr lang="en-US" sz="2200" dirty="0"/>
              <a:t>Evaluate</a:t>
            </a:r>
          </a:p>
          <a:p>
            <a:pPr marL="740664" indent="-283464">
              <a:spcBef>
                <a:spcPts val="600"/>
              </a:spcBef>
              <a:buSzPct val="100000"/>
              <a:buFont typeface="Arial" panose="020B0604020202020204" pitchFamily="34" charset="0"/>
              <a:buChar char="–"/>
            </a:pPr>
            <a:r>
              <a:rPr lang="en-US" sz="2200" dirty="0"/>
              <a:t>Proofread</a:t>
            </a:r>
          </a:p>
          <a:p>
            <a:pPr marL="740664" indent="-283464">
              <a:spcBef>
                <a:spcPts val="600"/>
              </a:spcBef>
              <a:buSzPct val="100000"/>
              <a:buFont typeface="Arial" panose="020B0604020202020204" pitchFamily="34" charset="0"/>
              <a:buChar char="–"/>
            </a:pPr>
            <a:r>
              <a:rPr lang="en-US" sz="2200" dirty="0"/>
              <a:t>Tag and Post</a:t>
            </a:r>
          </a:p>
        </p:txBody>
      </p:sp>
    </p:spTree>
    <p:extLst>
      <p:ext uri="{BB962C8B-B14F-4D97-AF65-F5344CB8AC3E}">
        <p14:creationId xmlns:p14="http://schemas.microsoft.com/office/powerpoint/2010/main" val="21071060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Headings)Roman"/>
              </a:rPr>
              <a:t>Business Applications of Blogging</a:t>
            </a:r>
          </a:p>
        </p:txBody>
      </p:sp>
      <p:pic>
        <p:nvPicPr>
          <p:cNvPr id="4" name="Picture 2" descr="A screenshot of a Xerox blog webpage, highlighting the organization of its content and features. At the top of its page, the blog uses bread crumb navigation, which helps visitors see where they are in the website. To the top right, there is a menu that provides quick links to other related blogs, a search box for finding posts about particular topics, and a list of options to receive updates in a variety of formats. A color photo and a compelling headline grab the reader’s attention, and invite them into the post. The headline reads, Digital Transformation, Are you missing an opportunity? The photo is of a woman looking over several papers full of graphs and other data. The post has links to tags for easily finding other posts on those topics, as well as links to the company’s social media platform, and more recent or popular posts. Finally, the bulk of the post’s text strikes a, business casual tone, hitting the balance between formal and informal. The text of the post reads as follows. Guest post by Richard Jones, General Manager, Financial and Professional Services, Xerox. Everywhere I look, companies are introducing new digital services and reengineering business processes to capture the value of technology innovation. But with the challenges of this transformation, it’s also easy to see how opportunities get missed. Even when you think you’ve got every base covered. One critical factor I frequently see overlooked is the value of document analytics in transformation programs. Document analytics opens up a whole new level of business intelligence. It’s a real hidden gem. I work with a lot of companies that use document analytics to unlock strategic value through having a better understanding of how, where, and why documents are used across their business. They can benchmark these insights against their peers, identify the potential for additional savings and efficiencies, and get a clear view of which processes need to be improved. But for many other companies, document analytics still seems to slip through the net. In my view, that’s often down to a capability gap. On one hand, most Managed Print Service providers simply don’t have the expertise or tools required to leverage the value of analytics for transformation. And on the other hand, document analytics falls outside the traditional focus of most transformation consultants, so its value never even registers with th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76400"/>
            <a:ext cx="7315200" cy="463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0652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Microblogging </a:t>
            </a:r>
            <a:r>
              <a:rPr lang="en-US" sz="2000" b="0" dirty="0">
                <a:latin typeface="+mj-lt"/>
              </a:rPr>
              <a:t>(1 of 2)</a:t>
            </a:r>
          </a:p>
        </p:txBody>
      </p:sp>
      <p:sp>
        <p:nvSpPr>
          <p:cNvPr id="3" name="Content Placeholder 2"/>
          <p:cNvSpPr>
            <a:spLocks noGrp="1"/>
          </p:cNvSpPr>
          <p:nvPr>
            <p:ph idx="1"/>
          </p:nvPr>
        </p:nvSpPr>
        <p:spPr>
          <a:xfrm>
            <a:off x="457200" y="1600201"/>
            <a:ext cx="8229600" cy="3124200"/>
          </a:xfrm>
        </p:spPr>
        <p:txBody>
          <a:bodyPr/>
          <a:lstStyle/>
          <a:p>
            <a:pPr marL="0" lvl="0" indent="0">
              <a:buSzPct val="100000"/>
              <a:buNone/>
            </a:pPr>
            <a:r>
              <a:rPr lang="en-US" sz="2600" b="1" dirty="0"/>
              <a:t>Microblogs in Business</a:t>
            </a:r>
          </a:p>
          <a:p>
            <a:pPr marL="256032" lvl="0" indent="-256032">
              <a:buSzPct val="100000"/>
            </a:pPr>
            <a:r>
              <a:rPr lang="en-US" sz="2400" dirty="0"/>
              <a:t>Company Updates</a:t>
            </a:r>
          </a:p>
          <a:p>
            <a:pPr marL="256032" lvl="0" indent="-256032">
              <a:buSzPct val="100000"/>
            </a:pPr>
            <a:r>
              <a:rPr lang="en-US" sz="2400" dirty="0"/>
              <a:t>Sales Promotions</a:t>
            </a:r>
          </a:p>
          <a:p>
            <a:pPr marL="256032" lvl="0" indent="-256032">
              <a:buSzPct val="100000"/>
            </a:pPr>
            <a:r>
              <a:rPr lang="en-US" sz="2400" dirty="0"/>
              <a:t>Tips for Product Use</a:t>
            </a:r>
          </a:p>
          <a:p>
            <a:pPr marL="256032" lvl="0" indent="-256032">
              <a:buSzPct val="100000"/>
            </a:pPr>
            <a:r>
              <a:rPr lang="en-US" sz="2400" dirty="0"/>
              <a:t>Information from Experts</a:t>
            </a:r>
          </a:p>
          <a:p>
            <a:pPr marL="256032" lvl="0" indent="-256032">
              <a:buSzPct val="100000"/>
            </a:pPr>
            <a:r>
              <a:rPr lang="en-US" sz="2400" dirty="0"/>
              <a:t>Headlines of New Blogs</a:t>
            </a:r>
          </a:p>
          <a:p>
            <a:pPr marL="256032" lvl="0" indent="-256032">
              <a:buSzPct val="100000"/>
            </a:pPr>
            <a:r>
              <a:rPr lang="en-US" sz="2400" dirty="0"/>
              <a:t>Backchannel for Meetings</a:t>
            </a:r>
          </a:p>
        </p:txBody>
      </p:sp>
      <p:pic>
        <p:nvPicPr>
          <p:cNvPr id="4" name="Picture 2" descr="The Twitter timeline of Mathews Incorporated. Each tweet is a response to another tweet, and as a result, each tweet is part of a conversation. Included are additional annotations. The tweets, with additional annotations, read as follows, with each tweet starting with the Twitter handle of the user the tweet is in response to. Tweet One. Simply send in your resume, or show info to this email address and we’ll get it in the right hands! Thanks. Annotation. This tweet answers a follower’s question about how to send materials to the company. Tweet Two. That is a great story. Thank you for sharing and supporting our company! I’m glad we’re able to get you back in the woods fast! Tweet Three. Great shooting, Sarah! Tweet Four. Thankful for your business and support, Gregg. But you’re right. Time to upgrade. You will be amazed! Annotation. This tweet promotes the company’s products in an unobtrusive way, with the phrase, time to upgrade. Tweet Five. Tournament pro? Or Pro staffer on show? Tweet Six. Looking sharp! Tweet Seven. Always! Each month through Solo cam Sweepstakes. Annotation. This tweet takes advantage of Twitter’s U R L embedding capability to provide readers with additional information, via a hyperlink. Tweet Eight. Check out that kinetic energy! Hashtag Pass Through P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752600"/>
            <a:ext cx="4323388" cy="42243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21B2BAF-411C-D0FA-483C-CF27FD805582}"/>
              </a:ext>
            </a:extLst>
          </p:cNvPr>
          <p:cNvPicPr>
            <a:picLocks noChangeAspect="1"/>
          </p:cNvPicPr>
          <p:nvPr/>
        </p:nvPicPr>
        <p:blipFill>
          <a:blip r:embed="rId4"/>
          <a:stretch>
            <a:fillRect/>
          </a:stretch>
        </p:blipFill>
        <p:spPr>
          <a:xfrm>
            <a:off x="2343150" y="1543050"/>
            <a:ext cx="4457700" cy="3771900"/>
          </a:xfrm>
          <a:prstGeom prst="rect">
            <a:avLst/>
          </a:prstGeom>
        </p:spPr>
      </p:pic>
    </p:spTree>
    <p:extLst>
      <p:ext uri="{BB962C8B-B14F-4D97-AF65-F5344CB8AC3E}">
        <p14:creationId xmlns:p14="http://schemas.microsoft.com/office/powerpoint/2010/main" val="41640921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Microblogging </a:t>
            </a:r>
            <a:r>
              <a:rPr lang="en-US" sz="2000" b="0" dirty="0">
                <a:latin typeface="+mj-lt"/>
              </a:rPr>
              <a:t>(2 of 2)</a:t>
            </a:r>
          </a:p>
        </p:txBody>
      </p:sp>
      <p:sp>
        <p:nvSpPr>
          <p:cNvPr id="3" name="Content Placeholder 2"/>
          <p:cNvSpPr>
            <a:spLocks noGrp="1"/>
          </p:cNvSpPr>
          <p:nvPr>
            <p:ph idx="1"/>
          </p:nvPr>
        </p:nvSpPr>
        <p:spPr>
          <a:xfrm>
            <a:off x="457200" y="1600200"/>
            <a:ext cx="8229600" cy="3733799"/>
          </a:xfrm>
        </p:spPr>
        <p:txBody>
          <a:bodyPr/>
          <a:lstStyle/>
          <a:p>
            <a:pPr marL="0" lvl="0" indent="0">
              <a:buSzPct val="100000"/>
              <a:buNone/>
            </a:pPr>
            <a:r>
              <a:rPr lang="en-US" sz="2600" b="1" dirty="0"/>
              <a:t>Microblogs in Business</a:t>
            </a:r>
          </a:p>
          <a:p>
            <a:pPr marL="256032" lvl="0" indent="-256032">
              <a:buSzPct val="100000"/>
            </a:pPr>
            <a:r>
              <a:rPr lang="en-US" sz="2400" dirty="0"/>
              <a:t>Real-Time News Source</a:t>
            </a:r>
          </a:p>
          <a:p>
            <a:pPr marL="256032" lvl="0" indent="-256032">
              <a:buSzPct val="100000"/>
            </a:pPr>
            <a:r>
              <a:rPr lang="en-US" sz="2400" dirty="0"/>
              <a:t>Customer Service</a:t>
            </a:r>
          </a:p>
          <a:p>
            <a:pPr marL="256032" lvl="0" indent="-256032">
              <a:buSzPct val="100000"/>
            </a:pPr>
            <a:r>
              <a:rPr lang="en-US" sz="2400" dirty="0"/>
              <a:t>Crowdsourcing</a:t>
            </a:r>
          </a:p>
          <a:p>
            <a:pPr marL="256032" lvl="0" indent="-256032">
              <a:buSzPct val="100000"/>
            </a:pPr>
            <a:r>
              <a:rPr lang="en-US" sz="2400" dirty="0"/>
              <a:t>Retweeting Messages</a:t>
            </a:r>
          </a:p>
          <a:p>
            <a:pPr marL="256032" lvl="0" indent="-256032">
              <a:buSzPct val="100000"/>
            </a:pPr>
            <a:r>
              <a:rPr lang="en-US" sz="2400" dirty="0"/>
              <a:t>Topics of Interest</a:t>
            </a:r>
          </a:p>
          <a:p>
            <a:pPr marL="256032" lvl="0" indent="-256032">
              <a:buSzPct val="100000"/>
            </a:pPr>
            <a:r>
              <a:rPr lang="en-US" sz="2400" dirty="0"/>
              <a:t>Ongoing Conversations</a:t>
            </a:r>
          </a:p>
        </p:txBody>
      </p:sp>
      <p:pic>
        <p:nvPicPr>
          <p:cNvPr id="4" name="Picture 2" descr="A table offers tips for effective business blogging. The table has two columns labeled, tip, and why it’s important. The rows read as follows. Row 1, Tip, Don’t blog without a clear plan. Why it’s important, Without a clear plan, your blog is likely to wander from topic to topic and fail to build a sense of community with your audience. Row 2, Tip, Post frequently, the whole point of a blog is fresh material. Why it’s important, If you won’t have a constant supply of new information or new links, create a traditional website instead. Row 3, Tip, Make it about your audience and the issues important to them. Why it’s important, Readers want to know how your blog will help them, entertain them, or give them a chance to communicate with others who have similar interests.  Row 4, Tip, Write in an authentic voice. Never create an artificial character who supposedly writes a blog. Why it’s important, Flogs, or fake blogs, violate the spirit of blogging, show disrespect for your audience, and will turn audiences against you as soon as they uncover the truth. Fake blogs used to promote products are now illegal in some countries. Row 5, Tip, link generously but carefully. Why it’s important, Providing interesting links to other blogs and websites is a fundamental aspect of blogging, but make sure the links will be of value to your readers and don’t point to inappropriate material. Row 6, Tip, keep it brief. Why it’s important, Most online readers don’t have the patience to read lengthy reports. Rather than writing long, report style posts, write brief posts that link to in depth reports. Row 7, Don’t post anything you wouldn’t want the entire world to see. Why it’s important, Future employers, government regulators, competitors, journalists, and community critics are just a few of the people who might eventually see what you’ve written. Row 8, Tip, Minimize marketing and sales messages. Why it’s important, Even product enthusiasts and motivated shoppers don’t want to be sold to on company blogs. They want information about how products and services will meet their needs. Row 9, Tip, Take time to write compelling, specific headlines for your posts. Why it’s important, Readers usually decide within a couple of seconds whether to read your posts. Boring or vague headlines will turn them away instantly. Row 10, Tip, Pay attention to spelling, grammar, and mechanics. Why it’s important, No matter how Smart or experienced you are, poor quality writing undermines your credibility with intelligent audiences. Row 11, Tip, Respond to criticism openly and honestly. Why it’s important, Hiding sends the message that you don’t have a valid response to the criticism. If your critics are wrong, patiently explain why you think they’re wrong. If they are right, explain how you’ll fix the situation. Row 12, Tip, Listen and learn. Why it’s important, If you don’t take the time to analyze the comments people leave on your blog or the comments other bloggers make about you, you’re missing out on one of the most valuable aspects of blogging. Row 13, Tip, Respect intellectual property. Why it’s important, Improperly using material you don’t own is not only unethical but can be illegal as well. Row 14, Tip, Be scrupulously honest and careful with facts. Why it’s important, Honesty is an absolute requirement for every ethical business communicator, of course, but you need to be extra careful online because inaccuracies, both intentional and unintentional, are likely to be discovered quickly and shared widely. Row 15, Tip, If you review products on your blog, disclose any beneficial relationships you have with the companies that make those products. Why it’s important, Bloggers who receive free products or other compensation from companies whose products they write about are now require do disclose the nature of these relationshi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399" y="1676400"/>
            <a:ext cx="4405709" cy="44172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21B2BAF-411C-D0FA-483C-CF27FD805582}"/>
              </a:ext>
            </a:extLst>
          </p:cNvPr>
          <p:cNvPicPr>
            <a:picLocks noChangeAspect="1"/>
          </p:cNvPicPr>
          <p:nvPr/>
        </p:nvPicPr>
        <p:blipFill>
          <a:blip r:embed="rId4"/>
          <a:stretch>
            <a:fillRect/>
          </a:stretch>
        </p:blipFill>
        <p:spPr>
          <a:xfrm>
            <a:off x="2343150" y="1543050"/>
            <a:ext cx="4457700" cy="3771900"/>
          </a:xfrm>
          <a:prstGeom prst="rect">
            <a:avLst/>
          </a:prstGeom>
        </p:spPr>
      </p:pic>
    </p:spTree>
    <p:extLst>
      <p:ext uri="{BB962C8B-B14F-4D97-AF65-F5344CB8AC3E}">
        <p14:creationId xmlns:p14="http://schemas.microsoft.com/office/powerpoint/2010/main" val="42193768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Summary of Discussion </a:t>
            </a:r>
            <a:r>
              <a:rPr lang="en-US" sz="2000" b="0" dirty="0">
                <a:solidFill>
                  <a:schemeClr val="bg2"/>
                </a:solidFill>
                <a:latin typeface="+mj-lt"/>
              </a:rPr>
              <a:t>(6 of 7)</a:t>
            </a:r>
          </a:p>
        </p:txBody>
      </p:sp>
      <p:sp>
        <p:nvSpPr>
          <p:cNvPr id="3" name="Content Placeholder 2"/>
          <p:cNvSpPr>
            <a:spLocks noGrp="1"/>
          </p:cNvSpPr>
          <p:nvPr>
            <p:ph idx="1"/>
          </p:nvPr>
        </p:nvSpPr>
        <p:spPr>
          <a:xfrm>
            <a:off x="457200" y="1600201"/>
            <a:ext cx="8229600" cy="3200400"/>
          </a:xfrm>
        </p:spPr>
        <p:txBody>
          <a:bodyPr/>
          <a:lstStyle/>
          <a:p>
            <a:pPr marL="256032" indent="-256032">
              <a:buSzPct val="100000"/>
            </a:pPr>
            <a:r>
              <a:rPr lang="en-US" sz="2400" dirty="0"/>
              <a:t>In this section, we discussed the following:</a:t>
            </a:r>
          </a:p>
          <a:p>
            <a:pPr marL="740664" lvl="1"/>
            <a:r>
              <a:rPr lang="en-US" sz="2400" dirty="0"/>
              <a:t>Effective Blogs and Microblogs</a:t>
            </a:r>
          </a:p>
          <a:p>
            <a:pPr marL="740664" lvl="1"/>
            <a:r>
              <a:rPr lang="en-US" sz="2400" dirty="0"/>
              <a:t>Understanding Business Applications of Blogging</a:t>
            </a:r>
          </a:p>
          <a:p>
            <a:pPr marL="740664" lvl="1"/>
            <a:r>
              <a:rPr lang="en-US" sz="2400" dirty="0"/>
              <a:t>Adapting the Three-Step Process for Successful Blogging</a:t>
            </a:r>
          </a:p>
          <a:p>
            <a:pPr marL="740664" lvl="1"/>
            <a:r>
              <a:rPr lang="en-US" sz="2400" dirty="0"/>
              <a:t>Microblogging</a:t>
            </a:r>
          </a:p>
          <a:p>
            <a:pPr marL="256032" indent="-256032">
              <a:buSzPct val="100000"/>
            </a:pPr>
            <a:r>
              <a:rPr lang="en-US" sz="2400" dirty="0"/>
              <a:t>The next section will cover </a:t>
            </a:r>
            <a:r>
              <a:rPr lang="en-US" sz="2400" b="1" dirty="0"/>
              <a:t>Podcasting</a:t>
            </a:r>
            <a:r>
              <a:rPr lang="en-US" sz="2400" dirty="0"/>
              <a:t>.</a:t>
            </a:r>
          </a:p>
        </p:txBody>
      </p:sp>
    </p:spTree>
    <p:extLst>
      <p:ext uri="{BB962C8B-B14F-4D97-AF65-F5344CB8AC3E}">
        <p14:creationId xmlns:p14="http://schemas.microsoft.com/office/powerpoint/2010/main" val="5866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Podcasting</a:t>
            </a:r>
          </a:p>
        </p:txBody>
      </p:sp>
      <p:sp>
        <p:nvSpPr>
          <p:cNvPr id="3" name="Content Placeholder 2"/>
          <p:cNvSpPr>
            <a:spLocks noGrp="1"/>
          </p:cNvSpPr>
          <p:nvPr>
            <p:ph idx="1"/>
          </p:nvPr>
        </p:nvSpPr>
        <p:spPr>
          <a:xfrm>
            <a:off x="457200" y="1600201"/>
            <a:ext cx="8229600" cy="914400"/>
          </a:xfrm>
        </p:spPr>
        <p:txBody>
          <a:bodyPr/>
          <a:lstStyle/>
          <a:p>
            <a:r>
              <a:rPr lang="en-US" sz="2400" b="1" dirty="0"/>
              <a:t>LO 6.7 </a:t>
            </a:r>
            <a:r>
              <a:rPr lang="en-US" sz="2400" dirty="0"/>
              <a:t>Explain how to adapt the three-step writing process to podcasts.</a:t>
            </a:r>
          </a:p>
        </p:txBody>
      </p:sp>
    </p:spTree>
    <p:extLst>
      <p:ext uri="{BB962C8B-B14F-4D97-AF65-F5344CB8AC3E}">
        <p14:creationId xmlns:p14="http://schemas.microsoft.com/office/powerpoint/2010/main" val="28946045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162800" cy="1097280"/>
          </a:xfrm>
        </p:spPr>
        <p:txBody>
          <a:bodyPr/>
          <a:lstStyle/>
          <a:p>
            <a:r>
              <a:rPr lang="en-US" sz="3600" dirty="0">
                <a:solidFill>
                  <a:schemeClr val="bg2"/>
                </a:solidFill>
                <a:latin typeface="+mj-lt"/>
              </a:rPr>
              <a:t>Using the Three-Step Process for Podcasting</a:t>
            </a:r>
          </a:p>
        </p:txBody>
      </p:sp>
      <p:sp>
        <p:nvSpPr>
          <p:cNvPr id="3" name="Content Placeholder 2"/>
          <p:cNvSpPr>
            <a:spLocks noGrp="1"/>
          </p:cNvSpPr>
          <p:nvPr>
            <p:ph idx="1"/>
          </p:nvPr>
        </p:nvSpPr>
        <p:spPr>
          <a:xfrm>
            <a:off x="457200" y="1600200"/>
            <a:ext cx="8229600" cy="4724400"/>
          </a:xfrm>
        </p:spPr>
        <p:txBody>
          <a:bodyPr/>
          <a:lstStyle/>
          <a:p>
            <a:pPr marL="256032" indent="-256032">
              <a:spcBef>
                <a:spcPts val="1000"/>
              </a:spcBef>
              <a:buSzPct val="100000"/>
            </a:pPr>
            <a:r>
              <a:rPr lang="en-US" sz="2200" dirty="0"/>
              <a:t>Plan</a:t>
            </a:r>
          </a:p>
          <a:p>
            <a:pPr marL="740664" indent="-283464">
              <a:spcBef>
                <a:spcPts val="600"/>
              </a:spcBef>
              <a:buSzPct val="100000"/>
              <a:buFont typeface="Arial" panose="020B0604020202020204" pitchFamily="34" charset="0"/>
              <a:buChar char="–"/>
            </a:pPr>
            <a:r>
              <a:rPr lang="en-US" sz="2200" dirty="0"/>
              <a:t>Situation</a:t>
            </a:r>
          </a:p>
          <a:p>
            <a:pPr marL="740664" indent="-283464">
              <a:spcBef>
                <a:spcPts val="600"/>
              </a:spcBef>
              <a:buSzPct val="100000"/>
              <a:buFont typeface="Arial" panose="020B0604020202020204" pitchFamily="34" charset="0"/>
              <a:buChar char="–"/>
            </a:pPr>
            <a:r>
              <a:rPr lang="en-US" sz="2200" dirty="0"/>
              <a:t>Information</a:t>
            </a:r>
          </a:p>
          <a:p>
            <a:pPr marL="740664" indent="-283464">
              <a:spcBef>
                <a:spcPts val="600"/>
              </a:spcBef>
              <a:buSzPct val="100000"/>
              <a:buFont typeface="Arial" panose="020B0604020202020204" pitchFamily="34" charset="0"/>
              <a:buChar char="–"/>
            </a:pPr>
            <a:r>
              <a:rPr lang="en-US" sz="2200" dirty="0"/>
              <a:t>Organization</a:t>
            </a:r>
          </a:p>
          <a:p>
            <a:pPr marL="256032" indent="-256032">
              <a:spcBef>
                <a:spcPts val="1000"/>
              </a:spcBef>
              <a:buSzPct val="100000"/>
            </a:pPr>
            <a:r>
              <a:rPr lang="en-US" sz="2200" dirty="0"/>
              <a:t>Write</a:t>
            </a:r>
          </a:p>
          <a:p>
            <a:pPr marL="740664" indent="-283464" eaLnBrk="0" fontAlgn="base" hangingPunct="0">
              <a:spcBef>
                <a:spcPts val="600"/>
              </a:spcBef>
              <a:spcAft>
                <a:spcPct val="0"/>
              </a:spcAft>
              <a:buClr>
                <a:schemeClr val="bg2"/>
              </a:buClr>
              <a:buSzTx/>
              <a:buFont typeface="Arial" panose="020B0604020202020204" pitchFamily="34" charset="0"/>
              <a:buChar char="–"/>
            </a:pPr>
            <a:r>
              <a:rPr lang="en-US" sz="2200" dirty="0"/>
              <a:t>Transitions, Previews, and Reviews</a:t>
            </a:r>
          </a:p>
          <a:p>
            <a:pPr marL="740664" indent="-283464" eaLnBrk="0" fontAlgn="base" hangingPunct="0">
              <a:spcBef>
                <a:spcPts val="600"/>
              </a:spcBef>
              <a:spcAft>
                <a:spcPct val="0"/>
              </a:spcAft>
              <a:buClr>
                <a:schemeClr val="bg2"/>
              </a:buClr>
              <a:buSzTx/>
              <a:buFont typeface="Arial" panose="020B0604020202020204" pitchFamily="34" charset="0"/>
              <a:buChar char="–"/>
            </a:pPr>
            <a:r>
              <a:rPr lang="en-US" sz="2200" dirty="0"/>
              <a:t>Scripting vs. Improvising</a:t>
            </a:r>
          </a:p>
          <a:p>
            <a:pPr marL="256032" indent="-256032">
              <a:spcBef>
                <a:spcPts val="1000"/>
              </a:spcBef>
              <a:buSzPct val="100000"/>
            </a:pPr>
            <a:r>
              <a:rPr lang="en-US" sz="2200" dirty="0"/>
              <a:t>Complete</a:t>
            </a:r>
          </a:p>
          <a:p>
            <a:pPr marL="740664" indent="-283464">
              <a:spcBef>
                <a:spcPts val="600"/>
              </a:spcBef>
              <a:buSzPct val="100000"/>
              <a:buFont typeface="Arial" panose="020B0604020202020204" pitchFamily="34" charset="0"/>
              <a:buChar char="–"/>
            </a:pPr>
            <a:r>
              <a:rPr lang="en-US" sz="2200" dirty="0"/>
              <a:t>Editing </a:t>
            </a:r>
          </a:p>
          <a:p>
            <a:pPr marL="740664" indent="-283464">
              <a:spcBef>
                <a:spcPts val="600"/>
              </a:spcBef>
              <a:buSzPct val="100000"/>
              <a:buFont typeface="Arial" panose="020B0604020202020204" pitchFamily="34" charset="0"/>
              <a:buChar char="–"/>
            </a:pPr>
            <a:r>
              <a:rPr lang="en-US" sz="2200" dirty="0"/>
              <a:t>Recording</a:t>
            </a:r>
          </a:p>
          <a:p>
            <a:pPr marL="740664" indent="-283464">
              <a:spcBef>
                <a:spcPts val="600"/>
              </a:spcBef>
              <a:buSzPct val="100000"/>
              <a:buFont typeface="Arial" panose="020B0604020202020204" pitchFamily="34" charset="0"/>
              <a:buChar char="–"/>
            </a:pPr>
            <a:r>
              <a:rPr lang="en-US" sz="2200" dirty="0"/>
              <a:t>Publishing</a:t>
            </a:r>
          </a:p>
        </p:txBody>
      </p:sp>
      <p:pic>
        <p:nvPicPr>
          <p:cNvPr id="4" name="Picture 2" descr="A mobile app meant for recording podca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752600"/>
            <a:ext cx="2386608"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21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Digital Channels for Business Communication</a:t>
            </a:r>
          </a:p>
        </p:txBody>
      </p:sp>
      <p:sp>
        <p:nvSpPr>
          <p:cNvPr id="3" name="Content Placeholder 2"/>
          <p:cNvSpPr>
            <a:spLocks noGrp="1"/>
          </p:cNvSpPr>
          <p:nvPr>
            <p:ph idx="1"/>
          </p:nvPr>
        </p:nvSpPr>
        <p:spPr>
          <a:xfrm>
            <a:off x="457200" y="1600201"/>
            <a:ext cx="8229600" cy="1219200"/>
          </a:xfrm>
        </p:spPr>
        <p:txBody>
          <a:bodyPr/>
          <a:lstStyle/>
          <a:p>
            <a:r>
              <a:rPr lang="en-US" sz="2400" b="1" dirty="0"/>
              <a:t>LO 6.1 </a:t>
            </a:r>
            <a:r>
              <a:rPr lang="en-US" sz="2400" dirty="0"/>
              <a:t>Identify the major digital channels used for brief business messages and describe the nine compositional modes needed for digital media.</a:t>
            </a:r>
          </a:p>
        </p:txBody>
      </p:sp>
    </p:spTree>
    <p:extLst>
      <p:ext uri="{BB962C8B-B14F-4D97-AF65-F5344CB8AC3E}">
        <p14:creationId xmlns:p14="http://schemas.microsoft.com/office/powerpoint/2010/main" val="4051376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Resources Required for Podcasting</a:t>
            </a:r>
          </a:p>
        </p:txBody>
      </p:sp>
      <p:sp>
        <p:nvSpPr>
          <p:cNvPr id="8" name="Content Placeholder 7"/>
          <p:cNvSpPr>
            <a:spLocks noGrp="1"/>
          </p:cNvSpPr>
          <p:nvPr>
            <p:ph idx="13"/>
          </p:nvPr>
        </p:nvSpPr>
        <p:spPr>
          <a:xfrm>
            <a:off x="457200" y="1600200"/>
            <a:ext cx="3505200" cy="2133600"/>
          </a:xfrm>
        </p:spPr>
        <p:txBody>
          <a:bodyPr/>
          <a:lstStyle/>
          <a:p>
            <a:pPr marL="0" lvl="1" indent="0" defTabSz="1555750">
              <a:spcBef>
                <a:spcPts val="1500"/>
              </a:spcBef>
              <a:buNone/>
            </a:pPr>
            <a:r>
              <a:rPr lang="en-US" sz="2600" b="1" dirty="0"/>
              <a:t>Recording</a:t>
            </a:r>
          </a:p>
          <a:p>
            <a:pPr marL="256032" lvl="1" indent="-256032" defTabSz="1555750">
              <a:spcBef>
                <a:spcPts val="1500"/>
              </a:spcBef>
              <a:buChar char="••"/>
            </a:pPr>
            <a:r>
              <a:rPr lang="en-US" sz="2400" dirty="0"/>
              <a:t>Audio Recording</a:t>
            </a:r>
          </a:p>
          <a:p>
            <a:pPr marL="256032" lvl="1" indent="-256032" defTabSz="1555750">
              <a:spcBef>
                <a:spcPts val="1500"/>
              </a:spcBef>
              <a:buChar char="••"/>
            </a:pPr>
            <a:r>
              <a:rPr lang="en-US" sz="2400" dirty="0"/>
              <a:t>Editing Software</a:t>
            </a:r>
          </a:p>
          <a:p>
            <a:pPr marL="256032" lvl="1" indent="-256032" defTabSz="1555750">
              <a:spcBef>
                <a:spcPts val="1500"/>
              </a:spcBef>
              <a:buChar char="••"/>
            </a:pPr>
            <a:r>
              <a:rPr lang="en-US" sz="2400" dirty="0"/>
              <a:t>Production Quality</a:t>
            </a:r>
          </a:p>
        </p:txBody>
      </p:sp>
      <p:sp>
        <p:nvSpPr>
          <p:cNvPr id="9" name="Content Placeholder 8"/>
          <p:cNvSpPr>
            <a:spLocks noGrp="1"/>
          </p:cNvSpPr>
          <p:nvPr>
            <p:ph type="body" sz="quarter" idx="14"/>
          </p:nvPr>
        </p:nvSpPr>
        <p:spPr>
          <a:xfrm>
            <a:off x="4343400" y="1600200"/>
            <a:ext cx="3581400" cy="2133600"/>
          </a:xfrm>
        </p:spPr>
        <p:txBody>
          <a:bodyPr/>
          <a:lstStyle/>
          <a:p>
            <a:pPr marL="0" lvl="0" indent="0">
              <a:buNone/>
            </a:pPr>
            <a:r>
              <a:rPr lang="en-US" sz="2600" b="1" dirty="0"/>
              <a:t>Distributing</a:t>
            </a:r>
          </a:p>
          <a:p>
            <a:pPr lvl="0"/>
            <a:r>
              <a:rPr lang="en-US" sz="2400" dirty="0"/>
              <a:t>Media Stores</a:t>
            </a:r>
          </a:p>
          <a:p>
            <a:pPr lvl="0"/>
            <a:r>
              <a:rPr lang="en-US" sz="2400" dirty="0"/>
              <a:t>Hosting Services</a:t>
            </a:r>
          </a:p>
          <a:p>
            <a:pPr lvl="0"/>
            <a:r>
              <a:rPr lang="en-US" sz="2400" dirty="0"/>
              <a:t>Blog Content</a:t>
            </a:r>
          </a:p>
        </p:txBody>
      </p:sp>
    </p:spTree>
    <p:extLst>
      <p:ext uri="{BB962C8B-B14F-4D97-AF65-F5344CB8AC3E}">
        <p14:creationId xmlns:p14="http://schemas.microsoft.com/office/powerpoint/2010/main" val="1581291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Summary of Discussion</a:t>
            </a:r>
            <a:r>
              <a:rPr lang="en-US" sz="3600" b="0" dirty="0">
                <a:solidFill>
                  <a:schemeClr val="bg2"/>
                </a:solidFill>
                <a:latin typeface="+mj-lt"/>
              </a:rPr>
              <a:t> </a:t>
            </a:r>
            <a:r>
              <a:rPr lang="en-US" sz="2000" b="0" dirty="0">
                <a:solidFill>
                  <a:schemeClr val="bg2"/>
                </a:solidFill>
                <a:latin typeface="+mj-lt"/>
              </a:rPr>
              <a:t>(7 of 7)</a:t>
            </a:r>
          </a:p>
        </p:txBody>
      </p:sp>
      <p:sp>
        <p:nvSpPr>
          <p:cNvPr id="3" name="Content Placeholder 2"/>
          <p:cNvSpPr>
            <a:spLocks noGrp="1"/>
          </p:cNvSpPr>
          <p:nvPr>
            <p:ph idx="1"/>
          </p:nvPr>
        </p:nvSpPr>
        <p:spPr>
          <a:xfrm>
            <a:off x="457200" y="1600201"/>
            <a:ext cx="8229600" cy="2362200"/>
          </a:xfrm>
        </p:spPr>
        <p:txBody>
          <a:bodyPr/>
          <a:lstStyle/>
          <a:p>
            <a:pPr marL="256032" indent="-256032">
              <a:buSzPct val="100000"/>
            </a:pPr>
            <a:r>
              <a:rPr lang="en-US" sz="2400" dirty="0"/>
              <a:t>In this section, we discussed the following:</a:t>
            </a:r>
          </a:p>
          <a:p>
            <a:pPr marL="740664" lvl="1"/>
            <a:r>
              <a:rPr lang="en-US" sz="2400" dirty="0"/>
              <a:t>Using the Three-Step Process for Podcasting</a:t>
            </a:r>
          </a:p>
          <a:p>
            <a:pPr marL="740664" lvl="1"/>
            <a:r>
              <a:rPr lang="en-US" sz="2400" dirty="0"/>
              <a:t>Resources Required for Podcasting</a:t>
            </a:r>
          </a:p>
          <a:p>
            <a:pPr marL="256032" indent="-256032">
              <a:buSzPct val="100000"/>
            </a:pPr>
            <a:r>
              <a:rPr lang="en-US" sz="2400" dirty="0"/>
              <a:t>This concludes our discussion of </a:t>
            </a:r>
            <a:r>
              <a:rPr lang="en-US" sz="2400" b="1" dirty="0"/>
              <a:t>Chapter 6: Crafting Messages for Digital Channels</a:t>
            </a:r>
            <a:r>
              <a:rPr lang="en-US" sz="2400" dirty="0"/>
              <a:t>.</a:t>
            </a:r>
          </a:p>
        </p:txBody>
      </p:sp>
    </p:spTree>
    <p:extLst>
      <p:ext uri="{BB962C8B-B14F-4D97-AF65-F5344CB8AC3E}">
        <p14:creationId xmlns:p14="http://schemas.microsoft.com/office/powerpoint/2010/main" val="28120660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219200"/>
            <a:ext cx="2438400" cy="550652"/>
          </a:xfrm>
        </p:spPr>
        <p:txBody>
          <a:bodyPr/>
          <a:lstStyle/>
          <a:p>
            <a:r>
              <a:rPr lang="en-IN" sz="3600" dirty="0">
                <a:latin typeface="+mj-lt"/>
              </a:rPr>
              <a:t>Copyright</a:t>
            </a:r>
          </a:p>
        </p:txBody>
      </p:sp>
      <p:pic>
        <p:nvPicPr>
          <p:cNvPr id="5"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cstate="print"/>
          <a:srcRect/>
          <a:stretch>
            <a:fillRect/>
          </a:stretch>
        </p:blipFill>
        <p:spPr bwMode="auto">
          <a:xfrm>
            <a:off x="990600" y="2423910"/>
            <a:ext cx="7423150" cy="2438400"/>
          </a:xfrm>
          <a:prstGeom prst="rect">
            <a:avLst/>
          </a:prstGeom>
          <a:noFill/>
          <a:ln w="9525">
            <a:noFill/>
            <a:miter lim="800000"/>
            <a:headEnd/>
            <a:tailEnd/>
          </a:ln>
        </p:spPr>
      </p:pic>
    </p:spTree>
    <p:extLst>
      <p:ext uri="{BB962C8B-B14F-4D97-AF65-F5344CB8AC3E}">
        <p14:creationId xmlns:p14="http://schemas.microsoft.com/office/powerpoint/2010/main" val="3039424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Media Choices for Brief Messages</a:t>
            </a:r>
          </a:p>
        </p:txBody>
      </p:sp>
      <p:sp>
        <p:nvSpPr>
          <p:cNvPr id="5" name="Content Placeholder 4"/>
          <p:cNvSpPr>
            <a:spLocks noGrp="1"/>
          </p:cNvSpPr>
          <p:nvPr>
            <p:ph idx="13"/>
          </p:nvPr>
        </p:nvSpPr>
        <p:spPr>
          <a:xfrm>
            <a:off x="457200" y="1600200"/>
            <a:ext cx="3886200" cy="2362200"/>
          </a:xfrm>
        </p:spPr>
        <p:txBody>
          <a:bodyPr/>
          <a:lstStyle/>
          <a:p>
            <a:r>
              <a:rPr lang="en-US" sz="2400" dirty="0">
                <a:cs typeface="Arial" pitchFamily="34" charset="0"/>
              </a:rPr>
              <a:t>Social Networks</a:t>
            </a:r>
          </a:p>
          <a:p>
            <a:r>
              <a:rPr lang="en-US" sz="2400" dirty="0">
                <a:cs typeface="Arial" pitchFamily="34" charset="0"/>
              </a:rPr>
              <a:t>Content-Sharing Sites</a:t>
            </a:r>
          </a:p>
          <a:p>
            <a:r>
              <a:rPr lang="en-US" sz="2400" dirty="0">
                <a:cs typeface="Arial" pitchFamily="34" charset="0"/>
              </a:rPr>
              <a:t>Messaging</a:t>
            </a:r>
          </a:p>
        </p:txBody>
      </p:sp>
      <p:sp>
        <p:nvSpPr>
          <p:cNvPr id="6" name="Content Placeholder 5"/>
          <p:cNvSpPr>
            <a:spLocks noGrp="1"/>
          </p:cNvSpPr>
          <p:nvPr>
            <p:ph type="body" sz="quarter" idx="14"/>
          </p:nvPr>
        </p:nvSpPr>
        <p:spPr>
          <a:xfrm>
            <a:off x="4495800" y="1600200"/>
            <a:ext cx="4191000" cy="2362200"/>
          </a:xfrm>
        </p:spPr>
        <p:txBody>
          <a:bodyPr/>
          <a:lstStyle/>
          <a:p>
            <a:r>
              <a:rPr lang="en-US" sz="2400" dirty="0">
                <a:cs typeface="Arial" pitchFamily="34" charset="0"/>
              </a:rPr>
              <a:t>Email Messages</a:t>
            </a:r>
          </a:p>
          <a:p>
            <a:r>
              <a:rPr lang="en-US" sz="2400" dirty="0">
                <a:cs typeface="Arial" pitchFamily="34" charset="0"/>
              </a:rPr>
              <a:t>Podcasts</a:t>
            </a:r>
          </a:p>
          <a:p>
            <a:r>
              <a:rPr lang="en-US" sz="2400" dirty="0">
                <a:cs typeface="Arial" pitchFamily="34" charset="0"/>
              </a:rPr>
              <a:t>Blogs &amp; Microblogs</a:t>
            </a:r>
            <a:endParaRPr lang="en-US" sz="2400" dirty="0"/>
          </a:p>
          <a:p>
            <a:endParaRPr lang="en-US" sz="2400" dirty="0">
              <a:cs typeface="Arial" pitchFamily="34" charset="0"/>
            </a:endParaRPr>
          </a:p>
          <a:p>
            <a:endParaRPr lang="en-US" sz="2400" dirty="0"/>
          </a:p>
        </p:txBody>
      </p:sp>
    </p:spTree>
    <p:extLst>
      <p:ext uri="{BB962C8B-B14F-4D97-AF65-F5344CB8AC3E}">
        <p14:creationId xmlns:p14="http://schemas.microsoft.com/office/powerpoint/2010/main" val="2071348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Benefits of Printed Messages</a:t>
            </a:r>
          </a:p>
        </p:txBody>
      </p:sp>
      <p:sp>
        <p:nvSpPr>
          <p:cNvPr id="3" name="Content Placeholder 2"/>
          <p:cNvSpPr>
            <a:spLocks noGrp="1"/>
          </p:cNvSpPr>
          <p:nvPr>
            <p:ph idx="1"/>
          </p:nvPr>
        </p:nvSpPr>
        <p:spPr/>
        <p:txBody>
          <a:bodyPr/>
          <a:lstStyle/>
          <a:p>
            <a:pPr marL="256032" indent="-256032">
              <a:buSzPct val="100000"/>
            </a:pPr>
            <a:r>
              <a:rPr lang="en-US" sz="2400" dirty="0"/>
              <a:t>Making a Formal Impression</a:t>
            </a:r>
          </a:p>
          <a:p>
            <a:pPr marL="256032" indent="-256032">
              <a:buSzPct val="100000"/>
            </a:pPr>
            <a:r>
              <a:rPr lang="en-US" sz="2400" dirty="0"/>
              <a:t>Standing Out from Electronic Messages</a:t>
            </a:r>
          </a:p>
          <a:p>
            <a:pPr marL="256032" indent="-256032">
              <a:buSzPct val="100000"/>
            </a:pPr>
            <a:r>
              <a:rPr lang="en-US" sz="2400" dirty="0"/>
              <a:t>Obeying Laws Requiring Printed Documents</a:t>
            </a:r>
          </a:p>
          <a:p>
            <a:pPr marL="256032" indent="-256032">
              <a:buSzPct val="100000"/>
            </a:pPr>
            <a:r>
              <a:rPr lang="en-US" sz="2400" dirty="0"/>
              <a:t>Providing Unchangeable, Secure Records</a:t>
            </a:r>
          </a:p>
          <a:p>
            <a:pPr marL="256032" indent="-256032">
              <a:buSzPct val="100000"/>
            </a:pPr>
            <a:r>
              <a:rPr lang="en-US" sz="2400" dirty="0"/>
              <a:t>Reaching Certain Audiences</a:t>
            </a:r>
          </a:p>
        </p:txBody>
      </p:sp>
      <p:pic>
        <p:nvPicPr>
          <p:cNvPr id="4" name="Picture 3">
            <a:extLst>
              <a:ext uri="{FF2B5EF4-FFF2-40B4-BE49-F238E27FC236}">
                <a16:creationId xmlns:a16="http://schemas.microsoft.com/office/drawing/2014/main" id="{F21B2BAF-411C-D0FA-483C-CF27FD805582}"/>
              </a:ext>
            </a:extLst>
          </p:cNvPr>
          <p:cNvPicPr>
            <a:picLocks noChangeAspect="1"/>
          </p:cNvPicPr>
          <p:nvPr/>
        </p:nvPicPr>
        <p:blipFill>
          <a:blip r:embed="rId3"/>
          <a:stretch>
            <a:fillRect/>
          </a:stretch>
        </p:blipFill>
        <p:spPr>
          <a:xfrm>
            <a:off x="2343150" y="1543050"/>
            <a:ext cx="4457700" cy="3771900"/>
          </a:xfrm>
          <a:prstGeom prst="rect">
            <a:avLst/>
          </a:prstGeom>
        </p:spPr>
      </p:pic>
    </p:spTree>
    <p:extLst>
      <p:ext uri="{BB962C8B-B14F-4D97-AF65-F5344CB8AC3E}">
        <p14:creationId xmlns:p14="http://schemas.microsoft.com/office/powerpoint/2010/main" val="3957719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Compositional Modes for Digital Media </a:t>
            </a:r>
            <a:r>
              <a:rPr lang="en-US" sz="2000" b="0" dirty="0">
                <a:solidFill>
                  <a:schemeClr val="bg2"/>
                </a:solidFill>
                <a:latin typeface="+mj-lt"/>
              </a:rPr>
              <a:t>(1 of 2)</a:t>
            </a:r>
          </a:p>
        </p:txBody>
      </p:sp>
      <p:sp>
        <p:nvSpPr>
          <p:cNvPr id="3" name="Content Placeholder 2"/>
          <p:cNvSpPr>
            <a:spLocks noGrp="1"/>
          </p:cNvSpPr>
          <p:nvPr>
            <p:ph idx="1"/>
          </p:nvPr>
        </p:nvSpPr>
        <p:spPr>
          <a:xfrm>
            <a:off x="457200" y="1600200"/>
            <a:ext cx="8229600" cy="3124199"/>
          </a:xfrm>
        </p:spPr>
        <p:txBody>
          <a:bodyPr/>
          <a:lstStyle/>
          <a:p>
            <a:pPr marL="256032" lvl="1" indent="-256032">
              <a:spcBef>
                <a:spcPts val="1500"/>
              </a:spcBef>
              <a:buSzPct val="100000"/>
              <a:buFont typeface="Arial" panose="020B0604020202020204" pitchFamily="34" charset="0"/>
              <a:buChar char="•"/>
            </a:pPr>
            <a:r>
              <a:rPr lang="en-US" sz="2400" dirty="0">
                <a:cs typeface="Arial" pitchFamily="34" charset="0"/>
              </a:rPr>
              <a:t>Conversational Elements</a:t>
            </a:r>
          </a:p>
          <a:p>
            <a:pPr marL="256032" lvl="1" indent="-256032">
              <a:spcBef>
                <a:spcPts val="1500"/>
              </a:spcBef>
              <a:buSzPct val="100000"/>
              <a:buFont typeface="Arial" panose="020B0604020202020204" pitchFamily="34" charset="0"/>
              <a:buChar char="•"/>
            </a:pPr>
            <a:r>
              <a:rPr lang="en-US" sz="2400" dirty="0">
                <a:cs typeface="Arial" pitchFamily="34" charset="0"/>
              </a:rPr>
              <a:t>Comments and Critiques</a:t>
            </a:r>
          </a:p>
          <a:p>
            <a:pPr marL="256032" lvl="1" indent="-256032">
              <a:spcBef>
                <a:spcPts val="1500"/>
              </a:spcBef>
              <a:buSzPct val="100000"/>
              <a:buFont typeface="Arial" panose="020B0604020202020204" pitchFamily="34" charset="0"/>
              <a:buChar char="•"/>
            </a:pPr>
            <a:r>
              <a:rPr lang="en-US" sz="2400" dirty="0">
                <a:cs typeface="Arial" pitchFamily="34" charset="0"/>
              </a:rPr>
              <a:t>Orientations and Guidance</a:t>
            </a:r>
          </a:p>
          <a:p>
            <a:pPr marL="256032" lvl="1" indent="-256032">
              <a:spcBef>
                <a:spcPts val="1500"/>
              </a:spcBef>
              <a:buSzPct val="100000"/>
              <a:buFont typeface="Arial" panose="020B0604020202020204" pitchFamily="34" charset="0"/>
              <a:buChar char="•"/>
            </a:pPr>
            <a:r>
              <a:rPr lang="en-US" sz="2400" dirty="0">
                <a:cs typeface="Arial" pitchFamily="34" charset="0"/>
              </a:rPr>
              <a:t>Summaries</a:t>
            </a:r>
          </a:p>
          <a:p>
            <a:pPr marL="256032" lvl="1" indent="-256032">
              <a:spcBef>
                <a:spcPts val="1500"/>
              </a:spcBef>
              <a:buSzPct val="100000"/>
              <a:buFont typeface="Arial" panose="020B0604020202020204" pitchFamily="34" charset="0"/>
              <a:buChar char="•"/>
            </a:pPr>
            <a:r>
              <a:rPr lang="en-US" sz="2400" dirty="0">
                <a:cs typeface="Arial" pitchFamily="34" charset="0"/>
              </a:rPr>
              <a:t>Reference Materials</a:t>
            </a:r>
          </a:p>
          <a:p>
            <a:pPr marL="256032" lvl="1" indent="-256032">
              <a:spcBef>
                <a:spcPts val="1500"/>
              </a:spcBef>
              <a:buSzPct val="100000"/>
              <a:buFont typeface="Arial" panose="020B0604020202020204" pitchFamily="34" charset="0"/>
              <a:buChar char="•"/>
            </a:pPr>
            <a:r>
              <a:rPr lang="en-US" sz="2400" dirty="0">
                <a:cs typeface="Arial" pitchFamily="34" charset="0"/>
              </a:rPr>
              <a:t>Narratives</a:t>
            </a:r>
            <a:endParaRPr lang="en-US" sz="2400" dirty="0"/>
          </a:p>
        </p:txBody>
      </p:sp>
    </p:spTree>
    <p:extLst>
      <p:ext uri="{BB962C8B-B14F-4D97-AF65-F5344CB8AC3E}">
        <p14:creationId xmlns:p14="http://schemas.microsoft.com/office/powerpoint/2010/main" val="2451236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Compositional Modes for Digital Media</a:t>
            </a:r>
            <a:r>
              <a:rPr lang="en-US" sz="3600" b="0" dirty="0">
                <a:solidFill>
                  <a:schemeClr val="bg2"/>
                </a:solidFill>
                <a:latin typeface="+mj-lt"/>
              </a:rPr>
              <a:t> </a:t>
            </a:r>
            <a:r>
              <a:rPr lang="en-US" sz="2000" b="0" dirty="0">
                <a:solidFill>
                  <a:schemeClr val="bg2"/>
                </a:solidFill>
                <a:latin typeface="+mj-lt"/>
              </a:rPr>
              <a:t>(2 of 2)</a:t>
            </a:r>
          </a:p>
        </p:txBody>
      </p:sp>
      <p:sp>
        <p:nvSpPr>
          <p:cNvPr id="3" name="Content Placeholder 2"/>
          <p:cNvSpPr>
            <a:spLocks noGrp="1"/>
          </p:cNvSpPr>
          <p:nvPr>
            <p:ph idx="1"/>
          </p:nvPr>
        </p:nvSpPr>
        <p:spPr>
          <a:xfrm>
            <a:off x="457200" y="1600201"/>
            <a:ext cx="8229600" cy="1600200"/>
          </a:xfrm>
        </p:spPr>
        <p:txBody>
          <a:bodyPr/>
          <a:lstStyle/>
          <a:p>
            <a:pPr marL="256032" lvl="1" indent="-256032">
              <a:spcBef>
                <a:spcPts val="1500"/>
              </a:spcBef>
              <a:buSzPct val="100000"/>
              <a:buFont typeface="Arial" panose="020B0604020202020204" pitchFamily="34" charset="0"/>
              <a:buChar char="•"/>
            </a:pPr>
            <a:r>
              <a:rPr lang="en-US" sz="2400" dirty="0">
                <a:cs typeface="Arial" pitchFamily="34" charset="0"/>
              </a:rPr>
              <a:t>Teaser Messages and Links</a:t>
            </a:r>
          </a:p>
          <a:p>
            <a:pPr marL="256032" lvl="1" indent="-256032">
              <a:spcBef>
                <a:spcPts val="1500"/>
              </a:spcBef>
              <a:buSzPct val="100000"/>
              <a:buFont typeface="Arial" panose="020B0604020202020204" pitchFamily="34" charset="0"/>
              <a:buChar char="•"/>
            </a:pPr>
            <a:r>
              <a:rPr lang="en-US" sz="2400" dirty="0">
                <a:cs typeface="Arial" pitchFamily="34" charset="0"/>
              </a:rPr>
              <a:t>Announcements and Updates</a:t>
            </a:r>
          </a:p>
          <a:p>
            <a:pPr marL="256032" lvl="1" indent="-256032">
              <a:spcBef>
                <a:spcPts val="1500"/>
              </a:spcBef>
              <a:buSzPct val="100000"/>
              <a:buFont typeface="Arial" panose="020B0604020202020204" pitchFamily="34" charset="0"/>
              <a:buChar char="•"/>
            </a:pPr>
            <a:r>
              <a:rPr lang="en-US" sz="2400" dirty="0">
                <a:cs typeface="Arial" pitchFamily="34" charset="0"/>
              </a:rPr>
              <a:t>Tutorials and Advice</a:t>
            </a:r>
            <a:endParaRPr lang="en-US" sz="2400" dirty="0"/>
          </a:p>
        </p:txBody>
      </p:sp>
    </p:spTree>
    <p:extLst>
      <p:ext uri="{BB962C8B-B14F-4D97-AF65-F5344CB8AC3E}">
        <p14:creationId xmlns:p14="http://schemas.microsoft.com/office/powerpoint/2010/main" val="12570011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3bf4abbba314e828d46ea8238c6a74bae9af10"/>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4425</TotalTime>
  <Words>6750</Words>
  <Application>Microsoft Office PowerPoint</Application>
  <PresentationFormat>On-screen Show (4:3)</PresentationFormat>
  <Paragraphs>458</Paragraphs>
  <Slides>52</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ＭＳ Ｐゴシック</vt:lpstr>
      <vt:lpstr>Arial</vt:lpstr>
      <vt:lpstr>Arial (Headings)Roman</vt:lpstr>
      <vt:lpstr>Candara</vt:lpstr>
      <vt:lpstr>Times New Roman</vt:lpstr>
      <vt:lpstr>Verdana</vt:lpstr>
      <vt:lpstr>Wingdings</vt:lpstr>
      <vt:lpstr>508 Lecture</vt:lpstr>
      <vt:lpstr>Business Communication Essentials</vt:lpstr>
      <vt:lpstr>Learning Objectives (1 of 3)</vt:lpstr>
      <vt:lpstr>Learning Objectives (2 of 3)</vt:lpstr>
      <vt:lpstr>Learning Objectives (3 of 3)</vt:lpstr>
      <vt:lpstr>Digital Channels for Business Communication</vt:lpstr>
      <vt:lpstr>Media Choices for Brief Messages</vt:lpstr>
      <vt:lpstr>Benefits of Printed Messages</vt:lpstr>
      <vt:lpstr>Compositional Modes for Digital Media (1 of 2)</vt:lpstr>
      <vt:lpstr>Compositional Modes for Digital Media (2 of 2)</vt:lpstr>
      <vt:lpstr>Creating Content for Social Media (1 of 2)</vt:lpstr>
      <vt:lpstr>Creating Content for Social Media (2 of 2)</vt:lpstr>
      <vt:lpstr>Optimizing Content for Mobile Devices</vt:lpstr>
      <vt:lpstr>Summary of Discussion (1 of 7)</vt:lpstr>
      <vt:lpstr>Social Networks</vt:lpstr>
      <vt:lpstr>Categories of Social Networks</vt:lpstr>
      <vt:lpstr>Business Communication Uses of Social Networks (1 of 2)</vt:lpstr>
      <vt:lpstr>Business Communication Uses of Social Networks (2 of 2)</vt:lpstr>
      <vt:lpstr>Business Communication Strategies on Social Networks</vt:lpstr>
      <vt:lpstr>Summary of Discussion (2 of 7)</vt:lpstr>
      <vt:lpstr>Content-Sharing Sites</vt:lpstr>
      <vt:lpstr>User-Generated Content Sites</vt:lpstr>
      <vt:lpstr>Community Q&amp;A Sites</vt:lpstr>
      <vt:lpstr>Summary of Discussion (3 of 7)</vt:lpstr>
      <vt:lpstr>Email</vt:lpstr>
      <vt:lpstr>Using Email in the Workplace (1 of 2)</vt:lpstr>
      <vt:lpstr>Using Email in the Workplace (2 of 2)</vt:lpstr>
      <vt:lpstr>Planning Email Messages</vt:lpstr>
      <vt:lpstr>Writing Email</vt:lpstr>
      <vt:lpstr>Completing Email Messages</vt:lpstr>
      <vt:lpstr>Summary of Discussion (4 of 7)</vt:lpstr>
      <vt:lpstr>Messaging</vt:lpstr>
      <vt:lpstr>Understanding the Advantages and Disadvantages of Messaging (1 of 2)</vt:lpstr>
      <vt:lpstr>Understanding the Advantages and Disadvantages of Messaging (2 of 2)</vt:lpstr>
      <vt:lpstr>Guidelines For Successful Messaging</vt:lpstr>
      <vt:lpstr>Using Workplace Messaging Effectively (1 of 2)</vt:lpstr>
      <vt:lpstr>Using Workplace Messaging Effectively (2 of 2)</vt:lpstr>
      <vt:lpstr>Summary of Discussion (5 of 7)</vt:lpstr>
      <vt:lpstr>Blogging and Microblogging</vt:lpstr>
      <vt:lpstr>Effective Blogs and Microblogs</vt:lpstr>
      <vt:lpstr>Understanding Business Applications of Blogging (1 of 3)</vt:lpstr>
      <vt:lpstr>Understanding Business Applications of Blogging (2 of 3)</vt:lpstr>
      <vt:lpstr>Understanding Business Applications of Blogging (3 of 3)</vt:lpstr>
      <vt:lpstr>Adapting the Three-Step Process for Successful Blogging</vt:lpstr>
      <vt:lpstr>Business Applications of Blogging</vt:lpstr>
      <vt:lpstr>Microblogging (1 of 2)</vt:lpstr>
      <vt:lpstr>Microblogging (2 of 2)</vt:lpstr>
      <vt:lpstr>Summary of Discussion (6 of 7)</vt:lpstr>
      <vt:lpstr>Podcasting</vt:lpstr>
      <vt:lpstr>Using the Three-Step Process for Podcasting</vt:lpstr>
      <vt:lpstr>Resources Required for Podcasting</vt:lpstr>
      <vt:lpstr>Summary of Discussion (7 of 7)</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Communication Essentials, Seventh Edition</dc:title>
  <dc:subject>Business</dc:subject>
  <dc:creator>Bovée/Thill</dc:creator>
  <cp:lastModifiedBy>hasan alhajhamad</cp:lastModifiedBy>
  <cp:revision>977</cp:revision>
  <dcterms:created xsi:type="dcterms:W3CDTF">2014-07-14T20:04:21Z</dcterms:created>
  <dcterms:modified xsi:type="dcterms:W3CDTF">2024-03-28T11:32:43Z</dcterms:modified>
</cp:coreProperties>
</file>