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3" r:id="rId2"/>
    <p:sldId id="264" r:id="rId3"/>
    <p:sldId id="271" r:id="rId4"/>
    <p:sldId id="270" r:id="rId5"/>
    <p:sldId id="272" r:id="rId6"/>
    <p:sldId id="273" r:id="rId7"/>
    <p:sldId id="274" r:id="rId8"/>
  </p:sldIdLst>
  <p:sldSz cx="9144000" cy="6858000" type="screen4x3"/>
  <p:notesSz cx="6797675" cy="9926638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نمط ذو نسُق 1 - تمييز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61" d="100"/>
          <a:sy n="61" d="100"/>
        </p:scale>
        <p:origin x="-1608" y="-22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23/06/1446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42038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23/06/1446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43469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23/06/1446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47817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23/06/1446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01881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23/06/1446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06967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23/06/1446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62359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23/06/1446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29405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23/06/1446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56607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23/06/1446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99627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23/06/1446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47684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23/06/1446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99639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6EB910-C1A9-4DDA-8E6A-6D085F5090E1}" type="datetimeFigureOut">
              <a:rPr lang="ar-SA" smtClean="0"/>
              <a:t>23/06/1446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92843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Operating Budget</a:t>
            </a:r>
            <a:endParaRPr lang="ar-SA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2000" b="1" dirty="0" smtClean="0">
                <a:solidFill>
                  <a:srgbClr val="002060"/>
                </a:solidFill>
              </a:rPr>
              <a:t>1-The </a:t>
            </a:r>
            <a:r>
              <a:rPr lang="en-US" sz="2000" b="1" u="sng" dirty="0" smtClean="0">
                <a:solidFill>
                  <a:srgbClr val="002060"/>
                </a:solidFill>
              </a:rPr>
              <a:t>Revenue Budget </a:t>
            </a:r>
          </a:p>
          <a:p>
            <a:pPr marL="0" indent="0" algn="l" rtl="0">
              <a:buNone/>
            </a:pPr>
            <a:r>
              <a:rPr lang="en-US" sz="1800" b="1" dirty="0" smtClean="0">
                <a:solidFill>
                  <a:schemeClr val="accent6">
                    <a:lumMod val="50000"/>
                  </a:schemeClr>
                </a:solidFill>
              </a:rPr>
              <a:t>Revenue budget = Expected sales in units  x expected  unit price</a:t>
            </a:r>
          </a:p>
          <a:p>
            <a:pPr marL="0" indent="0" algn="l" rtl="0">
              <a:buNone/>
            </a:pPr>
            <a:endParaRPr lang="en-US" sz="2000" b="1" dirty="0" smtClean="0">
              <a:solidFill>
                <a:schemeClr val="tx1"/>
              </a:solidFill>
            </a:endParaRPr>
          </a:p>
          <a:p>
            <a:pPr marL="0" indent="0" algn="l" rtl="0">
              <a:buNone/>
            </a:pPr>
            <a:r>
              <a:rPr lang="en-US" sz="2000" dirty="0" smtClean="0"/>
              <a:t>Knights  </a:t>
            </a:r>
            <a:r>
              <a:rPr lang="ar-SA" sz="2000" dirty="0" smtClean="0"/>
              <a:t>: </a:t>
            </a:r>
            <a:r>
              <a:rPr lang="en-US" sz="2000" dirty="0" smtClean="0"/>
              <a:t> 120 x $150 =  18,000</a:t>
            </a:r>
            <a:endParaRPr lang="en-US" sz="2000" dirty="0"/>
          </a:p>
          <a:p>
            <a:pPr marL="0" indent="0" algn="l" rtl="0">
              <a:buNone/>
            </a:pPr>
            <a:r>
              <a:rPr lang="en-US" sz="2000" u="sng" dirty="0"/>
              <a:t>Raiders</a:t>
            </a:r>
            <a:r>
              <a:rPr lang="en-US" sz="2000" u="sng" dirty="0" smtClean="0">
                <a:solidFill>
                  <a:schemeClr val="tx1"/>
                </a:solidFill>
              </a:rPr>
              <a:t> </a:t>
            </a:r>
            <a:r>
              <a:rPr lang="en-US" sz="2000" dirty="0" smtClean="0">
                <a:solidFill>
                  <a:schemeClr val="tx1"/>
                </a:solidFill>
              </a:rPr>
              <a:t> :  180 x $175 =  </a:t>
            </a:r>
            <a:r>
              <a:rPr lang="en-US" sz="2000" u="sng" dirty="0" smtClean="0">
                <a:solidFill>
                  <a:schemeClr val="tx1"/>
                </a:solidFill>
              </a:rPr>
              <a:t>31,500</a:t>
            </a:r>
          </a:p>
          <a:p>
            <a:pPr marL="0" indent="0" algn="l" rtl="0">
              <a:buNone/>
            </a:pPr>
            <a:r>
              <a:rPr lang="en-US" sz="2000" b="1" u="sng" dirty="0" smtClean="0">
                <a:solidFill>
                  <a:schemeClr val="tx1"/>
                </a:solidFill>
              </a:rPr>
              <a:t>Total </a:t>
            </a:r>
            <a:r>
              <a:rPr lang="en-US" sz="2000" b="1" dirty="0" smtClean="0">
                <a:solidFill>
                  <a:schemeClr val="tx1"/>
                </a:solidFill>
              </a:rPr>
              <a:t>                                </a:t>
            </a:r>
            <a:r>
              <a:rPr lang="en-US" sz="2000" b="1" u="sng" dirty="0" smtClean="0">
                <a:solidFill>
                  <a:srgbClr val="002060"/>
                </a:solidFill>
              </a:rPr>
              <a:t>$49,500</a:t>
            </a:r>
          </a:p>
          <a:p>
            <a:pPr marL="0" indent="0" algn="l" rtl="0">
              <a:buNone/>
            </a:pPr>
            <a:endParaRPr lang="en-US" sz="2400" b="1" u="sng" dirty="0" smtClean="0">
              <a:solidFill>
                <a:schemeClr val="tx1"/>
              </a:solidFill>
            </a:endParaRPr>
          </a:p>
          <a:p>
            <a:pPr marL="0" indent="0" algn="l" rtl="0">
              <a:buNone/>
            </a:pPr>
            <a:r>
              <a:rPr lang="en-US" sz="2000" b="1" u="sng" dirty="0" smtClean="0">
                <a:solidFill>
                  <a:srgbClr val="002060"/>
                </a:solidFill>
              </a:rPr>
              <a:t>2-The Production Budget </a:t>
            </a:r>
            <a:r>
              <a:rPr lang="en-US" sz="2000" b="1" u="sng" dirty="0">
                <a:solidFill>
                  <a:srgbClr val="002060"/>
                </a:solidFill>
              </a:rPr>
              <a:t>(units</a:t>
            </a:r>
            <a:r>
              <a:rPr lang="en-US" sz="2000" b="1" u="sng" dirty="0" smtClean="0">
                <a:solidFill>
                  <a:srgbClr val="002060"/>
                </a:solidFill>
              </a:rPr>
              <a:t>)</a:t>
            </a:r>
          </a:p>
          <a:p>
            <a:pPr marL="0" indent="0" algn="l" rtl="0">
              <a:buNone/>
            </a:pPr>
            <a:r>
              <a:rPr lang="en-US" sz="1800" b="1" dirty="0">
                <a:solidFill>
                  <a:schemeClr val="accent6">
                    <a:lumMod val="50000"/>
                  </a:schemeClr>
                </a:solidFill>
              </a:rPr>
              <a:t>Budgeted production(units) = budgeted sales (units</a:t>
            </a:r>
            <a:r>
              <a:rPr lang="en-US" sz="1800" b="1" dirty="0" smtClean="0">
                <a:solidFill>
                  <a:schemeClr val="accent6">
                    <a:lumMod val="50000"/>
                  </a:schemeClr>
                </a:solidFill>
              </a:rPr>
              <a:t>) 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</a:rPr>
              <a:t>+</a:t>
            </a:r>
            <a:r>
              <a:rPr lang="en-US" sz="18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1800" b="1" dirty="0">
                <a:solidFill>
                  <a:schemeClr val="accent6">
                    <a:lumMod val="50000"/>
                  </a:schemeClr>
                </a:solidFill>
              </a:rPr>
              <a:t>Target ending finished goods </a:t>
            </a:r>
            <a:r>
              <a:rPr lang="en-US" sz="1800" b="1" dirty="0" smtClean="0">
                <a:solidFill>
                  <a:schemeClr val="accent6">
                    <a:lumMod val="50000"/>
                  </a:schemeClr>
                </a:solidFill>
              </a:rPr>
              <a:t>inventory 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</a:rPr>
              <a:t>- </a:t>
            </a:r>
            <a:r>
              <a:rPr lang="en-US" sz="1800" b="1" dirty="0">
                <a:solidFill>
                  <a:schemeClr val="accent6">
                    <a:lumMod val="50000"/>
                  </a:schemeClr>
                </a:solidFill>
              </a:rPr>
              <a:t>Beginning finished goods </a:t>
            </a:r>
            <a:r>
              <a:rPr lang="en-US" sz="1800" b="1" dirty="0" smtClean="0">
                <a:solidFill>
                  <a:schemeClr val="accent6">
                    <a:lumMod val="50000"/>
                  </a:schemeClr>
                </a:solidFill>
              </a:rPr>
              <a:t>inventory(units).</a:t>
            </a:r>
          </a:p>
          <a:p>
            <a:pPr marL="0" indent="0" algn="l" rtl="0">
              <a:buNone/>
            </a:pPr>
            <a:r>
              <a:rPr lang="en-US" sz="1800" dirty="0" smtClean="0"/>
              <a:t>Knights : 120 + 20 - 10 =  </a:t>
            </a:r>
            <a:r>
              <a:rPr lang="en-US" sz="1800" b="1" dirty="0" smtClean="0">
                <a:solidFill>
                  <a:srgbClr val="002060"/>
                </a:solidFill>
              </a:rPr>
              <a:t>130 units</a:t>
            </a:r>
          </a:p>
          <a:p>
            <a:pPr marL="0" indent="0" algn="l" rtl="0">
              <a:buNone/>
            </a:pPr>
            <a:r>
              <a:rPr lang="en-US" sz="1800" dirty="0"/>
              <a:t>Raiders</a:t>
            </a:r>
            <a:r>
              <a:rPr lang="en-US" sz="1800" dirty="0" smtClean="0"/>
              <a:t>  : 180 + 25 -15 = </a:t>
            </a:r>
            <a:r>
              <a:rPr lang="en-US" sz="1800" b="1" dirty="0" smtClean="0">
                <a:solidFill>
                  <a:srgbClr val="002060"/>
                </a:solidFill>
              </a:rPr>
              <a:t>190 units </a:t>
            </a:r>
          </a:p>
          <a:p>
            <a:pPr marL="0" indent="0" algn="l" rtl="0">
              <a:buNone/>
            </a:pPr>
            <a:endParaRPr lang="en-US" sz="18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0" indent="0" algn="l" rtl="0">
              <a:buNone/>
            </a:pPr>
            <a:endParaRPr lang="en-US" sz="18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0" indent="0" algn="l" rtl="0">
              <a:buNone/>
            </a:pPr>
            <a:endParaRPr lang="en-US" sz="18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0" indent="0" algn="l" rtl="0">
              <a:buNone/>
            </a:pPr>
            <a:endParaRPr lang="en-US" sz="18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0" indent="0" algn="l" rtl="0">
              <a:buNone/>
            </a:pPr>
            <a:endParaRPr lang="en-US" sz="2400" b="1" u="sng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7044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67544" y="260648"/>
            <a:ext cx="8219256" cy="6048672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l" rtl="0">
              <a:buNone/>
            </a:pPr>
            <a:r>
              <a:rPr lang="en-US" sz="2000" b="1" u="sng" dirty="0" smtClean="0">
                <a:solidFill>
                  <a:srgbClr val="002060"/>
                </a:solidFill>
              </a:rPr>
              <a:t>3-Prepare </a:t>
            </a:r>
            <a:r>
              <a:rPr lang="en-US" sz="2000" b="1" u="sng" dirty="0">
                <a:solidFill>
                  <a:srgbClr val="002060"/>
                </a:solidFill>
              </a:rPr>
              <a:t>the Direct Material Usage </a:t>
            </a:r>
            <a:r>
              <a:rPr lang="en-US" sz="2000" b="1" u="sng" dirty="0" smtClean="0">
                <a:solidFill>
                  <a:srgbClr val="002060"/>
                </a:solidFill>
              </a:rPr>
              <a:t>Budget(units)</a:t>
            </a:r>
          </a:p>
          <a:p>
            <a:pPr marL="0" indent="0" algn="l" rtl="0">
              <a:buNone/>
            </a:pPr>
            <a:r>
              <a:rPr lang="en-US" sz="1800" b="1" dirty="0" smtClean="0">
                <a:solidFill>
                  <a:schemeClr val="accent6">
                    <a:lumMod val="50000"/>
                  </a:schemeClr>
                </a:solidFill>
              </a:rPr>
              <a:t>Direct Material Usage Budget = production budget 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</a:rPr>
              <a:t>x</a:t>
            </a:r>
            <a:r>
              <a:rPr lang="en-US" sz="1800" b="1" dirty="0" smtClean="0">
                <a:solidFill>
                  <a:schemeClr val="accent6">
                    <a:lumMod val="50000"/>
                  </a:schemeClr>
                </a:solidFill>
              </a:rPr>
              <a:t> budgeted direct material inputs for each product</a:t>
            </a:r>
            <a:r>
              <a:rPr lang="en-US" sz="1800" b="1" u="sng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</a:p>
          <a:p>
            <a:pPr marL="0" indent="0" algn="l" rtl="0"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Red wool  = 130x3 =  </a:t>
            </a:r>
            <a:r>
              <a:rPr lang="en-US" sz="2000" b="1" smtClean="0">
                <a:solidFill>
                  <a:srgbClr val="002060"/>
                </a:solidFill>
              </a:rPr>
              <a:t>390 units</a:t>
            </a:r>
            <a:endParaRPr lang="en-US" sz="2000" b="1" dirty="0" smtClean="0">
              <a:solidFill>
                <a:srgbClr val="002060"/>
              </a:solidFill>
            </a:endParaRPr>
          </a:p>
          <a:p>
            <a:pPr marL="0" indent="0" algn="l" rtl="0"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Black wool = 190 x 3.3 = </a:t>
            </a:r>
            <a:r>
              <a:rPr lang="en-US" sz="2000" b="1" dirty="0" smtClean="0">
                <a:solidFill>
                  <a:srgbClr val="002060"/>
                </a:solidFill>
              </a:rPr>
              <a:t>627</a:t>
            </a:r>
          </a:p>
          <a:p>
            <a:pPr marL="0" indent="0" algn="l" rtl="0"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Knight Logo = 130x1 = </a:t>
            </a:r>
            <a:r>
              <a:rPr lang="en-US" sz="2000" b="1" dirty="0" smtClean="0">
                <a:solidFill>
                  <a:srgbClr val="002060"/>
                </a:solidFill>
              </a:rPr>
              <a:t>130</a:t>
            </a:r>
          </a:p>
          <a:p>
            <a:pPr marL="0" indent="0" algn="l" rtl="0"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Raider Logo = 190x1 = </a:t>
            </a:r>
            <a:r>
              <a:rPr lang="en-US" sz="2000" b="1" dirty="0" smtClean="0">
                <a:solidFill>
                  <a:srgbClr val="002060"/>
                </a:solidFill>
              </a:rPr>
              <a:t>190</a:t>
            </a:r>
          </a:p>
          <a:p>
            <a:pPr marL="0" indent="0" algn="l" rtl="0">
              <a:buNone/>
            </a:pPr>
            <a:endParaRPr lang="en-US" sz="2000" b="1" dirty="0">
              <a:solidFill>
                <a:srgbClr val="002060"/>
              </a:solidFill>
            </a:endParaRPr>
          </a:p>
          <a:p>
            <a:pPr marL="0" indent="0" algn="l" rtl="0">
              <a:buNone/>
            </a:pPr>
            <a:r>
              <a:rPr lang="en-US" sz="2000" b="1" u="sng" dirty="0" smtClean="0">
                <a:solidFill>
                  <a:srgbClr val="002060"/>
                </a:solidFill>
              </a:rPr>
              <a:t>4-Prepare </a:t>
            </a:r>
            <a:r>
              <a:rPr lang="en-US" sz="2000" b="1" u="sng" dirty="0">
                <a:solidFill>
                  <a:srgbClr val="002060"/>
                </a:solidFill>
              </a:rPr>
              <a:t>the Direct Material Usage </a:t>
            </a:r>
            <a:r>
              <a:rPr lang="en-US" sz="2000" b="1" u="sng" dirty="0" smtClean="0">
                <a:solidFill>
                  <a:srgbClr val="002060"/>
                </a:solidFill>
              </a:rPr>
              <a:t>Budget(Cost)</a:t>
            </a:r>
          </a:p>
          <a:p>
            <a:pPr marL="0" indent="0" algn="l" rtl="0">
              <a:buNone/>
            </a:pPr>
            <a:r>
              <a:rPr lang="en-US" sz="2000" b="1" dirty="0">
                <a:solidFill>
                  <a:schemeClr val="accent6">
                    <a:lumMod val="50000"/>
                  </a:schemeClr>
                </a:solidFill>
              </a:rPr>
              <a:t>Direct Material Usage </a:t>
            </a:r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</a:rPr>
              <a:t>Budget(units) x input unit cost</a:t>
            </a:r>
          </a:p>
          <a:p>
            <a:pPr marL="0" indent="0" algn="l" rtl="0">
              <a:buNone/>
            </a:pPr>
            <a:r>
              <a:rPr lang="en-US" sz="2000" dirty="0">
                <a:solidFill>
                  <a:schemeClr val="tx1"/>
                </a:solidFill>
              </a:rPr>
              <a:t>Red </a:t>
            </a:r>
            <a:r>
              <a:rPr lang="en-US" sz="2000" dirty="0" smtClean="0">
                <a:solidFill>
                  <a:schemeClr val="tx1"/>
                </a:solidFill>
              </a:rPr>
              <a:t>wool    = 390x8     = </a:t>
            </a:r>
            <a:r>
              <a:rPr lang="en-US" sz="2000" b="1" dirty="0" smtClean="0">
                <a:solidFill>
                  <a:srgbClr val="002060"/>
                </a:solidFill>
              </a:rPr>
              <a:t>3,120</a:t>
            </a:r>
          </a:p>
          <a:p>
            <a:pPr marL="0" indent="0" algn="l" rtl="0">
              <a:buNone/>
            </a:pPr>
            <a:r>
              <a:rPr lang="en-US" sz="2000" dirty="0">
                <a:solidFill>
                  <a:schemeClr val="tx1"/>
                </a:solidFill>
              </a:rPr>
              <a:t>Black </a:t>
            </a:r>
            <a:r>
              <a:rPr lang="en-US" sz="2000" dirty="0" smtClean="0">
                <a:solidFill>
                  <a:schemeClr val="tx1"/>
                </a:solidFill>
              </a:rPr>
              <a:t>wool = 627x10   = </a:t>
            </a:r>
            <a:r>
              <a:rPr lang="en-US" sz="2000" b="1" dirty="0">
                <a:solidFill>
                  <a:srgbClr val="002060"/>
                </a:solidFill>
              </a:rPr>
              <a:t>6,270 </a:t>
            </a:r>
          </a:p>
          <a:p>
            <a:pPr marL="0" indent="0" algn="l" rtl="0"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Knight Logo = 130 x 6 = </a:t>
            </a:r>
            <a:r>
              <a:rPr lang="en-US" sz="2000" b="1" dirty="0">
                <a:solidFill>
                  <a:srgbClr val="002060"/>
                </a:solidFill>
              </a:rPr>
              <a:t>780 </a:t>
            </a:r>
          </a:p>
          <a:p>
            <a:pPr marL="0" indent="0" algn="l" rtl="0">
              <a:buNone/>
            </a:pPr>
            <a:r>
              <a:rPr lang="en-US" sz="2000" u="sng" dirty="0">
                <a:solidFill>
                  <a:schemeClr val="tx1"/>
                </a:solidFill>
              </a:rPr>
              <a:t>Raider </a:t>
            </a:r>
            <a:r>
              <a:rPr lang="en-US" sz="2000" u="sng" dirty="0" smtClean="0">
                <a:solidFill>
                  <a:schemeClr val="tx1"/>
                </a:solidFill>
              </a:rPr>
              <a:t>Logo </a:t>
            </a:r>
            <a:r>
              <a:rPr lang="en-US" sz="2000" dirty="0" smtClean="0">
                <a:solidFill>
                  <a:schemeClr val="tx1"/>
                </a:solidFill>
              </a:rPr>
              <a:t>= 190x 5  = </a:t>
            </a:r>
            <a:r>
              <a:rPr lang="en-US" sz="2000" b="1" u="sng" dirty="0" smtClean="0">
                <a:solidFill>
                  <a:srgbClr val="002060"/>
                </a:solidFill>
              </a:rPr>
              <a:t>950</a:t>
            </a:r>
          </a:p>
          <a:p>
            <a:pPr marL="0" indent="0" algn="l" rtl="0">
              <a:buNone/>
            </a:pPr>
            <a:r>
              <a:rPr lang="en-US" sz="2000" b="1" dirty="0" smtClean="0">
                <a:solidFill>
                  <a:srgbClr val="002060"/>
                </a:solidFill>
              </a:rPr>
              <a:t>Total                               $ 11,120</a:t>
            </a:r>
            <a:endParaRPr lang="en-US" sz="2000" b="1" dirty="0">
              <a:solidFill>
                <a:srgbClr val="002060"/>
              </a:solidFill>
            </a:endParaRPr>
          </a:p>
          <a:p>
            <a:pPr marL="0" indent="0" algn="l" rtl="0">
              <a:buNone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0" indent="0" algn="l" rtl="0">
              <a:buNone/>
            </a:pPr>
            <a:endParaRPr lang="en-US" sz="20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0" indent="0" algn="l" rtl="0">
              <a:buNone/>
            </a:pPr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endParaRPr lang="en-US" sz="2000" b="1" u="sng" dirty="0">
              <a:solidFill>
                <a:srgbClr val="002060"/>
              </a:solidFill>
            </a:endParaRPr>
          </a:p>
          <a:p>
            <a:pPr marL="0" indent="0" algn="l" rtl="0">
              <a:buNone/>
            </a:pPr>
            <a:endParaRPr lang="en-US" sz="2000" b="1" dirty="0" smtClean="0">
              <a:solidFill>
                <a:srgbClr val="002060"/>
              </a:solidFill>
            </a:endParaRPr>
          </a:p>
          <a:p>
            <a:pPr marL="0" indent="0" algn="l" rtl="0">
              <a:buNone/>
            </a:pPr>
            <a:endParaRPr lang="en-US" sz="2000" b="1" dirty="0" smtClean="0">
              <a:solidFill>
                <a:srgbClr val="002060"/>
              </a:solidFill>
            </a:endParaRPr>
          </a:p>
          <a:p>
            <a:pPr marL="0" indent="0" algn="l" rtl="0">
              <a:buNone/>
            </a:pPr>
            <a:endParaRPr lang="en-US" sz="2000" b="1" u="sng" dirty="0" smtClean="0">
              <a:solidFill>
                <a:srgbClr val="002060"/>
              </a:solidFill>
            </a:endParaRPr>
          </a:p>
          <a:p>
            <a:pPr marL="0" indent="0" algn="l" rtl="0">
              <a:buNone/>
            </a:pPr>
            <a:endParaRPr lang="en-US" sz="2000" b="1" u="sng" dirty="0" smtClean="0">
              <a:solidFill>
                <a:srgbClr val="002060"/>
              </a:solidFill>
            </a:endParaRPr>
          </a:p>
          <a:p>
            <a:pPr marL="0" indent="0" algn="l" rtl="0">
              <a:buNone/>
            </a:pPr>
            <a:endParaRPr lang="en-US" sz="20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0" indent="0" algn="l" rtl="0">
              <a:buNone/>
            </a:pPr>
            <a:endParaRPr lang="en-US" sz="2000" b="1" u="sng" dirty="0" smtClean="0">
              <a:solidFill>
                <a:srgbClr val="002060"/>
              </a:solidFill>
            </a:endParaRPr>
          </a:p>
          <a:p>
            <a:pPr marL="0" indent="0" algn="l" rtl="0">
              <a:buNone/>
            </a:pPr>
            <a:r>
              <a:rPr lang="en-US" sz="2000" b="1" u="sng" dirty="0" smtClean="0">
                <a:solidFill>
                  <a:srgbClr val="002060"/>
                </a:solidFill>
              </a:rPr>
              <a:t> </a:t>
            </a:r>
          </a:p>
          <a:p>
            <a:pPr marL="0" indent="0" algn="l" rtl="0">
              <a:buNone/>
            </a:pPr>
            <a:endParaRPr lang="en-US" sz="2000" b="1" u="sng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9081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 algn="l" rtl="0">
              <a:buNone/>
            </a:pPr>
            <a:endParaRPr lang="en-US" sz="2000" b="1" u="sng" dirty="0">
              <a:solidFill>
                <a:srgbClr val="002060"/>
              </a:solidFill>
            </a:endParaRPr>
          </a:p>
          <a:p>
            <a:pPr marL="0" indent="0" algn="l" rtl="0">
              <a:buNone/>
            </a:pPr>
            <a:r>
              <a:rPr lang="en-US" sz="2000" b="1" u="sng" dirty="0" smtClean="0">
                <a:solidFill>
                  <a:srgbClr val="002060"/>
                </a:solidFill>
              </a:rPr>
              <a:t>5-Prepare </a:t>
            </a:r>
            <a:r>
              <a:rPr lang="en-US" sz="2000" b="1" u="sng" dirty="0">
                <a:solidFill>
                  <a:srgbClr val="002060"/>
                </a:solidFill>
              </a:rPr>
              <a:t>the Direct Material Purchase </a:t>
            </a:r>
            <a:r>
              <a:rPr lang="en-US" sz="2000" b="1" u="sng" dirty="0" smtClean="0">
                <a:solidFill>
                  <a:srgbClr val="002060"/>
                </a:solidFill>
              </a:rPr>
              <a:t>Budget(units)</a:t>
            </a:r>
            <a:endParaRPr lang="en-US" sz="2000" b="1" u="sng" dirty="0">
              <a:solidFill>
                <a:srgbClr val="002060"/>
              </a:solidFill>
            </a:endParaRPr>
          </a:p>
          <a:p>
            <a:pPr marL="0" indent="0" algn="l" rtl="0">
              <a:buNone/>
            </a:pPr>
            <a:r>
              <a:rPr lang="en-US" sz="2000" b="1" dirty="0">
                <a:solidFill>
                  <a:schemeClr val="accent6">
                    <a:lumMod val="50000"/>
                  </a:schemeClr>
                </a:solidFill>
              </a:rPr>
              <a:t>Direct Material purchase Budget = Direct Material Usage Budget + Target Ending direct material – Actual beginning direct material  </a:t>
            </a:r>
          </a:p>
          <a:p>
            <a:pPr marL="0" indent="0" algn="l" rtl="0">
              <a:buNone/>
            </a:pPr>
            <a:r>
              <a:rPr lang="en-US" sz="2000" dirty="0"/>
              <a:t>Red wool  = 390 + 20 -30 = </a:t>
            </a:r>
            <a:r>
              <a:rPr lang="en-US" sz="2000" b="1" dirty="0">
                <a:solidFill>
                  <a:srgbClr val="002060"/>
                </a:solidFill>
              </a:rPr>
              <a:t>380</a:t>
            </a:r>
            <a:r>
              <a:rPr lang="en-US" sz="2000" dirty="0"/>
              <a:t> </a:t>
            </a:r>
          </a:p>
          <a:p>
            <a:pPr marL="0" indent="0" algn="l" rtl="0">
              <a:buNone/>
            </a:pPr>
            <a:r>
              <a:rPr lang="en-US" sz="2000" dirty="0" err="1"/>
              <a:t>Blak</a:t>
            </a:r>
            <a:r>
              <a:rPr lang="en-US" sz="2000" dirty="0"/>
              <a:t> wool = 627+20-10 = </a:t>
            </a:r>
            <a:r>
              <a:rPr lang="en-US" sz="2000" b="1" dirty="0">
                <a:solidFill>
                  <a:srgbClr val="002060"/>
                </a:solidFill>
              </a:rPr>
              <a:t>637</a:t>
            </a:r>
          </a:p>
          <a:p>
            <a:pPr marL="0" indent="0" algn="l" rtl="0">
              <a:buNone/>
            </a:pPr>
            <a:r>
              <a:rPr lang="en-US" sz="2000" dirty="0"/>
              <a:t>Knight Logo = 130+20-40= </a:t>
            </a:r>
            <a:r>
              <a:rPr lang="en-US" sz="2000" b="1" dirty="0">
                <a:solidFill>
                  <a:srgbClr val="002060"/>
                </a:solidFill>
              </a:rPr>
              <a:t>110</a:t>
            </a:r>
          </a:p>
          <a:p>
            <a:pPr marL="0" indent="0" algn="l" rtl="0">
              <a:buNone/>
            </a:pPr>
            <a:r>
              <a:rPr lang="en-US" sz="2000" dirty="0"/>
              <a:t>Raider Logo = 190+20-55 = </a:t>
            </a:r>
            <a:r>
              <a:rPr lang="en-US" sz="2000" b="1" dirty="0" smtClean="0">
                <a:solidFill>
                  <a:srgbClr val="002060"/>
                </a:solidFill>
              </a:rPr>
              <a:t>155</a:t>
            </a:r>
          </a:p>
          <a:p>
            <a:pPr marL="0" indent="0" algn="l" rtl="0">
              <a:buNone/>
            </a:pPr>
            <a:endParaRPr lang="en-US" sz="2000" b="1" dirty="0">
              <a:solidFill>
                <a:srgbClr val="002060"/>
              </a:solidFill>
            </a:endParaRPr>
          </a:p>
          <a:p>
            <a:pPr marL="0" indent="0" algn="l" rtl="0">
              <a:buNone/>
            </a:pPr>
            <a:r>
              <a:rPr lang="en-US" sz="2000" b="1" u="sng" dirty="0" smtClean="0">
                <a:solidFill>
                  <a:srgbClr val="002060"/>
                </a:solidFill>
              </a:rPr>
              <a:t>6-Prepare </a:t>
            </a:r>
            <a:r>
              <a:rPr lang="en-US" sz="2000" b="1" u="sng" dirty="0">
                <a:solidFill>
                  <a:srgbClr val="002060"/>
                </a:solidFill>
              </a:rPr>
              <a:t>the Direct </a:t>
            </a:r>
            <a:r>
              <a:rPr lang="en-US" sz="2000" b="1" u="sng" dirty="0" smtClean="0">
                <a:solidFill>
                  <a:srgbClr val="002060"/>
                </a:solidFill>
              </a:rPr>
              <a:t>Material </a:t>
            </a:r>
            <a:r>
              <a:rPr lang="en-US" sz="2000" b="1" u="sng" dirty="0">
                <a:solidFill>
                  <a:srgbClr val="002060"/>
                </a:solidFill>
              </a:rPr>
              <a:t>Purchase </a:t>
            </a:r>
            <a:r>
              <a:rPr lang="en-US" sz="2000" b="1" u="sng" dirty="0" smtClean="0">
                <a:solidFill>
                  <a:srgbClr val="002060"/>
                </a:solidFill>
              </a:rPr>
              <a:t>Budget(Cost)</a:t>
            </a:r>
            <a:endParaRPr lang="en-US" sz="2000" b="1" u="sng" dirty="0">
              <a:solidFill>
                <a:srgbClr val="002060"/>
              </a:solidFill>
            </a:endParaRPr>
          </a:p>
          <a:p>
            <a:pPr marL="0" indent="0" algn="l" rtl="0">
              <a:buNone/>
            </a:pPr>
            <a:r>
              <a:rPr lang="en-US" sz="2000" b="1" dirty="0">
                <a:solidFill>
                  <a:schemeClr val="accent6">
                    <a:lumMod val="50000"/>
                  </a:schemeClr>
                </a:solidFill>
              </a:rPr>
              <a:t>Direct </a:t>
            </a:r>
            <a:r>
              <a:rPr lang="en-US" sz="2000" b="1">
                <a:solidFill>
                  <a:schemeClr val="accent6">
                    <a:lumMod val="50000"/>
                  </a:schemeClr>
                </a:solidFill>
              </a:rPr>
              <a:t>Material </a:t>
            </a:r>
            <a:r>
              <a:rPr lang="en-US" sz="2000" b="1" smtClean="0">
                <a:solidFill>
                  <a:schemeClr val="accent6">
                    <a:lumMod val="50000"/>
                  </a:schemeClr>
                </a:solidFill>
              </a:rPr>
              <a:t>purchase Budget(units</a:t>
            </a:r>
            <a:r>
              <a:rPr lang="en-US" sz="2000" b="1" dirty="0">
                <a:solidFill>
                  <a:schemeClr val="accent6">
                    <a:lumMod val="50000"/>
                  </a:schemeClr>
                </a:solidFill>
              </a:rPr>
              <a:t>) x input unit </a:t>
            </a:r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</a:rPr>
              <a:t>cost</a:t>
            </a:r>
          </a:p>
          <a:p>
            <a:pPr marL="0" indent="0" algn="l" rtl="0">
              <a:buNone/>
            </a:pPr>
            <a:r>
              <a:rPr lang="en-US" sz="2000" dirty="0"/>
              <a:t>Red wool    = </a:t>
            </a:r>
            <a:r>
              <a:rPr lang="en-US" sz="2000" dirty="0" smtClean="0"/>
              <a:t>380x8     </a:t>
            </a:r>
            <a:r>
              <a:rPr lang="en-US" sz="2000" dirty="0"/>
              <a:t>= </a:t>
            </a:r>
            <a:r>
              <a:rPr lang="en-US" sz="2000" b="1" dirty="0" smtClean="0">
                <a:solidFill>
                  <a:srgbClr val="002060"/>
                </a:solidFill>
              </a:rPr>
              <a:t>3,040</a:t>
            </a:r>
            <a:endParaRPr lang="en-US" sz="2000" b="1" dirty="0">
              <a:solidFill>
                <a:srgbClr val="002060"/>
              </a:solidFill>
            </a:endParaRPr>
          </a:p>
          <a:p>
            <a:pPr marL="0" indent="0" algn="l" rtl="0">
              <a:buNone/>
            </a:pPr>
            <a:r>
              <a:rPr lang="en-US" sz="2000" dirty="0"/>
              <a:t>Black wool = </a:t>
            </a:r>
            <a:r>
              <a:rPr lang="en-US" sz="2000" dirty="0" smtClean="0"/>
              <a:t>637x10   </a:t>
            </a:r>
            <a:r>
              <a:rPr lang="en-US" sz="2000" dirty="0"/>
              <a:t>= </a:t>
            </a:r>
            <a:r>
              <a:rPr lang="en-US" sz="2000" b="1" dirty="0" smtClean="0">
                <a:solidFill>
                  <a:srgbClr val="002060"/>
                </a:solidFill>
              </a:rPr>
              <a:t>6,370 </a:t>
            </a:r>
            <a:endParaRPr lang="en-US" sz="2000" b="1" dirty="0">
              <a:solidFill>
                <a:srgbClr val="002060"/>
              </a:solidFill>
            </a:endParaRPr>
          </a:p>
          <a:p>
            <a:pPr marL="0" indent="0" algn="l" rtl="0">
              <a:buNone/>
            </a:pPr>
            <a:r>
              <a:rPr lang="en-US" sz="2000" dirty="0"/>
              <a:t>Knight Logo = </a:t>
            </a:r>
            <a:r>
              <a:rPr lang="en-US" sz="2000" dirty="0" smtClean="0"/>
              <a:t>110 </a:t>
            </a:r>
            <a:r>
              <a:rPr lang="en-US" sz="2000" dirty="0"/>
              <a:t>x 6 = </a:t>
            </a:r>
            <a:r>
              <a:rPr lang="en-US" sz="2000" b="1" dirty="0" smtClean="0">
                <a:solidFill>
                  <a:srgbClr val="002060"/>
                </a:solidFill>
              </a:rPr>
              <a:t>660 </a:t>
            </a:r>
            <a:endParaRPr lang="en-US" sz="2000" b="1" dirty="0">
              <a:solidFill>
                <a:srgbClr val="002060"/>
              </a:solidFill>
            </a:endParaRPr>
          </a:p>
          <a:p>
            <a:pPr marL="0" indent="0" algn="l" rtl="0">
              <a:buNone/>
            </a:pPr>
            <a:r>
              <a:rPr lang="en-US" sz="2000" u="sng" dirty="0"/>
              <a:t>Raider Logo </a:t>
            </a:r>
            <a:r>
              <a:rPr lang="en-US" sz="2000" dirty="0"/>
              <a:t>= </a:t>
            </a:r>
            <a:r>
              <a:rPr lang="en-US" sz="2000" dirty="0" smtClean="0"/>
              <a:t>155x </a:t>
            </a:r>
            <a:r>
              <a:rPr lang="en-US" sz="2000" dirty="0"/>
              <a:t>5  = </a:t>
            </a:r>
            <a:r>
              <a:rPr lang="en-US" sz="2000" b="1" u="sng" dirty="0" smtClean="0">
                <a:solidFill>
                  <a:srgbClr val="002060"/>
                </a:solidFill>
              </a:rPr>
              <a:t>775</a:t>
            </a:r>
            <a:endParaRPr lang="en-US" sz="2000" b="1" u="sng" dirty="0">
              <a:solidFill>
                <a:srgbClr val="002060"/>
              </a:solidFill>
            </a:endParaRPr>
          </a:p>
          <a:p>
            <a:pPr marL="0" indent="0" algn="l" rtl="0">
              <a:buNone/>
            </a:pPr>
            <a:r>
              <a:rPr lang="en-US" sz="2000" b="1" dirty="0">
                <a:solidFill>
                  <a:srgbClr val="002060"/>
                </a:solidFill>
              </a:rPr>
              <a:t>Total                                </a:t>
            </a:r>
            <a:r>
              <a:rPr lang="en-US" sz="2000" b="1" dirty="0" smtClean="0">
                <a:solidFill>
                  <a:srgbClr val="002060"/>
                </a:solidFill>
              </a:rPr>
              <a:t>10,845</a:t>
            </a:r>
            <a:endParaRPr lang="en-US" sz="2000" b="1" dirty="0">
              <a:solidFill>
                <a:srgbClr val="002060"/>
              </a:solidFill>
            </a:endParaRPr>
          </a:p>
          <a:p>
            <a:pPr marL="0" indent="0" algn="l" rtl="0">
              <a:buNone/>
            </a:pPr>
            <a:endParaRPr lang="en-US" sz="20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0" indent="0" algn="l" rtl="0">
              <a:buNone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843166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192688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2000" b="1" u="sng" dirty="0" smtClean="0">
                <a:solidFill>
                  <a:srgbClr val="002060"/>
                </a:solidFill>
              </a:rPr>
              <a:t>7-Direct Labor Cost Budget</a:t>
            </a:r>
          </a:p>
          <a:p>
            <a:pPr marL="0" indent="0" algn="l" rtl="0">
              <a:buNone/>
            </a:pPr>
            <a:r>
              <a:rPr lang="en-US" sz="2000" b="1" dirty="0">
                <a:solidFill>
                  <a:schemeClr val="accent6">
                    <a:lumMod val="50000"/>
                  </a:schemeClr>
                </a:solidFill>
              </a:rPr>
              <a:t>Direct Labor Cost Budget = Total hours required for Production X Hour rate </a:t>
            </a:r>
            <a:endParaRPr lang="en-US" sz="20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0" indent="0" algn="l" rtl="0">
              <a:buNone/>
            </a:pPr>
            <a:r>
              <a:rPr lang="en-US" sz="20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</a:p>
          <a:p>
            <a:pPr marL="0" indent="0" algn="l" rtl="0">
              <a:buNone/>
            </a:pPr>
            <a:r>
              <a:rPr lang="en-US" sz="1800" b="1" dirty="0">
                <a:solidFill>
                  <a:schemeClr val="accent6">
                    <a:lumMod val="50000"/>
                  </a:schemeClr>
                </a:solidFill>
              </a:rPr>
              <a:t>                                                </a:t>
            </a:r>
            <a:r>
              <a:rPr lang="en-US" sz="1800" b="1" dirty="0" smtClean="0">
                <a:solidFill>
                  <a:schemeClr val="accent6">
                    <a:lumMod val="50000"/>
                  </a:schemeClr>
                </a:solidFill>
              </a:rPr>
              <a:t>     </a:t>
            </a:r>
            <a:r>
              <a:rPr lang="en-US" sz="1800" b="1" dirty="0">
                <a:solidFill>
                  <a:schemeClr val="accent6">
                    <a:lumMod val="50000"/>
                  </a:schemeClr>
                </a:solidFill>
              </a:rPr>
              <a:t>(production Budget in </a:t>
            </a:r>
            <a:r>
              <a:rPr lang="en-US" sz="1800" b="1" dirty="0" smtClean="0">
                <a:solidFill>
                  <a:schemeClr val="accent6">
                    <a:lumMod val="50000"/>
                  </a:schemeClr>
                </a:solidFill>
              </a:rPr>
              <a:t>unit x LH </a:t>
            </a:r>
            <a:r>
              <a:rPr lang="en-US" sz="1800" b="1" dirty="0">
                <a:solidFill>
                  <a:schemeClr val="accent6">
                    <a:lumMod val="50000"/>
                  </a:schemeClr>
                </a:solidFill>
              </a:rPr>
              <a:t>per </a:t>
            </a:r>
            <a:r>
              <a:rPr lang="en-US" sz="1800" b="1" dirty="0" smtClean="0">
                <a:solidFill>
                  <a:schemeClr val="accent6">
                    <a:lumMod val="50000"/>
                  </a:schemeClr>
                </a:solidFill>
              </a:rPr>
              <a:t>unit)x Hour rate</a:t>
            </a:r>
          </a:p>
          <a:p>
            <a:pPr marL="0" indent="0" algn="l" rtl="0">
              <a:buNone/>
            </a:pPr>
            <a:endParaRPr lang="en-US" sz="18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0" indent="0" algn="l" rtl="0">
              <a:buNone/>
            </a:pPr>
            <a:r>
              <a:rPr lang="en-US" sz="1800" dirty="0" smtClean="0"/>
              <a:t>Total Hours required for production :    </a:t>
            </a:r>
          </a:p>
          <a:p>
            <a:pPr marL="0" indent="0" algn="l" rtl="0">
              <a:buNone/>
            </a:pPr>
            <a:r>
              <a:rPr lang="en-US" sz="1800" dirty="0" smtClean="0"/>
              <a:t>Knights =  130 x 1.5 = 195 H</a:t>
            </a:r>
          </a:p>
          <a:p>
            <a:pPr marL="0" indent="0" algn="l" rtl="0">
              <a:buNone/>
            </a:pPr>
            <a:r>
              <a:rPr lang="en-US" sz="1800" u="sng" dirty="0" smtClean="0"/>
              <a:t>Raiders</a:t>
            </a:r>
            <a:r>
              <a:rPr lang="en-US" sz="1800" dirty="0" smtClean="0"/>
              <a:t> =  190 x 2    = </a:t>
            </a:r>
            <a:r>
              <a:rPr lang="en-US" sz="1800" u="sng" dirty="0" smtClean="0"/>
              <a:t>380 H</a:t>
            </a:r>
          </a:p>
          <a:p>
            <a:pPr marL="0" indent="0" algn="l" rtl="0">
              <a:buNone/>
            </a:pPr>
            <a:r>
              <a:rPr lang="en-US" sz="1800" b="1" dirty="0" smtClean="0"/>
              <a:t>Total                              575H</a:t>
            </a:r>
          </a:p>
          <a:p>
            <a:pPr marL="0" indent="0" algn="l" rtl="0">
              <a:buNone/>
            </a:pPr>
            <a:r>
              <a:rPr lang="en-US" sz="1800" b="1" dirty="0"/>
              <a:t>Direct Labor Cost </a:t>
            </a:r>
            <a:r>
              <a:rPr lang="en-US" sz="1800" b="1" dirty="0" smtClean="0"/>
              <a:t>Budget = 575 x 25 = </a:t>
            </a:r>
            <a:r>
              <a:rPr lang="en-US" sz="2000" b="1" dirty="0">
                <a:solidFill>
                  <a:srgbClr val="0070C0"/>
                </a:solidFill>
              </a:rPr>
              <a:t>$14,375 </a:t>
            </a:r>
            <a:endParaRPr lang="en-US" sz="2000" b="1" dirty="0" smtClean="0">
              <a:solidFill>
                <a:srgbClr val="0070C0"/>
              </a:solidFill>
            </a:endParaRPr>
          </a:p>
          <a:p>
            <a:pPr marL="0" indent="0" algn="l" rtl="0">
              <a:buNone/>
            </a:pPr>
            <a:endParaRPr lang="en-US" sz="2000" b="1" dirty="0" smtClean="0">
              <a:solidFill>
                <a:srgbClr val="002060"/>
              </a:solidFill>
            </a:endParaRPr>
          </a:p>
          <a:p>
            <a:pPr marL="0" indent="0" algn="l" rtl="0">
              <a:buNone/>
            </a:pPr>
            <a:r>
              <a:rPr lang="en-US" sz="2000" b="1" u="sng" dirty="0" smtClean="0">
                <a:solidFill>
                  <a:srgbClr val="002060"/>
                </a:solidFill>
              </a:rPr>
              <a:t>8- Manufacturing Overhead Costs Budget </a:t>
            </a:r>
          </a:p>
          <a:p>
            <a:pPr marL="0" indent="0" algn="l" rtl="0">
              <a:buNone/>
            </a:pPr>
            <a:endParaRPr lang="en-US" sz="2000" b="1" u="sng" dirty="0" smtClean="0">
              <a:solidFill>
                <a:srgbClr val="002060"/>
              </a:solidFill>
            </a:endParaRPr>
          </a:p>
          <a:p>
            <a:pPr marL="0" indent="0" algn="l" rtl="0">
              <a:buNone/>
            </a:pPr>
            <a:endParaRPr lang="en-US" sz="2000" b="1" u="sng" dirty="0" smtClean="0">
              <a:solidFill>
                <a:srgbClr val="002060"/>
              </a:solidFill>
            </a:endParaRPr>
          </a:p>
          <a:p>
            <a:pPr marL="0" indent="0" algn="l" rtl="0">
              <a:buNone/>
            </a:pPr>
            <a:endParaRPr lang="en-US" sz="2000" b="1" u="sng" dirty="0">
              <a:solidFill>
                <a:srgbClr val="002060"/>
              </a:solidFill>
            </a:endParaRPr>
          </a:p>
          <a:p>
            <a:pPr marL="0" indent="0" algn="l" rtl="0">
              <a:buNone/>
            </a:pPr>
            <a:r>
              <a:rPr lang="en-US" sz="1800" dirty="0" smtClean="0"/>
              <a:t>                                                  </a:t>
            </a:r>
            <a:endParaRPr lang="en-US" sz="1800" dirty="0"/>
          </a:p>
          <a:p>
            <a:pPr marL="0" indent="0" algn="l" rtl="0">
              <a:buNone/>
            </a:pPr>
            <a:r>
              <a:rPr lang="en-US" sz="2000" b="1" u="sng" dirty="0" smtClean="0">
                <a:solidFill>
                  <a:srgbClr val="002060"/>
                </a:solidFill>
              </a:rPr>
              <a:t>              </a:t>
            </a:r>
          </a:p>
          <a:p>
            <a:pPr marL="0" indent="0" algn="l" rtl="0">
              <a:buNone/>
            </a:pPr>
            <a:endParaRPr lang="ar-SA" sz="2000" b="1" u="sng" dirty="0">
              <a:solidFill>
                <a:srgbClr val="002060"/>
              </a:solidFill>
            </a:endParaRPr>
          </a:p>
        </p:txBody>
      </p:sp>
      <p:sp>
        <p:nvSpPr>
          <p:cNvPr id="4" name="سهم للأسفل 3"/>
          <p:cNvSpPr/>
          <p:nvPr/>
        </p:nvSpPr>
        <p:spPr>
          <a:xfrm>
            <a:off x="4716016" y="1195457"/>
            <a:ext cx="216024" cy="360040"/>
          </a:xfrm>
          <a:prstGeom prst="down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شكل بيضاوي 1"/>
          <p:cNvSpPr/>
          <p:nvPr/>
        </p:nvSpPr>
        <p:spPr>
          <a:xfrm>
            <a:off x="971600" y="4725144"/>
            <a:ext cx="1152128" cy="72008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1500" b="1" dirty="0" smtClean="0">
                <a:solidFill>
                  <a:schemeClr val="tx1"/>
                </a:solidFill>
              </a:rPr>
              <a:t>F.MOH</a:t>
            </a:r>
            <a:endParaRPr lang="ar-SA" sz="1500" b="1" dirty="0">
              <a:solidFill>
                <a:schemeClr val="tx1"/>
              </a:solidFill>
            </a:endParaRPr>
          </a:p>
        </p:txBody>
      </p:sp>
      <p:sp>
        <p:nvSpPr>
          <p:cNvPr id="5" name="شكل بيضاوي 4"/>
          <p:cNvSpPr/>
          <p:nvPr/>
        </p:nvSpPr>
        <p:spPr>
          <a:xfrm>
            <a:off x="3250321" y="4725144"/>
            <a:ext cx="1152128" cy="72008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1500" b="1" dirty="0" smtClean="0">
                <a:solidFill>
                  <a:schemeClr val="tx1"/>
                </a:solidFill>
              </a:rPr>
              <a:t>V.MOH</a:t>
            </a:r>
            <a:endParaRPr lang="ar-SA" sz="1500" b="1" dirty="0">
              <a:solidFill>
                <a:schemeClr val="tx1"/>
              </a:solidFill>
            </a:endParaRPr>
          </a:p>
        </p:txBody>
      </p:sp>
      <p:cxnSp>
        <p:nvCxnSpPr>
          <p:cNvPr id="7" name="رابط كسهم مستقيم 6"/>
          <p:cNvCxnSpPr/>
          <p:nvPr/>
        </p:nvCxnSpPr>
        <p:spPr>
          <a:xfrm>
            <a:off x="3818712" y="5460467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رابط كسهم مستقيم 7"/>
          <p:cNvCxnSpPr/>
          <p:nvPr/>
        </p:nvCxnSpPr>
        <p:spPr>
          <a:xfrm>
            <a:off x="1547664" y="5381600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رابط كسهم مستقيم 8"/>
          <p:cNvCxnSpPr/>
          <p:nvPr/>
        </p:nvCxnSpPr>
        <p:spPr>
          <a:xfrm flipH="1">
            <a:off x="3250321" y="5341986"/>
            <a:ext cx="144016" cy="45641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رابط كسهم مستقيم 9"/>
          <p:cNvCxnSpPr>
            <a:stCxn id="5" idx="5"/>
          </p:cNvCxnSpPr>
          <p:nvPr/>
        </p:nvCxnSpPr>
        <p:spPr>
          <a:xfrm>
            <a:off x="4233724" y="5339771"/>
            <a:ext cx="151448" cy="53750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رابط كسهم مستقيم 10"/>
          <p:cNvCxnSpPr/>
          <p:nvPr/>
        </p:nvCxnSpPr>
        <p:spPr>
          <a:xfrm>
            <a:off x="1907704" y="5269729"/>
            <a:ext cx="216024" cy="5129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رابط كسهم مستقيم 11"/>
          <p:cNvCxnSpPr/>
          <p:nvPr/>
        </p:nvCxnSpPr>
        <p:spPr>
          <a:xfrm flipH="1">
            <a:off x="827584" y="5337026"/>
            <a:ext cx="288032" cy="44564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مستطيل 17"/>
          <p:cNvSpPr/>
          <p:nvPr/>
        </p:nvSpPr>
        <p:spPr>
          <a:xfrm>
            <a:off x="3667439" y="5956139"/>
            <a:ext cx="228600" cy="15773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مستطيل 18"/>
          <p:cNvSpPr/>
          <p:nvPr/>
        </p:nvSpPr>
        <p:spPr>
          <a:xfrm>
            <a:off x="714345" y="5798405"/>
            <a:ext cx="228600" cy="15773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 19"/>
          <p:cNvSpPr/>
          <p:nvPr/>
        </p:nvSpPr>
        <p:spPr>
          <a:xfrm>
            <a:off x="1433364" y="5813648"/>
            <a:ext cx="228600" cy="15773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ستطيل 20"/>
          <p:cNvSpPr/>
          <p:nvPr/>
        </p:nvSpPr>
        <p:spPr>
          <a:xfrm>
            <a:off x="2123728" y="5808314"/>
            <a:ext cx="228600" cy="15773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 21"/>
          <p:cNvSpPr/>
          <p:nvPr/>
        </p:nvSpPr>
        <p:spPr>
          <a:xfrm>
            <a:off x="3093729" y="5832729"/>
            <a:ext cx="228600" cy="15773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3" name="مستطيل 22"/>
          <p:cNvSpPr/>
          <p:nvPr/>
        </p:nvSpPr>
        <p:spPr>
          <a:xfrm>
            <a:off x="4289922" y="5936306"/>
            <a:ext cx="228600" cy="15773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7" name="مربع نص 26"/>
          <p:cNvSpPr txBox="1"/>
          <p:nvPr/>
        </p:nvSpPr>
        <p:spPr>
          <a:xfrm>
            <a:off x="4320747" y="5075892"/>
            <a:ext cx="487634" cy="30777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1400" b="1" dirty="0" smtClean="0"/>
              <a:t>DLH</a:t>
            </a:r>
            <a:endParaRPr lang="ar-SA" sz="1400" b="1" dirty="0"/>
          </a:p>
        </p:txBody>
      </p:sp>
      <p:sp>
        <p:nvSpPr>
          <p:cNvPr id="28" name="مستطيل 27"/>
          <p:cNvSpPr/>
          <p:nvPr/>
        </p:nvSpPr>
        <p:spPr>
          <a:xfrm>
            <a:off x="3721607" y="5956139"/>
            <a:ext cx="228600" cy="15773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9" name="مربع نص 28"/>
          <p:cNvSpPr txBox="1"/>
          <p:nvPr/>
        </p:nvSpPr>
        <p:spPr>
          <a:xfrm>
            <a:off x="2015716" y="5043132"/>
            <a:ext cx="487634" cy="30777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1400" b="1" dirty="0" smtClean="0"/>
              <a:t>DLH</a:t>
            </a:r>
            <a:endParaRPr lang="ar-SA" sz="1400" b="1" dirty="0"/>
          </a:p>
        </p:txBody>
      </p:sp>
    </p:spTree>
    <p:extLst>
      <p:ext uri="{BB962C8B-B14F-4D97-AF65-F5344CB8AC3E}">
        <p14:creationId xmlns:p14="http://schemas.microsoft.com/office/powerpoint/2010/main" val="2152784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 animBg="1"/>
      <p:bldP spid="5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7" grpId="0"/>
      <p:bldP spid="28" grpId="0" animBg="1"/>
      <p:bldP spid="2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عنصر نائب للمحتوى 2"/>
              <p:cNvSpPr>
                <a:spLocks noGrp="1"/>
              </p:cNvSpPr>
              <p:nvPr>
                <p:ph idx="1"/>
              </p:nvPr>
            </p:nvSpPr>
            <p:spPr>
              <a:xfrm>
                <a:off x="395536" y="404664"/>
                <a:ext cx="8229600" cy="6192688"/>
              </a:xfr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/>
              <a:lstStyle/>
              <a:p>
                <a:pPr marL="0" indent="0" algn="l" rtl="0">
                  <a:buNone/>
                </a:pPr>
                <a:r>
                  <a:rPr lang="en-US" sz="2000" dirty="0" smtClean="0"/>
                  <a:t>V.MOH Rate  </a:t>
                </a:r>
                <a:r>
                  <a:rPr lang="en-US" sz="240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𝑉</m:t>
                        </m:r>
                        <m:r>
                          <a:rPr lang="en-US" sz="2400" b="0" i="1" smtClean="0">
                            <a:latin typeface="Cambria Math"/>
                          </a:rPr>
                          <m:t>.</m:t>
                        </m:r>
                        <m:r>
                          <a:rPr lang="en-US" sz="2400" b="0" i="1" smtClean="0">
                            <a:latin typeface="Cambria Math"/>
                          </a:rPr>
                          <m:t>𝑀𝑂𝐻</m:t>
                        </m:r>
                        <m:r>
                          <a:rPr lang="en-US" sz="2400" b="0" i="1" smtClean="0">
                            <a:latin typeface="Cambria Math"/>
                          </a:rPr>
                          <m:t> </m:t>
                        </m:r>
                        <m:r>
                          <a:rPr lang="en-US" sz="2400" b="0" i="1" smtClean="0">
                            <a:latin typeface="Cambria Math"/>
                          </a:rPr>
                          <m:t>𝑐𝑜𝑠𝑡</m:t>
                        </m:r>
                      </m:num>
                      <m:den>
                        <m:eqArr>
                          <m:eqArrPr>
                            <m:ctrlPr>
                              <a:rPr lang="en-US" sz="2400" b="0" i="1" smtClean="0">
                                <a:latin typeface="Cambria Math"/>
                              </a:rPr>
                            </m:ctrlPr>
                          </m:eqArrPr>
                          <m:e>
                            <m:r>
                              <a:rPr lang="en-US" sz="2400" b="0" i="1" smtClean="0">
                                <a:latin typeface="Cambria Math"/>
                              </a:rPr>
                              <m:t>𝑇𝑜𝑡𝑎𝑙</m:t>
                            </m:r>
                            <m:r>
                              <a:rPr lang="en-US" sz="2400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US" sz="2400" b="0" i="1" smtClean="0">
                                <a:latin typeface="Cambria Math"/>
                              </a:rPr>
                              <m:t>𝐿𝑎𝑏𝑜𝑟</m:t>
                            </m:r>
                            <m:r>
                              <a:rPr lang="en-US" sz="2400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US" sz="2400" b="0" i="1" smtClean="0">
                                <a:latin typeface="Cambria Math"/>
                              </a:rPr>
                              <m:t>𝐻𝑜𝑢𝑟𝑠</m:t>
                            </m:r>
                          </m:e>
                          <m:e/>
                          <m:e/>
                        </m:eqArr>
                      </m:den>
                    </m:f>
                  </m:oMath>
                </a14:m>
                <a:endParaRPr lang="en-US" dirty="0" smtClean="0"/>
              </a:p>
              <a:p>
                <a:pPr marL="0" indent="0" algn="l" rtl="0">
                  <a:buNone/>
                </a:pPr>
                <a:r>
                  <a:rPr lang="en-US" sz="2400" dirty="0" smtClean="0"/>
                  <a:t>15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𝑉</m:t>
                        </m:r>
                        <m:r>
                          <a:rPr lang="en-US" sz="2400" b="0" i="1" smtClean="0">
                            <a:latin typeface="Cambria Math"/>
                          </a:rPr>
                          <m:t>.</m:t>
                        </m:r>
                        <m:r>
                          <a:rPr lang="en-US" sz="2400" b="0" i="1" smtClean="0">
                            <a:latin typeface="Cambria Math"/>
                          </a:rPr>
                          <m:t>𝑀𝑂𝐻</m:t>
                        </m:r>
                        <m:r>
                          <a:rPr lang="en-US" sz="2400" b="0" i="1" smtClean="0">
                            <a:latin typeface="Cambria Math"/>
                          </a:rPr>
                          <m:t> </m:t>
                        </m:r>
                        <m:r>
                          <a:rPr lang="en-US" sz="2400" b="0" i="1" smtClean="0">
                            <a:latin typeface="Cambria Math"/>
                          </a:rPr>
                          <m:t>𝑐𝑜𝑠𝑡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575</m:t>
                        </m:r>
                      </m:den>
                    </m:f>
                  </m:oMath>
                </a14:m>
                <a:r>
                  <a:rPr lang="en-US" dirty="0" smtClean="0"/>
                  <a:t>           </a:t>
                </a:r>
                <a:r>
                  <a:rPr lang="en-US" sz="2000" dirty="0" smtClean="0"/>
                  <a:t>V.MOH = 15x 575 = </a:t>
                </a:r>
                <a:r>
                  <a:rPr lang="en-US" sz="2000" b="1" dirty="0" smtClean="0">
                    <a:solidFill>
                      <a:schemeClr val="tx2"/>
                    </a:solidFill>
                  </a:rPr>
                  <a:t>8,625</a:t>
                </a:r>
              </a:p>
              <a:p>
                <a:pPr marL="0" indent="0" algn="l" rtl="0">
                  <a:buNone/>
                </a:pPr>
                <a:r>
                  <a:rPr lang="en-US" sz="2000" b="1" dirty="0">
                    <a:solidFill>
                      <a:schemeClr val="tx2"/>
                    </a:solidFill>
                  </a:rPr>
                  <a:t> </a:t>
                </a:r>
                <a:r>
                  <a:rPr lang="en-US" sz="2000" b="1" dirty="0" smtClean="0">
                    <a:solidFill>
                      <a:schemeClr val="tx2"/>
                    </a:solidFill>
                  </a:rPr>
                  <a:t>                                                </a:t>
                </a:r>
                <a:r>
                  <a:rPr lang="en-US" sz="2000" u="sng" dirty="0" smtClean="0"/>
                  <a:t>F.MOH</a:t>
                </a:r>
                <a:r>
                  <a:rPr lang="en-US" sz="2000" dirty="0" smtClean="0"/>
                  <a:t>                    = </a:t>
                </a:r>
                <a:r>
                  <a:rPr lang="en-US" sz="2000" b="1" u="sng" dirty="0">
                    <a:solidFill>
                      <a:schemeClr val="tx2"/>
                    </a:solidFill>
                  </a:rPr>
                  <a:t>9,200</a:t>
                </a:r>
                <a:r>
                  <a:rPr lang="en-US" sz="2000" dirty="0" smtClean="0"/>
                  <a:t>                               </a:t>
                </a:r>
                <a:endParaRPr lang="en-US" sz="2000" dirty="0"/>
              </a:p>
              <a:p>
                <a:pPr marL="0" indent="0" algn="l" rtl="0">
                  <a:buNone/>
                </a:pPr>
                <a:r>
                  <a:rPr lang="en-US" sz="2000" dirty="0" smtClean="0">
                    <a:solidFill>
                      <a:schemeClr val="tx1"/>
                    </a:solidFill>
                  </a:rPr>
                  <a:t>                                           </a:t>
                </a:r>
                <a:r>
                  <a:rPr lang="en-US" sz="2000" b="1" dirty="0" smtClean="0">
                    <a:solidFill>
                      <a:schemeClr val="tx1"/>
                    </a:solidFill>
                  </a:rPr>
                  <a:t>TOTAL </a:t>
                </a:r>
                <a:r>
                  <a:rPr lang="en-US" sz="2000" b="1" dirty="0">
                    <a:solidFill>
                      <a:schemeClr val="tx1"/>
                    </a:solidFill>
                  </a:rPr>
                  <a:t>MOH                  </a:t>
                </a:r>
                <a:r>
                  <a:rPr lang="en-US" sz="2400" b="1" dirty="0" smtClean="0">
                    <a:solidFill>
                      <a:srgbClr val="0070C0"/>
                    </a:solidFill>
                  </a:rPr>
                  <a:t>17,825</a:t>
                </a:r>
              </a:p>
              <a:p>
                <a:pPr marL="0" indent="0" algn="l" rtl="0">
                  <a:buNone/>
                </a:pPr>
                <a:endParaRPr lang="en-US" sz="2400" b="1" dirty="0">
                  <a:solidFill>
                    <a:schemeClr val="tx2"/>
                  </a:solidFill>
                </a:endParaRPr>
              </a:p>
              <a:p>
                <a:pPr marL="0" indent="0" algn="l" rtl="0">
                  <a:buNone/>
                </a:pPr>
                <a:r>
                  <a:rPr lang="en-US" sz="2000" b="1" u="sng" dirty="0">
                    <a:solidFill>
                      <a:srgbClr val="002060"/>
                    </a:solidFill>
                  </a:rPr>
                  <a:t>9-Ending finished good inventory </a:t>
                </a:r>
                <a:r>
                  <a:rPr lang="en-US" sz="2000" b="1" u="sng" dirty="0" smtClean="0">
                    <a:solidFill>
                      <a:srgbClr val="002060"/>
                    </a:solidFill>
                  </a:rPr>
                  <a:t>cost</a:t>
                </a:r>
              </a:p>
              <a:p>
                <a:pPr marL="0" indent="0" algn="l" rtl="0">
                  <a:buNone/>
                </a:pPr>
                <a:r>
                  <a:rPr lang="en-US" sz="2000" b="1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 Target </a:t>
                </a:r>
                <a:r>
                  <a:rPr lang="en-US" sz="2000" b="1" dirty="0">
                    <a:solidFill>
                      <a:schemeClr val="accent6">
                        <a:lumMod val="50000"/>
                      </a:schemeClr>
                    </a:solidFill>
                  </a:rPr>
                  <a:t>Ending finished goods (units) </a:t>
                </a:r>
                <a:r>
                  <a:rPr lang="en-US" sz="2000" b="1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 x </a:t>
                </a:r>
                <a:r>
                  <a:rPr lang="en-US" sz="2000" b="1" dirty="0">
                    <a:solidFill>
                      <a:schemeClr val="accent6">
                        <a:lumMod val="50000"/>
                      </a:schemeClr>
                    </a:solidFill>
                  </a:rPr>
                  <a:t>unit cost </a:t>
                </a:r>
              </a:p>
              <a:p>
                <a:pPr marL="0" indent="0" algn="l" rtl="0">
                  <a:buNone/>
                </a:pPr>
                <a:r>
                  <a:rPr lang="en-US" sz="2000" b="1" dirty="0" smtClean="0">
                    <a:solidFill>
                      <a:schemeClr val="tx1"/>
                    </a:solidFill>
                  </a:rPr>
                  <a:t>Knight unit cost </a:t>
                </a:r>
                <a:r>
                  <a:rPr lang="en-US" sz="2000" dirty="0" smtClean="0">
                    <a:solidFill>
                      <a:schemeClr val="tx1"/>
                    </a:solidFill>
                  </a:rPr>
                  <a:t>= Red wool + Knight logo + DL cost  +  V.MOH   +  F.MOH</a:t>
                </a:r>
              </a:p>
              <a:p>
                <a:pPr marL="0" indent="0" algn="l" rtl="0">
                  <a:buNone/>
                </a:pPr>
                <a:r>
                  <a:rPr lang="en-US" sz="2000" dirty="0">
                    <a:solidFill>
                      <a:schemeClr val="tx1"/>
                    </a:solidFill>
                  </a:rPr>
                  <a:t> </a:t>
                </a:r>
                <a:r>
                  <a:rPr lang="en-US" sz="2000" dirty="0" smtClean="0">
                    <a:solidFill>
                      <a:schemeClr val="tx1"/>
                    </a:solidFill>
                  </a:rPr>
                  <a:t>                             =     (3x8)    +     (1x6)        + (1.5x25 )+ (1.5x15) + (1.5x16)</a:t>
                </a:r>
              </a:p>
              <a:p>
                <a:pPr marL="0" indent="0" algn="l" rtl="0">
                  <a:buNone/>
                </a:pPr>
                <a:r>
                  <a:rPr lang="en-US" sz="2000" dirty="0">
                    <a:solidFill>
                      <a:schemeClr val="tx1"/>
                    </a:solidFill>
                  </a:rPr>
                  <a:t> </a:t>
                </a:r>
                <a:r>
                  <a:rPr lang="en-US" sz="2000" dirty="0" smtClean="0">
                    <a:solidFill>
                      <a:schemeClr val="tx1"/>
                    </a:solidFill>
                  </a:rPr>
                  <a:t>                            </a:t>
                </a:r>
              </a:p>
              <a:p>
                <a:pPr marL="0" indent="0" algn="l" rtl="0">
                  <a:buNone/>
                </a:pPr>
                <a:r>
                  <a:rPr lang="en-US" sz="2000" b="1" dirty="0" smtClean="0">
                    <a:solidFill>
                      <a:schemeClr val="tx1"/>
                    </a:solidFill>
                  </a:rPr>
                  <a:t>                                     </a:t>
                </a:r>
                <a:r>
                  <a:rPr lang="en-US" sz="2400" b="1" dirty="0" smtClean="0">
                    <a:solidFill>
                      <a:schemeClr val="tx1"/>
                    </a:solidFill>
                  </a:rPr>
                  <a:t>114 $/unit</a:t>
                </a:r>
                <a:r>
                  <a:rPr lang="en-US" sz="1800" b="1" dirty="0" smtClean="0">
                    <a:solidFill>
                      <a:schemeClr val="tx1"/>
                    </a:solidFill>
                  </a:rPr>
                  <a:t>      </a:t>
                </a:r>
                <a:endParaRPr lang="en-US" sz="2000" b="1" dirty="0" smtClean="0">
                  <a:solidFill>
                    <a:schemeClr val="tx1"/>
                  </a:solidFill>
                </a:endParaRPr>
              </a:p>
              <a:p>
                <a:pPr marL="0" indent="0" algn="l" rtl="0">
                  <a:buNone/>
                </a:pPr>
                <a:r>
                  <a:rPr lang="en-US" sz="2000" b="1" u="sng" dirty="0" smtClean="0">
                    <a:solidFill>
                      <a:srgbClr val="002060"/>
                    </a:solidFill>
                  </a:rPr>
                  <a:t> </a:t>
                </a:r>
                <a:endParaRPr lang="en-US" sz="2000" b="1" u="sng" dirty="0">
                  <a:solidFill>
                    <a:srgbClr val="002060"/>
                  </a:solidFill>
                </a:endParaRPr>
              </a:p>
              <a:p>
                <a:pPr marL="0" indent="0" algn="l" rtl="0">
                  <a:buNone/>
                </a:pPr>
                <a:endParaRPr lang="en-US" dirty="0" smtClean="0"/>
              </a:p>
              <a:p>
                <a:pPr marL="0" indent="0" algn="l" rtl="0">
                  <a:buNone/>
                </a:pPr>
                <a:endParaRPr lang="en-US" dirty="0" smtClean="0"/>
              </a:p>
              <a:p>
                <a:pPr marL="0" indent="0" algn="l" rtl="0">
                  <a:buNone/>
                </a:pPr>
                <a:endParaRPr lang="ar-SA" dirty="0"/>
              </a:p>
            </p:txBody>
          </p:sp>
        </mc:Choice>
        <mc:Fallback xmlns="">
          <p:sp>
            <p:nvSpPr>
              <p:cNvPr id="3" name="عنصر نائب للمحتوى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95536" y="404664"/>
                <a:ext cx="8229600" cy="6192688"/>
              </a:xfrm>
              <a:blipFill rotWithShape="1">
                <a:blip r:embed="rId2"/>
                <a:stretch>
                  <a:fillRect l="-1034"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سهم إلى اليمين 3"/>
          <p:cNvSpPr/>
          <p:nvPr/>
        </p:nvSpPr>
        <p:spPr>
          <a:xfrm>
            <a:off x="2411760" y="1560486"/>
            <a:ext cx="648072" cy="368577"/>
          </a:xfrm>
          <a:prstGeom prst="rightArrow">
            <a:avLst>
              <a:gd name="adj1" fmla="val 43604"/>
              <a:gd name="adj2" fmla="val 50000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cxnSp>
        <p:nvCxnSpPr>
          <p:cNvPr id="30" name="رابط كسهم مستقيم 29"/>
          <p:cNvCxnSpPr/>
          <p:nvPr/>
        </p:nvCxnSpPr>
        <p:spPr>
          <a:xfrm>
            <a:off x="1187624" y="4437112"/>
            <a:ext cx="1368152" cy="86409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7300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48072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pPr marL="0" indent="0" algn="l" rtl="0">
              <a:buNone/>
            </a:pPr>
            <a:endParaRPr lang="en-US" sz="2000" b="1" dirty="0" smtClean="0"/>
          </a:p>
          <a:p>
            <a:pPr marL="0" indent="0" algn="l" rtl="0">
              <a:buNone/>
            </a:pPr>
            <a:r>
              <a:rPr lang="en-US" b="1" dirty="0" smtClean="0"/>
              <a:t>Raider </a:t>
            </a:r>
            <a:r>
              <a:rPr lang="en-US" b="1" dirty="0"/>
              <a:t>unit cost </a:t>
            </a:r>
            <a:r>
              <a:rPr lang="en-US" dirty="0"/>
              <a:t>= </a:t>
            </a:r>
            <a:r>
              <a:rPr lang="en-US" dirty="0" smtClean="0"/>
              <a:t>Black </a:t>
            </a:r>
            <a:r>
              <a:rPr lang="en-US" dirty="0"/>
              <a:t>wool + </a:t>
            </a:r>
            <a:r>
              <a:rPr lang="en-US" dirty="0" smtClean="0"/>
              <a:t>Raider </a:t>
            </a:r>
            <a:r>
              <a:rPr lang="en-US" dirty="0"/>
              <a:t>logo + DL cost  +  V.MOH   +  F.MOH</a:t>
            </a:r>
          </a:p>
          <a:p>
            <a:pPr marL="0" indent="0" algn="l" rtl="0">
              <a:buNone/>
            </a:pPr>
            <a:r>
              <a:rPr lang="en-US" dirty="0"/>
              <a:t>                              =  </a:t>
            </a:r>
            <a:r>
              <a:rPr lang="en-US" dirty="0" smtClean="0"/>
              <a:t>  </a:t>
            </a:r>
            <a:r>
              <a:rPr lang="en-US" dirty="0"/>
              <a:t>(</a:t>
            </a:r>
            <a:r>
              <a:rPr lang="en-US" dirty="0" smtClean="0"/>
              <a:t>3.3x10)   </a:t>
            </a:r>
            <a:r>
              <a:rPr lang="en-US" dirty="0"/>
              <a:t>+     (</a:t>
            </a:r>
            <a:r>
              <a:rPr lang="en-US" dirty="0" smtClean="0"/>
              <a:t>1x5)        </a:t>
            </a:r>
            <a:r>
              <a:rPr lang="en-US" dirty="0"/>
              <a:t>+ </a:t>
            </a:r>
            <a:r>
              <a:rPr lang="en-US" dirty="0" smtClean="0"/>
              <a:t>(2x25 )   + (2x15</a:t>
            </a:r>
            <a:r>
              <a:rPr lang="en-US" dirty="0"/>
              <a:t>) </a:t>
            </a:r>
            <a:r>
              <a:rPr lang="en-US" dirty="0" smtClean="0"/>
              <a:t>    +   (2x16</a:t>
            </a:r>
            <a:r>
              <a:rPr lang="en-US" dirty="0"/>
              <a:t>)</a:t>
            </a:r>
          </a:p>
          <a:p>
            <a:pPr marL="0" indent="0" algn="l" rtl="0">
              <a:buNone/>
            </a:pPr>
            <a:r>
              <a:rPr lang="en-US" dirty="0"/>
              <a:t>                             </a:t>
            </a:r>
            <a:endParaRPr lang="en-US" dirty="0" smtClean="0"/>
          </a:p>
          <a:p>
            <a:pPr marL="0" indent="0" algn="l" rtl="0">
              <a:buNone/>
            </a:pPr>
            <a:r>
              <a:rPr lang="en-US" b="1" dirty="0" smtClean="0"/>
              <a:t>                                     </a:t>
            </a:r>
            <a:r>
              <a:rPr lang="en-US" sz="3800" b="1" dirty="0" smtClean="0"/>
              <a:t>150 $/unit</a:t>
            </a:r>
            <a:r>
              <a:rPr lang="en-US" sz="2900" b="1" dirty="0" smtClean="0"/>
              <a:t>  </a:t>
            </a:r>
          </a:p>
          <a:p>
            <a:pPr marL="0" indent="0" algn="l" rtl="0">
              <a:buNone/>
            </a:pPr>
            <a:endParaRPr lang="en-US" sz="2900" b="1" dirty="0" smtClean="0"/>
          </a:p>
          <a:p>
            <a:pPr marL="0" indent="0" algn="l" rtl="0">
              <a:buNone/>
            </a:pPr>
            <a:r>
              <a:rPr lang="en-US" sz="3800" dirty="0" smtClean="0"/>
              <a:t>Knight ending inventory = 114 x 20 = 2,280</a:t>
            </a:r>
          </a:p>
          <a:p>
            <a:pPr marL="0" indent="0" algn="l" rtl="0">
              <a:buNone/>
            </a:pPr>
            <a:r>
              <a:rPr lang="en-US" sz="3800" u="sng" dirty="0" smtClean="0"/>
              <a:t>Raider </a:t>
            </a:r>
            <a:r>
              <a:rPr lang="en-US" sz="3800" u="sng" dirty="0"/>
              <a:t>ending inventory </a:t>
            </a:r>
            <a:r>
              <a:rPr lang="en-US" sz="3800" dirty="0"/>
              <a:t>= </a:t>
            </a:r>
            <a:r>
              <a:rPr lang="en-US" sz="3800" dirty="0" smtClean="0"/>
              <a:t>150 </a:t>
            </a:r>
            <a:r>
              <a:rPr lang="en-US" sz="3800" dirty="0"/>
              <a:t>x </a:t>
            </a:r>
            <a:r>
              <a:rPr lang="en-US" sz="3800" dirty="0" smtClean="0"/>
              <a:t>25 </a:t>
            </a:r>
            <a:r>
              <a:rPr lang="en-US" sz="3800" dirty="0"/>
              <a:t>= </a:t>
            </a:r>
            <a:r>
              <a:rPr lang="en-US" sz="3800" u="sng" dirty="0" smtClean="0"/>
              <a:t>3,750</a:t>
            </a:r>
          </a:p>
          <a:p>
            <a:pPr marL="0" indent="0" algn="l" rtl="0">
              <a:buNone/>
            </a:pPr>
            <a:r>
              <a:rPr lang="en-US" b="1" dirty="0" smtClean="0">
                <a:solidFill>
                  <a:schemeClr val="tx1"/>
                </a:solidFill>
              </a:rPr>
              <a:t>Total finished Ending Inventory                  </a:t>
            </a:r>
            <a:r>
              <a:rPr lang="en-US" b="1" dirty="0" smtClean="0">
                <a:solidFill>
                  <a:srgbClr val="0070C0"/>
                </a:solidFill>
              </a:rPr>
              <a:t>$ </a:t>
            </a:r>
            <a:r>
              <a:rPr lang="en-US" sz="3800" b="1" dirty="0" smtClean="0">
                <a:solidFill>
                  <a:srgbClr val="0070C0"/>
                </a:solidFill>
              </a:rPr>
              <a:t>6,030</a:t>
            </a:r>
            <a:r>
              <a:rPr lang="en-US" b="1" dirty="0" smtClean="0">
                <a:solidFill>
                  <a:srgbClr val="0070C0"/>
                </a:solidFill>
              </a:rPr>
              <a:t>   </a:t>
            </a:r>
          </a:p>
          <a:p>
            <a:pPr marL="0" indent="0" algn="l" rtl="0">
              <a:buNone/>
            </a:pPr>
            <a:endParaRPr lang="en-US" b="1" dirty="0" smtClean="0">
              <a:solidFill>
                <a:srgbClr val="002060"/>
              </a:solidFill>
            </a:endParaRPr>
          </a:p>
          <a:p>
            <a:pPr marL="0" indent="0" algn="l" rtl="0">
              <a:buNone/>
            </a:pPr>
            <a:endParaRPr lang="en-US" b="1" dirty="0">
              <a:solidFill>
                <a:srgbClr val="002060"/>
              </a:solidFill>
            </a:endParaRPr>
          </a:p>
          <a:p>
            <a:pPr marL="0" indent="0" algn="l" rtl="0">
              <a:buNone/>
            </a:pPr>
            <a:r>
              <a:rPr lang="en-US" sz="3600" b="1" u="sng" dirty="0" smtClean="0">
                <a:solidFill>
                  <a:srgbClr val="002060"/>
                </a:solidFill>
              </a:rPr>
              <a:t>10-Cost Of Goods Sold Budget </a:t>
            </a:r>
          </a:p>
          <a:p>
            <a:pPr marL="0" indent="0" algn="l" rtl="0">
              <a:buNone/>
            </a:pPr>
            <a:endParaRPr lang="en-US" sz="3600" b="1" dirty="0" smtClean="0">
              <a:solidFill>
                <a:srgbClr val="002060"/>
              </a:solidFill>
            </a:endParaRPr>
          </a:p>
          <a:p>
            <a:pPr marL="0" indent="0" algn="l" rtl="0">
              <a:buNone/>
            </a:pPr>
            <a:r>
              <a:rPr lang="en-US" sz="3600" b="1" dirty="0" smtClean="0">
                <a:solidFill>
                  <a:srgbClr val="002060"/>
                </a:solidFill>
              </a:rPr>
              <a:t>   </a:t>
            </a:r>
            <a:r>
              <a:rPr lang="en-US" sz="3600" b="1" dirty="0" smtClean="0">
                <a:solidFill>
                  <a:schemeClr val="accent6">
                    <a:lumMod val="50000"/>
                  </a:schemeClr>
                </a:solidFill>
              </a:rPr>
              <a:t>Cost Of Beginning Inventory            xx</a:t>
            </a:r>
          </a:p>
          <a:p>
            <a:pPr marL="0" indent="0" algn="l" rtl="0">
              <a:buNone/>
            </a:pPr>
            <a:r>
              <a:rPr lang="en-US" sz="3600" b="1" dirty="0" smtClean="0">
                <a:solidFill>
                  <a:schemeClr val="accent6">
                    <a:lumMod val="50000"/>
                  </a:schemeClr>
                </a:solidFill>
              </a:rPr>
              <a:t>+ </a:t>
            </a:r>
            <a:r>
              <a:rPr lang="en-US" sz="3600" b="1" u="sng" dirty="0" smtClean="0">
                <a:solidFill>
                  <a:schemeClr val="accent6">
                    <a:lumMod val="50000"/>
                  </a:schemeClr>
                </a:solidFill>
              </a:rPr>
              <a:t>Cost Of Goods Manufactured</a:t>
            </a:r>
            <a:r>
              <a:rPr lang="en-US" sz="3600" b="1" dirty="0" smtClean="0">
                <a:solidFill>
                  <a:schemeClr val="accent6">
                    <a:lumMod val="50000"/>
                  </a:schemeClr>
                </a:solidFill>
              </a:rPr>
              <a:t>          </a:t>
            </a:r>
            <a:r>
              <a:rPr lang="en-US" sz="3600" b="1" u="sng" dirty="0" smtClean="0">
                <a:solidFill>
                  <a:schemeClr val="accent6">
                    <a:lumMod val="50000"/>
                  </a:schemeClr>
                </a:solidFill>
              </a:rPr>
              <a:t>xx</a:t>
            </a:r>
          </a:p>
          <a:p>
            <a:pPr marL="0" indent="0" algn="l" rtl="0">
              <a:buNone/>
            </a:pPr>
            <a:r>
              <a:rPr lang="en-US" sz="3600" b="1" dirty="0" smtClean="0">
                <a:solidFill>
                  <a:schemeClr val="accent6">
                    <a:lumMod val="50000"/>
                  </a:schemeClr>
                </a:solidFill>
              </a:rPr>
              <a:t> Cost Of Goods Available For Sale      xx</a:t>
            </a:r>
          </a:p>
          <a:p>
            <a:pPr marL="0" indent="0" algn="l" rtl="0">
              <a:buNone/>
            </a:pPr>
            <a:endParaRPr lang="en-US" sz="3600" b="1" u="sng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0" indent="0" algn="l" rtl="0">
              <a:buNone/>
            </a:pPr>
            <a:r>
              <a:rPr lang="en-US" sz="3600" b="1" dirty="0" smtClean="0">
                <a:solidFill>
                  <a:schemeClr val="accent6">
                    <a:lumMod val="50000"/>
                  </a:schemeClr>
                </a:solidFill>
              </a:rPr>
              <a:t>-</a:t>
            </a:r>
            <a:r>
              <a:rPr lang="en-US" sz="3600" b="1" u="sng" dirty="0" smtClean="0">
                <a:solidFill>
                  <a:schemeClr val="accent6">
                    <a:lumMod val="50000"/>
                  </a:schemeClr>
                </a:solidFill>
              </a:rPr>
              <a:t> Cost OF Ending Inventory </a:t>
            </a:r>
            <a:r>
              <a:rPr lang="en-US" sz="3600" b="1" dirty="0" smtClean="0">
                <a:solidFill>
                  <a:schemeClr val="accent6">
                    <a:lumMod val="50000"/>
                  </a:schemeClr>
                </a:solidFill>
              </a:rPr>
              <a:t>               </a:t>
            </a:r>
            <a:r>
              <a:rPr lang="en-US" sz="3600" b="1" u="sng" dirty="0" smtClean="0">
                <a:solidFill>
                  <a:schemeClr val="accent6">
                    <a:lumMod val="50000"/>
                  </a:schemeClr>
                </a:solidFill>
              </a:rPr>
              <a:t>(xx)</a:t>
            </a:r>
          </a:p>
          <a:p>
            <a:pPr marL="0" indent="0" algn="l" rtl="0">
              <a:buNone/>
            </a:pPr>
            <a:r>
              <a:rPr lang="en-US" sz="3600" b="1" dirty="0" smtClean="0">
                <a:solidFill>
                  <a:schemeClr val="accent6">
                    <a:lumMod val="50000"/>
                  </a:schemeClr>
                </a:solidFill>
              </a:rPr>
              <a:t>  Cost Of Goods Sold                             xx</a:t>
            </a:r>
          </a:p>
          <a:p>
            <a:pPr algn="l" rtl="0">
              <a:buFontTx/>
              <a:buChar char="-"/>
            </a:pPr>
            <a:endParaRPr lang="en-US" sz="2000" b="1" u="sng" dirty="0" smtClean="0">
              <a:solidFill>
                <a:srgbClr val="002060"/>
              </a:solidFill>
            </a:endParaRPr>
          </a:p>
          <a:p>
            <a:pPr algn="l" rtl="0">
              <a:buFontTx/>
              <a:buChar char="-"/>
            </a:pPr>
            <a:endParaRPr lang="en-US" sz="2000" b="1" u="sng" dirty="0" smtClean="0">
              <a:solidFill>
                <a:srgbClr val="002060"/>
              </a:solidFill>
            </a:endParaRPr>
          </a:p>
          <a:p>
            <a:pPr marL="0" indent="0" algn="l" rtl="0">
              <a:buNone/>
            </a:pPr>
            <a:endParaRPr lang="en-US" sz="2000" b="1" u="sng" dirty="0" smtClean="0">
              <a:solidFill>
                <a:srgbClr val="002060"/>
              </a:solidFill>
            </a:endParaRPr>
          </a:p>
          <a:p>
            <a:pPr marL="0" indent="0" algn="l" rtl="0">
              <a:buNone/>
            </a:pPr>
            <a:endParaRPr lang="en-US" sz="2000" b="1" dirty="0">
              <a:solidFill>
                <a:srgbClr val="002060"/>
              </a:solidFill>
            </a:endParaRPr>
          </a:p>
          <a:p>
            <a:pPr marL="0" indent="0" algn="l" rtl="0">
              <a:buNone/>
            </a:pPr>
            <a:r>
              <a:rPr lang="en-US" sz="2000" b="1" dirty="0" smtClean="0">
                <a:solidFill>
                  <a:srgbClr val="002060"/>
                </a:solidFill>
              </a:rPr>
              <a:t>     </a:t>
            </a:r>
            <a:endParaRPr lang="en-US" sz="2000" b="1" dirty="0">
              <a:solidFill>
                <a:srgbClr val="002060"/>
              </a:solidFill>
            </a:endParaRPr>
          </a:p>
          <a:p>
            <a:pPr marL="0" indent="0" algn="l" rtl="0">
              <a:buNone/>
            </a:pPr>
            <a:endParaRPr lang="en-US" dirty="0" smtClean="0"/>
          </a:p>
          <a:p>
            <a:pPr marL="0" indent="0" algn="l" rtl="0">
              <a:buNone/>
            </a:pPr>
            <a:endParaRPr lang="en-US" dirty="0" smtClean="0"/>
          </a:p>
          <a:p>
            <a:pPr marL="0" indent="0" algn="l" rtl="0">
              <a:buNone/>
            </a:pPr>
            <a:endParaRPr lang="ar-SA" dirty="0"/>
          </a:p>
        </p:txBody>
      </p:sp>
      <p:cxnSp>
        <p:nvCxnSpPr>
          <p:cNvPr id="5" name="رابط كسهم مستقيم 4"/>
          <p:cNvCxnSpPr/>
          <p:nvPr/>
        </p:nvCxnSpPr>
        <p:spPr>
          <a:xfrm>
            <a:off x="991959" y="728700"/>
            <a:ext cx="1374096" cy="64807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6161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336704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0" indent="0" algn="l" rtl="0">
              <a:buNone/>
            </a:pPr>
            <a:r>
              <a:rPr lang="en-US" sz="2000" b="1" dirty="0">
                <a:solidFill>
                  <a:schemeClr val="tx1"/>
                </a:solidFill>
              </a:rPr>
              <a:t>Cost Of Beginning Inventory         </a:t>
            </a:r>
            <a:r>
              <a:rPr lang="en-US" sz="2000" b="1" dirty="0" smtClean="0">
                <a:solidFill>
                  <a:schemeClr val="tx1"/>
                </a:solidFill>
              </a:rPr>
              <a:t>               3,445   </a:t>
            </a:r>
            <a:r>
              <a:rPr lang="en-US" sz="1800" b="1" dirty="0" smtClean="0">
                <a:solidFill>
                  <a:schemeClr val="tx1"/>
                </a:solidFill>
              </a:rPr>
              <a:t>(1,210+2,235</a:t>
            </a:r>
            <a:r>
              <a:rPr lang="en-US" sz="2000" b="1" dirty="0" smtClean="0">
                <a:solidFill>
                  <a:schemeClr val="tx1"/>
                </a:solidFill>
              </a:rPr>
              <a:t>)</a:t>
            </a:r>
          </a:p>
          <a:p>
            <a:pPr marL="0" indent="0" algn="l" rtl="0">
              <a:buNone/>
            </a:pPr>
            <a:endParaRPr lang="en-US" sz="2000" b="1" dirty="0">
              <a:solidFill>
                <a:schemeClr val="tx1"/>
              </a:solidFill>
            </a:endParaRPr>
          </a:p>
          <a:p>
            <a:pPr marL="0" indent="0" algn="l" rtl="0">
              <a:buNone/>
            </a:pPr>
            <a:r>
              <a:rPr lang="en-US" sz="2000" b="1" dirty="0" smtClean="0">
                <a:solidFill>
                  <a:schemeClr val="tx1"/>
                </a:solidFill>
              </a:rPr>
              <a:t>Direct material usage cost        11,120 </a:t>
            </a:r>
            <a:r>
              <a:rPr lang="en-US" sz="2000" b="1" dirty="0" smtClean="0">
                <a:solidFill>
                  <a:srgbClr val="FF0000"/>
                </a:solidFill>
              </a:rPr>
              <a:t>(4)</a:t>
            </a:r>
          </a:p>
          <a:p>
            <a:pPr marL="0" indent="0" algn="l" rtl="0">
              <a:buNone/>
            </a:pPr>
            <a:r>
              <a:rPr lang="en-US" sz="2000" b="1" dirty="0" smtClean="0">
                <a:solidFill>
                  <a:schemeClr val="tx1"/>
                </a:solidFill>
              </a:rPr>
              <a:t>Direct Labor Cost                        14,375 </a:t>
            </a:r>
            <a:r>
              <a:rPr lang="en-US" sz="2000" b="1" dirty="0" smtClean="0">
                <a:solidFill>
                  <a:srgbClr val="FF0000"/>
                </a:solidFill>
              </a:rPr>
              <a:t>(7)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</a:p>
          <a:p>
            <a:pPr marL="0" indent="0" algn="l" rtl="0">
              <a:buNone/>
            </a:pPr>
            <a:r>
              <a:rPr lang="en-US" sz="2000" b="1" u="sng" dirty="0" smtClean="0">
                <a:solidFill>
                  <a:schemeClr val="tx1"/>
                </a:solidFill>
              </a:rPr>
              <a:t>MOH costs                                    17,825 </a:t>
            </a:r>
            <a:r>
              <a:rPr lang="en-US" sz="2000" b="1" u="sng" dirty="0" smtClean="0">
                <a:solidFill>
                  <a:srgbClr val="FF0000"/>
                </a:solidFill>
              </a:rPr>
              <a:t>(8)</a:t>
            </a:r>
            <a:r>
              <a:rPr lang="en-US" sz="2000" b="1" u="sng" dirty="0" smtClean="0">
                <a:solidFill>
                  <a:schemeClr val="tx1"/>
                </a:solidFill>
              </a:rPr>
              <a:t>               </a:t>
            </a:r>
          </a:p>
          <a:p>
            <a:pPr marL="0" indent="0" algn="l" rtl="0">
              <a:buNone/>
            </a:pPr>
            <a:r>
              <a:rPr lang="en-US" sz="2000" b="1" dirty="0" smtClean="0">
                <a:solidFill>
                  <a:schemeClr val="tx1"/>
                </a:solidFill>
              </a:rPr>
              <a:t>Cost Of Goods Manufactured                      </a:t>
            </a:r>
            <a:r>
              <a:rPr lang="en-US" sz="2000" b="1" u="sng" dirty="0" smtClean="0">
                <a:solidFill>
                  <a:schemeClr val="tx1"/>
                </a:solidFill>
              </a:rPr>
              <a:t>43,320</a:t>
            </a:r>
            <a:r>
              <a:rPr lang="en-US" sz="2000" b="1" dirty="0" smtClean="0">
                <a:solidFill>
                  <a:schemeClr val="tx1"/>
                </a:solidFill>
              </a:rPr>
              <a:t>        </a:t>
            </a:r>
            <a:endParaRPr lang="en-US" sz="2000" b="1" dirty="0">
              <a:solidFill>
                <a:schemeClr val="tx1"/>
              </a:solidFill>
            </a:endParaRPr>
          </a:p>
          <a:p>
            <a:pPr marL="0" indent="0" algn="l" rtl="0">
              <a:buNone/>
            </a:pPr>
            <a:endParaRPr lang="en-US" sz="2000" b="1" u="sng" dirty="0">
              <a:solidFill>
                <a:schemeClr val="tx1"/>
              </a:solidFill>
            </a:endParaRPr>
          </a:p>
          <a:p>
            <a:pPr marL="0" indent="0" algn="l" rtl="0">
              <a:buNone/>
            </a:pPr>
            <a:r>
              <a:rPr lang="en-US" sz="2000" b="1" dirty="0">
                <a:solidFill>
                  <a:schemeClr val="tx1"/>
                </a:solidFill>
              </a:rPr>
              <a:t> Cost Of Goods Available For </a:t>
            </a:r>
            <a:r>
              <a:rPr lang="en-US" sz="2000" b="1" dirty="0" smtClean="0">
                <a:solidFill>
                  <a:schemeClr val="tx1"/>
                </a:solidFill>
              </a:rPr>
              <a:t>Sale               46,765</a:t>
            </a:r>
            <a:endParaRPr lang="en-US" sz="2000" b="1" u="sng" dirty="0">
              <a:solidFill>
                <a:schemeClr val="tx1"/>
              </a:solidFill>
            </a:endParaRPr>
          </a:p>
          <a:p>
            <a:pPr marL="0" indent="0" algn="l" rtl="0">
              <a:buNone/>
            </a:pPr>
            <a:r>
              <a:rPr lang="en-US" sz="2000" b="1" dirty="0">
                <a:solidFill>
                  <a:schemeClr val="tx1"/>
                </a:solidFill>
              </a:rPr>
              <a:t>-</a:t>
            </a:r>
            <a:r>
              <a:rPr lang="en-US" sz="2000" b="1" u="sng" dirty="0">
                <a:solidFill>
                  <a:schemeClr val="tx1"/>
                </a:solidFill>
              </a:rPr>
              <a:t> Cost OF Ending Inventory </a:t>
            </a:r>
            <a:r>
              <a:rPr lang="en-US" sz="2000" b="1" dirty="0">
                <a:solidFill>
                  <a:schemeClr val="tx1"/>
                </a:solidFill>
              </a:rPr>
              <a:t>             </a:t>
            </a:r>
            <a:r>
              <a:rPr lang="en-US" sz="2000" b="1" dirty="0" smtClean="0">
                <a:solidFill>
                  <a:schemeClr val="tx1"/>
                </a:solidFill>
              </a:rPr>
              <a:t>             </a:t>
            </a:r>
            <a:r>
              <a:rPr lang="en-US" sz="2000" b="1" u="sng" dirty="0" smtClean="0">
                <a:solidFill>
                  <a:schemeClr val="tx1"/>
                </a:solidFill>
              </a:rPr>
              <a:t>(6,030)</a:t>
            </a:r>
            <a:r>
              <a:rPr lang="en-US" sz="2000" b="1" dirty="0" smtClean="0">
                <a:solidFill>
                  <a:srgbClr val="FF0000"/>
                </a:solidFill>
              </a:rPr>
              <a:t>   (9)</a:t>
            </a:r>
            <a:endParaRPr lang="en-US" sz="2000" b="1" dirty="0">
              <a:solidFill>
                <a:srgbClr val="FF0000"/>
              </a:solidFill>
            </a:endParaRPr>
          </a:p>
          <a:p>
            <a:pPr marL="0" indent="0" algn="l" rtl="0">
              <a:buNone/>
            </a:pPr>
            <a:r>
              <a:rPr lang="en-US" sz="2000" b="1" dirty="0">
                <a:solidFill>
                  <a:schemeClr val="tx1"/>
                </a:solidFill>
              </a:rPr>
              <a:t>  Cost Of Goods Sold             </a:t>
            </a:r>
            <a:r>
              <a:rPr lang="en-US" sz="2000" b="1" dirty="0" smtClean="0">
                <a:solidFill>
                  <a:schemeClr val="tx1"/>
                </a:solidFill>
              </a:rPr>
              <a:t>                        </a:t>
            </a:r>
            <a:r>
              <a:rPr lang="en-US" sz="2400" b="1" dirty="0" smtClean="0">
                <a:solidFill>
                  <a:srgbClr val="0070C0"/>
                </a:solidFill>
              </a:rPr>
              <a:t>40,735</a:t>
            </a:r>
          </a:p>
          <a:p>
            <a:pPr marL="0" indent="0" algn="l" rtl="0">
              <a:buNone/>
            </a:pPr>
            <a:endParaRPr lang="en-US" sz="2400" b="1" dirty="0" smtClean="0">
              <a:solidFill>
                <a:srgbClr val="0070C0"/>
              </a:solidFill>
            </a:endParaRPr>
          </a:p>
          <a:p>
            <a:pPr marL="0" indent="0" algn="l" rtl="0">
              <a:buNone/>
            </a:pPr>
            <a:r>
              <a:rPr lang="en-US" sz="2300" b="1" u="sng" dirty="0" smtClean="0">
                <a:solidFill>
                  <a:srgbClr val="002060"/>
                </a:solidFill>
              </a:rPr>
              <a:t>11-Operating Income Budget </a:t>
            </a:r>
          </a:p>
          <a:p>
            <a:pPr marL="0" indent="0" algn="l" rtl="0">
              <a:buNone/>
            </a:pPr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</a:rPr>
              <a:t>Revenues – Cost Of Goods Sold </a:t>
            </a:r>
          </a:p>
          <a:p>
            <a:pPr marL="0" indent="0" algn="l" rtl="0">
              <a:buNone/>
            </a:pPr>
            <a:r>
              <a:rPr lang="en-US" sz="2000" b="1" dirty="0" smtClean="0">
                <a:solidFill>
                  <a:schemeClr val="tx1"/>
                </a:solidFill>
              </a:rPr>
              <a:t>Revenues     49,500   </a:t>
            </a:r>
            <a:r>
              <a:rPr lang="en-US" sz="1800" b="1" dirty="0" smtClean="0">
                <a:solidFill>
                  <a:srgbClr val="FF0000"/>
                </a:solidFill>
              </a:rPr>
              <a:t>(1)</a:t>
            </a:r>
          </a:p>
          <a:p>
            <a:pPr marL="0" indent="0" algn="l" rtl="0">
              <a:buNone/>
            </a:pPr>
            <a:r>
              <a:rPr lang="en-US" sz="2000" b="1" u="sng" dirty="0" smtClean="0">
                <a:solidFill>
                  <a:schemeClr val="tx1"/>
                </a:solidFill>
              </a:rPr>
              <a:t>C.G.S            (40,735</a:t>
            </a:r>
            <a:r>
              <a:rPr lang="en-US" sz="2000" b="1" dirty="0" smtClean="0">
                <a:solidFill>
                  <a:schemeClr val="tx1"/>
                </a:solidFill>
              </a:rPr>
              <a:t>) </a:t>
            </a:r>
            <a:r>
              <a:rPr lang="en-US" sz="1600" b="1" smtClean="0">
                <a:solidFill>
                  <a:srgbClr val="FF0000"/>
                </a:solidFill>
              </a:rPr>
              <a:t>(10</a:t>
            </a:r>
            <a:r>
              <a:rPr lang="en-US" sz="1800" b="1" smtClean="0">
                <a:solidFill>
                  <a:srgbClr val="FF0000"/>
                </a:solidFill>
              </a:rPr>
              <a:t>)</a:t>
            </a:r>
            <a:r>
              <a:rPr lang="en-US" sz="1800" b="1" smtClean="0">
                <a:solidFill>
                  <a:schemeClr val="tx1"/>
                </a:solidFill>
              </a:rPr>
              <a:t> </a:t>
            </a:r>
            <a:r>
              <a:rPr lang="en-US" sz="2400" b="1" smtClean="0">
                <a:solidFill>
                  <a:srgbClr val="0070C0"/>
                </a:solidFill>
              </a:rPr>
              <a:t> </a:t>
            </a:r>
            <a:endParaRPr lang="en-US" sz="2400" b="1" dirty="0" smtClean="0">
              <a:solidFill>
                <a:srgbClr val="0070C0"/>
              </a:solidFill>
            </a:endParaRPr>
          </a:p>
          <a:p>
            <a:pPr marL="0" indent="0" algn="l" rtl="0">
              <a:buNone/>
            </a:pPr>
            <a:r>
              <a:rPr lang="en-US" sz="2400" b="1" dirty="0" smtClean="0">
                <a:solidFill>
                  <a:schemeClr val="tx1"/>
                </a:solidFill>
              </a:rPr>
              <a:t>OI</a:t>
            </a:r>
            <a:r>
              <a:rPr lang="en-US" sz="2400" b="1" dirty="0" smtClean="0">
                <a:solidFill>
                  <a:srgbClr val="0070C0"/>
                </a:solidFill>
              </a:rPr>
              <a:t>               8,765  </a:t>
            </a:r>
            <a:endParaRPr lang="en-US" sz="2000" b="1" dirty="0" smtClean="0">
              <a:solidFill>
                <a:srgbClr val="0070C0"/>
              </a:solidFill>
            </a:endParaRPr>
          </a:p>
          <a:p>
            <a:pPr marL="0" indent="0" algn="l" rtl="0">
              <a:buNone/>
            </a:pPr>
            <a:endParaRPr lang="en-US" sz="20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0" indent="0" algn="l" rtl="0">
              <a:buNone/>
            </a:pPr>
            <a:endParaRPr lang="en-US" sz="2400" b="1" dirty="0">
              <a:solidFill>
                <a:srgbClr val="0070C0"/>
              </a:solidFill>
            </a:endParaRPr>
          </a:p>
          <a:p>
            <a:pPr algn="l" rtl="0">
              <a:buFontTx/>
              <a:buChar char="-"/>
            </a:pPr>
            <a:endParaRPr lang="en-US" sz="1800" b="1" u="sng" dirty="0">
              <a:solidFill>
                <a:srgbClr val="002060"/>
              </a:solidFill>
            </a:endParaRPr>
          </a:p>
          <a:p>
            <a:pPr algn="l" rtl="0"/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254474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6490</TotalTime>
  <Words>637</Words>
  <Application>Microsoft Office PowerPoint</Application>
  <PresentationFormat>On-screen Show (4:3)</PresentationFormat>
  <Paragraphs>131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نسق Office</vt:lpstr>
      <vt:lpstr>Operating Budget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Intermediate Accounting -2</dc:title>
  <dc:creator>ADMIN</dc:creator>
  <cp:lastModifiedBy>HP</cp:lastModifiedBy>
  <cp:revision>330</cp:revision>
  <cp:lastPrinted>2020-10-20T10:37:02Z</cp:lastPrinted>
  <dcterms:created xsi:type="dcterms:W3CDTF">2020-09-18T07:15:41Z</dcterms:created>
  <dcterms:modified xsi:type="dcterms:W3CDTF">2024-12-24T08:39:47Z</dcterms:modified>
</cp:coreProperties>
</file>