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F6C89B1-9D74-465E-928A-E4198ADFE079}" type="datetimeFigureOut">
              <a:rPr lang="en-US" smtClean="0"/>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5152F6-2C8C-49BE-936F-F4CF0C5BB4BA}" type="slidenum">
              <a:rPr lang="en-US" smtClean="0"/>
              <a:t>‹#›</a:t>
            </a:fld>
            <a:endParaRPr lang="en-US"/>
          </a:p>
        </p:txBody>
      </p:sp>
    </p:spTree>
    <p:extLst>
      <p:ext uri="{BB962C8B-B14F-4D97-AF65-F5344CB8AC3E}">
        <p14:creationId xmlns:p14="http://schemas.microsoft.com/office/powerpoint/2010/main" val="700796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6C89B1-9D74-465E-928A-E4198ADFE079}" type="datetimeFigureOut">
              <a:rPr lang="en-US" smtClean="0"/>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5152F6-2C8C-49BE-936F-F4CF0C5BB4BA}" type="slidenum">
              <a:rPr lang="en-US" smtClean="0"/>
              <a:t>‹#›</a:t>
            </a:fld>
            <a:endParaRPr lang="en-US"/>
          </a:p>
        </p:txBody>
      </p:sp>
    </p:spTree>
    <p:extLst>
      <p:ext uri="{BB962C8B-B14F-4D97-AF65-F5344CB8AC3E}">
        <p14:creationId xmlns:p14="http://schemas.microsoft.com/office/powerpoint/2010/main" val="200744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6C89B1-9D74-465E-928A-E4198ADFE079}" type="datetimeFigureOut">
              <a:rPr lang="en-US" smtClean="0"/>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5152F6-2C8C-49BE-936F-F4CF0C5BB4BA}" type="slidenum">
              <a:rPr lang="en-US" smtClean="0"/>
              <a:t>‹#›</a:t>
            </a:fld>
            <a:endParaRPr lang="en-US"/>
          </a:p>
        </p:txBody>
      </p:sp>
    </p:spTree>
    <p:extLst>
      <p:ext uri="{BB962C8B-B14F-4D97-AF65-F5344CB8AC3E}">
        <p14:creationId xmlns:p14="http://schemas.microsoft.com/office/powerpoint/2010/main" val="1372515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600201"/>
            <a:ext cx="10972800" cy="4525963"/>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fld id="{F7C97AA2-F9F4-4E4B-A481-C0B0514278A5}" type="datetimeFigureOut">
              <a:rPr lang="en-US"/>
              <a:pPr>
                <a:defRPr/>
              </a:pPr>
              <a:t>9/22/2020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48C12B0-C60F-4322-970B-40E8C5DEE553}" type="slidenum">
              <a:rPr lang="ar-SA" altLang="en-US"/>
              <a:pPr>
                <a:defRPr/>
              </a:pPr>
              <a:t>‹#›</a:t>
            </a:fld>
            <a:endParaRPr lang="en-US" altLang="en-US"/>
          </a:p>
        </p:txBody>
      </p:sp>
    </p:spTree>
    <p:extLst>
      <p:ext uri="{BB962C8B-B14F-4D97-AF65-F5344CB8AC3E}">
        <p14:creationId xmlns:p14="http://schemas.microsoft.com/office/powerpoint/2010/main" val="667281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EAE80A85-7C01-4E47-92AA-561A6FC8938E}" type="datetimeFigureOut">
              <a:rPr lang="en-US"/>
              <a:pPr>
                <a:defRPr/>
              </a:pPr>
              <a:t>9/22/2020</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9D08F26-9039-4F3A-AE6D-4A286C12FE42}" type="slidenum">
              <a:rPr lang="ar-SA" altLang="en-US"/>
              <a:pPr>
                <a:defRPr/>
              </a:pPr>
              <a:t>‹#›</a:t>
            </a:fld>
            <a:endParaRPr lang="en-US" altLang="en-US"/>
          </a:p>
        </p:txBody>
      </p:sp>
    </p:spTree>
    <p:extLst>
      <p:ext uri="{BB962C8B-B14F-4D97-AF65-F5344CB8AC3E}">
        <p14:creationId xmlns:p14="http://schemas.microsoft.com/office/powerpoint/2010/main" val="1888336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6C89B1-9D74-465E-928A-E4198ADFE079}" type="datetimeFigureOut">
              <a:rPr lang="en-US" smtClean="0"/>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5152F6-2C8C-49BE-936F-F4CF0C5BB4BA}" type="slidenum">
              <a:rPr lang="en-US" smtClean="0"/>
              <a:t>‹#›</a:t>
            </a:fld>
            <a:endParaRPr lang="en-US"/>
          </a:p>
        </p:txBody>
      </p:sp>
    </p:spTree>
    <p:extLst>
      <p:ext uri="{BB962C8B-B14F-4D97-AF65-F5344CB8AC3E}">
        <p14:creationId xmlns:p14="http://schemas.microsoft.com/office/powerpoint/2010/main" val="2939314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F6C89B1-9D74-465E-928A-E4198ADFE079}" type="datetimeFigureOut">
              <a:rPr lang="en-US" smtClean="0"/>
              <a:t>9/22/2020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5152F6-2C8C-49BE-936F-F4CF0C5BB4BA}" type="slidenum">
              <a:rPr lang="en-US" smtClean="0"/>
              <a:t>‹#›</a:t>
            </a:fld>
            <a:endParaRPr lang="en-US"/>
          </a:p>
        </p:txBody>
      </p:sp>
    </p:spTree>
    <p:extLst>
      <p:ext uri="{BB962C8B-B14F-4D97-AF65-F5344CB8AC3E}">
        <p14:creationId xmlns:p14="http://schemas.microsoft.com/office/powerpoint/2010/main" val="303121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F6C89B1-9D74-465E-928A-E4198ADFE079}" type="datetimeFigureOut">
              <a:rPr lang="en-US" smtClean="0"/>
              <a:t>9/22/2020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5152F6-2C8C-49BE-936F-F4CF0C5BB4BA}" type="slidenum">
              <a:rPr lang="en-US" smtClean="0"/>
              <a:t>‹#›</a:t>
            </a:fld>
            <a:endParaRPr lang="en-US"/>
          </a:p>
        </p:txBody>
      </p:sp>
    </p:spTree>
    <p:extLst>
      <p:ext uri="{BB962C8B-B14F-4D97-AF65-F5344CB8AC3E}">
        <p14:creationId xmlns:p14="http://schemas.microsoft.com/office/powerpoint/2010/main" val="4275430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F6C89B1-9D74-465E-928A-E4198ADFE079}" type="datetimeFigureOut">
              <a:rPr lang="en-US" smtClean="0"/>
              <a:t>9/22/2020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5152F6-2C8C-49BE-936F-F4CF0C5BB4BA}" type="slidenum">
              <a:rPr lang="en-US" smtClean="0"/>
              <a:t>‹#›</a:t>
            </a:fld>
            <a:endParaRPr lang="en-US"/>
          </a:p>
        </p:txBody>
      </p:sp>
    </p:spTree>
    <p:extLst>
      <p:ext uri="{BB962C8B-B14F-4D97-AF65-F5344CB8AC3E}">
        <p14:creationId xmlns:p14="http://schemas.microsoft.com/office/powerpoint/2010/main" val="2867669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F6C89B1-9D74-465E-928A-E4198ADFE079}" type="datetimeFigureOut">
              <a:rPr lang="en-US" smtClean="0"/>
              <a:t>9/22/2020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5152F6-2C8C-49BE-936F-F4CF0C5BB4BA}" type="slidenum">
              <a:rPr lang="en-US" smtClean="0"/>
              <a:t>‹#›</a:t>
            </a:fld>
            <a:endParaRPr lang="en-US"/>
          </a:p>
        </p:txBody>
      </p:sp>
    </p:spTree>
    <p:extLst>
      <p:ext uri="{BB962C8B-B14F-4D97-AF65-F5344CB8AC3E}">
        <p14:creationId xmlns:p14="http://schemas.microsoft.com/office/powerpoint/2010/main" val="1248803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6C89B1-9D74-465E-928A-E4198ADFE079}" type="datetimeFigureOut">
              <a:rPr lang="en-US" smtClean="0"/>
              <a:t>9/22/2020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5152F6-2C8C-49BE-936F-F4CF0C5BB4BA}" type="slidenum">
              <a:rPr lang="en-US" smtClean="0"/>
              <a:t>‹#›</a:t>
            </a:fld>
            <a:endParaRPr lang="en-US"/>
          </a:p>
        </p:txBody>
      </p:sp>
    </p:spTree>
    <p:extLst>
      <p:ext uri="{BB962C8B-B14F-4D97-AF65-F5344CB8AC3E}">
        <p14:creationId xmlns:p14="http://schemas.microsoft.com/office/powerpoint/2010/main" val="1080526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F6C89B1-9D74-465E-928A-E4198ADFE079}" type="datetimeFigureOut">
              <a:rPr lang="en-US" smtClean="0"/>
              <a:t>9/22/2020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5152F6-2C8C-49BE-936F-F4CF0C5BB4BA}" type="slidenum">
              <a:rPr lang="en-US" smtClean="0"/>
              <a:t>‹#›</a:t>
            </a:fld>
            <a:endParaRPr lang="en-US"/>
          </a:p>
        </p:txBody>
      </p:sp>
    </p:spTree>
    <p:extLst>
      <p:ext uri="{BB962C8B-B14F-4D97-AF65-F5344CB8AC3E}">
        <p14:creationId xmlns:p14="http://schemas.microsoft.com/office/powerpoint/2010/main" val="3030903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F6C89B1-9D74-465E-928A-E4198ADFE079}" type="datetimeFigureOut">
              <a:rPr lang="en-US" smtClean="0"/>
              <a:t>9/22/2020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5152F6-2C8C-49BE-936F-F4CF0C5BB4BA}" type="slidenum">
              <a:rPr lang="en-US" smtClean="0"/>
              <a:t>‹#›</a:t>
            </a:fld>
            <a:endParaRPr lang="en-US"/>
          </a:p>
        </p:txBody>
      </p:sp>
    </p:spTree>
    <p:extLst>
      <p:ext uri="{BB962C8B-B14F-4D97-AF65-F5344CB8AC3E}">
        <p14:creationId xmlns:p14="http://schemas.microsoft.com/office/powerpoint/2010/main" val="3283568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6C89B1-9D74-465E-928A-E4198ADFE079}" type="datetimeFigureOut">
              <a:rPr lang="en-US" smtClean="0"/>
              <a:t>9/22/2020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5152F6-2C8C-49BE-936F-F4CF0C5BB4BA}" type="slidenum">
              <a:rPr lang="en-US" smtClean="0"/>
              <a:t>‹#›</a:t>
            </a:fld>
            <a:endParaRPr lang="en-US"/>
          </a:p>
        </p:txBody>
      </p:sp>
    </p:spTree>
    <p:extLst>
      <p:ext uri="{BB962C8B-B14F-4D97-AF65-F5344CB8AC3E}">
        <p14:creationId xmlns:p14="http://schemas.microsoft.com/office/powerpoint/2010/main" val="6620767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txBox="1">
            <a:spLocks/>
          </p:cNvSpPr>
          <p:nvPr/>
        </p:nvSpPr>
        <p:spPr bwMode="auto">
          <a:xfrm>
            <a:off x="2514600" y="3657600"/>
            <a:ext cx="73152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3600" b="1">
                <a:solidFill>
                  <a:srgbClr val="003300"/>
                </a:solidFill>
              </a:rPr>
              <a:t>Palestine Technical University (PTU) </a:t>
            </a:r>
            <a:br>
              <a:rPr lang="en-GB" altLang="en-US" sz="3600" b="1">
                <a:solidFill>
                  <a:srgbClr val="003300"/>
                </a:solidFill>
              </a:rPr>
            </a:br>
            <a:r>
              <a:rPr lang="en-GB" altLang="en-US" sz="2800" b="1">
                <a:solidFill>
                  <a:srgbClr val="CC5300"/>
                </a:solidFill>
              </a:rPr>
              <a:t>Fruit Science</a:t>
            </a:r>
          </a:p>
          <a:p>
            <a:pPr algn="ctr" eaLnBrk="1" hangingPunct="1">
              <a:spcBef>
                <a:spcPct val="0"/>
              </a:spcBef>
              <a:buFontTx/>
              <a:buNone/>
            </a:pPr>
            <a:r>
              <a:rPr lang="en-US" altLang="en-US" sz="2800">
                <a:solidFill>
                  <a:schemeClr val="tx2"/>
                </a:solidFill>
                <a:latin typeface="Times New Roman" panose="02020603050405020304" pitchFamily="18" charset="0"/>
                <a:cs typeface="Times New Roman" panose="02020603050405020304" pitchFamily="18" charset="0"/>
              </a:rPr>
              <a:t>Chapter 2</a:t>
            </a:r>
          </a:p>
          <a:p>
            <a:pPr algn="ctr" eaLnBrk="1" hangingPunct="1">
              <a:spcBef>
                <a:spcPct val="0"/>
              </a:spcBef>
              <a:buFontTx/>
              <a:buNone/>
            </a:pPr>
            <a:r>
              <a:rPr lang="en-US" altLang="en-US" sz="2800">
                <a:solidFill>
                  <a:schemeClr val="tx2"/>
                </a:solidFill>
                <a:latin typeface="Times New Roman" panose="02020603050405020304" pitchFamily="18" charset="0"/>
                <a:cs typeface="Times New Roman" panose="02020603050405020304" pitchFamily="18" charset="0"/>
              </a:rPr>
              <a:t>Classification of Fruit Crops </a:t>
            </a:r>
          </a:p>
          <a:p>
            <a:pPr algn="ctr" eaLnBrk="1" hangingPunct="1">
              <a:spcBef>
                <a:spcPct val="0"/>
              </a:spcBef>
              <a:buFontTx/>
              <a:buNone/>
            </a:pPr>
            <a:endParaRPr lang="en-GB" altLang="en-US" sz="2800">
              <a:solidFill>
                <a:schemeClr val="tx2"/>
              </a:solidFill>
              <a:latin typeface="Times New Roman" panose="02020603050405020304" pitchFamily="18" charset="0"/>
              <a:cs typeface="Times New Roman" panose="02020603050405020304" pitchFamily="18" charset="0"/>
            </a:endParaRPr>
          </a:p>
        </p:txBody>
      </p:sp>
      <p:sp>
        <p:nvSpPr>
          <p:cNvPr id="6" name="Rectangle 5"/>
          <p:cNvSpPr txBox="1">
            <a:spLocks/>
          </p:cNvSpPr>
          <p:nvPr/>
        </p:nvSpPr>
        <p:spPr bwMode="auto">
          <a:xfrm>
            <a:off x="3352800" y="5486400"/>
            <a:ext cx="5715000" cy="685800"/>
          </a:xfrm>
          <a:prstGeom prst="rect">
            <a:avLst/>
          </a:prstGeom>
          <a:noFill/>
          <a:ln w="9525">
            <a:noFill/>
            <a:miter lim="800000"/>
            <a:headEnd/>
            <a:tailEnd/>
          </a:ln>
          <a:effectLst/>
        </p:spPr>
        <p:txBody>
          <a:bodyPr/>
          <a:lstStyle/>
          <a:p>
            <a:pPr marL="82550" algn="ctr">
              <a:lnSpc>
                <a:spcPct val="80000"/>
              </a:lnSpc>
              <a:spcBef>
                <a:spcPct val="20000"/>
              </a:spcBef>
              <a:defRPr/>
            </a:pPr>
            <a:r>
              <a:rPr lang="en-GB" sz="4000" b="1" kern="0" dirty="0">
                <a:solidFill>
                  <a:srgbClr val="642800"/>
                </a:solidFill>
                <a:effectLst>
                  <a:outerShdw blurRad="38100" dist="38100" dir="2700000" algn="tl">
                    <a:srgbClr val="000000">
                      <a:alpha val="43137"/>
                    </a:srgbClr>
                  </a:outerShdw>
                </a:effectLst>
              </a:rPr>
              <a:t>Dr. </a:t>
            </a:r>
            <a:r>
              <a:rPr lang="en-GB" sz="4000" b="1" kern="0" dirty="0" err="1">
                <a:solidFill>
                  <a:srgbClr val="642800"/>
                </a:solidFill>
                <a:effectLst>
                  <a:outerShdw blurRad="38100" dist="38100" dir="2700000" algn="tl">
                    <a:srgbClr val="000000">
                      <a:alpha val="43137"/>
                    </a:srgbClr>
                  </a:outerShdw>
                </a:effectLst>
              </a:rPr>
              <a:t>Daoud</a:t>
            </a:r>
            <a:r>
              <a:rPr lang="en-GB" sz="4000" b="1" kern="0" dirty="0">
                <a:solidFill>
                  <a:srgbClr val="642800"/>
                </a:solidFill>
                <a:effectLst>
                  <a:outerShdw blurRad="38100" dist="38100" dir="2700000" algn="tl">
                    <a:srgbClr val="000000">
                      <a:alpha val="43137"/>
                    </a:srgbClr>
                  </a:outerShdw>
                </a:effectLst>
              </a:rPr>
              <a:t> </a:t>
            </a:r>
            <a:r>
              <a:rPr lang="en-GB" sz="4000" b="1" kern="0" dirty="0" err="1">
                <a:solidFill>
                  <a:srgbClr val="642800"/>
                </a:solidFill>
                <a:effectLst>
                  <a:outerShdw blurRad="38100" dist="38100" dir="2700000" algn="tl">
                    <a:srgbClr val="000000">
                      <a:alpha val="43137"/>
                    </a:srgbClr>
                  </a:outerShdw>
                </a:effectLst>
              </a:rPr>
              <a:t>Abusafieh</a:t>
            </a:r>
            <a:endParaRPr lang="en-GB" sz="4000" b="1" kern="0" dirty="0">
              <a:solidFill>
                <a:srgbClr val="642800"/>
              </a:solidFill>
              <a:effectLst>
                <a:outerShdw blurRad="38100" dist="38100" dir="2700000" algn="tl">
                  <a:srgbClr val="000000">
                    <a:alpha val="43137"/>
                  </a:srgbClr>
                </a:outerShdw>
              </a:effectLst>
            </a:endParaRPr>
          </a:p>
        </p:txBody>
      </p:sp>
      <p:pic>
        <p:nvPicPr>
          <p:cNvPr id="7" name="Picture 2"/>
          <p:cNvPicPr>
            <a:picLocks noChangeAspect="1"/>
          </p:cNvPicPr>
          <p:nvPr/>
        </p:nvPicPr>
        <p:blipFill>
          <a:blip r:embed="rId2" cstate="print"/>
          <a:srcRect/>
          <a:stretch>
            <a:fillRect/>
          </a:stretch>
        </p:blipFill>
        <p:spPr bwMode="auto">
          <a:xfrm>
            <a:off x="4618038" y="52387"/>
            <a:ext cx="3024337" cy="284054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6382241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b="1" smtClean="0"/>
              <a:t>NOMENCLATURE:</a:t>
            </a:r>
          </a:p>
        </p:txBody>
      </p:sp>
      <p:sp>
        <p:nvSpPr>
          <p:cNvPr id="37891" name="Rectangle 3"/>
          <p:cNvSpPr>
            <a:spLocks noGrp="1" noChangeArrowheads="1"/>
          </p:cNvSpPr>
          <p:nvPr>
            <p:ph type="body" idx="1"/>
          </p:nvPr>
        </p:nvSpPr>
        <p:spPr/>
        <p:txBody>
          <a:bodyPr/>
          <a:lstStyle/>
          <a:p>
            <a:pPr eaLnBrk="1" hangingPunct="1"/>
            <a:r>
              <a:rPr lang="en-US" altLang="en-US" dirty="0"/>
              <a:t>Linnaeus is considered the father of plant taxonomy, He was a deeply religious person who felt that God spoke most clearly through the natural world. De Candolle is the father of systematic pomology. </a:t>
            </a:r>
          </a:p>
          <a:p>
            <a:pPr eaLnBrk="1" hangingPunct="1"/>
            <a:r>
              <a:rPr lang="en-US" altLang="en-US" b="1" dirty="0"/>
              <a:t>Systematic pomology:  </a:t>
            </a:r>
            <a:r>
              <a:rPr lang="en-US" altLang="en-US" dirty="0"/>
              <a:t>division of pomology</a:t>
            </a:r>
            <a:r>
              <a:rPr lang="en-US" altLang="en-US" b="1" dirty="0"/>
              <a:t> </a:t>
            </a:r>
            <a:r>
              <a:rPr lang="en-US" altLang="en-US" dirty="0"/>
              <a:t>deals with</a:t>
            </a:r>
            <a:r>
              <a:rPr lang="en-US" altLang="en-US" b="1" dirty="0"/>
              <a:t> </a:t>
            </a:r>
            <a:r>
              <a:rPr lang="en-US" altLang="en-US" dirty="0"/>
              <a:t>the learning of kinds of fruit plants important to horticulture and their names, of their distinctions and their affinities, their distribution and their habitat and their classification.</a:t>
            </a:r>
          </a:p>
        </p:txBody>
      </p:sp>
    </p:spTree>
    <p:extLst>
      <p:ext uri="{BB962C8B-B14F-4D97-AF65-F5344CB8AC3E}">
        <p14:creationId xmlns:p14="http://schemas.microsoft.com/office/powerpoint/2010/main" val="2453363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endParaRPr lang="en-US" altLang="en-US" smtClean="0"/>
          </a:p>
        </p:txBody>
      </p:sp>
      <p:sp>
        <p:nvSpPr>
          <p:cNvPr id="38915" name="Rectangle 3"/>
          <p:cNvSpPr>
            <a:spLocks noGrp="1" noChangeArrowheads="1"/>
          </p:cNvSpPr>
          <p:nvPr>
            <p:ph type="body" idx="1"/>
          </p:nvPr>
        </p:nvSpPr>
        <p:spPr/>
        <p:txBody>
          <a:bodyPr/>
          <a:lstStyle/>
          <a:p>
            <a:pPr eaLnBrk="1" hangingPunct="1">
              <a:lnSpc>
                <a:spcPct val="80000"/>
              </a:lnSpc>
            </a:pPr>
            <a:r>
              <a:rPr lang="en-US" altLang="en-US" dirty="0"/>
              <a:t>In binomial system of nomenclature each scientific name consists of two components i.e., genetic name and species name. </a:t>
            </a:r>
          </a:p>
          <a:p>
            <a:pPr eaLnBrk="1" hangingPunct="1">
              <a:lnSpc>
                <a:spcPct val="80000"/>
              </a:lnSpc>
            </a:pPr>
            <a:r>
              <a:rPr lang="en-US" altLang="en-US" dirty="0" smtClean="0"/>
              <a:t> </a:t>
            </a:r>
            <a:r>
              <a:rPr lang="en-US" altLang="en-US" dirty="0"/>
              <a:t>It is customary</a:t>
            </a:r>
            <a:r>
              <a:rPr lang="en-US" altLang="en-US" b="1" dirty="0"/>
              <a:t> </a:t>
            </a:r>
            <a:r>
              <a:rPr lang="en-US" altLang="en-US" dirty="0"/>
              <a:t>to put the name of pioneer author as third component in trinomial system of nomenclature.</a:t>
            </a:r>
          </a:p>
          <a:p>
            <a:pPr eaLnBrk="1" hangingPunct="1">
              <a:lnSpc>
                <a:spcPct val="80000"/>
              </a:lnSpc>
            </a:pPr>
            <a:r>
              <a:rPr lang="en-US" altLang="en-US" dirty="0"/>
              <a:t>All botanical names are written in Latin. According to the rules of binomial nomenclature, genetic name always starts with capital letter and species with small letter. It is mandatory to underline the genetic and species name or written in italics.</a:t>
            </a:r>
          </a:p>
        </p:txBody>
      </p:sp>
    </p:spTree>
    <p:extLst>
      <p:ext uri="{BB962C8B-B14F-4D97-AF65-F5344CB8AC3E}">
        <p14:creationId xmlns:p14="http://schemas.microsoft.com/office/powerpoint/2010/main" val="4120298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endParaRPr lang="en-US" altLang="en-US" smtClean="0"/>
          </a:p>
        </p:txBody>
      </p:sp>
      <p:sp>
        <p:nvSpPr>
          <p:cNvPr id="39939" name="Rectangle 3"/>
          <p:cNvSpPr>
            <a:spLocks noGrp="1" noChangeArrowheads="1"/>
          </p:cNvSpPr>
          <p:nvPr>
            <p:ph type="body" idx="1"/>
          </p:nvPr>
        </p:nvSpPr>
        <p:spPr/>
        <p:txBody>
          <a:bodyPr/>
          <a:lstStyle/>
          <a:p>
            <a:pPr eaLnBrk="1" hangingPunct="1">
              <a:lnSpc>
                <a:spcPct val="90000"/>
              </a:lnSpc>
            </a:pPr>
            <a:r>
              <a:rPr lang="en-US" altLang="en-US" dirty="0"/>
              <a:t>Owing to diverse origin, scientific names of some of the fruit crops are quoted differently. Such examples include.</a:t>
            </a:r>
          </a:p>
          <a:p>
            <a:pPr eaLnBrk="1" hangingPunct="1">
              <a:lnSpc>
                <a:spcPct val="90000"/>
              </a:lnSpc>
            </a:pPr>
            <a:r>
              <a:rPr lang="en-US" altLang="en-US" dirty="0"/>
              <a:t>Apple, </a:t>
            </a:r>
            <a:r>
              <a:rPr lang="en-US" altLang="en-US" i="1" dirty="0" err="1"/>
              <a:t>Malus</a:t>
            </a:r>
            <a:r>
              <a:rPr lang="en-US" altLang="en-US" dirty="0"/>
              <a:t> X </a:t>
            </a:r>
            <a:r>
              <a:rPr lang="en-US" altLang="en-US" i="1" dirty="0" err="1"/>
              <a:t>domestica</a:t>
            </a:r>
            <a:r>
              <a:rPr lang="en-US" altLang="en-US" i="1" dirty="0"/>
              <a:t> </a:t>
            </a:r>
            <a:r>
              <a:rPr lang="en-US" altLang="en-US" dirty="0"/>
              <a:t>is correct and </a:t>
            </a:r>
            <a:r>
              <a:rPr lang="en-US" altLang="en-US" i="1" dirty="0" err="1"/>
              <a:t>Malus</a:t>
            </a:r>
            <a:r>
              <a:rPr lang="en-US" altLang="en-US" i="1" dirty="0"/>
              <a:t> </a:t>
            </a:r>
            <a:r>
              <a:rPr lang="en-US" altLang="en-US" i="1" dirty="0" err="1"/>
              <a:t>domestica</a:t>
            </a:r>
            <a:r>
              <a:rPr lang="en-US" altLang="en-US" dirty="0"/>
              <a:t> is wrong. </a:t>
            </a:r>
          </a:p>
          <a:p>
            <a:pPr eaLnBrk="1" hangingPunct="1">
              <a:lnSpc>
                <a:spcPct val="90000"/>
              </a:lnSpc>
            </a:pPr>
            <a:r>
              <a:rPr lang="en-US" altLang="en-US" dirty="0"/>
              <a:t>Any species, which is originated as natural cross between many species is preferably written by putting (x) in between.</a:t>
            </a:r>
          </a:p>
          <a:p>
            <a:pPr eaLnBrk="1" hangingPunct="1">
              <a:lnSpc>
                <a:spcPct val="90000"/>
              </a:lnSpc>
            </a:pPr>
            <a:r>
              <a:rPr lang="en-US" altLang="en-US" dirty="0"/>
              <a:t>Another example is strawberry, </a:t>
            </a:r>
            <a:r>
              <a:rPr lang="en-US" altLang="en-US" i="1" dirty="0" err="1"/>
              <a:t>Fragaria</a:t>
            </a:r>
            <a:r>
              <a:rPr lang="en-US" altLang="en-US" i="1" dirty="0"/>
              <a:t> X </a:t>
            </a:r>
            <a:r>
              <a:rPr lang="en-US" altLang="en-US" i="1" dirty="0" err="1"/>
              <a:t>ananassa</a:t>
            </a:r>
            <a:r>
              <a:rPr lang="en-US" altLang="en-US" dirty="0"/>
              <a:t> </a:t>
            </a:r>
          </a:p>
          <a:p>
            <a:pPr eaLnBrk="1" hangingPunct="1">
              <a:lnSpc>
                <a:spcPct val="90000"/>
              </a:lnSpc>
            </a:pPr>
            <a:endParaRPr lang="en-US" altLang="en-US" dirty="0"/>
          </a:p>
        </p:txBody>
      </p:sp>
    </p:spTree>
    <p:extLst>
      <p:ext uri="{BB962C8B-B14F-4D97-AF65-F5344CB8AC3E}">
        <p14:creationId xmlns:p14="http://schemas.microsoft.com/office/powerpoint/2010/main" val="3884113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endParaRPr lang="en-US" altLang="en-US" smtClean="0"/>
          </a:p>
        </p:txBody>
      </p:sp>
      <p:sp>
        <p:nvSpPr>
          <p:cNvPr id="40963" name="Rectangle 3"/>
          <p:cNvSpPr>
            <a:spLocks noGrp="1" noChangeArrowheads="1"/>
          </p:cNvSpPr>
          <p:nvPr>
            <p:ph type="body" idx="1"/>
          </p:nvPr>
        </p:nvSpPr>
        <p:spPr/>
        <p:txBody>
          <a:bodyPr/>
          <a:lstStyle/>
          <a:p>
            <a:pPr marL="609600" indent="-609600">
              <a:buNone/>
            </a:pPr>
            <a:r>
              <a:rPr lang="en-US" altLang="en-US"/>
              <a:t>Knowledge of classification of fruits is very useful to the horticulturists because it serves:</a:t>
            </a:r>
          </a:p>
          <a:p>
            <a:pPr marL="609600" indent="-609600">
              <a:buFontTx/>
              <a:buAutoNum type="arabicPeriod"/>
            </a:pPr>
            <a:r>
              <a:rPr lang="en-US" altLang="en-US"/>
              <a:t>To identify and name them,</a:t>
            </a:r>
          </a:p>
          <a:p>
            <a:pPr marL="609600" indent="-609600">
              <a:buFontTx/>
              <a:buAutoNum type="arabicPeriod"/>
            </a:pPr>
            <a:r>
              <a:rPr lang="en-US" altLang="en-US"/>
              <a:t>To afford at least some idea of the closeness of their relationship i.e., line of descent to other kinds,</a:t>
            </a:r>
          </a:p>
          <a:p>
            <a:pPr marL="609600" indent="-609600">
              <a:buFontTx/>
              <a:buAutoNum type="arabicPeriod"/>
            </a:pPr>
            <a:r>
              <a:rPr lang="en-US" altLang="en-US"/>
              <a:t>To suggest with what other kind they possibly may or may not be interbred or crossed, </a:t>
            </a:r>
          </a:p>
          <a:p>
            <a:pPr marL="609600" indent="-609600">
              <a:buFontTx/>
              <a:buAutoNum type="arabicPeriod"/>
            </a:pPr>
            <a:r>
              <a:rPr lang="en-US" altLang="en-US"/>
              <a:t>To suggest certain soil and the cultural requirements, climatic adaptations, etc. </a:t>
            </a:r>
          </a:p>
        </p:txBody>
      </p:sp>
    </p:spTree>
    <p:extLst>
      <p:ext uri="{BB962C8B-B14F-4D97-AF65-F5344CB8AC3E}">
        <p14:creationId xmlns:p14="http://schemas.microsoft.com/office/powerpoint/2010/main" val="323370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ltLang="en-US" sz="4000"/>
              <a:t>Classification based on stem morphology</a:t>
            </a:r>
          </a:p>
        </p:txBody>
      </p:sp>
      <p:sp>
        <p:nvSpPr>
          <p:cNvPr id="41987" name="Rectangle 3"/>
          <p:cNvSpPr>
            <a:spLocks noGrp="1" noChangeArrowheads="1"/>
          </p:cNvSpPr>
          <p:nvPr>
            <p:ph type="body" sz="half" idx="1"/>
          </p:nvPr>
        </p:nvSpPr>
        <p:spPr>
          <a:xfrm>
            <a:off x="1981200" y="1600201"/>
            <a:ext cx="8001000" cy="4525963"/>
          </a:xfrm>
        </p:spPr>
        <p:txBody>
          <a:bodyPr/>
          <a:lstStyle/>
          <a:p>
            <a:pPr eaLnBrk="1" hangingPunct="1">
              <a:lnSpc>
                <a:spcPct val="90000"/>
              </a:lnSpc>
            </a:pPr>
            <a:r>
              <a:rPr lang="en-US" altLang="en-US" sz="2400"/>
              <a:t>Fruit plants have been grouped according to the woodiness of the stems or plants.</a:t>
            </a:r>
          </a:p>
          <a:p>
            <a:pPr eaLnBrk="1" hangingPunct="1">
              <a:lnSpc>
                <a:spcPct val="90000"/>
              </a:lnSpc>
            </a:pPr>
            <a:r>
              <a:rPr lang="en-US" altLang="en-US" sz="2400"/>
              <a:t>This classification gives a clear picture about the structure of the fruit plants under various groups.</a:t>
            </a:r>
          </a:p>
          <a:p>
            <a:pPr eaLnBrk="1" hangingPunct="1">
              <a:lnSpc>
                <a:spcPct val="90000"/>
              </a:lnSpc>
            </a:pPr>
            <a:r>
              <a:rPr lang="en-US" altLang="en-US" sz="2400"/>
              <a:t>1. Highly developed stem. 2. Moderately developed stem.</a:t>
            </a:r>
          </a:p>
          <a:p>
            <a:pPr eaLnBrk="1" hangingPunct="1">
              <a:lnSpc>
                <a:spcPct val="90000"/>
              </a:lnSpc>
            </a:pPr>
            <a:r>
              <a:rPr lang="en-US" altLang="en-US" sz="2400"/>
              <a:t>3. Shrub-like tree 4. shrubs 5. Semi shrubs or bramble</a:t>
            </a:r>
            <a:r>
              <a:rPr lang="en-US" altLang="en-US" sz="1800"/>
              <a:t>.</a:t>
            </a:r>
          </a:p>
          <a:p>
            <a:pPr eaLnBrk="1" hangingPunct="1">
              <a:lnSpc>
                <a:spcPct val="90000"/>
              </a:lnSpc>
            </a:pPr>
            <a:r>
              <a:rPr lang="en-US" altLang="en-US" sz="2400"/>
              <a:t>6. Vine 7. Herbaceous perennial 8. Herbaceous annual</a:t>
            </a:r>
          </a:p>
          <a:p>
            <a:pPr eaLnBrk="1" hangingPunct="1">
              <a:lnSpc>
                <a:spcPct val="90000"/>
              </a:lnSpc>
              <a:buFontTx/>
              <a:buNone/>
            </a:pPr>
            <a:endParaRPr lang="en-US" altLang="en-US" sz="2400"/>
          </a:p>
          <a:p>
            <a:pPr eaLnBrk="1" hangingPunct="1">
              <a:lnSpc>
                <a:spcPct val="90000"/>
              </a:lnSpc>
              <a:buFontTx/>
              <a:buNone/>
            </a:pPr>
            <a:endParaRPr lang="en-US" altLang="en-US" sz="2400"/>
          </a:p>
          <a:p>
            <a:pPr eaLnBrk="1" hangingPunct="1">
              <a:lnSpc>
                <a:spcPct val="90000"/>
              </a:lnSpc>
              <a:buFontTx/>
              <a:buNone/>
            </a:pPr>
            <a:r>
              <a:rPr lang="en-US" altLang="en-US" sz="2400"/>
              <a:t>            </a:t>
            </a:r>
          </a:p>
        </p:txBody>
      </p:sp>
    </p:spTree>
    <p:extLst>
      <p:ext uri="{BB962C8B-B14F-4D97-AF65-F5344CB8AC3E}">
        <p14:creationId xmlns:p14="http://schemas.microsoft.com/office/powerpoint/2010/main" val="3146713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endParaRPr lang="en-US" altLang="en-US" smtClean="0"/>
          </a:p>
        </p:txBody>
      </p:sp>
      <p:graphicFrame>
        <p:nvGraphicFramePr>
          <p:cNvPr id="289795" name="Group 3"/>
          <p:cNvGraphicFramePr>
            <a:graphicFrameLocks noGrp="1"/>
          </p:cNvGraphicFramePr>
          <p:nvPr>
            <p:ph idx="1"/>
          </p:nvPr>
        </p:nvGraphicFramePr>
        <p:xfrm>
          <a:off x="1981200" y="1371601"/>
          <a:ext cx="8229600" cy="5216657"/>
        </p:xfrm>
        <a:graphic>
          <a:graphicData uri="http://schemas.openxmlformats.org/drawingml/2006/table">
            <a:tbl>
              <a:tblPr/>
              <a:tblGrid>
                <a:gridCol w="4114800">
                  <a:extLst>
                    <a:ext uri="{9D8B030D-6E8A-4147-A177-3AD203B41FA5}">
                      <a16:colId xmlns:a16="http://schemas.microsoft.com/office/drawing/2014/main" val="152575336"/>
                    </a:ext>
                  </a:extLst>
                </a:gridCol>
                <a:gridCol w="4114800">
                  <a:extLst>
                    <a:ext uri="{9D8B030D-6E8A-4147-A177-3AD203B41FA5}">
                      <a16:colId xmlns:a16="http://schemas.microsoft.com/office/drawing/2014/main" val="3555851039"/>
                    </a:ext>
                  </a:extLst>
                </a:gridCol>
              </a:tblGrid>
              <a:tr h="549241">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Stem morphology</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Fruit Crops</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92256693"/>
                  </a:ext>
                </a:extLst>
              </a:tr>
              <a:tr h="82291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Highly developed stem</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Mango,walnut and pear, olive</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14831488"/>
                  </a:ext>
                </a:extLst>
              </a:tr>
              <a:tr h="515906">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Moderately developed stem</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Apple, sapota and litchi</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63450566"/>
                  </a:ext>
                </a:extLst>
              </a:tr>
              <a:tr h="82291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Shrub-like tree</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Pomegranate, fig, peach, pummelo</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09277577"/>
                  </a:ext>
                </a:extLst>
              </a:tr>
              <a:tr h="542892">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Shrubs</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Karonda</a:t>
                      </a:r>
                      <a:r>
                        <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 </a:t>
                      </a: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lemon and lime</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61396699"/>
                  </a:ext>
                </a:extLst>
              </a:tr>
              <a:tr h="525431">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Vine</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Grapes and passion fruits</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88328110"/>
                  </a:ext>
                </a:extLst>
              </a:tr>
              <a:tr h="82291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Herbaceous perennial</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Papaya, pineapple, banana, strawberry</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99919227"/>
                  </a:ext>
                </a:extLst>
              </a:tr>
              <a:tr h="61432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Herbaceous annual</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Cape gooseberry</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03801579"/>
                  </a:ext>
                </a:extLst>
              </a:tr>
            </a:tbl>
          </a:graphicData>
        </a:graphic>
      </p:graphicFrame>
    </p:spTree>
    <p:extLst>
      <p:ext uri="{BB962C8B-B14F-4D97-AF65-F5344CB8AC3E}">
        <p14:creationId xmlns:p14="http://schemas.microsoft.com/office/powerpoint/2010/main" val="18900695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en-US" sz="2400" b="1"/>
              <a:t>Classification based on respiration and ethylene responses</a:t>
            </a:r>
          </a:p>
        </p:txBody>
      </p:sp>
      <p:sp>
        <p:nvSpPr>
          <p:cNvPr id="44035" name="Rectangle 3"/>
          <p:cNvSpPr>
            <a:spLocks noGrp="1" noChangeArrowheads="1"/>
          </p:cNvSpPr>
          <p:nvPr>
            <p:ph type="body" idx="1"/>
          </p:nvPr>
        </p:nvSpPr>
        <p:spPr/>
        <p:txBody>
          <a:bodyPr/>
          <a:lstStyle/>
          <a:p>
            <a:pPr eaLnBrk="1" hangingPunct="1"/>
            <a:r>
              <a:rPr lang="en-US" altLang="en-US" sz="2400" b="1" dirty="0"/>
              <a:t>Climacteric fruits: </a:t>
            </a:r>
            <a:r>
              <a:rPr lang="en-US" altLang="en-US" sz="2400" dirty="0"/>
              <a:t>Climacteric fruits are defined as fruits that enter ‘climacteric phase’ after</a:t>
            </a:r>
          </a:p>
          <a:p>
            <a:pPr eaLnBrk="1" hangingPunct="1">
              <a:buFontTx/>
              <a:buNone/>
            </a:pPr>
            <a:r>
              <a:rPr lang="en-US" altLang="en-US" sz="2400" dirty="0"/>
              <a:t>harvest </a:t>
            </a:r>
            <a:r>
              <a:rPr lang="en-US" altLang="en-US" sz="2400" i="1" dirty="0"/>
              <a:t>i.e</a:t>
            </a:r>
            <a:r>
              <a:rPr lang="en-US" altLang="en-US" sz="2400" dirty="0"/>
              <a:t>. they continue to ripen. During the ripening process the fruits emit ethylene</a:t>
            </a:r>
          </a:p>
          <a:p>
            <a:pPr eaLnBrk="1" hangingPunct="1">
              <a:buFontTx/>
              <a:buNone/>
            </a:pPr>
            <a:r>
              <a:rPr lang="en-US" altLang="en-US" sz="2400" dirty="0"/>
              <a:t>along with increased rate of respiration.</a:t>
            </a:r>
          </a:p>
          <a:p>
            <a:pPr eaLnBrk="1" hangingPunct="1"/>
            <a:r>
              <a:rPr lang="en-US" altLang="en-US" sz="2400" dirty="0"/>
              <a:t>Ripe fruits are soft and delicate and generally</a:t>
            </a:r>
          </a:p>
          <a:p>
            <a:pPr eaLnBrk="1" hangingPunct="1">
              <a:buFontTx/>
              <a:buNone/>
            </a:pPr>
            <a:r>
              <a:rPr lang="en-US" altLang="en-US" sz="2400" dirty="0"/>
              <a:t>   cannot withstand </a:t>
            </a:r>
            <a:r>
              <a:rPr lang="en-US" altLang="en-US" sz="2400" dirty="0" err="1"/>
              <a:t>rigours</a:t>
            </a:r>
            <a:r>
              <a:rPr lang="en-US" altLang="en-US" sz="2400" dirty="0"/>
              <a:t> of transport and repeated handling.</a:t>
            </a:r>
            <a:endParaRPr lang="en-US" altLang="en-US" sz="2400" b="1" dirty="0"/>
          </a:p>
          <a:p>
            <a:pPr eaLnBrk="1" hangingPunct="1"/>
            <a:r>
              <a:rPr lang="en-US" altLang="en-US" sz="2400" dirty="0"/>
              <a:t>These fruits are harvested hard and green, but fully mature and are ripened near consumption areas.</a:t>
            </a:r>
          </a:p>
        </p:txBody>
      </p:sp>
    </p:spTree>
    <p:extLst>
      <p:ext uri="{BB962C8B-B14F-4D97-AF65-F5344CB8AC3E}">
        <p14:creationId xmlns:p14="http://schemas.microsoft.com/office/powerpoint/2010/main" val="36763826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endParaRPr lang="en-US" altLang="en-US" smtClean="0"/>
          </a:p>
        </p:txBody>
      </p:sp>
      <p:sp>
        <p:nvSpPr>
          <p:cNvPr id="45059" name="Rectangle 3"/>
          <p:cNvSpPr>
            <a:spLocks noGrp="1" noChangeArrowheads="1"/>
          </p:cNvSpPr>
          <p:nvPr>
            <p:ph type="body" idx="1"/>
          </p:nvPr>
        </p:nvSpPr>
        <p:spPr/>
        <p:txBody>
          <a:bodyPr/>
          <a:lstStyle/>
          <a:p>
            <a:pPr eaLnBrk="1" hangingPunct="1"/>
            <a:r>
              <a:rPr lang="en-US" altLang="en-US"/>
              <a:t>Small dose of ethylene is used to induce ripening process under controlled conditions of temperature and humidity.</a:t>
            </a:r>
          </a:p>
          <a:p>
            <a:pPr eaLnBrk="1" hangingPunct="1"/>
            <a:r>
              <a:rPr lang="en-US" altLang="en-US"/>
              <a:t>These fruit in fully ripe state are too delicate to withstand transportation over long distances and should preferably be ripened near the consumption area.</a:t>
            </a:r>
          </a:p>
          <a:p>
            <a:pPr eaLnBrk="1" hangingPunct="1"/>
            <a:endParaRPr lang="en-US" altLang="en-US"/>
          </a:p>
          <a:p>
            <a:pPr eaLnBrk="1" hangingPunct="1"/>
            <a:endParaRPr lang="en-US" altLang="en-US"/>
          </a:p>
        </p:txBody>
      </p:sp>
    </p:spTree>
    <p:extLst>
      <p:ext uri="{BB962C8B-B14F-4D97-AF65-F5344CB8AC3E}">
        <p14:creationId xmlns:p14="http://schemas.microsoft.com/office/powerpoint/2010/main" val="9122946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endParaRPr lang="en-US" altLang="en-US" smtClean="0"/>
          </a:p>
        </p:txBody>
      </p:sp>
      <p:sp>
        <p:nvSpPr>
          <p:cNvPr id="46083" name="Rectangle 3"/>
          <p:cNvSpPr>
            <a:spLocks noGrp="1" noChangeArrowheads="1"/>
          </p:cNvSpPr>
          <p:nvPr>
            <p:ph type="body" idx="1"/>
          </p:nvPr>
        </p:nvSpPr>
        <p:spPr/>
        <p:txBody>
          <a:bodyPr/>
          <a:lstStyle/>
          <a:p>
            <a:pPr eaLnBrk="1" hangingPunct="1"/>
            <a:r>
              <a:rPr lang="en-US" altLang="en-US" b="1" dirty="0" smtClean="0"/>
              <a:t>Non-Climacteric: </a:t>
            </a:r>
            <a:r>
              <a:rPr lang="en-US" altLang="en-US" dirty="0"/>
              <a:t>Non-climacteric fruits once harvested do not ripen further. </a:t>
            </a:r>
            <a:r>
              <a:rPr lang="en-US" altLang="en-US" dirty="0" err="1"/>
              <a:t>Nonclimacteric</a:t>
            </a:r>
            <a:endParaRPr lang="en-US" altLang="en-US" dirty="0"/>
          </a:p>
          <a:p>
            <a:pPr eaLnBrk="1" hangingPunct="1">
              <a:buFontTx/>
              <a:buNone/>
            </a:pPr>
            <a:r>
              <a:rPr lang="en-US" altLang="en-US" dirty="0"/>
              <a:t> fruits produce very small amount of ethylene and do not respond to ethylene treatment. There is no characteristic increased rate of respiration or production of carbon dioxide.</a:t>
            </a:r>
          </a:p>
          <a:p>
            <a:pPr eaLnBrk="1" hangingPunct="1"/>
            <a:r>
              <a:rPr lang="en-US" altLang="en-US" dirty="0" smtClean="0"/>
              <a:t>At full maturity they maintain a consistent, low respiration.</a:t>
            </a:r>
            <a:endParaRPr lang="en-US" altLang="en-US" dirty="0"/>
          </a:p>
          <a:p>
            <a:pPr eaLnBrk="1" hangingPunct="1">
              <a:buFontTx/>
              <a:buNone/>
            </a:pPr>
            <a:endParaRPr lang="en-US" altLang="en-US" dirty="0"/>
          </a:p>
        </p:txBody>
      </p:sp>
    </p:spTree>
    <p:extLst>
      <p:ext uri="{BB962C8B-B14F-4D97-AF65-F5344CB8AC3E}">
        <p14:creationId xmlns:p14="http://schemas.microsoft.com/office/powerpoint/2010/main" val="39896192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3890" name="Group 2"/>
          <p:cNvGraphicFramePr>
            <a:graphicFrameLocks noGrp="1"/>
          </p:cNvGraphicFramePr>
          <p:nvPr/>
        </p:nvGraphicFramePr>
        <p:xfrm>
          <a:off x="1981200" y="911225"/>
          <a:ext cx="8229600" cy="5642266"/>
        </p:xfrm>
        <a:graphic>
          <a:graphicData uri="http://schemas.openxmlformats.org/drawingml/2006/table">
            <a:tbl>
              <a:tblPr/>
              <a:tblGrid>
                <a:gridCol w="2057400">
                  <a:extLst>
                    <a:ext uri="{9D8B030D-6E8A-4147-A177-3AD203B41FA5}">
                      <a16:colId xmlns:a16="http://schemas.microsoft.com/office/drawing/2014/main" val="2846272658"/>
                    </a:ext>
                  </a:extLst>
                </a:gridCol>
                <a:gridCol w="2057400">
                  <a:extLst>
                    <a:ext uri="{9D8B030D-6E8A-4147-A177-3AD203B41FA5}">
                      <a16:colId xmlns:a16="http://schemas.microsoft.com/office/drawing/2014/main" val="2410245162"/>
                    </a:ext>
                  </a:extLst>
                </a:gridCol>
                <a:gridCol w="2057400">
                  <a:extLst>
                    <a:ext uri="{9D8B030D-6E8A-4147-A177-3AD203B41FA5}">
                      <a16:colId xmlns:a16="http://schemas.microsoft.com/office/drawing/2014/main" val="53519904"/>
                    </a:ext>
                  </a:extLst>
                </a:gridCol>
                <a:gridCol w="2057400">
                  <a:extLst>
                    <a:ext uri="{9D8B030D-6E8A-4147-A177-3AD203B41FA5}">
                      <a16:colId xmlns:a16="http://schemas.microsoft.com/office/drawing/2014/main" val="164005290"/>
                    </a:ext>
                  </a:extLst>
                </a:gridCol>
              </a:tblGrid>
              <a:tr h="304766">
                <a:tc gridSpan="2">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Non-climacteric</a:t>
                      </a:r>
                      <a:endPar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a:noFill/>
                    </a:lnB>
                    <a:lnTlToBr>
                      <a:noFill/>
                    </a:lnTlToBr>
                    <a:lnBlToTr>
                      <a:noFill/>
                    </a:lnBlToTr>
                    <a:solidFill>
                      <a:srgbClr val="CCCCCC"/>
                    </a:solidFill>
                  </a:tcPr>
                </a:tc>
                <a:tc hMerge="1">
                  <a:txBody>
                    <a:bodyPr/>
                    <a:lstStyle/>
                    <a:p>
                      <a:endParaRPr lang="en-US"/>
                    </a:p>
                  </a:txBody>
                  <a:tcPr/>
                </a:tc>
                <a:tc gridSpan="2">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Climacteric</a:t>
                      </a:r>
                      <a:endPar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a:noFill/>
                    </a:lnB>
                    <a:lnTlToBr>
                      <a:noFill/>
                    </a:lnTlToBr>
                    <a:lnBlToTr>
                      <a:noFill/>
                    </a:lnBlToTr>
                    <a:solidFill>
                      <a:srgbClr val="CCCCCC"/>
                    </a:solidFill>
                  </a:tcPr>
                </a:tc>
                <a:tc hMerge="1">
                  <a:txBody>
                    <a:bodyPr/>
                    <a:lstStyle/>
                    <a:p>
                      <a:endParaRPr lang="en-US"/>
                    </a:p>
                  </a:txBody>
                  <a:tcPr/>
                </a:tc>
                <a:extLst>
                  <a:ext uri="{0D108BD9-81ED-4DB2-BD59-A6C34878D82A}">
                    <a16:rowId xmlns:a16="http://schemas.microsoft.com/office/drawing/2014/main" val="1475696554"/>
                  </a:ext>
                </a:extLst>
              </a:tr>
              <a:tr h="518102">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715" marB="45715" horzOverflow="overflow">
                    <a:lnL cap="flat">
                      <a:noFill/>
                    </a:lnL>
                    <a:lnR>
                      <a:noFill/>
                    </a:lnR>
                    <a:lnT>
                      <a:noFill/>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715" marB="45715" horzOverflow="overflow">
                    <a:lnL>
                      <a:noFill/>
                    </a:lnL>
                    <a:lnR w="9525" cap="flat" cmpd="sng" algn="ctr">
                      <a:solidFill>
                        <a:srgbClr val="000000"/>
                      </a:solidFill>
                      <a:prstDash val="solid"/>
                      <a:round/>
                      <a:headEnd type="none" w="med" len="med"/>
                      <a:tailEnd type="none" w="med" len="med"/>
                    </a:lnR>
                    <a:lnT>
                      <a:noFill/>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715" marB="45715" horzOverflow="overflow">
                    <a:lnL w="9525" cap="flat" cmpd="sng" algn="ctr">
                      <a:solidFill>
                        <a:srgbClr val="000000"/>
                      </a:solidFill>
                      <a:prstDash val="solid"/>
                      <a:round/>
                      <a:headEnd type="none" w="med" len="med"/>
                      <a:tailEnd type="none" w="med" len="med"/>
                    </a:lnL>
                    <a:lnR>
                      <a:noFill/>
                    </a:lnR>
                    <a:lnT>
                      <a:noFill/>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715" marB="45715" horzOverflow="overflow">
                    <a:lnL>
                      <a:noFill/>
                    </a:lnL>
                    <a:lnR w="9525" cap="flat" cmpd="sng" algn="ctr">
                      <a:solidFill>
                        <a:srgbClr val="000000"/>
                      </a:solidFill>
                      <a:prstDash val="solid"/>
                      <a:round/>
                      <a:headEnd type="none" w="med" len="med"/>
                      <a:tailEnd type="none" w="med" len="med"/>
                    </a:lnR>
                    <a:lnT>
                      <a:noFill/>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82531531"/>
                  </a:ext>
                </a:extLst>
              </a:tr>
              <a:tr h="304766">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Bell pepper</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Olives</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Apple</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Melons</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56197298"/>
                  </a:ext>
                </a:extLst>
              </a:tr>
              <a:tr h="304766">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Blackberries</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Orange</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Apricot</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Nectarine</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26256263"/>
                  </a:ext>
                </a:extLst>
              </a:tr>
              <a:tr h="304766">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Blueberries</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Pineapple</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Avocado</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Papaya</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64855375"/>
                  </a:ext>
                </a:extLst>
              </a:tr>
              <a:tr h="304766">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Cacao</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Pomegranate</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Banana</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Passionfruit</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64528691"/>
                  </a:ext>
                </a:extLst>
              </a:tr>
              <a:tr h="304766">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Cashew apple</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Pumpkin</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Breadfruit</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Peach</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32501435"/>
                  </a:ext>
                </a:extLst>
              </a:tr>
              <a:tr h="304766">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Cherry</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Raspberries</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Cherimoya</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Pear</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83514260"/>
                  </a:ext>
                </a:extLst>
              </a:tr>
              <a:tr h="304766">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Cucumber</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Strawberries</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Feijoa</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Persimmon</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31307983"/>
                  </a:ext>
                </a:extLst>
              </a:tr>
              <a:tr h="304766">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Eggplant</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Summer squash</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Fig</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Plantain</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74472666"/>
                  </a:ext>
                </a:extLst>
              </a:tr>
              <a:tr h="304766">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Grape</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Tart cherries</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Guanábana</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Plum</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26970818"/>
                  </a:ext>
                </a:extLst>
              </a:tr>
              <a:tr h="5190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Grapefruit</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Tree tomato</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Guava</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Quince</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49605964"/>
                  </a:ext>
                </a:extLst>
              </a:tr>
              <a:tr h="5190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Lemon</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
                      </a:r>
                      <a:b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b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Carambola</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Jackfruit</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Sapodilla</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87384155"/>
                  </a:ext>
                </a:extLst>
              </a:tr>
              <a:tr h="5190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Lime</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
                      </a:r>
                      <a:b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br>
                      <a:endPar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Kiwifruit</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Sapote</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63268725"/>
                  </a:ext>
                </a:extLst>
              </a:tr>
              <a:tr h="5190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Lychee</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
                      </a:r>
                      <a:b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br>
                      <a:endPar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Mango</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Watermelon</a:t>
                      </a:r>
                    </a:p>
                  </a:txBody>
                  <a:tcPr marT="45715" marB="4571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46916330"/>
                  </a:ext>
                </a:extLst>
              </a:tr>
            </a:tbl>
          </a:graphicData>
        </a:graphic>
      </p:graphicFrame>
    </p:spTree>
    <p:extLst>
      <p:ext uri="{BB962C8B-B14F-4D97-AF65-F5344CB8AC3E}">
        <p14:creationId xmlns:p14="http://schemas.microsoft.com/office/powerpoint/2010/main" val="3243644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smtClean="0"/>
              <a:t>Classification of Fruit Crops</a:t>
            </a:r>
          </a:p>
        </p:txBody>
      </p:sp>
      <p:sp>
        <p:nvSpPr>
          <p:cNvPr id="29699" name="Rectangle 3"/>
          <p:cNvSpPr>
            <a:spLocks noGrp="1" noChangeArrowheads="1"/>
          </p:cNvSpPr>
          <p:nvPr>
            <p:ph type="body" idx="1"/>
          </p:nvPr>
        </p:nvSpPr>
        <p:spPr/>
        <p:txBody>
          <a:bodyPr/>
          <a:lstStyle/>
          <a:p>
            <a:pPr eaLnBrk="1" hangingPunct="1">
              <a:lnSpc>
                <a:spcPct val="80000"/>
              </a:lnSpc>
            </a:pPr>
            <a:r>
              <a:rPr lang="en-US" altLang="en-US"/>
              <a:t>Fruit crops can be classified into many groups or categories based on certain criteria, which may vary according to climatic and soil requirements and  growth habits.</a:t>
            </a:r>
          </a:p>
          <a:p>
            <a:pPr eaLnBrk="1" hangingPunct="1">
              <a:lnSpc>
                <a:spcPct val="80000"/>
              </a:lnSpc>
            </a:pPr>
            <a:r>
              <a:rPr lang="en-US" altLang="en-US"/>
              <a:t>Horticultural and botanical classification are two important types of classification followed in fruit plants.</a:t>
            </a:r>
          </a:p>
          <a:p>
            <a:pPr eaLnBrk="1" hangingPunct="1">
              <a:lnSpc>
                <a:spcPct val="80000"/>
              </a:lnSpc>
            </a:pPr>
            <a:r>
              <a:rPr lang="en-US" altLang="en-US"/>
              <a:t>Classification often helps to identify the names and to group the plants. It also gives an account about relatedness among them which further suggest the breeding possibility and grafting compatibility. </a:t>
            </a:r>
          </a:p>
          <a:p>
            <a:pPr eaLnBrk="1" hangingPunct="1">
              <a:lnSpc>
                <a:spcPct val="80000"/>
              </a:lnSpc>
            </a:pPr>
            <a:endParaRPr lang="en-US" altLang="en-US"/>
          </a:p>
        </p:txBody>
      </p:sp>
    </p:spTree>
    <p:extLst>
      <p:ext uri="{BB962C8B-B14F-4D97-AF65-F5344CB8AC3E}">
        <p14:creationId xmlns:p14="http://schemas.microsoft.com/office/powerpoint/2010/main" val="18282980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altLang="en-US" sz="4000"/>
              <a:t>Classification based on drought tolerance</a:t>
            </a:r>
          </a:p>
        </p:txBody>
      </p:sp>
      <p:sp>
        <p:nvSpPr>
          <p:cNvPr id="48131" name="Rectangle 3"/>
          <p:cNvSpPr>
            <a:spLocks noGrp="1" noChangeArrowheads="1"/>
          </p:cNvSpPr>
          <p:nvPr>
            <p:ph type="body" idx="1"/>
          </p:nvPr>
        </p:nvSpPr>
        <p:spPr/>
        <p:txBody>
          <a:bodyPr/>
          <a:lstStyle/>
          <a:p>
            <a:pPr marL="609600" indent="-609600"/>
            <a:r>
              <a:rPr lang="en-US" altLang="en-US"/>
              <a:t>This classification is useful to growers for selecting fruit plants for a specific area depending on moisture requirement.</a:t>
            </a:r>
          </a:p>
          <a:p>
            <a:pPr marL="609600" indent="-609600"/>
            <a:r>
              <a:rPr lang="en-US" altLang="en-US"/>
              <a:t>Drought tolerance crops have certain plant modifications like thicker cuticle, spines etc. against stress condition.</a:t>
            </a:r>
          </a:p>
          <a:p>
            <a:pPr marL="609600" indent="-609600"/>
            <a:r>
              <a:rPr lang="en-US" altLang="en-US"/>
              <a:t>Fruit crops are classified into three groups:</a:t>
            </a:r>
          </a:p>
          <a:p>
            <a:pPr marL="609600" indent="-609600">
              <a:buFontTx/>
              <a:buAutoNum type="arabicPeriod"/>
            </a:pPr>
            <a:r>
              <a:rPr lang="en-US" altLang="en-US"/>
              <a:t>Highly tolerant plants</a:t>
            </a:r>
          </a:p>
          <a:p>
            <a:pPr marL="609600" indent="-609600">
              <a:buFontTx/>
              <a:buAutoNum type="arabicPeriod"/>
            </a:pPr>
            <a:r>
              <a:rPr lang="en-US" altLang="en-US"/>
              <a:t>Moderately tolerant  plants</a:t>
            </a:r>
          </a:p>
          <a:p>
            <a:pPr marL="609600" indent="-609600">
              <a:buFontTx/>
              <a:buAutoNum type="arabicPeriod"/>
            </a:pPr>
            <a:r>
              <a:rPr lang="en-US" altLang="en-US"/>
              <a:t>Sensitive  plants  </a:t>
            </a:r>
          </a:p>
        </p:txBody>
      </p:sp>
    </p:spTree>
    <p:extLst>
      <p:ext uri="{BB962C8B-B14F-4D97-AF65-F5344CB8AC3E}">
        <p14:creationId xmlns:p14="http://schemas.microsoft.com/office/powerpoint/2010/main" val="1566833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endParaRPr lang="en-US" altLang="en-US" smtClean="0"/>
          </a:p>
        </p:txBody>
      </p:sp>
      <p:graphicFrame>
        <p:nvGraphicFramePr>
          <p:cNvPr id="295939" name="Group 3"/>
          <p:cNvGraphicFramePr>
            <a:graphicFrameLocks noGrp="1"/>
          </p:cNvGraphicFramePr>
          <p:nvPr>
            <p:ph idx="1"/>
          </p:nvPr>
        </p:nvGraphicFramePr>
        <p:xfrm>
          <a:off x="1981200" y="1600200"/>
          <a:ext cx="8229600" cy="4640364"/>
        </p:xfrm>
        <a:graphic>
          <a:graphicData uri="http://schemas.openxmlformats.org/drawingml/2006/table">
            <a:tbl>
              <a:tblPr/>
              <a:tblGrid>
                <a:gridCol w="3048000">
                  <a:extLst>
                    <a:ext uri="{9D8B030D-6E8A-4147-A177-3AD203B41FA5}">
                      <a16:colId xmlns:a16="http://schemas.microsoft.com/office/drawing/2014/main" val="4083341144"/>
                    </a:ext>
                  </a:extLst>
                </a:gridCol>
                <a:gridCol w="5181600">
                  <a:extLst>
                    <a:ext uri="{9D8B030D-6E8A-4147-A177-3AD203B41FA5}">
                      <a16:colId xmlns:a16="http://schemas.microsoft.com/office/drawing/2014/main" val="2555653316"/>
                    </a:ext>
                  </a:extLst>
                </a:gridCol>
              </a:tblGrid>
              <a:tr h="82284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Drought tolerance/Sensitive</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Fruit crops</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36293721"/>
                  </a:ext>
                </a:extLst>
              </a:tr>
              <a:tr h="100792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Highly tolerant</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Date palm, fig, pomegranate, persimmon, sapodilla, olive</a:t>
                      </a:r>
                      <a:r>
                        <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 </a:t>
                      </a: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carob</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82490230"/>
                  </a:ext>
                </a:extLst>
              </a:tr>
              <a:tr h="114284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Moderately tolerant</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ar-SA"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 </a:t>
                      </a: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Mango, tamarind, grape, lemon.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   </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35894125"/>
                  </a:ext>
                </a:extLst>
              </a:tr>
              <a:tr h="166664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Sensitive</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Banana, pummelo, avocado, coconut, litchi, pineapple</a:t>
                      </a:r>
                      <a:r>
                        <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 </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67564681"/>
                  </a:ext>
                </a:extLst>
              </a:tr>
            </a:tbl>
          </a:graphicData>
        </a:graphic>
      </p:graphicFrame>
    </p:spTree>
    <p:extLst>
      <p:ext uri="{BB962C8B-B14F-4D97-AF65-F5344CB8AC3E}">
        <p14:creationId xmlns:p14="http://schemas.microsoft.com/office/powerpoint/2010/main" val="17112561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sz="3200" b="1"/>
              <a:t>Classification based on specificity to soil texture</a:t>
            </a:r>
          </a:p>
        </p:txBody>
      </p:sp>
      <p:graphicFrame>
        <p:nvGraphicFramePr>
          <p:cNvPr id="296963" name="Group 3"/>
          <p:cNvGraphicFramePr>
            <a:graphicFrameLocks noGrp="1"/>
          </p:cNvGraphicFramePr>
          <p:nvPr>
            <p:ph idx="1"/>
          </p:nvPr>
        </p:nvGraphicFramePr>
        <p:xfrm>
          <a:off x="1981200" y="1600200"/>
          <a:ext cx="8229600" cy="3657896"/>
        </p:xfrm>
        <a:graphic>
          <a:graphicData uri="http://schemas.openxmlformats.org/drawingml/2006/table">
            <a:tbl>
              <a:tblPr/>
              <a:tblGrid>
                <a:gridCol w="2895600">
                  <a:extLst>
                    <a:ext uri="{9D8B030D-6E8A-4147-A177-3AD203B41FA5}">
                      <a16:colId xmlns:a16="http://schemas.microsoft.com/office/drawing/2014/main" val="4227180356"/>
                    </a:ext>
                  </a:extLst>
                </a:gridCol>
                <a:gridCol w="5334000">
                  <a:extLst>
                    <a:ext uri="{9D8B030D-6E8A-4147-A177-3AD203B41FA5}">
                      <a16:colId xmlns:a16="http://schemas.microsoft.com/office/drawing/2014/main" val="640372996"/>
                    </a:ext>
                  </a:extLst>
                </a:gridCol>
              </a:tblGrid>
              <a:tr h="685681">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Soil texture </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Fruit crops</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22097594"/>
                  </a:ext>
                </a:extLst>
              </a:tr>
              <a:tr h="944716">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Sandy soil </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Coconut, date palm, cashew nut, wood apple. </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9226238"/>
                  </a:ext>
                </a:extLst>
              </a:tr>
              <a:tr h="944716">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Loamy soil</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Mango, papaya, grape, banana, citrus, plum. </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22008939"/>
                  </a:ext>
                </a:extLst>
              </a:tr>
              <a:tr h="108248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Clay soil </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Water chestnut, fig, palmyra palm, hog plum.</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0682922"/>
                  </a:ext>
                </a:extLst>
              </a:tr>
            </a:tbl>
          </a:graphicData>
        </a:graphic>
      </p:graphicFrame>
    </p:spTree>
    <p:extLst>
      <p:ext uri="{BB962C8B-B14F-4D97-AF65-F5344CB8AC3E}">
        <p14:creationId xmlns:p14="http://schemas.microsoft.com/office/powerpoint/2010/main" val="41561104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altLang="en-US" sz="3200" b="1"/>
              <a:t>Classification based on relative salt tolerance</a:t>
            </a:r>
          </a:p>
        </p:txBody>
      </p:sp>
      <p:graphicFrame>
        <p:nvGraphicFramePr>
          <p:cNvPr id="297987" name="Group 3"/>
          <p:cNvGraphicFramePr>
            <a:graphicFrameLocks noGrp="1"/>
          </p:cNvGraphicFramePr>
          <p:nvPr>
            <p:ph idx="1"/>
          </p:nvPr>
        </p:nvGraphicFramePr>
        <p:xfrm>
          <a:off x="1981200" y="1600200"/>
          <a:ext cx="8229600" cy="4437064"/>
        </p:xfrm>
        <a:graphic>
          <a:graphicData uri="http://schemas.openxmlformats.org/drawingml/2006/table">
            <a:tbl>
              <a:tblPr/>
              <a:tblGrid>
                <a:gridCol w="2590800">
                  <a:extLst>
                    <a:ext uri="{9D8B030D-6E8A-4147-A177-3AD203B41FA5}">
                      <a16:colId xmlns:a16="http://schemas.microsoft.com/office/drawing/2014/main" val="3897198861"/>
                    </a:ext>
                  </a:extLst>
                </a:gridCol>
                <a:gridCol w="2895600">
                  <a:extLst>
                    <a:ext uri="{9D8B030D-6E8A-4147-A177-3AD203B41FA5}">
                      <a16:colId xmlns:a16="http://schemas.microsoft.com/office/drawing/2014/main" val="298658111"/>
                    </a:ext>
                  </a:extLst>
                </a:gridCol>
                <a:gridCol w="2743200">
                  <a:extLst>
                    <a:ext uri="{9D8B030D-6E8A-4147-A177-3AD203B41FA5}">
                      <a16:colId xmlns:a16="http://schemas.microsoft.com/office/drawing/2014/main" val="1580328647"/>
                    </a:ext>
                  </a:extLst>
                </a:gridCol>
              </a:tblGrid>
              <a:tr h="60964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High tolerance</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Medium tolerance</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Highly sensitive</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74767128"/>
                  </a:ext>
                </a:extLst>
              </a:tr>
              <a:tr h="45723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Date palm</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Pomegranate</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Apple</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06287320"/>
                  </a:ext>
                </a:extLst>
              </a:tr>
              <a:tr h="51819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Ber</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Fig</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Pear</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86549824"/>
                  </a:ext>
                </a:extLst>
              </a:tr>
              <a:tr h="51819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Aonla</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Olive</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Mango</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66182104"/>
                  </a:ext>
                </a:extLst>
              </a:tr>
              <a:tr h="5810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Khirni</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Cashewnut</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Citrus</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7104398"/>
                  </a:ext>
                </a:extLst>
              </a:tr>
              <a:tr h="60964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Coconut</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Passion fruit</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Strawberry</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38183184"/>
                  </a:ext>
                </a:extLst>
              </a:tr>
              <a:tr h="53343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Amla</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Jamum</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Avocado</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89147815"/>
                  </a:ext>
                </a:extLst>
              </a:tr>
              <a:tr h="60964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Longan</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Durian</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08880488"/>
                  </a:ext>
                </a:extLst>
              </a:tr>
            </a:tbl>
          </a:graphicData>
        </a:graphic>
      </p:graphicFrame>
    </p:spTree>
    <p:extLst>
      <p:ext uri="{BB962C8B-B14F-4D97-AF65-F5344CB8AC3E}">
        <p14:creationId xmlns:p14="http://schemas.microsoft.com/office/powerpoint/2010/main" val="1529804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en-US" sz="3200" b="1"/>
              <a:t>Classification based on fruit type or morphology</a:t>
            </a:r>
            <a:r>
              <a:rPr lang="en-US" altLang="en-US" sz="4000"/>
              <a:t> </a:t>
            </a:r>
          </a:p>
        </p:txBody>
      </p:sp>
      <p:sp>
        <p:nvSpPr>
          <p:cNvPr id="52227" name="Rectangle 3"/>
          <p:cNvSpPr>
            <a:spLocks noGrp="1" noChangeArrowheads="1"/>
          </p:cNvSpPr>
          <p:nvPr>
            <p:ph type="body" idx="1"/>
          </p:nvPr>
        </p:nvSpPr>
        <p:spPr/>
        <p:txBody>
          <a:bodyPr/>
          <a:lstStyle/>
          <a:p>
            <a:pPr eaLnBrk="1" hangingPunct="1">
              <a:buFontTx/>
              <a:buNone/>
            </a:pPr>
            <a:r>
              <a:rPr lang="en-US" altLang="en-US" b="1"/>
              <a:t> Fruit:</a:t>
            </a:r>
          </a:p>
          <a:p>
            <a:pPr eaLnBrk="1" hangingPunct="1"/>
            <a:r>
              <a:rPr lang="en-US" altLang="en-US"/>
              <a:t>The structure known as a “fruit” is found only in the members of the Angiosperm.</a:t>
            </a:r>
          </a:p>
          <a:p>
            <a:pPr eaLnBrk="1" hangingPunct="1"/>
            <a:r>
              <a:rPr lang="en-US" altLang="en-US"/>
              <a:t>A fruit developed solely from the ovary and its contents is known as true fruit.</a:t>
            </a:r>
          </a:p>
          <a:p>
            <a:pPr eaLnBrk="1" hangingPunct="1"/>
            <a:r>
              <a:rPr lang="en-US" altLang="en-US"/>
              <a:t>A fruit developed from the ovary and its contents plus additional parts of the flower such as the receptacle, petals, and sepals is known as an accessory fruit (e.g. pineapple).</a:t>
            </a:r>
          </a:p>
          <a:p>
            <a:pPr eaLnBrk="1" hangingPunct="1"/>
            <a:endParaRPr lang="en-US" altLang="en-US" b="1"/>
          </a:p>
        </p:txBody>
      </p:sp>
    </p:spTree>
    <p:extLst>
      <p:ext uri="{BB962C8B-B14F-4D97-AF65-F5344CB8AC3E}">
        <p14:creationId xmlns:p14="http://schemas.microsoft.com/office/powerpoint/2010/main" val="4568906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altLang="en-US" b="1" smtClean="0"/>
              <a:t>Fruit Regions (layers)</a:t>
            </a:r>
          </a:p>
        </p:txBody>
      </p:sp>
      <p:sp>
        <p:nvSpPr>
          <p:cNvPr id="53251" name="Rectangle 3"/>
          <p:cNvSpPr>
            <a:spLocks noGrp="1" noChangeArrowheads="1"/>
          </p:cNvSpPr>
          <p:nvPr>
            <p:ph type="body" idx="1"/>
          </p:nvPr>
        </p:nvSpPr>
        <p:spPr/>
        <p:txBody>
          <a:bodyPr/>
          <a:lstStyle/>
          <a:p>
            <a:pPr eaLnBrk="1" hangingPunct="1">
              <a:buFontTx/>
              <a:buNone/>
            </a:pPr>
            <a:r>
              <a:rPr lang="en-US" altLang="en-US" smtClean="0"/>
              <a:t>1. Exocarp-Skin.</a:t>
            </a:r>
            <a:endParaRPr lang="ar-SA" altLang="en-US" smtClean="0"/>
          </a:p>
          <a:p>
            <a:pPr eaLnBrk="1" hangingPunct="1">
              <a:buFontTx/>
              <a:buNone/>
            </a:pPr>
            <a:r>
              <a:rPr lang="en-US" altLang="en-US" smtClean="0"/>
              <a:t>2.Endocarp-Inner boundary around seed(s).</a:t>
            </a:r>
          </a:p>
          <a:p>
            <a:pPr eaLnBrk="1" hangingPunct="1">
              <a:buFontTx/>
              <a:buNone/>
            </a:pPr>
            <a:r>
              <a:rPr lang="en-US" altLang="en-US" smtClean="0"/>
              <a:t>3. Mesocarp- Fleshy tissue between exocarp an endocar.</a:t>
            </a:r>
          </a:p>
          <a:p>
            <a:pPr eaLnBrk="1" hangingPunct="1">
              <a:buFontTx/>
              <a:buNone/>
            </a:pPr>
            <a:r>
              <a:rPr lang="en-US" altLang="en-US" smtClean="0"/>
              <a:t>Three regions are collectively called the pericarp.</a:t>
            </a:r>
          </a:p>
          <a:p>
            <a:pPr eaLnBrk="1" hangingPunct="1">
              <a:buFontTx/>
              <a:buNone/>
            </a:pPr>
            <a:r>
              <a:rPr lang="en-US" altLang="en-US" smtClean="0"/>
              <a:t>Function of the fruit is to protect the seeds as they develop and help in their dispersal.</a:t>
            </a:r>
          </a:p>
          <a:p>
            <a:pPr eaLnBrk="1" hangingPunct="1">
              <a:buFontTx/>
              <a:buNone/>
            </a:pPr>
            <a:endParaRPr lang="en-US" altLang="en-US" smtClean="0"/>
          </a:p>
          <a:p>
            <a:pPr eaLnBrk="1" hangingPunct="1"/>
            <a:endParaRPr lang="en-US" altLang="en-US" smtClean="0"/>
          </a:p>
        </p:txBody>
      </p:sp>
    </p:spTree>
    <p:extLst>
      <p:ext uri="{BB962C8B-B14F-4D97-AF65-F5344CB8AC3E}">
        <p14:creationId xmlns:p14="http://schemas.microsoft.com/office/powerpoint/2010/main" val="18422211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altLang="en-US" smtClean="0"/>
              <a:t>Fruit layers</a:t>
            </a:r>
          </a:p>
        </p:txBody>
      </p:sp>
      <p:sp>
        <p:nvSpPr>
          <p:cNvPr id="54275" name="Rectangle 3"/>
          <p:cNvSpPr>
            <a:spLocks noGrp="1" noChangeArrowheads="1"/>
          </p:cNvSpPr>
          <p:nvPr>
            <p:ph type="body" idx="1"/>
          </p:nvPr>
        </p:nvSpPr>
        <p:spPr/>
        <p:txBody>
          <a:bodyPr/>
          <a:lstStyle/>
          <a:p>
            <a:pPr eaLnBrk="1" hangingPunct="1"/>
            <a:endParaRPr lang="en-US" altLang="en-US" smtClean="0"/>
          </a:p>
        </p:txBody>
      </p:sp>
      <p:pic>
        <p:nvPicPr>
          <p:cNvPr id="54276" name="Picture 4" descr="fruit layer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1468438"/>
            <a:ext cx="7848600" cy="5160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983607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altLang="en-US" smtClean="0"/>
              <a:t>Fruit types </a:t>
            </a:r>
          </a:p>
        </p:txBody>
      </p:sp>
      <p:sp>
        <p:nvSpPr>
          <p:cNvPr id="55299" name="Rectangle 3"/>
          <p:cNvSpPr>
            <a:spLocks noGrp="1" noChangeArrowheads="1"/>
          </p:cNvSpPr>
          <p:nvPr>
            <p:ph type="body" idx="1"/>
          </p:nvPr>
        </p:nvSpPr>
        <p:spPr/>
        <p:txBody>
          <a:bodyPr/>
          <a:lstStyle/>
          <a:p>
            <a:pPr eaLnBrk="1" hangingPunct="1">
              <a:lnSpc>
                <a:spcPct val="90000"/>
              </a:lnSpc>
              <a:buFontTx/>
              <a:buNone/>
            </a:pPr>
            <a:r>
              <a:rPr lang="en-US" altLang="en-US" sz="2400" b="1"/>
              <a:t>1.Simple Fruits</a:t>
            </a:r>
            <a:r>
              <a:rPr lang="en-US" altLang="en-US" sz="2400"/>
              <a:t>: These fruit types are produced by flowers containing one pistil, the main female reproductive organ of a flower.</a:t>
            </a:r>
          </a:p>
          <a:p>
            <a:pPr eaLnBrk="1" hangingPunct="1">
              <a:lnSpc>
                <a:spcPct val="90000"/>
              </a:lnSpc>
              <a:buFontTx/>
              <a:buNone/>
            </a:pPr>
            <a:r>
              <a:rPr lang="en-US" altLang="en-US" sz="2400" b="1" i="1">
                <a:solidFill>
                  <a:srgbClr val="000000"/>
                </a:solidFill>
              </a:rPr>
              <a:t>2. Aggregate Fruits</a:t>
            </a:r>
            <a:r>
              <a:rPr lang="en-US" altLang="en-US" sz="2400">
                <a:solidFill>
                  <a:srgbClr val="000000"/>
                </a:solidFill>
              </a:rPr>
              <a:t>: These fruits types are developed from flowers which have more than one pistils. They consist of mass of small drupes that develops from a separate ovary of a single flower.</a:t>
            </a:r>
          </a:p>
          <a:p>
            <a:pPr eaLnBrk="1" hangingPunct="1">
              <a:lnSpc>
                <a:spcPct val="90000"/>
              </a:lnSpc>
              <a:buFontTx/>
              <a:buNone/>
            </a:pPr>
            <a:r>
              <a:rPr lang="en-US" altLang="en-US" sz="2400" b="1">
                <a:solidFill>
                  <a:srgbClr val="000000"/>
                </a:solidFill>
              </a:rPr>
              <a:t>3.Multiple Fruits:</a:t>
            </a:r>
            <a:r>
              <a:rPr lang="en-US" altLang="en-US" sz="2400">
                <a:solidFill>
                  <a:srgbClr val="000000"/>
                </a:solidFill>
              </a:rPr>
              <a:t> These fruit types are developed not from one single flower but by a cluster of flowers.</a:t>
            </a:r>
            <a:endParaRPr lang="en-GB" altLang="en-US" sz="2400">
              <a:solidFill>
                <a:srgbClr val="000000"/>
              </a:solidFill>
            </a:endParaRPr>
          </a:p>
          <a:p>
            <a:pPr eaLnBrk="1" hangingPunct="1">
              <a:lnSpc>
                <a:spcPct val="90000"/>
              </a:lnSpc>
            </a:pPr>
            <a:endParaRPr lang="en-US" altLang="en-US" sz="2400"/>
          </a:p>
        </p:txBody>
      </p:sp>
    </p:spTree>
    <p:extLst>
      <p:ext uri="{BB962C8B-B14F-4D97-AF65-F5344CB8AC3E}">
        <p14:creationId xmlns:p14="http://schemas.microsoft.com/office/powerpoint/2010/main" val="8484841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endParaRPr lang="en-US" altLang="en-US" smtClean="0"/>
          </a:p>
        </p:txBody>
      </p:sp>
      <p:sp>
        <p:nvSpPr>
          <p:cNvPr id="56323" name="Rectangle 3"/>
          <p:cNvSpPr>
            <a:spLocks noGrp="1" noChangeArrowheads="1"/>
          </p:cNvSpPr>
          <p:nvPr>
            <p:ph type="body" idx="1"/>
          </p:nvPr>
        </p:nvSpPr>
        <p:spPr/>
        <p:txBody>
          <a:bodyPr/>
          <a:lstStyle/>
          <a:p>
            <a:pPr eaLnBrk="1" hangingPunct="1">
              <a:buFontTx/>
              <a:buNone/>
            </a:pPr>
            <a:r>
              <a:rPr lang="en-US" altLang="en-US" b="1">
                <a:solidFill>
                  <a:srgbClr val="000000"/>
                </a:solidFill>
              </a:rPr>
              <a:t>4. Accessory Fruits:</a:t>
            </a:r>
            <a:r>
              <a:rPr lang="en-US" altLang="en-US">
                <a:solidFill>
                  <a:srgbClr val="000000"/>
                </a:solidFill>
              </a:rPr>
              <a:t> These fruit types are developed from plant parts other than the ovary.</a:t>
            </a:r>
          </a:p>
          <a:p>
            <a:pPr eaLnBrk="1" hangingPunct="1">
              <a:buFontTx/>
              <a:buNone/>
            </a:pPr>
            <a:r>
              <a:rPr lang="en-GB" altLang="en-US">
                <a:solidFill>
                  <a:srgbClr val="000000"/>
                </a:solidFill>
              </a:rPr>
              <a:t>Fruits can be fleshy or dry. The main fleshy fruit types are berry and drupe. Let us know more about the different fleshy fruit types according to the fruit category. </a:t>
            </a:r>
            <a:r>
              <a:rPr lang="en-GB" altLang="en-US"/>
              <a:t>Apples and pears are accessory fruits called </a:t>
            </a:r>
            <a:r>
              <a:rPr lang="en-GB" altLang="en-US" b="1"/>
              <a:t>pomes; </a:t>
            </a:r>
            <a:r>
              <a:rPr lang="en-GB" altLang="en-US"/>
              <a:t>the outer part of each pome is an enlarged </a:t>
            </a:r>
            <a:r>
              <a:rPr lang="en-GB" altLang="en-US" b="1"/>
              <a:t>floral tube, </a:t>
            </a:r>
            <a:r>
              <a:rPr lang="en-GB" altLang="en-US"/>
              <a:t>consisting of receptacle tissue, along with portions of the calyx, that surrounds the ovary.</a:t>
            </a:r>
          </a:p>
          <a:p>
            <a:pPr eaLnBrk="1" hangingPunct="1">
              <a:buFontTx/>
              <a:buNone/>
            </a:pPr>
            <a:endParaRPr lang="en-US" altLang="en-US">
              <a:solidFill>
                <a:srgbClr val="000000"/>
              </a:solidFill>
            </a:endParaRPr>
          </a:p>
        </p:txBody>
      </p:sp>
    </p:spTree>
    <p:extLst>
      <p:ext uri="{BB962C8B-B14F-4D97-AF65-F5344CB8AC3E}">
        <p14:creationId xmlns:p14="http://schemas.microsoft.com/office/powerpoint/2010/main" val="29503619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endParaRPr lang="en-US" altLang="en-US" smtClean="0"/>
          </a:p>
        </p:txBody>
      </p:sp>
      <p:sp>
        <p:nvSpPr>
          <p:cNvPr id="57347" name="Rectangle 3"/>
          <p:cNvSpPr>
            <a:spLocks noGrp="1" noChangeArrowheads="1"/>
          </p:cNvSpPr>
          <p:nvPr>
            <p:ph type="body" idx="1"/>
          </p:nvPr>
        </p:nvSpPr>
        <p:spPr/>
        <p:txBody>
          <a:bodyPr/>
          <a:lstStyle/>
          <a:p>
            <a:pPr eaLnBrk="1" hangingPunct="1"/>
            <a:r>
              <a:rPr lang="en-GB" altLang="en-US" b="1" u="sng">
                <a:solidFill>
                  <a:srgbClr val="000000"/>
                </a:solidFill>
              </a:rPr>
              <a:t>Fleshy Simple Fruits</a:t>
            </a:r>
            <a:r>
              <a:rPr lang="en-GB" altLang="en-US">
                <a:solidFill>
                  <a:srgbClr val="000000"/>
                </a:solidFill>
              </a:rPr>
              <a:t>: </a:t>
            </a:r>
            <a:r>
              <a:rPr lang="en-US" altLang="en-US"/>
              <a:t>develop from a flower with a single pistil.</a:t>
            </a:r>
          </a:p>
          <a:p>
            <a:pPr eaLnBrk="1" hangingPunct="1">
              <a:buFontTx/>
              <a:buNone/>
            </a:pPr>
            <a:r>
              <a:rPr lang="en-GB" altLang="en-US" b="1">
                <a:solidFill>
                  <a:srgbClr val="000000"/>
                </a:solidFill>
              </a:rPr>
              <a:t>a. Berries</a:t>
            </a:r>
            <a:r>
              <a:rPr lang="en-GB" altLang="en-US">
                <a:solidFill>
                  <a:srgbClr val="000000"/>
                </a:solidFill>
              </a:rPr>
              <a:t>: These fruit types have a soft exocarp and the mesocarp and endocarp is fleshly (e.g. grapes, date palm, banana, avocado, guava).</a:t>
            </a:r>
          </a:p>
          <a:p>
            <a:pPr>
              <a:spcBef>
                <a:spcPct val="0"/>
              </a:spcBef>
              <a:buFontTx/>
              <a:buNone/>
            </a:pPr>
            <a:r>
              <a:rPr lang="en-GB" altLang="en-US" b="1">
                <a:solidFill>
                  <a:srgbClr val="000000"/>
                </a:solidFill>
              </a:rPr>
              <a:t>b. Hesperidiums</a:t>
            </a:r>
            <a:r>
              <a:rPr lang="en-GB" altLang="en-US">
                <a:solidFill>
                  <a:srgbClr val="000000"/>
                </a:solidFill>
              </a:rPr>
              <a:t>: These fruit types have thick, leathery exocarp and mesocarp. They have a juicy, pulpy endocarp arranged in a section of juice sacs from the ovary wall (e.g. orange , lemon)</a:t>
            </a:r>
            <a:endParaRPr lang="en-GB" altLang="en-US"/>
          </a:p>
          <a:p>
            <a:pPr eaLnBrk="1" hangingPunct="1"/>
            <a:endParaRPr lang="en-US" altLang="en-US"/>
          </a:p>
          <a:p>
            <a:pPr eaLnBrk="1" hangingPunct="1"/>
            <a:endParaRPr lang="en-US" altLang="en-US"/>
          </a:p>
        </p:txBody>
      </p:sp>
    </p:spTree>
    <p:extLst>
      <p:ext uri="{BB962C8B-B14F-4D97-AF65-F5344CB8AC3E}">
        <p14:creationId xmlns:p14="http://schemas.microsoft.com/office/powerpoint/2010/main" val="2201162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en-US" sz="4000" b="1"/>
              <a:t>Classification Based on climatic Requirements:</a:t>
            </a:r>
          </a:p>
        </p:txBody>
      </p:sp>
      <p:sp>
        <p:nvSpPr>
          <p:cNvPr id="30723" name="Rectangle 3"/>
          <p:cNvSpPr>
            <a:spLocks noGrp="1" noChangeArrowheads="1"/>
          </p:cNvSpPr>
          <p:nvPr>
            <p:ph type="body" idx="1"/>
          </p:nvPr>
        </p:nvSpPr>
        <p:spPr/>
        <p:txBody>
          <a:bodyPr/>
          <a:lstStyle/>
          <a:p>
            <a:pPr eaLnBrk="1" hangingPunct="1"/>
            <a:r>
              <a:rPr lang="en-US" altLang="en-US" dirty="0"/>
              <a:t>Fruit plants are classified based on their climatic adaptability and it is also known as ecological classification</a:t>
            </a:r>
          </a:p>
          <a:p>
            <a:pPr eaLnBrk="1" hangingPunct="1"/>
            <a:r>
              <a:rPr lang="en-US" altLang="en-US" dirty="0"/>
              <a:t>In horticultural point of view, this classification has got much significance. </a:t>
            </a:r>
          </a:p>
          <a:p>
            <a:pPr eaLnBrk="1" hangingPunct="1"/>
            <a:r>
              <a:rPr lang="en-US" altLang="en-US" dirty="0"/>
              <a:t>Fruit growers can select crops suited to a particular region by following the demarcations given here. Fruit plants are categorized into the following groups in this classification. </a:t>
            </a:r>
          </a:p>
          <a:p>
            <a:pPr marL="0" indent="0" eaLnBrk="1" hangingPunct="1">
              <a:buNone/>
            </a:pPr>
            <a:endParaRPr lang="en-US" altLang="en-US" dirty="0"/>
          </a:p>
        </p:txBody>
      </p:sp>
    </p:spTree>
    <p:extLst>
      <p:ext uri="{BB962C8B-B14F-4D97-AF65-F5344CB8AC3E}">
        <p14:creationId xmlns:p14="http://schemas.microsoft.com/office/powerpoint/2010/main" val="38632332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endParaRPr lang="en-US" altLang="en-US" smtClean="0"/>
          </a:p>
        </p:txBody>
      </p:sp>
      <p:pic>
        <p:nvPicPr>
          <p:cNvPr id="58371" name="Picture 3"/>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7620000" y="1524000"/>
            <a:ext cx="2635250" cy="24765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8372" name="Rectangle 4"/>
          <p:cNvSpPr>
            <a:spLocks noChangeArrowheads="1"/>
          </p:cNvSpPr>
          <p:nvPr/>
        </p:nvSpPr>
        <p:spPr bwMode="auto">
          <a:xfrm>
            <a:off x="2133600" y="1752601"/>
            <a:ext cx="45720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anose="02020603050405020304" pitchFamily="18" charset="0"/>
                <a:cs typeface="Times New Roman" panose="02020603050405020304" pitchFamily="18" charset="0"/>
              </a:defRPr>
            </a:lvl1pPr>
            <a:lvl2pPr marL="742950" indent="-285750">
              <a:defRPr>
                <a:solidFill>
                  <a:schemeClr val="tx1"/>
                </a:solidFill>
                <a:latin typeface="Times New Roman" panose="02020603050405020304" pitchFamily="18" charset="0"/>
                <a:cs typeface="Times New Roman" panose="02020603050405020304" pitchFamily="18" charset="0"/>
              </a:defRPr>
            </a:lvl2pPr>
            <a:lvl3pPr marL="1143000" indent="-228600">
              <a:defRPr>
                <a:solidFill>
                  <a:schemeClr val="tx1"/>
                </a:solidFill>
                <a:latin typeface="Times New Roman" panose="02020603050405020304" pitchFamily="18" charset="0"/>
                <a:cs typeface="Times New Roman" panose="02020603050405020304" pitchFamily="18" charset="0"/>
              </a:defRPr>
            </a:lvl3pPr>
            <a:lvl4pPr marL="1600200" indent="-228600">
              <a:defRPr>
                <a:solidFill>
                  <a:schemeClr val="tx1"/>
                </a:solidFill>
                <a:latin typeface="Times New Roman" panose="02020603050405020304" pitchFamily="18" charset="0"/>
                <a:cs typeface="Times New Roman" panose="02020603050405020304" pitchFamily="18" charset="0"/>
              </a:defRPr>
            </a:lvl4pPr>
            <a:lvl5pPr marL="2057400" indent="-228600">
              <a:defRPr>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eaLnBrk="1" hangingPunct="1"/>
            <a:r>
              <a:rPr lang="en-US" altLang="en-US" b="1"/>
              <a:t>Berry (simple fruit)</a:t>
            </a:r>
          </a:p>
          <a:p>
            <a:pPr eaLnBrk="1" hangingPunct="1"/>
            <a:r>
              <a:rPr lang="en-US" altLang="en-US"/>
              <a:t>A simple, fleshy fruit in which the</a:t>
            </a:r>
          </a:p>
          <a:p>
            <a:pPr eaLnBrk="1" hangingPunct="1"/>
            <a:r>
              <a:rPr lang="en-US" altLang="en-US"/>
              <a:t>fruit wall is soft throughout.</a:t>
            </a:r>
          </a:p>
          <a:p>
            <a:pPr eaLnBrk="1" hangingPunct="1"/>
            <a:r>
              <a:rPr lang="en-US" altLang="en-US"/>
              <a:t>Tomato (</a:t>
            </a:r>
            <a:r>
              <a:rPr lang="en-US" altLang="en-US" i="1"/>
              <a:t>Lycopersicon lycopersicum</a:t>
            </a:r>
            <a:r>
              <a:rPr lang="en-US" altLang="en-US"/>
              <a:t>)</a:t>
            </a:r>
          </a:p>
        </p:txBody>
      </p:sp>
      <p:sp>
        <p:nvSpPr>
          <p:cNvPr id="58373" name="Rectangle 5"/>
          <p:cNvSpPr>
            <a:spLocks noChangeArrowheads="1"/>
          </p:cNvSpPr>
          <p:nvPr/>
        </p:nvSpPr>
        <p:spPr bwMode="auto">
          <a:xfrm>
            <a:off x="2514600" y="4800601"/>
            <a:ext cx="457200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anose="02020603050405020304" pitchFamily="18" charset="0"/>
                <a:cs typeface="Times New Roman" panose="02020603050405020304" pitchFamily="18" charset="0"/>
              </a:defRPr>
            </a:lvl1pPr>
            <a:lvl2pPr marL="742950" indent="-285750">
              <a:defRPr>
                <a:solidFill>
                  <a:schemeClr val="tx1"/>
                </a:solidFill>
                <a:latin typeface="Times New Roman" panose="02020603050405020304" pitchFamily="18" charset="0"/>
                <a:cs typeface="Times New Roman" panose="02020603050405020304" pitchFamily="18" charset="0"/>
              </a:defRPr>
            </a:lvl2pPr>
            <a:lvl3pPr marL="1143000" indent="-228600">
              <a:defRPr>
                <a:solidFill>
                  <a:schemeClr val="tx1"/>
                </a:solidFill>
                <a:latin typeface="Times New Roman" panose="02020603050405020304" pitchFamily="18" charset="0"/>
                <a:cs typeface="Times New Roman" panose="02020603050405020304" pitchFamily="18" charset="0"/>
              </a:defRPr>
            </a:lvl3pPr>
            <a:lvl4pPr marL="1600200" indent="-228600">
              <a:defRPr>
                <a:solidFill>
                  <a:schemeClr val="tx1"/>
                </a:solidFill>
                <a:latin typeface="Times New Roman" panose="02020603050405020304" pitchFamily="18" charset="0"/>
                <a:cs typeface="Times New Roman" panose="02020603050405020304" pitchFamily="18" charset="0"/>
              </a:defRPr>
            </a:lvl4pPr>
            <a:lvl5pPr marL="2057400" indent="-228600">
              <a:defRPr>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eaLnBrk="1" hangingPunct="1"/>
            <a:r>
              <a:rPr lang="en-US" altLang="en-US" b="1"/>
              <a:t>Drupe (simple fruit)</a:t>
            </a:r>
          </a:p>
          <a:p>
            <a:pPr eaLnBrk="1" hangingPunct="1"/>
            <a:r>
              <a:rPr lang="en-US" altLang="en-US"/>
              <a:t>A simple, fleshy fruit in which</a:t>
            </a:r>
          </a:p>
          <a:p>
            <a:pPr eaLnBrk="1" hangingPunct="1"/>
            <a:r>
              <a:rPr lang="en-US" altLang="en-US"/>
              <a:t>the inner wall of the fruit</a:t>
            </a:r>
          </a:p>
          <a:p>
            <a:pPr eaLnBrk="1" hangingPunct="1"/>
            <a:r>
              <a:rPr lang="en-US" altLang="en-US"/>
              <a:t>is a hard stone.</a:t>
            </a:r>
          </a:p>
          <a:p>
            <a:pPr eaLnBrk="1" hangingPunct="1"/>
            <a:r>
              <a:rPr lang="en-US" altLang="en-US"/>
              <a:t>Peach (</a:t>
            </a:r>
            <a:r>
              <a:rPr lang="en-US" altLang="en-US" i="1"/>
              <a:t>Prunus persica</a:t>
            </a:r>
          </a:p>
        </p:txBody>
      </p:sp>
      <p:pic>
        <p:nvPicPr>
          <p:cNvPr id="5837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4267200"/>
            <a:ext cx="2667000" cy="2382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8375" name="Rectangle 7"/>
          <p:cNvSpPr>
            <a:spLocks noChangeArrowheads="1"/>
          </p:cNvSpPr>
          <p:nvPr/>
        </p:nvSpPr>
        <p:spPr bwMode="auto">
          <a:xfrm>
            <a:off x="5562600" y="5791200"/>
            <a:ext cx="4572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anose="02020603050405020304" pitchFamily="18" charset="0"/>
                <a:cs typeface="Times New Roman" panose="02020603050405020304" pitchFamily="18" charset="0"/>
              </a:defRPr>
            </a:lvl1pPr>
            <a:lvl2pPr marL="742950" indent="-285750">
              <a:defRPr>
                <a:solidFill>
                  <a:schemeClr val="tx1"/>
                </a:solidFill>
                <a:latin typeface="Times New Roman" panose="02020603050405020304" pitchFamily="18" charset="0"/>
                <a:cs typeface="Times New Roman" panose="02020603050405020304" pitchFamily="18" charset="0"/>
              </a:defRPr>
            </a:lvl2pPr>
            <a:lvl3pPr marL="1143000" indent="-228600">
              <a:defRPr>
                <a:solidFill>
                  <a:schemeClr val="tx1"/>
                </a:solidFill>
                <a:latin typeface="Times New Roman" panose="02020603050405020304" pitchFamily="18" charset="0"/>
                <a:cs typeface="Times New Roman" panose="02020603050405020304" pitchFamily="18" charset="0"/>
              </a:defRPr>
            </a:lvl3pPr>
            <a:lvl4pPr marL="1600200" indent="-228600">
              <a:defRPr>
                <a:solidFill>
                  <a:schemeClr val="tx1"/>
                </a:solidFill>
                <a:latin typeface="Times New Roman" panose="02020603050405020304" pitchFamily="18" charset="0"/>
                <a:cs typeface="Times New Roman" panose="02020603050405020304" pitchFamily="18" charset="0"/>
              </a:defRPr>
            </a:lvl4pPr>
            <a:lvl5pPr marL="2057400" indent="-228600">
              <a:defRPr>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eaLnBrk="1" hangingPunct="1"/>
            <a:r>
              <a:rPr lang="en-US" altLang="en-US"/>
              <a:t>Single seed inside</a:t>
            </a:r>
          </a:p>
          <a:p>
            <a:pPr eaLnBrk="1" hangingPunct="1"/>
            <a:r>
              <a:rPr lang="en-US" altLang="en-US"/>
              <a:t>stone</a:t>
            </a:r>
          </a:p>
        </p:txBody>
      </p:sp>
      <p:sp>
        <p:nvSpPr>
          <p:cNvPr id="58376" name="Line 8"/>
          <p:cNvSpPr>
            <a:spLocks noChangeShapeType="1"/>
          </p:cNvSpPr>
          <p:nvPr/>
        </p:nvSpPr>
        <p:spPr bwMode="auto">
          <a:xfrm flipH="1">
            <a:off x="6858000" y="5791200"/>
            <a:ext cx="1447800" cy="76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42222004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endParaRPr lang="en-US" altLang="en-US" smtClean="0"/>
          </a:p>
        </p:txBody>
      </p:sp>
      <p:sp>
        <p:nvSpPr>
          <p:cNvPr id="59395" name="Rectangle 3"/>
          <p:cNvSpPr>
            <a:spLocks noGrp="1" noChangeArrowheads="1"/>
          </p:cNvSpPr>
          <p:nvPr>
            <p:ph type="body" idx="1"/>
          </p:nvPr>
        </p:nvSpPr>
        <p:spPr/>
        <p:txBody>
          <a:bodyPr/>
          <a:lstStyle/>
          <a:p>
            <a:pPr eaLnBrk="1" hangingPunct="1"/>
            <a:endParaRPr lang="en-US" altLang="en-US" smtClean="0"/>
          </a:p>
        </p:txBody>
      </p:sp>
      <p:pic>
        <p:nvPicPr>
          <p:cNvPr id="59396" name="Picture 4" descr="lem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1600200"/>
            <a:ext cx="7391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92558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endParaRPr lang="en-US" altLang="en-US" smtClean="0"/>
          </a:p>
        </p:txBody>
      </p:sp>
      <p:sp>
        <p:nvSpPr>
          <p:cNvPr id="60419" name="Rectangle 3"/>
          <p:cNvSpPr>
            <a:spLocks noGrp="1" noChangeArrowheads="1"/>
          </p:cNvSpPr>
          <p:nvPr>
            <p:ph type="body" idx="1"/>
          </p:nvPr>
        </p:nvSpPr>
        <p:spPr/>
        <p:txBody>
          <a:bodyPr/>
          <a:lstStyle/>
          <a:p>
            <a:pPr eaLnBrk="1" hangingPunct="1"/>
            <a:r>
              <a:rPr lang="en-GB" altLang="en-US" b="1">
                <a:solidFill>
                  <a:srgbClr val="000000"/>
                </a:solidFill>
              </a:rPr>
              <a:t>Drupe </a:t>
            </a:r>
            <a:r>
              <a:rPr lang="en-GB" altLang="en-US" b="1"/>
              <a:t>(simple fruit)</a:t>
            </a:r>
            <a:r>
              <a:rPr lang="en-GB" altLang="en-US">
                <a:solidFill>
                  <a:srgbClr val="000000"/>
                </a:solidFill>
              </a:rPr>
              <a:t>: The fruits are developed from one carpel ovary and with one seed. The endocarp is hard and stony that fits closely around the seed. The mesocarp is fleshy and the fruit has thin, soft exocarp (e.g. olive, peach, almond).</a:t>
            </a:r>
          </a:p>
          <a:p>
            <a:pPr>
              <a:spcBef>
                <a:spcPct val="0"/>
              </a:spcBef>
            </a:pPr>
            <a:r>
              <a:rPr lang="en-GB" altLang="en-US" b="1">
                <a:solidFill>
                  <a:srgbClr val="000000"/>
                </a:solidFill>
              </a:rPr>
              <a:t>Pome (</a:t>
            </a:r>
            <a:r>
              <a:rPr lang="en-GB" altLang="en-US" b="1"/>
              <a:t>Accessory fruit)</a:t>
            </a:r>
            <a:r>
              <a:rPr lang="en-GB" altLang="en-US">
                <a:solidFill>
                  <a:srgbClr val="000000"/>
                </a:solidFill>
              </a:rPr>
              <a:t>: The fruit is developed from a compound inferior ovary. The ripened tissue around the ovary forms the fleshy edible part (e.g. apples, pears, quince).</a:t>
            </a:r>
            <a:endParaRPr lang="en-GB" altLang="en-US"/>
          </a:p>
          <a:p>
            <a:pPr eaLnBrk="1" hangingPunct="1"/>
            <a:endParaRPr lang="en-US" altLang="en-US">
              <a:solidFill>
                <a:srgbClr val="000000"/>
              </a:solidFill>
            </a:endParaRPr>
          </a:p>
        </p:txBody>
      </p:sp>
    </p:spTree>
    <p:extLst>
      <p:ext uri="{BB962C8B-B14F-4D97-AF65-F5344CB8AC3E}">
        <p14:creationId xmlns:p14="http://schemas.microsoft.com/office/powerpoint/2010/main" val="18931991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altLang="en-US" smtClean="0"/>
              <a:t>Pome fruit</a:t>
            </a:r>
          </a:p>
        </p:txBody>
      </p:sp>
      <p:pic>
        <p:nvPicPr>
          <p:cNvPr id="61443" name="Picture 3"/>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2179639" y="1600201"/>
            <a:ext cx="7832725" cy="452596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444" name="Rectangle 4"/>
          <p:cNvSpPr>
            <a:spLocks noChangeArrowheads="1"/>
          </p:cNvSpPr>
          <p:nvPr/>
        </p:nvSpPr>
        <p:spPr bwMode="auto">
          <a:xfrm>
            <a:off x="5715000" y="3962401"/>
            <a:ext cx="755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imes New Roman" panose="02020603050405020304" pitchFamily="18" charset="0"/>
                <a:cs typeface="Times New Roman" panose="02020603050405020304" pitchFamily="18" charset="0"/>
              </a:defRPr>
            </a:lvl1pPr>
            <a:lvl2pPr marL="742950" indent="-285750">
              <a:defRPr>
                <a:solidFill>
                  <a:schemeClr val="tx1"/>
                </a:solidFill>
                <a:latin typeface="Times New Roman" panose="02020603050405020304" pitchFamily="18" charset="0"/>
                <a:cs typeface="Times New Roman" panose="02020603050405020304" pitchFamily="18" charset="0"/>
              </a:defRPr>
            </a:lvl2pPr>
            <a:lvl3pPr marL="1143000" indent="-228600">
              <a:defRPr>
                <a:solidFill>
                  <a:schemeClr val="tx1"/>
                </a:solidFill>
                <a:latin typeface="Times New Roman" panose="02020603050405020304" pitchFamily="18" charset="0"/>
                <a:cs typeface="Times New Roman" panose="02020603050405020304" pitchFamily="18" charset="0"/>
              </a:defRPr>
            </a:lvl3pPr>
            <a:lvl4pPr marL="1600200" indent="-228600">
              <a:defRPr>
                <a:solidFill>
                  <a:schemeClr val="tx1"/>
                </a:solidFill>
                <a:latin typeface="Times New Roman" panose="02020603050405020304" pitchFamily="18" charset="0"/>
                <a:cs typeface="Times New Roman" panose="02020603050405020304" pitchFamily="18" charset="0"/>
              </a:defRPr>
            </a:lvl4pPr>
            <a:lvl5pPr marL="2057400" indent="-228600">
              <a:defRPr>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eaLnBrk="1" hangingPunct="1"/>
            <a:r>
              <a:rPr lang="en-US" altLang="en-US"/>
              <a:t>Ovary</a:t>
            </a:r>
          </a:p>
        </p:txBody>
      </p:sp>
      <p:sp>
        <p:nvSpPr>
          <p:cNvPr id="61445" name="Line 5"/>
          <p:cNvSpPr>
            <a:spLocks noChangeShapeType="1"/>
          </p:cNvSpPr>
          <p:nvPr/>
        </p:nvSpPr>
        <p:spPr bwMode="auto">
          <a:xfrm>
            <a:off x="4495800" y="3657600"/>
            <a:ext cx="12954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446" name="Line 6"/>
          <p:cNvSpPr>
            <a:spLocks noChangeShapeType="1"/>
          </p:cNvSpPr>
          <p:nvPr/>
        </p:nvSpPr>
        <p:spPr bwMode="auto">
          <a:xfrm flipV="1">
            <a:off x="6553200" y="3581400"/>
            <a:ext cx="182880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447" name="Rectangle 7"/>
          <p:cNvSpPr>
            <a:spLocks noChangeArrowheads="1"/>
          </p:cNvSpPr>
          <p:nvPr/>
        </p:nvSpPr>
        <p:spPr bwMode="auto">
          <a:xfrm>
            <a:off x="5486400" y="4495801"/>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imes New Roman" panose="02020603050405020304" pitchFamily="18" charset="0"/>
                <a:cs typeface="Times New Roman" panose="02020603050405020304" pitchFamily="18" charset="0"/>
              </a:defRPr>
            </a:lvl1pPr>
            <a:lvl2pPr marL="742950" indent="-285750">
              <a:defRPr>
                <a:solidFill>
                  <a:schemeClr val="tx1"/>
                </a:solidFill>
                <a:latin typeface="Times New Roman" panose="02020603050405020304" pitchFamily="18" charset="0"/>
                <a:cs typeface="Times New Roman" panose="02020603050405020304" pitchFamily="18" charset="0"/>
              </a:defRPr>
            </a:lvl2pPr>
            <a:lvl3pPr marL="1143000" indent="-228600">
              <a:defRPr>
                <a:solidFill>
                  <a:schemeClr val="tx1"/>
                </a:solidFill>
                <a:latin typeface="Times New Roman" panose="02020603050405020304" pitchFamily="18" charset="0"/>
                <a:cs typeface="Times New Roman" panose="02020603050405020304" pitchFamily="18" charset="0"/>
              </a:defRPr>
            </a:lvl3pPr>
            <a:lvl4pPr marL="1600200" indent="-228600">
              <a:defRPr>
                <a:solidFill>
                  <a:schemeClr val="tx1"/>
                </a:solidFill>
                <a:latin typeface="Times New Roman" panose="02020603050405020304" pitchFamily="18" charset="0"/>
                <a:cs typeface="Times New Roman" panose="02020603050405020304" pitchFamily="18" charset="0"/>
              </a:defRPr>
            </a:lvl4pPr>
            <a:lvl5pPr marL="2057400" indent="-228600">
              <a:defRPr>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eaLnBrk="1" hangingPunct="1"/>
            <a:r>
              <a:rPr lang="en-US" altLang="en-US"/>
              <a:t>Floral tube</a:t>
            </a:r>
          </a:p>
        </p:txBody>
      </p:sp>
      <p:sp>
        <p:nvSpPr>
          <p:cNvPr id="61448" name="Line 8"/>
          <p:cNvSpPr>
            <a:spLocks noChangeShapeType="1"/>
          </p:cNvSpPr>
          <p:nvPr/>
        </p:nvSpPr>
        <p:spPr bwMode="auto">
          <a:xfrm flipV="1">
            <a:off x="6629400" y="4038600"/>
            <a:ext cx="137160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449" name="Rectangle 9"/>
          <p:cNvSpPr>
            <a:spLocks noChangeArrowheads="1"/>
          </p:cNvSpPr>
          <p:nvPr/>
        </p:nvSpPr>
        <p:spPr bwMode="auto">
          <a:xfrm>
            <a:off x="8229600" y="1905001"/>
            <a:ext cx="781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imes New Roman" panose="02020603050405020304" pitchFamily="18" charset="0"/>
                <a:cs typeface="Times New Roman" panose="02020603050405020304" pitchFamily="18" charset="0"/>
              </a:defRPr>
            </a:lvl1pPr>
            <a:lvl2pPr marL="742950" indent="-285750">
              <a:defRPr>
                <a:solidFill>
                  <a:schemeClr val="tx1"/>
                </a:solidFill>
                <a:latin typeface="Times New Roman" panose="02020603050405020304" pitchFamily="18" charset="0"/>
                <a:cs typeface="Times New Roman" panose="02020603050405020304" pitchFamily="18" charset="0"/>
              </a:defRPr>
            </a:lvl2pPr>
            <a:lvl3pPr marL="1143000" indent="-228600">
              <a:defRPr>
                <a:solidFill>
                  <a:schemeClr val="tx1"/>
                </a:solidFill>
                <a:latin typeface="Times New Roman" panose="02020603050405020304" pitchFamily="18" charset="0"/>
                <a:cs typeface="Times New Roman" panose="02020603050405020304" pitchFamily="18" charset="0"/>
              </a:defRPr>
            </a:lvl3pPr>
            <a:lvl4pPr marL="1600200" indent="-228600">
              <a:defRPr>
                <a:solidFill>
                  <a:schemeClr val="tx1"/>
                </a:solidFill>
                <a:latin typeface="Times New Roman" panose="02020603050405020304" pitchFamily="18" charset="0"/>
                <a:cs typeface="Times New Roman" panose="02020603050405020304" pitchFamily="18" charset="0"/>
              </a:defRPr>
            </a:lvl4pPr>
            <a:lvl5pPr marL="2057400" indent="-228600">
              <a:defRPr>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eaLnBrk="1" hangingPunct="1"/>
            <a:r>
              <a:rPr lang="en-US" altLang="en-US"/>
              <a:t>Sepals</a:t>
            </a:r>
          </a:p>
        </p:txBody>
      </p:sp>
      <p:sp>
        <p:nvSpPr>
          <p:cNvPr id="61450" name="Line 10"/>
          <p:cNvSpPr>
            <a:spLocks noChangeShapeType="1"/>
          </p:cNvSpPr>
          <p:nvPr/>
        </p:nvSpPr>
        <p:spPr bwMode="auto">
          <a:xfrm flipV="1">
            <a:off x="8458200" y="2209800"/>
            <a:ext cx="7620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451" name="Line 11"/>
          <p:cNvSpPr>
            <a:spLocks noChangeShapeType="1"/>
          </p:cNvSpPr>
          <p:nvPr/>
        </p:nvSpPr>
        <p:spPr bwMode="auto">
          <a:xfrm flipH="1" flipV="1">
            <a:off x="8610600" y="2209800"/>
            <a:ext cx="22860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071989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endParaRPr lang="en-US" altLang="en-US" smtClean="0"/>
          </a:p>
        </p:txBody>
      </p:sp>
      <p:sp>
        <p:nvSpPr>
          <p:cNvPr id="62467" name="Rectangle 3"/>
          <p:cNvSpPr>
            <a:spLocks noGrp="1" noChangeArrowheads="1"/>
          </p:cNvSpPr>
          <p:nvPr>
            <p:ph type="body" idx="1"/>
          </p:nvPr>
        </p:nvSpPr>
        <p:spPr>
          <a:xfrm>
            <a:off x="1981200" y="1600200"/>
            <a:ext cx="8305800" cy="4953000"/>
          </a:xfrm>
        </p:spPr>
        <p:txBody>
          <a:bodyPr/>
          <a:lstStyle/>
          <a:p>
            <a:pPr eaLnBrk="1" hangingPunct="1"/>
            <a:r>
              <a:rPr lang="en-GB" altLang="en-US" b="1" u="sng">
                <a:solidFill>
                  <a:srgbClr val="000000"/>
                </a:solidFill>
              </a:rPr>
              <a:t>Fleshy Aggregate Fruits</a:t>
            </a:r>
            <a:r>
              <a:rPr lang="en-GB" altLang="en-US">
                <a:solidFill>
                  <a:srgbClr val="000000"/>
                </a:solidFill>
              </a:rPr>
              <a:t>:</a:t>
            </a:r>
            <a:endParaRPr lang="en-US" altLang="en-US"/>
          </a:p>
          <a:p>
            <a:pPr eaLnBrk="1" hangingPunct="1"/>
            <a:r>
              <a:rPr lang="en-GB" altLang="en-US" b="1">
                <a:solidFill>
                  <a:srgbClr val="000000"/>
                </a:solidFill>
              </a:rPr>
              <a:t>Polydrupes</a:t>
            </a:r>
            <a:r>
              <a:rPr lang="en-GB" altLang="en-US">
                <a:solidFill>
                  <a:srgbClr val="000000"/>
                </a:solidFill>
              </a:rPr>
              <a:t>: This is formed from the development of a number of simple carpels from a single flower. Few are dry fruits that are attached to a fleshy receptacle and the others are aggregation of simple fleshy fruits (e.g. strawberry).</a:t>
            </a:r>
          </a:p>
          <a:p>
            <a:pPr eaLnBrk="1" hangingPunct="1">
              <a:spcBef>
                <a:spcPct val="0"/>
              </a:spcBef>
              <a:buFontTx/>
              <a:buNone/>
            </a:pPr>
            <a:r>
              <a:rPr lang="en-GB" altLang="en-US" b="1" u="sng">
                <a:solidFill>
                  <a:srgbClr val="642800"/>
                </a:solidFill>
              </a:rPr>
              <a:t>Fleshy Multiple Fruits</a:t>
            </a:r>
            <a:r>
              <a:rPr lang="en-GB" altLang="en-US">
                <a:solidFill>
                  <a:srgbClr val="642800"/>
                </a:solidFill>
              </a:rPr>
              <a:t>: </a:t>
            </a:r>
            <a:r>
              <a:rPr lang="en-GB" altLang="en-US">
                <a:solidFill>
                  <a:srgbClr val="000000"/>
                </a:solidFill>
              </a:rPr>
              <a:t>The individual ovaries from different flowers get clustered together forming a fruit. The list of fruits under the type of fleshy multiple (e.g. fig, pineapple).</a:t>
            </a:r>
            <a:endParaRPr lang="en-GB" altLang="en-US"/>
          </a:p>
          <a:p>
            <a:pPr eaLnBrk="1" hangingPunct="1"/>
            <a:endParaRPr lang="en-US" altLang="en-US">
              <a:solidFill>
                <a:srgbClr val="000000"/>
              </a:solidFill>
            </a:endParaRPr>
          </a:p>
        </p:txBody>
      </p:sp>
    </p:spTree>
    <p:extLst>
      <p:ext uri="{BB962C8B-B14F-4D97-AF65-F5344CB8AC3E}">
        <p14:creationId xmlns:p14="http://schemas.microsoft.com/office/powerpoint/2010/main" val="9287288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endParaRPr lang="en-US" altLang="en-US" smtClean="0"/>
          </a:p>
        </p:txBody>
      </p:sp>
      <p:sp>
        <p:nvSpPr>
          <p:cNvPr id="63491" name="Rectangle 3"/>
          <p:cNvSpPr>
            <a:spLocks noGrp="1" noChangeArrowheads="1"/>
          </p:cNvSpPr>
          <p:nvPr>
            <p:ph type="body" idx="1"/>
          </p:nvPr>
        </p:nvSpPr>
        <p:spPr/>
        <p:txBody>
          <a:bodyPr/>
          <a:lstStyle/>
          <a:p>
            <a:pPr eaLnBrk="1" hangingPunct="1"/>
            <a:endParaRPr lang="en-US" altLang="en-US" smtClean="0"/>
          </a:p>
        </p:txBody>
      </p:sp>
      <p:pic>
        <p:nvPicPr>
          <p:cNvPr id="63492" name="Picture 4" descr="fi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1720850"/>
            <a:ext cx="8077200" cy="460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0898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endParaRPr lang="en-US" altLang="en-US" smtClean="0"/>
          </a:p>
        </p:txBody>
      </p:sp>
      <p:sp>
        <p:nvSpPr>
          <p:cNvPr id="64515" name="Rectangle 3"/>
          <p:cNvSpPr>
            <a:spLocks noGrp="1" noChangeArrowheads="1"/>
          </p:cNvSpPr>
          <p:nvPr>
            <p:ph type="body" idx="1"/>
          </p:nvPr>
        </p:nvSpPr>
        <p:spPr/>
        <p:txBody>
          <a:bodyPr/>
          <a:lstStyle/>
          <a:p>
            <a:pPr eaLnBrk="1" hangingPunct="1"/>
            <a:r>
              <a:rPr lang="en-US" altLang="en-US" b="1" smtClean="0"/>
              <a:t>Nuts</a:t>
            </a:r>
            <a:r>
              <a:rPr lang="en-US" altLang="en-US" smtClean="0"/>
              <a:t>: A simple, dry fruit that has a</a:t>
            </a:r>
          </a:p>
          <a:p>
            <a:pPr eaLnBrk="1" hangingPunct="1">
              <a:buFontTx/>
              <a:buNone/>
            </a:pPr>
            <a:r>
              <a:rPr lang="en-US" altLang="en-US" smtClean="0"/>
              <a:t>stony wall, is usually large, and</a:t>
            </a:r>
          </a:p>
          <a:p>
            <a:pPr eaLnBrk="1" hangingPunct="1">
              <a:buFontTx/>
              <a:buNone/>
            </a:pPr>
            <a:r>
              <a:rPr lang="en-US" altLang="en-US" smtClean="0"/>
              <a:t>does not split open at maturity. </a:t>
            </a:r>
            <a:r>
              <a:rPr lang="en-GB" altLang="en-US" smtClean="0">
                <a:solidFill>
                  <a:srgbClr val="000000"/>
                </a:solidFill>
              </a:rPr>
              <a:t>These are one-seeded dried fruits with a hard pericarp</a:t>
            </a:r>
            <a:r>
              <a:rPr lang="en-US" altLang="en-US" smtClean="0"/>
              <a:t> . e.g. cashew nut,  hazelnut, chestnut, oak, walnut. </a:t>
            </a:r>
          </a:p>
          <a:p>
            <a:pPr eaLnBrk="1" hangingPunct="1">
              <a:buFontTx/>
              <a:buNone/>
            </a:pPr>
            <a:r>
              <a:rPr lang="en-US" altLang="en-US" smtClean="0"/>
              <a:t>  </a:t>
            </a:r>
          </a:p>
        </p:txBody>
      </p:sp>
      <p:pic>
        <p:nvPicPr>
          <p:cNvPr id="6451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000" y="4419601"/>
            <a:ext cx="1885950" cy="2246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4517" name="Rectangle 5"/>
          <p:cNvSpPr>
            <a:spLocks noChangeArrowheads="1"/>
          </p:cNvSpPr>
          <p:nvPr/>
        </p:nvSpPr>
        <p:spPr bwMode="auto">
          <a:xfrm>
            <a:off x="6629400" y="6172200"/>
            <a:ext cx="1219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anose="02020603050405020304" pitchFamily="18" charset="0"/>
                <a:cs typeface="Times New Roman" panose="02020603050405020304" pitchFamily="18" charset="0"/>
              </a:defRPr>
            </a:lvl1pPr>
            <a:lvl2pPr marL="742950" indent="-285750">
              <a:defRPr>
                <a:solidFill>
                  <a:schemeClr val="tx1"/>
                </a:solidFill>
                <a:latin typeface="Times New Roman" panose="02020603050405020304" pitchFamily="18" charset="0"/>
                <a:cs typeface="Times New Roman" panose="02020603050405020304" pitchFamily="18" charset="0"/>
              </a:defRPr>
            </a:lvl2pPr>
            <a:lvl3pPr marL="1143000" indent="-228600">
              <a:defRPr>
                <a:solidFill>
                  <a:schemeClr val="tx1"/>
                </a:solidFill>
                <a:latin typeface="Times New Roman" panose="02020603050405020304" pitchFamily="18" charset="0"/>
                <a:cs typeface="Times New Roman" panose="02020603050405020304" pitchFamily="18" charset="0"/>
              </a:defRPr>
            </a:lvl3pPr>
            <a:lvl4pPr marL="1600200" indent="-228600">
              <a:defRPr>
                <a:solidFill>
                  <a:schemeClr val="tx1"/>
                </a:solidFill>
                <a:latin typeface="Times New Roman" panose="02020603050405020304" pitchFamily="18" charset="0"/>
                <a:cs typeface="Times New Roman" panose="02020603050405020304" pitchFamily="18" charset="0"/>
              </a:defRPr>
            </a:lvl4pPr>
            <a:lvl5pPr marL="2057400" indent="-228600">
              <a:defRPr>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eaLnBrk="1" hangingPunct="1"/>
            <a:r>
              <a:rPr lang="en-US" altLang="en-US"/>
              <a:t>Single</a:t>
            </a:r>
          </a:p>
          <a:p>
            <a:pPr eaLnBrk="1" hangingPunct="1"/>
            <a:r>
              <a:rPr lang="en-US" altLang="en-US"/>
              <a:t>seed</a:t>
            </a:r>
          </a:p>
        </p:txBody>
      </p:sp>
      <p:sp>
        <p:nvSpPr>
          <p:cNvPr id="64518" name="Line 6"/>
          <p:cNvSpPr>
            <a:spLocks noChangeShapeType="1"/>
          </p:cNvSpPr>
          <p:nvPr/>
        </p:nvSpPr>
        <p:spPr bwMode="auto">
          <a:xfrm flipH="1">
            <a:off x="7315200" y="6172200"/>
            <a:ext cx="106680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19" name="Rectangle 7"/>
          <p:cNvSpPr>
            <a:spLocks noChangeArrowheads="1"/>
          </p:cNvSpPr>
          <p:nvPr/>
        </p:nvSpPr>
        <p:spPr bwMode="auto">
          <a:xfrm>
            <a:off x="5715000" y="5181601"/>
            <a:ext cx="1549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imes New Roman" panose="02020603050405020304" pitchFamily="18" charset="0"/>
                <a:cs typeface="Times New Roman" panose="02020603050405020304" pitchFamily="18" charset="0"/>
              </a:defRPr>
            </a:lvl1pPr>
            <a:lvl2pPr marL="742950" indent="-285750">
              <a:defRPr>
                <a:solidFill>
                  <a:schemeClr val="tx1"/>
                </a:solidFill>
                <a:latin typeface="Times New Roman" panose="02020603050405020304" pitchFamily="18" charset="0"/>
                <a:cs typeface="Times New Roman" panose="02020603050405020304" pitchFamily="18" charset="0"/>
              </a:defRPr>
            </a:lvl2pPr>
            <a:lvl3pPr marL="1143000" indent="-228600">
              <a:defRPr>
                <a:solidFill>
                  <a:schemeClr val="tx1"/>
                </a:solidFill>
                <a:latin typeface="Times New Roman" panose="02020603050405020304" pitchFamily="18" charset="0"/>
                <a:cs typeface="Times New Roman" panose="02020603050405020304" pitchFamily="18" charset="0"/>
              </a:defRPr>
            </a:lvl3pPr>
            <a:lvl4pPr marL="1600200" indent="-228600">
              <a:defRPr>
                <a:solidFill>
                  <a:schemeClr val="tx1"/>
                </a:solidFill>
                <a:latin typeface="Times New Roman" panose="02020603050405020304" pitchFamily="18" charset="0"/>
                <a:cs typeface="Times New Roman" panose="02020603050405020304" pitchFamily="18" charset="0"/>
              </a:defRPr>
            </a:lvl4pPr>
            <a:lvl5pPr marL="2057400" indent="-228600">
              <a:defRPr>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eaLnBrk="1" hangingPunct="1"/>
            <a:r>
              <a:rPr lang="en-US" altLang="en-US"/>
              <a:t>Oak (</a:t>
            </a:r>
            <a:r>
              <a:rPr lang="en-US" altLang="en-US" i="1"/>
              <a:t>Quercus</a:t>
            </a:r>
            <a:r>
              <a:rPr lang="en-US" altLang="en-US"/>
              <a:t>)</a:t>
            </a:r>
          </a:p>
        </p:txBody>
      </p:sp>
      <p:sp>
        <p:nvSpPr>
          <p:cNvPr id="64520" name="Line 8"/>
          <p:cNvSpPr>
            <a:spLocks noChangeShapeType="1"/>
          </p:cNvSpPr>
          <p:nvPr/>
        </p:nvSpPr>
        <p:spPr bwMode="auto">
          <a:xfrm flipH="1">
            <a:off x="7239000" y="5334000"/>
            <a:ext cx="685800" cy="76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8002927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4"/>
          <p:cNvSpPr txBox="1">
            <a:spLocks/>
          </p:cNvSpPr>
          <p:nvPr/>
        </p:nvSpPr>
        <p:spPr bwMode="auto">
          <a:xfrm>
            <a:off x="2514600" y="3657600"/>
            <a:ext cx="73152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3600" b="1">
                <a:solidFill>
                  <a:srgbClr val="003300"/>
                </a:solidFill>
              </a:rPr>
              <a:t>Palestine Technical University (PTU) </a:t>
            </a:r>
            <a:br>
              <a:rPr lang="en-GB" altLang="en-US" sz="3600" b="1">
                <a:solidFill>
                  <a:srgbClr val="003300"/>
                </a:solidFill>
              </a:rPr>
            </a:br>
            <a:r>
              <a:rPr lang="en-GB" altLang="en-US" sz="3600" b="1">
                <a:solidFill>
                  <a:srgbClr val="CC5300"/>
                </a:solidFill>
              </a:rPr>
              <a:t>Fruit Science</a:t>
            </a:r>
          </a:p>
          <a:p>
            <a:pPr algn="ctr" eaLnBrk="1" hangingPunct="1">
              <a:spcBef>
                <a:spcPct val="0"/>
              </a:spcBef>
              <a:buFontTx/>
              <a:buNone/>
            </a:pPr>
            <a:r>
              <a:rPr lang="en-GB" altLang="en-US" sz="3600" b="1">
                <a:solidFill>
                  <a:srgbClr val="CC5300"/>
                </a:solidFill>
              </a:rPr>
              <a:t>Climate and Fruit Crops</a:t>
            </a:r>
          </a:p>
        </p:txBody>
      </p:sp>
      <p:sp>
        <p:nvSpPr>
          <p:cNvPr id="6" name="Rectangle 5"/>
          <p:cNvSpPr txBox="1">
            <a:spLocks/>
          </p:cNvSpPr>
          <p:nvPr/>
        </p:nvSpPr>
        <p:spPr bwMode="auto">
          <a:xfrm>
            <a:off x="3352800" y="5486400"/>
            <a:ext cx="5715000" cy="685800"/>
          </a:xfrm>
          <a:prstGeom prst="rect">
            <a:avLst/>
          </a:prstGeom>
          <a:noFill/>
          <a:ln w="9525">
            <a:noFill/>
            <a:miter lim="800000"/>
            <a:headEnd/>
            <a:tailEnd/>
          </a:ln>
          <a:effectLst/>
        </p:spPr>
        <p:txBody>
          <a:bodyPr/>
          <a:lstStyle/>
          <a:p>
            <a:pPr marL="82550" algn="ctr">
              <a:lnSpc>
                <a:spcPct val="80000"/>
              </a:lnSpc>
              <a:spcBef>
                <a:spcPct val="20000"/>
              </a:spcBef>
              <a:defRPr/>
            </a:pPr>
            <a:r>
              <a:rPr lang="en-GB" sz="4000" b="1" kern="0" dirty="0">
                <a:solidFill>
                  <a:srgbClr val="642800"/>
                </a:solidFill>
                <a:effectLst>
                  <a:outerShdw blurRad="38100" dist="38100" dir="2700000" algn="tl">
                    <a:srgbClr val="000000">
                      <a:alpha val="43137"/>
                    </a:srgbClr>
                  </a:outerShdw>
                </a:effectLst>
              </a:rPr>
              <a:t>Dr. </a:t>
            </a:r>
            <a:r>
              <a:rPr lang="en-GB" sz="4000" b="1" kern="0" dirty="0" err="1">
                <a:solidFill>
                  <a:srgbClr val="642800"/>
                </a:solidFill>
                <a:effectLst>
                  <a:outerShdw blurRad="38100" dist="38100" dir="2700000" algn="tl">
                    <a:srgbClr val="000000">
                      <a:alpha val="43137"/>
                    </a:srgbClr>
                  </a:outerShdw>
                </a:effectLst>
              </a:rPr>
              <a:t>Daoud</a:t>
            </a:r>
            <a:r>
              <a:rPr lang="en-GB" sz="4000" b="1" kern="0" dirty="0">
                <a:solidFill>
                  <a:srgbClr val="642800"/>
                </a:solidFill>
                <a:effectLst>
                  <a:outerShdw blurRad="38100" dist="38100" dir="2700000" algn="tl">
                    <a:srgbClr val="000000">
                      <a:alpha val="43137"/>
                    </a:srgbClr>
                  </a:outerShdw>
                </a:effectLst>
              </a:rPr>
              <a:t> </a:t>
            </a:r>
            <a:r>
              <a:rPr lang="en-GB" sz="4000" b="1" kern="0" dirty="0" err="1">
                <a:solidFill>
                  <a:srgbClr val="642800"/>
                </a:solidFill>
                <a:effectLst>
                  <a:outerShdw blurRad="38100" dist="38100" dir="2700000" algn="tl">
                    <a:srgbClr val="000000">
                      <a:alpha val="43137"/>
                    </a:srgbClr>
                  </a:outerShdw>
                </a:effectLst>
              </a:rPr>
              <a:t>Abusafieh</a:t>
            </a:r>
            <a:endParaRPr lang="en-GB" sz="4000" b="1" kern="0" dirty="0">
              <a:solidFill>
                <a:srgbClr val="642800"/>
              </a:solidFill>
              <a:effectLst>
                <a:outerShdw blurRad="38100" dist="38100" dir="2700000" algn="tl">
                  <a:srgbClr val="000000">
                    <a:alpha val="43137"/>
                  </a:srgbClr>
                </a:outerShdw>
              </a:effectLst>
            </a:endParaRPr>
          </a:p>
        </p:txBody>
      </p:sp>
      <p:pic>
        <p:nvPicPr>
          <p:cNvPr id="7" name="Picture 2"/>
          <p:cNvPicPr>
            <a:picLocks noChangeAspect="1"/>
          </p:cNvPicPr>
          <p:nvPr/>
        </p:nvPicPr>
        <p:blipFill>
          <a:blip r:embed="rId2" cstate="print"/>
          <a:srcRect/>
          <a:stretch>
            <a:fillRect/>
          </a:stretch>
        </p:blipFill>
        <p:spPr bwMode="auto">
          <a:xfrm>
            <a:off x="4541838" y="509587"/>
            <a:ext cx="3024337" cy="284054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28656224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endParaRPr lang="en-US" altLang="en-US" smtClean="0"/>
          </a:p>
        </p:txBody>
      </p:sp>
      <p:sp>
        <p:nvSpPr>
          <p:cNvPr id="31747" name="Rectangle 3"/>
          <p:cNvSpPr>
            <a:spLocks noGrp="1" noChangeArrowheads="1"/>
          </p:cNvSpPr>
          <p:nvPr>
            <p:ph type="body" idx="1"/>
          </p:nvPr>
        </p:nvSpPr>
        <p:spPr/>
        <p:txBody>
          <a:bodyPr/>
          <a:lstStyle/>
          <a:p>
            <a:pPr eaLnBrk="1" hangingPunct="1">
              <a:lnSpc>
                <a:spcPct val="90000"/>
              </a:lnSpc>
            </a:pPr>
            <a:r>
              <a:rPr lang="en-US" altLang="en-US" b="1"/>
              <a:t>Temperate fruits:</a:t>
            </a:r>
          </a:p>
          <a:p>
            <a:pPr eaLnBrk="1" hangingPunct="1">
              <a:lnSpc>
                <a:spcPct val="90000"/>
              </a:lnSpc>
              <a:buFontTx/>
              <a:buNone/>
            </a:pPr>
            <a:r>
              <a:rPr lang="en-US" altLang="en-US"/>
              <a:t>Fruit crops need exact climatic requirements for their growth and development, flowering and fruiting.</a:t>
            </a:r>
          </a:p>
          <a:p>
            <a:pPr eaLnBrk="1" hangingPunct="1">
              <a:lnSpc>
                <a:spcPct val="90000"/>
              </a:lnSpc>
              <a:buFontTx/>
              <a:buNone/>
            </a:pPr>
            <a:r>
              <a:rPr lang="en-US" altLang="en-US"/>
              <a:t>These plants are grown only in places where winter is distinctly cold, they are deciduous and become dormant during this season.</a:t>
            </a:r>
          </a:p>
          <a:p>
            <a:pPr eaLnBrk="1" hangingPunct="1">
              <a:lnSpc>
                <a:spcPct val="90000"/>
              </a:lnSpc>
              <a:buFontTx/>
              <a:buNone/>
            </a:pPr>
            <a:r>
              <a:rPr lang="en-US" altLang="en-US"/>
              <a:t>Plants should be exposed to specific chilling temperature for certain period for flower induction.  </a:t>
            </a:r>
            <a:endParaRPr lang="ar-SA" altLang="en-US" b="1"/>
          </a:p>
          <a:p>
            <a:pPr eaLnBrk="1" hangingPunct="1">
              <a:lnSpc>
                <a:spcPct val="90000"/>
              </a:lnSpc>
            </a:pPr>
            <a:endParaRPr lang="en-US" altLang="en-US" b="1"/>
          </a:p>
        </p:txBody>
      </p:sp>
    </p:spTree>
    <p:extLst>
      <p:ext uri="{BB962C8B-B14F-4D97-AF65-F5344CB8AC3E}">
        <p14:creationId xmlns:p14="http://schemas.microsoft.com/office/powerpoint/2010/main" val="1902904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endParaRPr lang="en-US" altLang="en-US" smtClean="0"/>
          </a:p>
        </p:txBody>
      </p:sp>
      <p:sp>
        <p:nvSpPr>
          <p:cNvPr id="32771" name="Rectangle 3"/>
          <p:cNvSpPr>
            <a:spLocks noGrp="1" noChangeArrowheads="1"/>
          </p:cNvSpPr>
          <p:nvPr>
            <p:ph type="body" idx="1"/>
          </p:nvPr>
        </p:nvSpPr>
        <p:spPr/>
        <p:txBody>
          <a:bodyPr/>
          <a:lstStyle/>
          <a:p>
            <a:pPr eaLnBrk="1" hangingPunct="1">
              <a:lnSpc>
                <a:spcPct val="80000"/>
              </a:lnSpc>
            </a:pPr>
            <a:r>
              <a:rPr lang="en-US" altLang="en-US"/>
              <a:t>These plants are suitable to higher elevations and they can withstand frost eg. Apple, plum, peach, pear, almond, walnut.</a:t>
            </a:r>
          </a:p>
          <a:p>
            <a:pPr eaLnBrk="1" hangingPunct="1">
              <a:lnSpc>
                <a:spcPct val="80000"/>
              </a:lnSpc>
            </a:pPr>
            <a:r>
              <a:rPr lang="en-US" altLang="en-US" b="1"/>
              <a:t>Tropical fruits</a:t>
            </a:r>
            <a:r>
              <a:rPr lang="en-US" altLang="en-US"/>
              <a:t>:</a:t>
            </a:r>
          </a:p>
          <a:p>
            <a:pPr eaLnBrk="1" hangingPunct="1">
              <a:lnSpc>
                <a:spcPct val="80000"/>
              </a:lnSpc>
            </a:pPr>
            <a:r>
              <a:rPr lang="en-US" altLang="en-US"/>
              <a:t>Fruit plants grown in the region b/w tropic of cancer (23◦ 27 N latitude) and tropic of Capricorn (23◦ 27 S latitude) are generally designated as tropical plants. </a:t>
            </a:r>
          </a:p>
          <a:p>
            <a:pPr eaLnBrk="1" hangingPunct="1">
              <a:lnSpc>
                <a:spcPct val="80000"/>
              </a:lnSpc>
            </a:pPr>
            <a:r>
              <a:rPr lang="en-US" altLang="en-US"/>
              <a:t>They are evergreen plants, require a moist warm climate and withstand dry weather to some extent.  </a:t>
            </a:r>
          </a:p>
        </p:txBody>
      </p:sp>
    </p:spTree>
    <p:extLst>
      <p:ext uri="{BB962C8B-B14F-4D97-AF65-F5344CB8AC3E}">
        <p14:creationId xmlns:p14="http://schemas.microsoft.com/office/powerpoint/2010/main" val="1602932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endParaRPr lang="en-US" altLang="en-US" smtClean="0"/>
          </a:p>
        </p:txBody>
      </p:sp>
      <p:sp>
        <p:nvSpPr>
          <p:cNvPr id="33795" name="Rectangle 3"/>
          <p:cNvSpPr>
            <a:spLocks noGrp="1" noChangeArrowheads="1"/>
          </p:cNvSpPr>
          <p:nvPr>
            <p:ph type="body" idx="1"/>
          </p:nvPr>
        </p:nvSpPr>
        <p:spPr/>
        <p:txBody>
          <a:bodyPr/>
          <a:lstStyle/>
          <a:p>
            <a:pPr eaLnBrk="1" hangingPunct="1"/>
            <a:r>
              <a:rPr lang="en-US" altLang="en-US"/>
              <a:t>Tropical fruits mostly originated in tropical rain forests; they do not tolerate a temperature below 10◦C.</a:t>
            </a:r>
          </a:p>
          <a:p>
            <a:pPr eaLnBrk="1" hangingPunct="1"/>
            <a:r>
              <a:rPr lang="en-US" altLang="en-US"/>
              <a:t>In addition to the well-known tropical fruits, for example, banana, mango, papaya, and pineapple, many other tropical fruits, fairly common and favored in specific regions, are rarely seen outside the tropics and therefore considered exotic for people living in the temperate and subtropical regions. </a:t>
            </a:r>
          </a:p>
        </p:txBody>
      </p:sp>
    </p:spTree>
    <p:extLst>
      <p:ext uri="{BB962C8B-B14F-4D97-AF65-F5344CB8AC3E}">
        <p14:creationId xmlns:p14="http://schemas.microsoft.com/office/powerpoint/2010/main" val="1092712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endParaRPr lang="en-US" altLang="en-US" smtClean="0"/>
          </a:p>
        </p:txBody>
      </p:sp>
      <p:sp>
        <p:nvSpPr>
          <p:cNvPr id="34819" name="Rectangle 3"/>
          <p:cNvSpPr>
            <a:spLocks noGrp="1" noChangeArrowheads="1"/>
          </p:cNvSpPr>
          <p:nvPr>
            <p:ph type="body" idx="1"/>
          </p:nvPr>
        </p:nvSpPr>
        <p:spPr/>
        <p:txBody>
          <a:bodyPr/>
          <a:lstStyle/>
          <a:p>
            <a:pPr eaLnBrk="1" hangingPunct="1">
              <a:lnSpc>
                <a:spcPct val="80000"/>
              </a:lnSpc>
            </a:pPr>
            <a:r>
              <a:rPr lang="en-US" altLang="en-US" b="1"/>
              <a:t>Sub-tropical fruits:</a:t>
            </a:r>
            <a:r>
              <a:rPr lang="en-US" altLang="en-US"/>
              <a:t> </a:t>
            </a:r>
          </a:p>
          <a:p>
            <a:pPr eaLnBrk="1" hangingPunct="1">
              <a:lnSpc>
                <a:spcPct val="80000"/>
              </a:lnSpc>
            </a:pPr>
            <a:r>
              <a:rPr lang="en-US" altLang="en-US"/>
              <a:t>Fruit plants grown between temperate and tropical climatic conditions are known as subtropical fruits. </a:t>
            </a:r>
          </a:p>
          <a:p>
            <a:pPr eaLnBrk="1" hangingPunct="1">
              <a:lnSpc>
                <a:spcPct val="80000"/>
              </a:lnSpc>
            </a:pPr>
            <a:r>
              <a:rPr lang="en-US" altLang="en-US"/>
              <a:t>These crops are either evergreen or deciduous, can withstand low temperature but not the frost .</a:t>
            </a:r>
          </a:p>
          <a:p>
            <a:pPr eaLnBrk="1" hangingPunct="1">
              <a:lnSpc>
                <a:spcPct val="80000"/>
              </a:lnSpc>
            </a:pPr>
            <a:r>
              <a:rPr lang="en-US" altLang="en-US"/>
              <a:t>Some plants require chilling for flower bud differentiation.</a:t>
            </a:r>
          </a:p>
          <a:p>
            <a:pPr eaLnBrk="1" hangingPunct="1">
              <a:lnSpc>
                <a:spcPct val="80000"/>
              </a:lnSpc>
            </a:pPr>
            <a:r>
              <a:rPr lang="en-US" altLang="en-US"/>
              <a:t>They are also adaptive to fluctuations of light and dark period and diurnal temperature e.g. grapes, citrus, litchi, loquat, persimmon, olives. </a:t>
            </a:r>
          </a:p>
        </p:txBody>
      </p:sp>
    </p:spTree>
    <p:extLst>
      <p:ext uri="{BB962C8B-B14F-4D97-AF65-F5344CB8AC3E}">
        <p14:creationId xmlns:p14="http://schemas.microsoft.com/office/powerpoint/2010/main" val="2934354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endParaRPr lang="en-US" altLang="en-US" smtClean="0"/>
          </a:p>
        </p:txBody>
      </p:sp>
      <p:graphicFrame>
        <p:nvGraphicFramePr>
          <p:cNvPr id="282627" name="Group 3"/>
          <p:cNvGraphicFramePr>
            <a:graphicFrameLocks noGrp="1"/>
          </p:cNvGraphicFramePr>
          <p:nvPr>
            <p:ph idx="1"/>
          </p:nvPr>
        </p:nvGraphicFramePr>
        <p:xfrm>
          <a:off x="1981200" y="1600200"/>
          <a:ext cx="8229600" cy="3450300"/>
        </p:xfrm>
        <a:graphic>
          <a:graphicData uri="http://schemas.openxmlformats.org/drawingml/2006/table">
            <a:tbl>
              <a:tblPr/>
              <a:tblGrid>
                <a:gridCol w="2743200">
                  <a:extLst>
                    <a:ext uri="{9D8B030D-6E8A-4147-A177-3AD203B41FA5}">
                      <a16:colId xmlns:a16="http://schemas.microsoft.com/office/drawing/2014/main" val="3041668736"/>
                    </a:ext>
                  </a:extLst>
                </a:gridCol>
                <a:gridCol w="2743200">
                  <a:extLst>
                    <a:ext uri="{9D8B030D-6E8A-4147-A177-3AD203B41FA5}">
                      <a16:colId xmlns:a16="http://schemas.microsoft.com/office/drawing/2014/main" val="2565449193"/>
                    </a:ext>
                  </a:extLst>
                </a:gridCol>
                <a:gridCol w="2743200">
                  <a:extLst>
                    <a:ext uri="{9D8B030D-6E8A-4147-A177-3AD203B41FA5}">
                      <a16:colId xmlns:a16="http://schemas.microsoft.com/office/drawing/2014/main" val="4261136649"/>
                    </a:ext>
                  </a:extLst>
                </a:gridCol>
              </a:tblGrid>
              <a:tr h="51805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Temperate Fruits</a:t>
                      </a:r>
                      <a:r>
                        <a:rPr kumimoji="0" lang="en-US"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 </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Sub-tropical Fruits</a:t>
                      </a:r>
                      <a:r>
                        <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 </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Tropical Fruits</a:t>
                      </a:r>
                      <a:r>
                        <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 </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56016312"/>
                  </a:ext>
                </a:extLst>
              </a:tr>
              <a:tr h="293158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Apple, pear, peach, nectarine</a:t>
                      </a:r>
                      <a:r>
                        <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 </a:t>
                      </a:r>
                      <a:r>
                        <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plum, cherry,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apricot, grape, strawberry, brambles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(raspberry and blackberry), currants,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gooseberry, blueberry, cranberry, kiwifruit,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pomegranate, fig. </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Citrus fruit (sweet orange, mandarin, tangerine, pummelo, grapefruit, lime, lemon, kumquat), avocado,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cherimoya, lychee, loquat, olives, persimmon</a:t>
                      </a:r>
                      <a:r>
                        <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 </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Banana, pineapple, mango, papaya, carambola (star fruit),</a:t>
                      </a: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guava, passion fruit,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mangosteen, longan, jackfruit,durian, rambutan, sapota </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08180073"/>
                  </a:ext>
                </a:extLst>
              </a:tr>
            </a:tbl>
          </a:graphicData>
        </a:graphic>
      </p:graphicFrame>
    </p:spTree>
    <p:extLst>
      <p:ext uri="{BB962C8B-B14F-4D97-AF65-F5344CB8AC3E}">
        <p14:creationId xmlns:p14="http://schemas.microsoft.com/office/powerpoint/2010/main" val="1145486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ltLang="en-US" smtClean="0"/>
              <a:t>Botanical classification</a:t>
            </a:r>
          </a:p>
        </p:txBody>
      </p:sp>
      <p:sp>
        <p:nvSpPr>
          <p:cNvPr id="36867" name="Rectangle 3"/>
          <p:cNvSpPr>
            <a:spLocks noGrp="1" noChangeArrowheads="1"/>
          </p:cNvSpPr>
          <p:nvPr>
            <p:ph type="body" idx="1"/>
          </p:nvPr>
        </p:nvSpPr>
        <p:spPr/>
        <p:txBody>
          <a:bodyPr/>
          <a:lstStyle/>
          <a:p>
            <a:pPr eaLnBrk="1" hangingPunct="1">
              <a:lnSpc>
                <a:spcPct val="80000"/>
              </a:lnSpc>
            </a:pPr>
            <a:r>
              <a:rPr lang="en-US" altLang="en-US" sz="2400"/>
              <a:t>Classification refers to the grouping of individuals with similar identities, related in genetic makeup, evolution or climatic requirements. </a:t>
            </a:r>
          </a:p>
          <a:p>
            <a:pPr eaLnBrk="1" hangingPunct="1">
              <a:lnSpc>
                <a:spcPct val="80000"/>
              </a:lnSpc>
            </a:pPr>
            <a:r>
              <a:rPr lang="en-US" altLang="en-US" sz="2400"/>
              <a:t>The major units of classification order, family, genus, species, variety/cultivar/sub-species and clone or strain.</a:t>
            </a:r>
          </a:p>
          <a:p>
            <a:pPr eaLnBrk="1" hangingPunct="1">
              <a:lnSpc>
                <a:spcPct val="80000"/>
              </a:lnSpc>
            </a:pPr>
            <a:r>
              <a:rPr lang="en-US" altLang="en-US" sz="2400"/>
              <a:t>All fruit crops bear flower and seed (spermatophyte) and belong to class Angiosperm except chilgoza ( </a:t>
            </a:r>
            <a:r>
              <a:rPr lang="en-US" altLang="en-US" sz="2400" b="1" i="1"/>
              <a:t>Pinus gerardiana</a:t>
            </a:r>
            <a:r>
              <a:rPr lang="en-US" altLang="en-US" sz="2400"/>
              <a:t>) of Gymnosperm.</a:t>
            </a:r>
          </a:p>
          <a:p>
            <a:pPr eaLnBrk="1" hangingPunct="1">
              <a:lnSpc>
                <a:spcPct val="80000"/>
              </a:lnSpc>
            </a:pPr>
            <a:r>
              <a:rPr lang="en-US" altLang="en-US" sz="2400"/>
              <a:t>Most of the fruits are covered under the dicotyledonous families of Angiosperm except banan, pineapple, datepalm and coconut which belong to monocotylednous families e.g. Musaceae, Bromeliaceae and Arecaceae (Palmae) respectively. </a:t>
            </a:r>
          </a:p>
        </p:txBody>
      </p:sp>
    </p:spTree>
    <p:extLst>
      <p:ext uri="{BB962C8B-B14F-4D97-AF65-F5344CB8AC3E}">
        <p14:creationId xmlns:p14="http://schemas.microsoft.com/office/powerpoint/2010/main" val="2042212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TotalTime>
  <Words>2060</Words>
  <Application>Microsoft Office PowerPoint</Application>
  <PresentationFormat>Widescreen</PresentationFormat>
  <Paragraphs>251</Paragraphs>
  <Slides>37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Calibri</vt:lpstr>
      <vt:lpstr>Calibri Light</vt:lpstr>
      <vt:lpstr>Times New Roman</vt:lpstr>
      <vt:lpstr>Office Theme</vt:lpstr>
      <vt:lpstr>PowerPoint Presentation</vt:lpstr>
      <vt:lpstr>Classification of Fruit Crops</vt:lpstr>
      <vt:lpstr>Classification Based on climatic Requirements:</vt:lpstr>
      <vt:lpstr>PowerPoint Presentation</vt:lpstr>
      <vt:lpstr>PowerPoint Presentation</vt:lpstr>
      <vt:lpstr>PowerPoint Presentation</vt:lpstr>
      <vt:lpstr>PowerPoint Presentation</vt:lpstr>
      <vt:lpstr>PowerPoint Presentation</vt:lpstr>
      <vt:lpstr>Botanical classification</vt:lpstr>
      <vt:lpstr>NOMENCLATURE:</vt:lpstr>
      <vt:lpstr>PowerPoint Presentation</vt:lpstr>
      <vt:lpstr>PowerPoint Presentation</vt:lpstr>
      <vt:lpstr>PowerPoint Presentation</vt:lpstr>
      <vt:lpstr>Classification based on stem morphology</vt:lpstr>
      <vt:lpstr>PowerPoint Presentation</vt:lpstr>
      <vt:lpstr>Classification based on respiration and ethylene responses</vt:lpstr>
      <vt:lpstr>PowerPoint Presentation</vt:lpstr>
      <vt:lpstr>PowerPoint Presentation</vt:lpstr>
      <vt:lpstr>PowerPoint Presentation</vt:lpstr>
      <vt:lpstr>Classification based on drought tolerance</vt:lpstr>
      <vt:lpstr>PowerPoint Presentation</vt:lpstr>
      <vt:lpstr>Classification based on specificity to soil texture</vt:lpstr>
      <vt:lpstr>Classification based on relative salt tolerance</vt:lpstr>
      <vt:lpstr>Classification based on fruit type or morphology </vt:lpstr>
      <vt:lpstr>Fruit Regions (layers)</vt:lpstr>
      <vt:lpstr>Fruit layers</vt:lpstr>
      <vt:lpstr>Fruit types </vt:lpstr>
      <vt:lpstr>PowerPoint Presentation</vt:lpstr>
      <vt:lpstr>PowerPoint Presentation</vt:lpstr>
      <vt:lpstr>PowerPoint Presentation</vt:lpstr>
      <vt:lpstr>PowerPoint Presentation</vt:lpstr>
      <vt:lpstr>PowerPoint Presentation</vt:lpstr>
      <vt:lpstr>Pome fruit</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6</cp:revision>
  <dcterms:created xsi:type="dcterms:W3CDTF">2020-09-22T11:08:17Z</dcterms:created>
  <dcterms:modified xsi:type="dcterms:W3CDTF">2020-09-22T12:43:37Z</dcterms:modified>
</cp:coreProperties>
</file>