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56" autoAdjust="0"/>
    <p:restoredTop sz="94660"/>
  </p:normalViewPr>
  <p:slideViewPr>
    <p:cSldViewPr snapToGrid="0">
      <p:cViewPr varScale="1">
        <p:scale>
          <a:sx n="47" d="100"/>
          <a:sy n="47" d="100"/>
        </p:scale>
        <p:origin x="7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B3E58135-DCF6-4A4A-8531-AB389B629A78}" type="datetimeFigureOut">
              <a:rPr lang="ar-SA" smtClean="0"/>
              <a:t>08/07/1442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3894179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3E58135-DCF6-4A4A-8531-AB389B629A78}" type="datetimeFigureOut">
              <a:rPr lang="ar-SA" smtClean="0"/>
              <a:t>08/07/1442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3288147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3E58135-DCF6-4A4A-8531-AB389B629A78}" type="datetimeFigureOut">
              <a:rPr lang="ar-SA" smtClean="0"/>
              <a:t>08/07/1442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403812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3E58135-DCF6-4A4A-8531-AB389B629A78}" type="datetimeFigureOut">
              <a:rPr lang="ar-SA" smtClean="0"/>
              <a:t>08/07/1442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1274859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3E58135-DCF6-4A4A-8531-AB389B629A78}" type="datetimeFigureOut">
              <a:rPr lang="ar-SA" smtClean="0"/>
              <a:t>08/07/1442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356205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B3E58135-DCF6-4A4A-8531-AB389B629A78}" type="datetimeFigureOut">
              <a:rPr lang="ar-SA" smtClean="0"/>
              <a:t>08/07/1442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4001317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B3E58135-DCF6-4A4A-8531-AB389B629A78}" type="datetimeFigureOut">
              <a:rPr lang="ar-SA" smtClean="0"/>
              <a:t>08/07/1442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340217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B3E58135-DCF6-4A4A-8531-AB389B629A78}" type="datetimeFigureOut">
              <a:rPr lang="ar-SA" smtClean="0"/>
              <a:t>08/07/1442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320510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3E58135-DCF6-4A4A-8531-AB389B629A78}" type="datetimeFigureOut">
              <a:rPr lang="ar-SA" smtClean="0"/>
              <a:t>08/07/1442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2588895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3E58135-DCF6-4A4A-8531-AB389B629A78}" type="datetimeFigureOut">
              <a:rPr lang="ar-SA" smtClean="0"/>
              <a:t>08/07/1442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127093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3E58135-DCF6-4A4A-8531-AB389B629A78}" type="datetimeFigureOut">
              <a:rPr lang="ar-SA" smtClean="0"/>
              <a:t>08/07/1442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CEAADA4-569D-46E0-A669-BDDF95502FDA}" type="slidenum">
              <a:rPr lang="ar-SA" smtClean="0"/>
              <a:t>‹#›</a:t>
            </a:fld>
            <a:endParaRPr lang="ar-SA"/>
          </a:p>
        </p:txBody>
      </p:sp>
    </p:spTree>
    <p:extLst>
      <p:ext uri="{BB962C8B-B14F-4D97-AF65-F5344CB8AC3E}">
        <p14:creationId xmlns:p14="http://schemas.microsoft.com/office/powerpoint/2010/main" val="3022116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3E58135-DCF6-4A4A-8531-AB389B629A78}" type="datetimeFigureOut">
              <a:rPr lang="ar-SA" smtClean="0"/>
              <a:t>08/07/1442</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CEAADA4-569D-46E0-A669-BDDF95502FDA}" type="slidenum">
              <a:rPr lang="ar-SA" smtClean="0"/>
              <a:t>‹#›</a:t>
            </a:fld>
            <a:endParaRPr lang="ar-SA"/>
          </a:p>
        </p:txBody>
      </p:sp>
    </p:spTree>
    <p:extLst>
      <p:ext uri="{BB962C8B-B14F-4D97-AF65-F5344CB8AC3E}">
        <p14:creationId xmlns:p14="http://schemas.microsoft.com/office/powerpoint/2010/main" val="1128531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ar-EG" altLang="zh-CN" sz="4000"/>
              <a:t>الفصــــل الأول</a:t>
            </a:r>
            <a:r>
              <a:rPr lang="en-US" altLang="zh-CN" sz="4000">
                <a:ea typeface="SimSun" panose="02010600030101010101" pitchFamily="2" charset="-122"/>
              </a:rPr>
              <a:t/>
            </a:r>
            <a:br>
              <a:rPr lang="en-US" altLang="zh-CN" sz="4000">
                <a:ea typeface="SimSun" panose="02010600030101010101" pitchFamily="2" charset="-122"/>
              </a:rPr>
            </a:br>
            <a:r>
              <a:rPr lang="ar-EG" altLang="zh-CN" sz="4000"/>
              <a:t>الخطـــــــــــــر</a:t>
            </a:r>
            <a:endParaRPr lang="en-US" altLang="ar-SA" sz="4000"/>
          </a:p>
        </p:txBody>
      </p:sp>
      <p:sp>
        <p:nvSpPr>
          <p:cNvPr id="16387" name="Rectangle 3"/>
          <p:cNvSpPr>
            <a:spLocks noGrp="1" noChangeArrowheads="1"/>
          </p:cNvSpPr>
          <p:nvPr>
            <p:ph type="body" idx="4294967295"/>
          </p:nvPr>
        </p:nvSpPr>
        <p:spPr/>
        <p:txBody>
          <a:bodyPr/>
          <a:lstStyle/>
          <a:p>
            <a:pPr algn="r" rtl="1">
              <a:lnSpc>
                <a:spcPct val="90000"/>
              </a:lnSpc>
            </a:pPr>
            <a:r>
              <a:rPr lang="ar-EG" altLang="zh-CN" sz="2400" b="1"/>
              <a:t>(1ـ6) تقسيمات الخطر</a:t>
            </a:r>
            <a:endParaRPr lang="ar-EG" altLang="zh-CN" sz="2400"/>
          </a:p>
          <a:p>
            <a:pPr algn="r" rtl="1">
              <a:lnSpc>
                <a:spcPct val="90000"/>
              </a:lnSpc>
            </a:pPr>
            <a:r>
              <a:rPr lang="ar-EG" altLang="zh-CN" sz="2400"/>
              <a:t>	إن حياة الإنسان مليئة بالأخطار، ونظراً لتعدد وكثرة الأخطار التي يتعرض له الإنسان، فإنه من الصعب وضع تقسيمات محددة لها ما لم تكن تستند إلى أساس علمي معين.</a:t>
            </a:r>
            <a:endParaRPr lang="ar-EG" altLang="zh-CN" sz="2400" b="1"/>
          </a:p>
          <a:p>
            <a:pPr algn="r" rtl="1">
              <a:lnSpc>
                <a:spcPct val="90000"/>
              </a:lnSpc>
            </a:pPr>
            <a:r>
              <a:rPr lang="ar-EG" altLang="zh-CN" sz="2400" b="1"/>
              <a:t>ويمكن تقسيم الأخطار من حيث نتائج تحققها إلى نوعين رئيسين وهما:</a:t>
            </a:r>
          </a:p>
          <a:p>
            <a:pPr algn="r" rtl="1">
              <a:lnSpc>
                <a:spcPct val="90000"/>
              </a:lnSpc>
            </a:pPr>
            <a:r>
              <a:rPr lang="ar-EG" altLang="zh-CN" sz="2400" b="1"/>
              <a:t>1 ـ الأخطار المعنوية</a:t>
            </a:r>
            <a:endParaRPr lang="ar-EG" altLang="zh-CN" sz="2400"/>
          </a:p>
          <a:p>
            <a:pPr algn="r" rtl="1">
              <a:lnSpc>
                <a:spcPct val="90000"/>
              </a:lnSpc>
            </a:pPr>
            <a:r>
              <a:rPr lang="ar-EG" altLang="zh-CN" sz="2400"/>
              <a:t>	وهي أخطار لا تسبب ربحاً أو خسارة بصورة مباشرة، ولكن تسبب خسارة معنوية فقط، مثال ذلك حالة عدم التأكد من بقاء صديق عزيز على قيد الحياة أو حالة عدم التأكد من بقاء فنان مشهور على قيد الحياة، مثل هذه الأخطار تخرج عن نطاق دراسة الخطر والتأمين وقد يهتم بدراستها علم النفس والفلسفة والاجتماع.</a:t>
            </a:r>
            <a:endParaRPr lang="ar-SA" altLang="zh-CN" sz="2400"/>
          </a:p>
          <a:p>
            <a:pPr algn="r" rtl="1">
              <a:lnSpc>
                <a:spcPct val="90000"/>
              </a:lnSpc>
            </a:pPr>
            <a:endParaRPr lang="en-US" altLang="ar-SA" sz="2400"/>
          </a:p>
        </p:txBody>
      </p:sp>
    </p:spTree>
    <p:extLst>
      <p:ext uri="{BB962C8B-B14F-4D97-AF65-F5344CB8AC3E}">
        <p14:creationId xmlns:p14="http://schemas.microsoft.com/office/powerpoint/2010/main" val="182301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ar-EG" altLang="zh-CN" sz="4000"/>
              <a:t>الفصــــل الأول</a:t>
            </a:r>
            <a:r>
              <a:rPr lang="en-US" altLang="zh-CN" sz="4000">
                <a:ea typeface="SimSun" panose="02010600030101010101" pitchFamily="2" charset="-122"/>
              </a:rPr>
              <a:t/>
            </a:r>
            <a:br>
              <a:rPr lang="en-US" altLang="zh-CN" sz="4000">
                <a:ea typeface="SimSun" panose="02010600030101010101" pitchFamily="2" charset="-122"/>
              </a:rPr>
            </a:br>
            <a:r>
              <a:rPr lang="ar-EG" altLang="zh-CN" sz="4000"/>
              <a:t>الخطـــــــــــــر</a:t>
            </a:r>
            <a:endParaRPr lang="en-US" altLang="ar-SA" sz="4000"/>
          </a:p>
        </p:txBody>
      </p:sp>
      <p:sp>
        <p:nvSpPr>
          <p:cNvPr id="17411" name="Rectangle 3"/>
          <p:cNvSpPr>
            <a:spLocks noGrp="1" noChangeArrowheads="1"/>
          </p:cNvSpPr>
          <p:nvPr>
            <p:ph type="body" idx="4294967295"/>
          </p:nvPr>
        </p:nvSpPr>
        <p:spPr/>
        <p:txBody>
          <a:bodyPr/>
          <a:lstStyle/>
          <a:p>
            <a:pPr algn="r" rtl="1">
              <a:lnSpc>
                <a:spcPct val="80000"/>
              </a:lnSpc>
            </a:pPr>
            <a:r>
              <a:rPr lang="ar-EG" altLang="zh-CN"/>
              <a:t>وتجدر الإشارة إلى أن خطر الوفاة هو خطر معنوي ومع ذلك يمكن التأمين ضد الوفاة بشرط أن يكون للمستفيد مصلحة تأمينية في بقاء المؤمن عليه على قيد الحياة.</a:t>
            </a:r>
            <a:endParaRPr lang="ar-SA" altLang="zh-CN"/>
          </a:p>
          <a:p>
            <a:pPr algn="r" rtl="1">
              <a:lnSpc>
                <a:spcPct val="80000"/>
              </a:lnSpc>
              <a:buFontTx/>
              <a:buNone/>
            </a:pPr>
            <a:endParaRPr lang="ar-SA" altLang="zh-CN"/>
          </a:p>
          <a:p>
            <a:pPr algn="r" rtl="1">
              <a:lnSpc>
                <a:spcPct val="80000"/>
              </a:lnSpc>
            </a:pPr>
            <a:r>
              <a:rPr lang="ar-EG" altLang="zh-CN" b="1"/>
              <a:t>2 ـ الأخطار الاقتصادية</a:t>
            </a:r>
            <a:endParaRPr lang="ar-EG" altLang="zh-CN"/>
          </a:p>
          <a:p>
            <a:pPr algn="r" rtl="1">
              <a:lnSpc>
                <a:spcPct val="80000"/>
              </a:lnSpc>
            </a:pPr>
            <a:r>
              <a:rPr lang="ar-EG" altLang="zh-CN"/>
              <a:t>	وهي تلك الأخطار التي ينتج عن تحقق مسبباتها خسارة مالية أو اقتصادية مثل خطر الحريق أو خطر الوفاة، وجدير بالذكر أن هناك بعض الحالات يصعب فيها الفصل بين الأخطار المعنوية والأخطار الاقتصادية، مثال ذلك خطر وفاة رب الأسرة الذي ينطوي على خطر معنوي يتمثل في عاطفة أفراد الأسرة تجاه الوالد، ويتضمن أيضاً خطراً مادياً يتمثل في انقطاع دخل أفراد الأسرة.</a:t>
            </a:r>
            <a:endParaRPr lang="en-US" altLang="ar-SA"/>
          </a:p>
        </p:txBody>
      </p:sp>
    </p:spTree>
    <p:extLst>
      <p:ext uri="{BB962C8B-B14F-4D97-AF65-F5344CB8AC3E}">
        <p14:creationId xmlns:p14="http://schemas.microsoft.com/office/powerpoint/2010/main" val="367081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r>
              <a:rPr lang="ar-EG" altLang="zh-CN" sz="4000"/>
              <a:t>الفصــــل الأول</a:t>
            </a:r>
            <a:r>
              <a:rPr lang="en-US" altLang="zh-CN" sz="4000">
                <a:ea typeface="SimSun" panose="02010600030101010101" pitchFamily="2" charset="-122"/>
              </a:rPr>
              <a:t/>
            </a:r>
            <a:br>
              <a:rPr lang="en-US" altLang="zh-CN" sz="4000">
                <a:ea typeface="SimSun" panose="02010600030101010101" pitchFamily="2" charset="-122"/>
              </a:rPr>
            </a:br>
            <a:r>
              <a:rPr lang="ar-EG" altLang="zh-CN" sz="4000"/>
              <a:t>الخطـــــــــــــر</a:t>
            </a:r>
            <a:endParaRPr lang="en-US" altLang="ar-SA" sz="4000"/>
          </a:p>
        </p:txBody>
      </p:sp>
      <p:sp>
        <p:nvSpPr>
          <p:cNvPr id="21507" name="Rectangle 3"/>
          <p:cNvSpPr>
            <a:spLocks noGrp="1" noChangeArrowheads="1"/>
          </p:cNvSpPr>
          <p:nvPr>
            <p:ph type="body" idx="4294967295"/>
          </p:nvPr>
        </p:nvSpPr>
        <p:spPr/>
        <p:txBody>
          <a:bodyPr/>
          <a:lstStyle/>
          <a:p>
            <a:pPr algn="r" rtl="1">
              <a:lnSpc>
                <a:spcPct val="90000"/>
              </a:lnSpc>
            </a:pPr>
            <a:r>
              <a:rPr lang="ar-EG" altLang="zh-CN" sz="2400" b="1" i="1" u="sng"/>
              <a:t>وتنقسم الأخطار البحتة عملياً إلى:</a:t>
            </a:r>
            <a:endParaRPr lang="ar-SA" altLang="zh-CN" sz="2400" b="1" i="1" u="sng"/>
          </a:p>
          <a:p>
            <a:pPr algn="r" rtl="1">
              <a:lnSpc>
                <a:spcPct val="90000"/>
              </a:lnSpc>
              <a:buFontTx/>
              <a:buNone/>
            </a:pPr>
            <a:endParaRPr lang="ar-EG" altLang="zh-CN" sz="2400" b="1"/>
          </a:p>
          <a:p>
            <a:pPr algn="r" rtl="1">
              <a:lnSpc>
                <a:spcPct val="90000"/>
              </a:lnSpc>
            </a:pPr>
            <a:r>
              <a:rPr lang="ar-EG" altLang="zh-CN" sz="2400" b="1"/>
              <a:t>1. أخطار الأشخاص</a:t>
            </a:r>
            <a:endParaRPr lang="ar-EG" altLang="zh-CN" sz="2400"/>
          </a:p>
          <a:p>
            <a:pPr algn="r" rtl="1">
              <a:lnSpc>
                <a:spcPct val="90000"/>
              </a:lnSpc>
            </a:pPr>
            <a:r>
              <a:rPr lang="ar-EG" altLang="zh-CN" sz="2400"/>
              <a:t>	وتشمل مجموعة من مصادر الأخطار التي يقع أثره على الأشخاص بصورة مباشرة كالوفاة المبكرة والمرض والبطالة والشيخوخة والإصابة الناتجة عن وقوع حادث معين، لاشك أن وقوع هذه الأخطار يسبب خسارة مادية تصيب الدخل، حيث إنها تؤدي إلى انقطاعه بصورة جزئية أو كاملة.</a:t>
            </a:r>
            <a:endParaRPr lang="ar-EG" altLang="zh-CN" sz="2400" b="1"/>
          </a:p>
          <a:p>
            <a:pPr algn="r" rtl="1">
              <a:lnSpc>
                <a:spcPct val="90000"/>
              </a:lnSpc>
            </a:pPr>
            <a:r>
              <a:rPr lang="ar-EG" altLang="zh-CN" sz="2400" b="1"/>
              <a:t>2 ـ أخطار للممتلكات</a:t>
            </a:r>
            <a:endParaRPr lang="ar-SA" altLang="zh-CN" sz="2400" b="1"/>
          </a:p>
          <a:p>
            <a:pPr algn="r" rtl="1">
              <a:lnSpc>
                <a:spcPct val="90000"/>
              </a:lnSpc>
              <a:buFontTx/>
              <a:buNone/>
            </a:pPr>
            <a:r>
              <a:rPr lang="ar-EG" altLang="zh-CN" sz="2400"/>
              <a:t>	وهي الأخطار التي إذا تحققت، تحدث خسائر مباشرة في ممتلكات الأشخاص (منقولة أو ثابتة) سواء كانت عقارات أو آلات أو ماشية أو بضائع، ويقلل ذلك من دخلها أو فاعلية أدائها أو نقص فيها أو زوالها ومن أمثلتها أخطار الحريق والانفجار والسطو والسرقة ومرض أو موت المواشي والفيضانات والزلازل.</a:t>
            </a:r>
            <a:endParaRPr lang="en-US" altLang="ar-SA" sz="2400"/>
          </a:p>
        </p:txBody>
      </p:sp>
    </p:spTree>
    <p:extLst>
      <p:ext uri="{BB962C8B-B14F-4D97-AF65-F5344CB8AC3E}">
        <p14:creationId xmlns:p14="http://schemas.microsoft.com/office/powerpoint/2010/main" val="51333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ar-EG" altLang="zh-CN" sz="4000"/>
              <a:t>الفصــــل الأول</a:t>
            </a:r>
            <a:r>
              <a:rPr lang="en-US" altLang="zh-CN" sz="4000">
                <a:ea typeface="SimSun" panose="02010600030101010101" pitchFamily="2" charset="-122"/>
              </a:rPr>
              <a:t/>
            </a:r>
            <a:br>
              <a:rPr lang="en-US" altLang="zh-CN" sz="4000">
                <a:ea typeface="SimSun" panose="02010600030101010101" pitchFamily="2" charset="-122"/>
              </a:rPr>
            </a:br>
            <a:r>
              <a:rPr lang="ar-EG" altLang="zh-CN" sz="4000"/>
              <a:t>الخطـــــــــــــر</a:t>
            </a:r>
            <a:endParaRPr lang="en-US" altLang="ar-SA" sz="4000"/>
          </a:p>
        </p:txBody>
      </p:sp>
      <p:sp>
        <p:nvSpPr>
          <p:cNvPr id="22531" name="Rectangle 3"/>
          <p:cNvSpPr>
            <a:spLocks noGrp="1" noChangeArrowheads="1"/>
          </p:cNvSpPr>
          <p:nvPr>
            <p:ph type="body" idx="4294967295"/>
          </p:nvPr>
        </p:nvSpPr>
        <p:spPr/>
        <p:txBody>
          <a:bodyPr/>
          <a:lstStyle/>
          <a:p>
            <a:pPr algn="r" rtl="1"/>
            <a:r>
              <a:rPr lang="ar-EG" altLang="zh-CN" b="1"/>
              <a:t>3 ـ أخطار المسئولية المدنية</a:t>
            </a:r>
            <a:endParaRPr lang="ar-EG" altLang="zh-CN"/>
          </a:p>
          <a:p>
            <a:pPr algn="r" rtl="1"/>
            <a:r>
              <a:rPr lang="ar-EG" altLang="zh-CN"/>
              <a:t>	وهي أخطار يتسبب في تحققها شخص معين، وينتج عن هذا التحقق إصابة الغير بضرر مادي في شخصه أو ممتلكاته أو في الاثنين معاً، ويكون الشخص مسئولاً أمام القانون في عملية التعويض عن هذا الخسائر مما يؤدي إلى نقص في ثروته وليس في شخصه أو ممتلكاته، كما أنها قد تؤدي إلى تأثير على المركز المالي للشخص، ومن هنا يطلق عليها البضائع "أخطار الثروات" ومن أمثلتها أخطرا المسئولية المدنية عن حوادث السيارات والتي تؤدي إلى خسائر مادية تلحق بالغير (في شخصه أو ممتلكاته) ويكون مسئولاً عنها صاحب السيارة.</a:t>
            </a:r>
            <a:endParaRPr lang="en-US" altLang="ar-SA"/>
          </a:p>
        </p:txBody>
      </p:sp>
    </p:spTree>
    <p:extLst>
      <p:ext uri="{BB962C8B-B14F-4D97-AF65-F5344CB8AC3E}">
        <p14:creationId xmlns:p14="http://schemas.microsoft.com/office/powerpoint/2010/main" val="149715971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Words>
  <Application>Microsoft Office PowerPoint</Application>
  <PresentationFormat>ملء الشاشة</PresentationFormat>
  <Paragraphs>21</Paragraphs>
  <Slides>4</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4</vt:i4>
      </vt:variant>
    </vt:vector>
  </HeadingPairs>
  <TitlesOfParts>
    <vt:vector size="11" baseType="lpstr">
      <vt:lpstr>SimSun</vt:lpstr>
      <vt:lpstr>SimSun</vt:lpstr>
      <vt:lpstr>Arial</vt:lpstr>
      <vt:lpstr>Calibri</vt:lpstr>
      <vt:lpstr>Calibri Light</vt:lpstr>
      <vt:lpstr>Times New Roman</vt:lpstr>
      <vt:lpstr>نسق Office</vt:lpstr>
      <vt:lpstr>الفصــــل الأول الخطـــــــــــــر</vt:lpstr>
      <vt:lpstr>الفصــــل الأول الخطـــــــــــــر</vt:lpstr>
      <vt:lpstr>الفصــــل الأول الخطـــــــــــــر</vt:lpstr>
      <vt:lpstr>الفصــــل الأول الخطـــــــــــــر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الفصــــل الأول الخطـــــــــــــر</dc:title>
  <dc:creator>Hisham</dc:creator>
  <cp:lastModifiedBy>Hisham</cp:lastModifiedBy>
  <cp:revision>1</cp:revision>
  <dcterms:created xsi:type="dcterms:W3CDTF">2021-02-19T17:35:27Z</dcterms:created>
  <dcterms:modified xsi:type="dcterms:W3CDTF">2021-02-19T17:36:17Z</dcterms:modified>
</cp:coreProperties>
</file>