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4"/>
  </p:sldMasterIdLst>
  <p:notesMasterIdLst>
    <p:notesMasterId r:id="rId44"/>
  </p:notesMasterIdLst>
  <p:sldIdLst>
    <p:sldId id="329" r:id="rId5"/>
    <p:sldId id="368" r:id="rId6"/>
    <p:sldId id="369" r:id="rId7"/>
    <p:sldId id="370" r:id="rId8"/>
    <p:sldId id="371" r:id="rId9"/>
    <p:sldId id="372" r:id="rId10"/>
    <p:sldId id="373" r:id="rId11"/>
    <p:sldId id="324" r:id="rId12"/>
    <p:sldId id="326" r:id="rId13"/>
    <p:sldId id="319" r:id="rId14"/>
    <p:sldId id="320" r:id="rId15"/>
    <p:sldId id="406" r:id="rId16"/>
    <p:sldId id="407" r:id="rId17"/>
    <p:sldId id="374" r:id="rId18"/>
    <p:sldId id="375" r:id="rId19"/>
    <p:sldId id="376" r:id="rId20"/>
    <p:sldId id="377" r:id="rId21"/>
    <p:sldId id="381" r:id="rId22"/>
    <p:sldId id="382" r:id="rId23"/>
    <p:sldId id="380" r:id="rId24"/>
    <p:sldId id="383" r:id="rId25"/>
    <p:sldId id="384" r:id="rId26"/>
    <p:sldId id="415" r:id="rId27"/>
    <p:sldId id="322" r:id="rId28"/>
    <p:sldId id="385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7" r:id="rId39"/>
    <p:sldId id="398" r:id="rId40"/>
    <p:sldId id="399" r:id="rId41"/>
    <p:sldId id="400" r:id="rId42"/>
    <p:sldId id="405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BF2BAA"/>
    <a:srgbClr val="DD69C4"/>
    <a:srgbClr val="62204A"/>
    <a:srgbClr val="FF0066"/>
    <a:srgbClr val="BF2B9F"/>
    <a:srgbClr val="E9F8FB"/>
    <a:srgbClr val="C2ECF4"/>
    <a:srgbClr val="00CC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27F97BB-C833-4FB7-BDE5-3F7075034690}" styleName="نمط ذو نسُق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نمط ذو نسُق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عمود1</c:v>
                </c:pt>
              </c:strCache>
            </c:strRef>
          </c:tx>
          <c:invertIfNegative val="0"/>
          <c:cat>
            <c:strRef>
              <c:f>ورقة1!$A$2:$A$5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O</c:v>
                </c:pt>
                <c:pt idx="3">
                  <c:v>AB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A-4DF4-9830-DFBB940B1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93696"/>
        <c:axId val="150895616"/>
      </c:barChart>
      <c:catAx>
        <c:axId val="15089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A"/>
                  <a:t>فصيلة الدم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50895616"/>
        <c:crosses val="autoZero"/>
        <c:auto val="1"/>
        <c:lblAlgn val="ctr"/>
        <c:lblOffset val="100"/>
        <c:noMultiLvlLbl val="0"/>
      </c:catAx>
      <c:valAx>
        <c:axId val="1508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A"/>
                  <a:t>عدد المرضى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89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99E90-268E-4F8F-B718-E7517F75F00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pPr rtl="1"/>
          <a:endParaRPr lang="ar-SA"/>
        </a:p>
      </dgm:t>
    </dgm:pt>
    <dgm:pt modelId="{D0E1781F-2C1D-4462-8EA6-581D9C3EC8DF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منها</a:t>
          </a:r>
        </a:p>
      </dgm:t>
    </dgm:pt>
    <dgm:pt modelId="{271B0F28-2F1B-4D69-94AA-73EADF711909}" type="parTrans" cxnId="{3101670D-9062-4BF3-A0EA-66F3AE20E1DF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4380F051-1978-4F19-9341-26D41A2B96E6}" type="sibTrans" cxnId="{3101670D-9062-4BF3-A0EA-66F3AE20E1DF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8BF6091B-35D2-4CC7-971C-644315030C0D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المنوال</a:t>
          </a:r>
        </a:p>
      </dgm:t>
    </dgm:pt>
    <dgm:pt modelId="{45F002E2-634B-4CC8-9AA2-98A1935523BD}" type="parTrans" cxnId="{AC3881D2-0C48-4A4B-83A7-147B0B3AE1A6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B79B6FD0-70CC-45DD-9DE6-85AB942DF8EF}" type="sibTrans" cxnId="{AC3881D2-0C48-4A4B-83A7-147B0B3AE1A6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EB66A6E5-A8A9-4B99-B441-A854AF4671A2}">
      <dgm:prSet phldrT="[نص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000" b="1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الوسيط</a:t>
          </a:r>
        </a:p>
      </dgm:t>
    </dgm:pt>
    <dgm:pt modelId="{E1448116-04D2-4AC6-A134-F492FCBAC391}" type="parTrans" cxnId="{021C42E0-C675-4402-8D96-16005F5906ED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2C21E542-1D91-451C-969D-7DDB4EB78DB2}" type="sibTrans" cxnId="{021C42E0-C675-4402-8D96-16005F5906ED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D1C96ADC-79B3-4229-9D4C-8A2268ADA092}">
      <dgm:prSet phldrT="[نص]" custT="1"/>
      <dgm:spPr/>
      <dgm:t>
        <a:bodyPr/>
        <a:lstStyle/>
        <a:p>
          <a:pPr rtl="1"/>
          <a:r>
            <a:rPr lang="ar-SA" sz="2000" b="1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الوسط الحسابي</a:t>
          </a:r>
        </a:p>
      </dgm:t>
    </dgm:pt>
    <dgm:pt modelId="{E30BAB3A-FDCD-4C01-90F2-285FA8799A90}" type="parTrans" cxnId="{695C08C4-8E4E-4DCF-8C5B-5671FFD0281A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7BB69AAB-D06C-4147-9750-E2A550F09B2C}" type="sibTrans" cxnId="{695C08C4-8E4E-4DCF-8C5B-5671FFD0281A}">
      <dgm:prSet/>
      <dgm:spPr/>
      <dgm:t>
        <a:bodyPr/>
        <a:lstStyle/>
        <a:p>
          <a:pPr rtl="1"/>
          <a:endParaRPr lang="ar-SA" sz="2000" b="1">
            <a:solidFill>
              <a:schemeClr val="bg2">
                <a:lumMod val="25000"/>
              </a:schemeClr>
            </a:solidFill>
            <a:latin typeface="Hacen Casablanca Heavy" pitchFamily="2" charset="-78"/>
            <a:cs typeface="Hacen Casablanca Heavy" pitchFamily="2" charset="-78"/>
          </a:endParaRPr>
        </a:p>
      </dgm:t>
    </dgm:pt>
    <dgm:pt modelId="{16D099BA-9EAD-48F4-AA7D-777972B014E9}" type="pres">
      <dgm:prSet presAssocID="{89B99E90-268E-4F8F-B718-E7517F75F00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0AD7DF-3602-40D4-A9DD-E6C3F7F5B3DF}" type="pres">
      <dgm:prSet presAssocID="{D0E1781F-2C1D-4462-8EA6-581D9C3EC8DF}" presName="hierRoot1" presStyleCnt="0">
        <dgm:presLayoutVars>
          <dgm:hierBranch val="init"/>
        </dgm:presLayoutVars>
      </dgm:prSet>
      <dgm:spPr/>
    </dgm:pt>
    <dgm:pt modelId="{893BDC9C-02D0-49B6-A78E-43606FB8221F}" type="pres">
      <dgm:prSet presAssocID="{D0E1781F-2C1D-4462-8EA6-581D9C3EC8DF}" presName="rootComposite1" presStyleCnt="0"/>
      <dgm:spPr/>
    </dgm:pt>
    <dgm:pt modelId="{C25FE170-9B02-441B-B53A-1B1542C83945}" type="pres">
      <dgm:prSet presAssocID="{D0E1781F-2C1D-4462-8EA6-581D9C3EC8DF}" presName="rootText1" presStyleLbl="alignAcc1" presStyleIdx="0" presStyleCnt="0">
        <dgm:presLayoutVars>
          <dgm:chPref val="3"/>
        </dgm:presLayoutVars>
      </dgm:prSet>
      <dgm:spPr/>
    </dgm:pt>
    <dgm:pt modelId="{34363187-DA86-400C-80F6-4AFD7865281A}" type="pres">
      <dgm:prSet presAssocID="{D0E1781F-2C1D-4462-8EA6-581D9C3EC8DF}" presName="topArc1" presStyleLbl="parChTrans1D1" presStyleIdx="0" presStyleCnt="8"/>
      <dgm:spPr/>
    </dgm:pt>
    <dgm:pt modelId="{3CCC5700-E892-4651-A18C-9DD6AC952428}" type="pres">
      <dgm:prSet presAssocID="{D0E1781F-2C1D-4462-8EA6-581D9C3EC8DF}" presName="bottomArc1" presStyleLbl="parChTrans1D1" presStyleIdx="1" presStyleCnt="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FC627185-38BC-4A53-9B25-E1B042420BF6}" type="pres">
      <dgm:prSet presAssocID="{D0E1781F-2C1D-4462-8EA6-581D9C3EC8DF}" presName="topConnNode1" presStyleLbl="node1" presStyleIdx="0" presStyleCnt="0"/>
      <dgm:spPr/>
    </dgm:pt>
    <dgm:pt modelId="{866D53E2-B3F3-4E2D-94CF-2A23321DBC49}" type="pres">
      <dgm:prSet presAssocID="{D0E1781F-2C1D-4462-8EA6-581D9C3EC8DF}" presName="hierChild2" presStyleCnt="0"/>
      <dgm:spPr/>
    </dgm:pt>
    <dgm:pt modelId="{9F2B8670-234F-4121-84CC-861F33FEA2B7}" type="pres">
      <dgm:prSet presAssocID="{45F002E2-634B-4CC8-9AA2-98A1935523BD}" presName="Name28" presStyleLbl="parChTrans1D2" presStyleIdx="0" presStyleCnt="3"/>
      <dgm:spPr/>
    </dgm:pt>
    <dgm:pt modelId="{74A4BDF1-64DC-4E9D-BA2F-2B055B835725}" type="pres">
      <dgm:prSet presAssocID="{8BF6091B-35D2-4CC7-971C-644315030C0D}" presName="hierRoot2" presStyleCnt="0">
        <dgm:presLayoutVars>
          <dgm:hierBranch val="init"/>
        </dgm:presLayoutVars>
      </dgm:prSet>
      <dgm:spPr/>
    </dgm:pt>
    <dgm:pt modelId="{73DECBF0-320E-4567-9F7F-CE53CB23D400}" type="pres">
      <dgm:prSet presAssocID="{8BF6091B-35D2-4CC7-971C-644315030C0D}" presName="rootComposite2" presStyleCnt="0"/>
      <dgm:spPr/>
    </dgm:pt>
    <dgm:pt modelId="{B58C678B-793A-48E2-8AC8-048643FA49EF}" type="pres">
      <dgm:prSet presAssocID="{8BF6091B-35D2-4CC7-971C-644315030C0D}" presName="rootText2" presStyleLbl="alignAcc1" presStyleIdx="0" presStyleCnt="0">
        <dgm:presLayoutVars>
          <dgm:chPref val="3"/>
        </dgm:presLayoutVars>
      </dgm:prSet>
      <dgm:spPr/>
    </dgm:pt>
    <dgm:pt modelId="{BE493CD5-4F55-4D10-8A82-2C849C50CD99}" type="pres">
      <dgm:prSet presAssocID="{8BF6091B-35D2-4CC7-971C-644315030C0D}" presName="topArc2" presStyleLbl="parChTrans1D1" presStyleIdx="2" presStyleCnt="8"/>
      <dgm:spPr/>
    </dgm:pt>
    <dgm:pt modelId="{F3F56575-D320-46ED-9A20-210E3547D206}" type="pres">
      <dgm:prSet presAssocID="{8BF6091B-35D2-4CC7-971C-644315030C0D}" presName="bottomArc2" presStyleLbl="parChTrans1D1" presStyleIdx="3" presStyleCnt="8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5920EDC-C8D0-426A-8B47-B32683575B87}" type="pres">
      <dgm:prSet presAssocID="{8BF6091B-35D2-4CC7-971C-644315030C0D}" presName="topConnNode2" presStyleLbl="node2" presStyleIdx="0" presStyleCnt="0"/>
      <dgm:spPr/>
    </dgm:pt>
    <dgm:pt modelId="{22D08F69-8008-46AD-BB85-9EEAB7B142E4}" type="pres">
      <dgm:prSet presAssocID="{8BF6091B-35D2-4CC7-971C-644315030C0D}" presName="hierChild4" presStyleCnt="0"/>
      <dgm:spPr/>
    </dgm:pt>
    <dgm:pt modelId="{212A1074-E13D-4038-B0A2-26227C5D140C}" type="pres">
      <dgm:prSet presAssocID="{8BF6091B-35D2-4CC7-971C-644315030C0D}" presName="hierChild5" presStyleCnt="0"/>
      <dgm:spPr/>
    </dgm:pt>
    <dgm:pt modelId="{2B16A56E-02E0-410C-9639-06FF933B0BEF}" type="pres">
      <dgm:prSet presAssocID="{E1448116-04D2-4AC6-A134-F492FCBAC391}" presName="Name28" presStyleLbl="parChTrans1D2" presStyleIdx="1" presStyleCnt="3"/>
      <dgm:spPr/>
    </dgm:pt>
    <dgm:pt modelId="{C5AA8C9C-76CC-49C1-943A-F2A7D4B00C7C}" type="pres">
      <dgm:prSet presAssocID="{EB66A6E5-A8A9-4B99-B441-A854AF4671A2}" presName="hierRoot2" presStyleCnt="0">
        <dgm:presLayoutVars>
          <dgm:hierBranch val="init"/>
        </dgm:presLayoutVars>
      </dgm:prSet>
      <dgm:spPr/>
    </dgm:pt>
    <dgm:pt modelId="{0203D66F-4B9D-4E67-B285-11CDED502800}" type="pres">
      <dgm:prSet presAssocID="{EB66A6E5-A8A9-4B99-B441-A854AF4671A2}" presName="rootComposite2" presStyleCnt="0"/>
      <dgm:spPr/>
    </dgm:pt>
    <dgm:pt modelId="{DA056BF1-60E2-4E42-8D04-190D44698AEA}" type="pres">
      <dgm:prSet presAssocID="{EB66A6E5-A8A9-4B99-B441-A854AF4671A2}" presName="rootText2" presStyleLbl="alignAcc1" presStyleIdx="0" presStyleCnt="0">
        <dgm:presLayoutVars>
          <dgm:chPref val="3"/>
        </dgm:presLayoutVars>
      </dgm:prSet>
      <dgm:spPr/>
    </dgm:pt>
    <dgm:pt modelId="{7481638C-6C00-435B-9B49-F3285C9A47CF}" type="pres">
      <dgm:prSet presAssocID="{EB66A6E5-A8A9-4B99-B441-A854AF4671A2}" presName="topArc2" presStyleLbl="parChTrans1D1" presStyleIdx="4" presStyleCnt="8"/>
      <dgm:spPr/>
    </dgm:pt>
    <dgm:pt modelId="{3015BEC6-C25B-4175-828E-EB8AABFF9655}" type="pres">
      <dgm:prSet presAssocID="{EB66A6E5-A8A9-4B99-B441-A854AF4671A2}" presName="bottomArc2" presStyleLbl="parChTrans1D1" presStyleIdx="5" presStyleCnt="8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E4F9CBE9-A6C3-456C-829E-4D94CFFA1AB5}" type="pres">
      <dgm:prSet presAssocID="{EB66A6E5-A8A9-4B99-B441-A854AF4671A2}" presName="topConnNode2" presStyleLbl="node2" presStyleIdx="0" presStyleCnt="0"/>
      <dgm:spPr/>
    </dgm:pt>
    <dgm:pt modelId="{C479E0A7-7508-4E70-95AA-453887298506}" type="pres">
      <dgm:prSet presAssocID="{EB66A6E5-A8A9-4B99-B441-A854AF4671A2}" presName="hierChild4" presStyleCnt="0"/>
      <dgm:spPr/>
    </dgm:pt>
    <dgm:pt modelId="{C3C89C37-46E9-452B-ADEE-C6088F3BA351}" type="pres">
      <dgm:prSet presAssocID="{EB66A6E5-A8A9-4B99-B441-A854AF4671A2}" presName="hierChild5" presStyleCnt="0"/>
      <dgm:spPr/>
    </dgm:pt>
    <dgm:pt modelId="{B6C0BC09-155E-400D-883D-5CD81732F7C4}" type="pres">
      <dgm:prSet presAssocID="{E30BAB3A-FDCD-4C01-90F2-285FA8799A90}" presName="Name28" presStyleLbl="parChTrans1D2" presStyleIdx="2" presStyleCnt="3"/>
      <dgm:spPr/>
    </dgm:pt>
    <dgm:pt modelId="{13621EF7-9551-4AE1-BAC8-49EDE778EAE5}" type="pres">
      <dgm:prSet presAssocID="{D1C96ADC-79B3-4229-9D4C-8A2268ADA092}" presName="hierRoot2" presStyleCnt="0">
        <dgm:presLayoutVars>
          <dgm:hierBranch val="init"/>
        </dgm:presLayoutVars>
      </dgm:prSet>
      <dgm:spPr/>
    </dgm:pt>
    <dgm:pt modelId="{2A7BE923-CACE-4EFD-B469-CD57BA7D0A6E}" type="pres">
      <dgm:prSet presAssocID="{D1C96ADC-79B3-4229-9D4C-8A2268ADA092}" presName="rootComposite2" presStyleCnt="0"/>
      <dgm:spPr/>
    </dgm:pt>
    <dgm:pt modelId="{02827FE3-3869-4733-9875-837A060C5F98}" type="pres">
      <dgm:prSet presAssocID="{D1C96ADC-79B3-4229-9D4C-8A2268ADA092}" presName="rootText2" presStyleLbl="alignAcc1" presStyleIdx="0" presStyleCnt="0">
        <dgm:presLayoutVars>
          <dgm:chPref val="3"/>
        </dgm:presLayoutVars>
      </dgm:prSet>
      <dgm:spPr/>
    </dgm:pt>
    <dgm:pt modelId="{3BEB8A69-D39C-42E6-A7B1-3697E7EE8608}" type="pres">
      <dgm:prSet presAssocID="{D1C96ADC-79B3-4229-9D4C-8A2268ADA092}" presName="topArc2" presStyleLbl="parChTrans1D1" presStyleIdx="6" presStyleCnt="8"/>
      <dgm:spPr/>
    </dgm:pt>
    <dgm:pt modelId="{5D5A81B2-E870-45A2-8AC6-B7E5296FC0A4}" type="pres">
      <dgm:prSet presAssocID="{D1C96ADC-79B3-4229-9D4C-8A2268ADA092}" presName="bottomArc2" presStyleLbl="parChTrans1D1" presStyleIdx="7" presStyleCnt="8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BA6DF10D-74B8-4707-A611-2E03E22E5FE8}" type="pres">
      <dgm:prSet presAssocID="{D1C96ADC-79B3-4229-9D4C-8A2268ADA092}" presName="topConnNode2" presStyleLbl="node2" presStyleIdx="0" presStyleCnt="0"/>
      <dgm:spPr/>
    </dgm:pt>
    <dgm:pt modelId="{1ACC8C61-05F6-49F3-8FCC-F22CB872FD84}" type="pres">
      <dgm:prSet presAssocID="{D1C96ADC-79B3-4229-9D4C-8A2268ADA092}" presName="hierChild4" presStyleCnt="0"/>
      <dgm:spPr/>
    </dgm:pt>
    <dgm:pt modelId="{EC03BADA-4248-4919-BC11-D7E4CAF6B0B9}" type="pres">
      <dgm:prSet presAssocID="{D1C96ADC-79B3-4229-9D4C-8A2268ADA092}" presName="hierChild5" presStyleCnt="0"/>
      <dgm:spPr/>
    </dgm:pt>
    <dgm:pt modelId="{86C32FC0-B6A3-405C-A908-8E651179E285}" type="pres">
      <dgm:prSet presAssocID="{D0E1781F-2C1D-4462-8EA6-581D9C3EC8DF}" presName="hierChild3" presStyleCnt="0"/>
      <dgm:spPr/>
    </dgm:pt>
  </dgm:ptLst>
  <dgm:cxnLst>
    <dgm:cxn modelId="{3101670D-9062-4BF3-A0EA-66F3AE20E1DF}" srcId="{89B99E90-268E-4F8F-B718-E7517F75F003}" destId="{D0E1781F-2C1D-4462-8EA6-581D9C3EC8DF}" srcOrd="0" destOrd="0" parTransId="{271B0F28-2F1B-4D69-94AA-73EADF711909}" sibTransId="{4380F051-1978-4F19-9341-26D41A2B96E6}"/>
    <dgm:cxn modelId="{E68D1A39-4385-41F1-812D-111420D43445}" type="presOf" srcId="{D0E1781F-2C1D-4462-8EA6-581D9C3EC8DF}" destId="{FC627185-38BC-4A53-9B25-E1B042420BF6}" srcOrd="1" destOrd="0" presId="urn:microsoft.com/office/officeart/2008/layout/HalfCircleOrganizationChart"/>
    <dgm:cxn modelId="{1F81C25D-96BF-4133-B8F2-28C7CCB84350}" type="presOf" srcId="{45F002E2-634B-4CC8-9AA2-98A1935523BD}" destId="{9F2B8670-234F-4121-84CC-861F33FEA2B7}" srcOrd="0" destOrd="0" presId="urn:microsoft.com/office/officeart/2008/layout/HalfCircleOrganizationChart"/>
    <dgm:cxn modelId="{C106235F-284E-4304-A34A-FADB3CD5A65B}" type="presOf" srcId="{EB66A6E5-A8A9-4B99-B441-A854AF4671A2}" destId="{E4F9CBE9-A6C3-456C-829E-4D94CFFA1AB5}" srcOrd="1" destOrd="0" presId="urn:microsoft.com/office/officeart/2008/layout/HalfCircleOrganizationChart"/>
    <dgm:cxn modelId="{7DEAF469-1DD9-4C77-AE32-2E3FA3ED042C}" type="presOf" srcId="{D0E1781F-2C1D-4462-8EA6-581D9C3EC8DF}" destId="{C25FE170-9B02-441B-B53A-1B1542C83945}" srcOrd="0" destOrd="0" presId="urn:microsoft.com/office/officeart/2008/layout/HalfCircleOrganizationChart"/>
    <dgm:cxn modelId="{7FCE944F-AF4E-4EF3-BE6A-EC144C2FE2D4}" type="presOf" srcId="{D1C96ADC-79B3-4229-9D4C-8A2268ADA092}" destId="{02827FE3-3869-4733-9875-837A060C5F98}" srcOrd="0" destOrd="0" presId="urn:microsoft.com/office/officeart/2008/layout/HalfCircleOrganizationChart"/>
    <dgm:cxn modelId="{5DA16577-2163-421A-8031-6DD0FC14DA5C}" type="presOf" srcId="{8BF6091B-35D2-4CC7-971C-644315030C0D}" destId="{B58C678B-793A-48E2-8AC8-048643FA49EF}" srcOrd="0" destOrd="0" presId="urn:microsoft.com/office/officeart/2008/layout/HalfCircleOrganizationChart"/>
    <dgm:cxn modelId="{D2B6308A-C08F-4DB4-B76B-353154531531}" type="presOf" srcId="{89B99E90-268E-4F8F-B718-E7517F75F003}" destId="{16D099BA-9EAD-48F4-AA7D-777972B014E9}" srcOrd="0" destOrd="0" presId="urn:microsoft.com/office/officeart/2008/layout/HalfCircleOrganizationChart"/>
    <dgm:cxn modelId="{133DA597-B1A0-4F5F-B941-D82FA2893885}" type="presOf" srcId="{E1448116-04D2-4AC6-A134-F492FCBAC391}" destId="{2B16A56E-02E0-410C-9639-06FF933B0BEF}" srcOrd="0" destOrd="0" presId="urn:microsoft.com/office/officeart/2008/layout/HalfCircleOrganizationChart"/>
    <dgm:cxn modelId="{C883C59A-675D-4E77-8B4B-9AFC3D1D1C62}" type="presOf" srcId="{EB66A6E5-A8A9-4B99-B441-A854AF4671A2}" destId="{DA056BF1-60E2-4E42-8D04-190D44698AEA}" srcOrd="0" destOrd="0" presId="urn:microsoft.com/office/officeart/2008/layout/HalfCircleOrganizationChart"/>
    <dgm:cxn modelId="{9DDE86BE-67D9-41F2-A302-252C0D577961}" type="presOf" srcId="{E30BAB3A-FDCD-4C01-90F2-285FA8799A90}" destId="{B6C0BC09-155E-400D-883D-5CD81732F7C4}" srcOrd="0" destOrd="0" presId="urn:microsoft.com/office/officeart/2008/layout/HalfCircleOrganizationChart"/>
    <dgm:cxn modelId="{5321BBBF-9808-4F9C-9C37-3E836886C290}" type="presOf" srcId="{8BF6091B-35D2-4CC7-971C-644315030C0D}" destId="{95920EDC-C8D0-426A-8B47-B32683575B87}" srcOrd="1" destOrd="0" presId="urn:microsoft.com/office/officeart/2008/layout/HalfCircleOrganizationChart"/>
    <dgm:cxn modelId="{695C08C4-8E4E-4DCF-8C5B-5671FFD0281A}" srcId="{D0E1781F-2C1D-4462-8EA6-581D9C3EC8DF}" destId="{D1C96ADC-79B3-4229-9D4C-8A2268ADA092}" srcOrd="2" destOrd="0" parTransId="{E30BAB3A-FDCD-4C01-90F2-285FA8799A90}" sibTransId="{7BB69AAB-D06C-4147-9750-E2A550F09B2C}"/>
    <dgm:cxn modelId="{AC3881D2-0C48-4A4B-83A7-147B0B3AE1A6}" srcId="{D0E1781F-2C1D-4462-8EA6-581D9C3EC8DF}" destId="{8BF6091B-35D2-4CC7-971C-644315030C0D}" srcOrd="0" destOrd="0" parTransId="{45F002E2-634B-4CC8-9AA2-98A1935523BD}" sibTransId="{B79B6FD0-70CC-45DD-9DE6-85AB942DF8EF}"/>
    <dgm:cxn modelId="{08F438DE-C473-4F73-8C85-2168E5DCFA4F}" type="presOf" srcId="{D1C96ADC-79B3-4229-9D4C-8A2268ADA092}" destId="{BA6DF10D-74B8-4707-A611-2E03E22E5FE8}" srcOrd="1" destOrd="0" presId="urn:microsoft.com/office/officeart/2008/layout/HalfCircleOrganizationChart"/>
    <dgm:cxn modelId="{021C42E0-C675-4402-8D96-16005F5906ED}" srcId="{D0E1781F-2C1D-4462-8EA6-581D9C3EC8DF}" destId="{EB66A6E5-A8A9-4B99-B441-A854AF4671A2}" srcOrd="1" destOrd="0" parTransId="{E1448116-04D2-4AC6-A134-F492FCBAC391}" sibTransId="{2C21E542-1D91-451C-969D-7DDB4EB78DB2}"/>
    <dgm:cxn modelId="{30F8912A-C2FD-404E-9DC7-3AE7CB828689}" type="presParOf" srcId="{16D099BA-9EAD-48F4-AA7D-777972B014E9}" destId="{000AD7DF-3602-40D4-A9DD-E6C3F7F5B3DF}" srcOrd="0" destOrd="0" presId="urn:microsoft.com/office/officeart/2008/layout/HalfCircleOrganizationChart"/>
    <dgm:cxn modelId="{EC88620A-B863-49AD-9069-D9A61A2BDC92}" type="presParOf" srcId="{000AD7DF-3602-40D4-A9DD-E6C3F7F5B3DF}" destId="{893BDC9C-02D0-49B6-A78E-43606FB8221F}" srcOrd="0" destOrd="0" presId="urn:microsoft.com/office/officeart/2008/layout/HalfCircleOrganizationChart"/>
    <dgm:cxn modelId="{AC9DC033-BECD-4857-BA52-233F694651AC}" type="presParOf" srcId="{893BDC9C-02D0-49B6-A78E-43606FB8221F}" destId="{C25FE170-9B02-441B-B53A-1B1542C83945}" srcOrd="0" destOrd="0" presId="urn:microsoft.com/office/officeart/2008/layout/HalfCircleOrganizationChart"/>
    <dgm:cxn modelId="{3F311E96-23C9-417E-BEAB-2C2EE147F53B}" type="presParOf" srcId="{893BDC9C-02D0-49B6-A78E-43606FB8221F}" destId="{34363187-DA86-400C-80F6-4AFD7865281A}" srcOrd="1" destOrd="0" presId="urn:microsoft.com/office/officeart/2008/layout/HalfCircleOrganizationChart"/>
    <dgm:cxn modelId="{5F44B800-2915-448B-B4BC-8E804BA7F6C5}" type="presParOf" srcId="{893BDC9C-02D0-49B6-A78E-43606FB8221F}" destId="{3CCC5700-E892-4651-A18C-9DD6AC952428}" srcOrd="2" destOrd="0" presId="urn:microsoft.com/office/officeart/2008/layout/HalfCircleOrganizationChart"/>
    <dgm:cxn modelId="{2ABE96A2-7989-4D3B-93C7-6AC034DE0FCE}" type="presParOf" srcId="{893BDC9C-02D0-49B6-A78E-43606FB8221F}" destId="{FC627185-38BC-4A53-9B25-E1B042420BF6}" srcOrd="3" destOrd="0" presId="urn:microsoft.com/office/officeart/2008/layout/HalfCircleOrganizationChart"/>
    <dgm:cxn modelId="{65D5D747-6B4B-4875-810C-F7402BAC32BB}" type="presParOf" srcId="{000AD7DF-3602-40D4-A9DD-E6C3F7F5B3DF}" destId="{866D53E2-B3F3-4E2D-94CF-2A23321DBC49}" srcOrd="1" destOrd="0" presId="urn:microsoft.com/office/officeart/2008/layout/HalfCircleOrganizationChart"/>
    <dgm:cxn modelId="{05767CD8-A0A1-4C34-B34B-694C7A025E7B}" type="presParOf" srcId="{866D53E2-B3F3-4E2D-94CF-2A23321DBC49}" destId="{9F2B8670-234F-4121-84CC-861F33FEA2B7}" srcOrd="0" destOrd="0" presId="urn:microsoft.com/office/officeart/2008/layout/HalfCircleOrganizationChart"/>
    <dgm:cxn modelId="{F373EACD-2A86-4C01-AECD-8B7DD8ED965F}" type="presParOf" srcId="{866D53E2-B3F3-4E2D-94CF-2A23321DBC49}" destId="{74A4BDF1-64DC-4E9D-BA2F-2B055B835725}" srcOrd="1" destOrd="0" presId="urn:microsoft.com/office/officeart/2008/layout/HalfCircleOrganizationChart"/>
    <dgm:cxn modelId="{B3B30B3A-F71E-465E-A86B-85AB8CB6818E}" type="presParOf" srcId="{74A4BDF1-64DC-4E9D-BA2F-2B055B835725}" destId="{73DECBF0-320E-4567-9F7F-CE53CB23D400}" srcOrd="0" destOrd="0" presId="urn:microsoft.com/office/officeart/2008/layout/HalfCircleOrganizationChart"/>
    <dgm:cxn modelId="{B2812FF7-650F-40C7-8D72-E4EC1A02754A}" type="presParOf" srcId="{73DECBF0-320E-4567-9F7F-CE53CB23D400}" destId="{B58C678B-793A-48E2-8AC8-048643FA49EF}" srcOrd="0" destOrd="0" presId="urn:microsoft.com/office/officeart/2008/layout/HalfCircleOrganizationChart"/>
    <dgm:cxn modelId="{2FB77A76-A01F-47E2-A692-71B5C95EB69E}" type="presParOf" srcId="{73DECBF0-320E-4567-9F7F-CE53CB23D400}" destId="{BE493CD5-4F55-4D10-8A82-2C849C50CD99}" srcOrd="1" destOrd="0" presId="urn:microsoft.com/office/officeart/2008/layout/HalfCircleOrganizationChart"/>
    <dgm:cxn modelId="{31E07F0D-549B-4A2A-B40A-3D1CE9728F2B}" type="presParOf" srcId="{73DECBF0-320E-4567-9F7F-CE53CB23D400}" destId="{F3F56575-D320-46ED-9A20-210E3547D206}" srcOrd="2" destOrd="0" presId="urn:microsoft.com/office/officeart/2008/layout/HalfCircleOrganizationChart"/>
    <dgm:cxn modelId="{D663B9E4-2652-4296-9E94-F5CD2D884702}" type="presParOf" srcId="{73DECBF0-320E-4567-9F7F-CE53CB23D400}" destId="{95920EDC-C8D0-426A-8B47-B32683575B87}" srcOrd="3" destOrd="0" presId="urn:microsoft.com/office/officeart/2008/layout/HalfCircleOrganizationChart"/>
    <dgm:cxn modelId="{0C905AF9-F040-4FB3-BFAB-CBFD4A72B9A5}" type="presParOf" srcId="{74A4BDF1-64DC-4E9D-BA2F-2B055B835725}" destId="{22D08F69-8008-46AD-BB85-9EEAB7B142E4}" srcOrd="1" destOrd="0" presId="urn:microsoft.com/office/officeart/2008/layout/HalfCircleOrganizationChart"/>
    <dgm:cxn modelId="{D241813A-0A9B-4FE2-BA52-E9BA1BA0F9D4}" type="presParOf" srcId="{74A4BDF1-64DC-4E9D-BA2F-2B055B835725}" destId="{212A1074-E13D-4038-B0A2-26227C5D140C}" srcOrd="2" destOrd="0" presId="urn:microsoft.com/office/officeart/2008/layout/HalfCircleOrganizationChart"/>
    <dgm:cxn modelId="{AE4A5390-6307-4866-BAEA-B807703CC3B2}" type="presParOf" srcId="{866D53E2-B3F3-4E2D-94CF-2A23321DBC49}" destId="{2B16A56E-02E0-410C-9639-06FF933B0BEF}" srcOrd="2" destOrd="0" presId="urn:microsoft.com/office/officeart/2008/layout/HalfCircleOrganizationChart"/>
    <dgm:cxn modelId="{20663302-2A4A-4D2C-B757-50D9A6F86B57}" type="presParOf" srcId="{866D53E2-B3F3-4E2D-94CF-2A23321DBC49}" destId="{C5AA8C9C-76CC-49C1-943A-F2A7D4B00C7C}" srcOrd="3" destOrd="0" presId="urn:microsoft.com/office/officeart/2008/layout/HalfCircleOrganizationChart"/>
    <dgm:cxn modelId="{D929F53F-5446-4813-B7F3-06433E89B394}" type="presParOf" srcId="{C5AA8C9C-76CC-49C1-943A-F2A7D4B00C7C}" destId="{0203D66F-4B9D-4E67-B285-11CDED502800}" srcOrd="0" destOrd="0" presId="urn:microsoft.com/office/officeart/2008/layout/HalfCircleOrganizationChart"/>
    <dgm:cxn modelId="{E4D925B3-64DD-4D79-BA9B-AD18029AC2A4}" type="presParOf" srcId="{0203D66F-4B9D-4E67-B285-11CDED502800}" destId="{DA056BF1-60E2-4E42-8D04-190D44698AEA}" srcOrd="0" destOrd="0" presId="urn:microsoft.com/office/officeart/2008/layout/HalfCircleOrganizationChart"/>
    <dgm:cxn modelId="{569DBB86-7B57-4D32-982D-C682C1B1342A}" type="presParOf" srcId="{0203D66F-4B9D-4E67-B285-11CDED502800}" destId="{7481638C-6C00-435B-9B49-F3285C9A47CF}" srcOrd="1" destOrd="0" presId="urn:microsoft.com/office/officeart/2008/layout/HalfCircleOrganizationChart"/>
    <dgm:cxn modelId="{7DB23721-A67E-40A3-8CD3-A48ABA62A30D}" type="presParOf" srcId="{0203D66F-4B9D-4E67-B285-11CDED502800}" destId="{3015BEC6-C25B-4175-828E-EB8AABFF9655}" srcOrd="2" destOrd="0" presId="urn:microsoft.com/office/officeart/2008/layout/HalfCircleOrganizationChart"/>
    <dgm:cxn modelId="{728B05B5-C079-4C56-B16A-B4A436F63BFD}" type="presParOf" srcId="{0203D66F-4B9D-4E67-B285-11CDED502800}" destId="{E4F9CBE9-A6C3-456C-829E-4D94CFFA1AB5}" srcOrd="3" destOrd="0" presId="urn:microsoft.com/office/officeart/2008/layout/HalfCircleOrganizationChart"/>
    <dgm:cxn modelId="{680C0CE8-E5AA-468A-897A-CBD2F1E7F5F8}" type="presParOf" srcId="{C5AA8C9C-76CC-49C1-943A-F2A7D4B00C7C}" destId="{C479E0A7-7508-4E70-95AA-453887298506}" srcOrd="1" destOrd="0" presId="urn:microsoft.com/office/officeart/2008/layout/HalfCircleOrganizationChart"/>
    <dgm:cxn modelId="{EE1A146C-54E2-4665-9C71-46543EB001BE}" type="presParOf" srcId="{C5AA8C9C-76CC-49C1-943A-F2A7D4B00C7C}" destId="{C3C89C37-46E9-452B-ADEE-C6088F3BA351}" srcOrd="2" destOrd="0" presId="urn:microsoft.com/office/officeart/2008/layout/HalfCircleOrganizationChart"/>
    <dgm:cxn modelId="{7DA7844B-CCCB-47BD-9892-E163932CE693}" type="presParOf" srcId="{866D53E2-B3F3-4E2D-94CF-2A23321DBC49}" destId="{B6C0BC09-155E-400D-883D-5CD81732F7C4}" srcOrd="4" destOrd="0" presId="urn:microsoft.com/office/officeart/2008/layout/HalfCircleOrganizationChart"/>
    <dgm:cxn modelId="{DCC27B6A-0052-4A9A-B1EF-F50B45BA10CE}" type="presParOf" srcId="{866D53E2-B3F3-4E2D-94CF-2A23321DBC49}" destId="{13621EF7-9551-4AE1-BAC8-49EDE778EAE5}" srcOrd="5" destOrd="0" presId="urn:microsoft.com/office/officeart/2008/layout/HalfCircleOrganizationChart"/>
    <dgm:cxn modelId="{29049E8B-E638-4F2E-ACC5-5C3517859D0A}" type="presParOf" srcId="{13621EF7-9551-4AE1-BAC8-49EDE778EAE5}" destId="{2A7BE923-CACE-4EFD-B469-CD57BA7D0A6E}" srcOrd="0" destOrd="0" presId="urn:microsoft.com/office/officeart/2008/layout/HalfCircleOrganizationChart"/>
    <dgm:cxn modelId="{AFBE75D1-0A8D-4294-A938-5FBE05586F69}" type="presParOf" srcId="{2A7BE923-CACE-4EFD-B469-CD57BA7D0A6E}" destId="{02827FE3-3869-4733-9875-837A060C5F98}" srcOrd="0" destOrd="0" presId="urn:microsoft.com/office/officeart/2008/layout/HalfCircleOrganizationChart"/>
    <dgm:cxn modelId="{38D028BC-2021-41F7-BF89-6EA14127C5F9}" type="presParOf" srcId="{2A7BE923-CACE-4EFD-B469-CD57BA7D0A6E}" destId="{3BEB8A69-D39C-42E6-A7B1-3697E7EE8608}" srcOrd="1" destOrd="0" presId="urn:microsoft.com/office/officeart/2008/layout/HalfCircleOrganizationChart"/>
    <dgm:cxn modelId="{6F235CD8-BDCF-4AB1-BB3D-88E668ACA4F9}" type="presParOf" srcId="{2A7BE923-CACE-4EFD-B469-CD57BA7D0A6E}" destId="{5D5A81B2-E870-45A2-8AC6-B7E5296FC0A4}" srcOrd="2" destOrd="0" presId="urn:microsoft.com/office/officeart/2008/layout/HalfCircleOrganizationChart"/>
    <dgm:cxn modelId="{065B0287-AB0F-403B-91F5-23EFF37A6C2A}" type="presParOf" srcId="{2A7BE923-CACE-4EFD-B469-CD57BA7D0A6E}" destId="{BA6DF10D-74B8-4707-A611-2E03E22E5FE8}" srcOrd="3" destOrd="0" presId="urn:microsoft.com/office/officeart/2008/layout/HalfCircleOrganizationChart"/>
    <dgm:cxn modelId="{02821BAF-5AEC-476F-8E62-E81796224D8C}" type="presParOf" srcId="{13621EF7-9551-4AE1-BAC8-49EDE778EAE5}" destId="{1ACC8C61-05F6-49F3-8FCC-F22CB872FD84}" srcOrd="1" destOrd="0" presId="urn:microsoft.com/office/officeart/2008/layout/HalfCircleOrganizationChart"/>
    <dgm:cxn modelId="{39ABBDFC-D9AE-49B2-BF77-8AF7829A8457}" type="presParOf" srcId="{13621EF7-9551-4AE1-BAC8-49EDE778EAE5}" destId="{EC03BADA-4248-4919-BC11-D7E4CAF6B0B9}" srcOrd="2" destOrd="0" presId="urn:microsoft.com/office/officeart/2008/layout/HalfCircleOrganizationChart"/>
    <dgm:cxn modelId="{20830250-073B-463C-AEC2-E3D0438E75B9}" type="presParOf" srcId="{000AD7DF-3602-40D4-A9DD-E6C3F7F5B3DF}" destId="{86C32FC0-B6A3-405C-A908-8E651179E2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BC09-155E-400D-883D-5CD81732F7C4}">
      <dsp:nvSpPr>
        <dsp:cNvPr id="0" name=""/>
        <dsp:cNvSpPr/>
      </dsp:nvSpPr>
      <dsp:spPr>
        <a:xfrm>
          <a:off x="3047999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6A56E-02E0-410C-9639-06FF933B0BEF}">
      <dsp:nvSpPr>
        <dsp:cNvPr id="0" name=""/>
        <dsp:cNvSpPr/>
      </dsp:nvSpPr>
      <dsp:spPr>
        <a:xfrm>
          <a:off x="3002279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B8670-234F-4121-84CC-861F33FEA2B7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63187-DA86-400C-80F6-4AFD7865281A}">
      <dsp:nvSpPr>
        <dsp:cNvPr id="0" name=""/>
        <dsp:cNvSpPr/>
      </dsp:nvSpPr>
      <dsp:spPr>
        <a:xfrm>
          <a:off x="2602445" y="953758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C5700-E892-4651-A18C-9DD6AC952428}">
      <dsp:nvSpPr>
        <dsp:cNvPr id="0" name=""/>
        <dsp:cNvSpPr/>
      </dsp:nvSpPr>
      <dsp:spPr>
        <a:xfrm>
          <a:off x="2602445" y="953758"/>
          <a:ext cx="891108" cy="891108"/>
        </a:xfrm>
        <a:prstGeom prst="arc">
          <a:avLst>
            <a:gd name="adj1" fmla="val 2400000"/>
            <a:gd name="adj2" fmla="val 840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25FE170-9B02-441B-B53A-1B1542C83945}">
      <dsp:nvSpPr>
        <dsp:cNvPr id="0" name=""/>
        <dsp:cNvSpPr/>
      </dsp:nvSpPr>
      <dsp:spPr>
        <a:xfrm>
          <a:off x="2156891" y="1114158"/>
          <a:ext cx="1782216" cy="5703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منها</a:t>
          </a:r>
        </a:p>
      </dsp:txBody>
      <dsp:txXfrm>
        <a:off x="2156891" y="1114158"/>
        <a:ext cx="1782216" cy="570309"/>
      </dsp:txXfrm>
    </dsp:sp>
    <dsp:sp modelId="{BE493CD5-4F55-4D10-8A82-2C849C50CD99}">
      <dsp:nvSpPr>
        <dsp:cNvPr id="0" name=""/>
        <dsp:cNvSpPr/>
      </dsp:nvSpPr>
      <dsp:spPr>
        <a:xfrm>
          <a:off x="445963" y="221913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56575-D320-46ED-9A20-210E3547D206}">
      <dsp:nvSpPr>
        <dsp:cNvPr id="0" name=""/>
        <dsp:cNvSpPr/>
      </dsp:nvSpPr>
      <dsp:spPr>
        <a:xfrm>
          <a:off x="445963" y="2219132"/>
          <a:ext cx="891108" cy="891108"/>
        </a:xfrm>
        <a:prstGeom prst="arc">
          <a:avLst>
            <a:gd name="adj1" fmla="val 2400000"/>
            <a:gd name="adj2" fmla="val 840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58C678B-793A-48E2-8AC8-048643FA49EF}">
      <dsp:nvSpPr>
        <dsp:cNvPr id="0" name=""/>
        <dsp:cNvSpPr/>
      </dsp:nvSpPr>
      <dsp:spPr>
        <a:xfrm>
          <a:off x="409" y="2379532"/>
          <a:ext cx="1782216" cy="5703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المنوال</a:t>
          </a:r>
        </a:p>
      </dsp:txBody>
      <dsp:txXfrm>
        <a:off x="409" y="2379532"/>
        <a:ext cx="1782216" cy="570309"/>
      </dsp:txXfrm>
    </dsp:sp>
    <dsp:sp modelId="{7481638C-6C00-435B-9B49-F3285C9A47CF}">
      <dsp:nvSpPr>
        <dsp:cNvPr id="0" name=""/>
        <dsp:cNvSpPr/>
      </dsp:nvSpPr>
      <dsp:spPr>
        <a:xfrm>
          <a:off x="2602445" y="221913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5BEC6-C25B-4175-828E-EB8AABFF9655}">
      <dsp:nvSpPr>
        <dsp:cNvPr id="0" name=""/>
        <dsp:cNvSpPr/>
      </dsp:nvSpPr>
      <dsp:spPr>
        <a:xfrm>
          <a:off x="2602445" y="2219132"/>
          <a:ext cx="891108" cy="891108"/>
        </a:xfrm>
        <a:prstGeom prst="arc">
          <a:avLst>
            <a:gd name="adj1" fmla="val 2400000"/>
            <a:gd name="adj2" fmla="val 840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DA056BF1-60E2-4E42-8D04-190D44698AEA}">
      <dsp:nvSpPr>
        <dsp:cNvPr id="0" name=""/>
        <dsp:cNvSpPr/>
      </dsp:nvSpPr>
      <dsp:spPr>
        <a:xfrm>
          <a:off x="2156891" y="2379532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الوسيط</a:t>
          </a:r>
        </a:p>
      </dsp:txBody>
      <dsp:txXfrm>
        <a:off x="2156891" y="2379532"/>
        <a:ext cx="1782216" cy="570309"/>
      </dsp:txXfrm>
    </dsp:sp>
    <dsp:sp modelId="{3BEB8A69-D39C-42E6-A7B1-3697E7EE8608}">
      <dsp:nvSpPr>
        <dsp:cNvPr id="0" name=""/>
        <dsp:cNvSpPr/>
      </dsp:nvSpPr>
      <dsp:spPr>
        <a:xfrm>
          <a:off x="4758928" y="221913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A81B2-E870-45A2-8AC6-B7E5296FC0A4}">
      <dsp:nvSpPr>
        <dsp:cNvPr id="0" name=""/>
        <dsp:cNvSpPr/>
      </dsp:nvSpPr>
      <dsp:spPr>
        <a:xfrm>
          <a:off x="4758928" y="2219132"/>
          <a:ext cx="891108" cy="891108"/>
        </a:xfrm>
        <a:prstGeom prst="arc">
          <a:avLst>
            <a:gd name="adj1" fmla="val 2400000"/>
            <a:gd name="adj2" fmla="val 840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02827FE3-3869-4733-9875-837A060C5F98}">
      <dsp:nvSpPr>
        <dsp:cNvPr id="0" name=""/>
        <dsp:cNvSpPr/>
      </dsp:nvSpPr>
      <dsp:spPr>
        <a:xfrm>
          <a:off x="4313373" y="2379532"/>
          <a:ext cx="1782216" cy="5703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2">
                  <a:lumMod val="25000"/>
                </a:schemeClr>
              </a:solidFill>
              <a:latin typeface="Hacen Casablanca Heavy" pitchFamily="2" charset="-78"/>
              <a:cs typeface="Hacen Casablanca Heavy" pitchFamily="2" charset="-78"/>
            </a:rPr>
            <a:t>الوسط الحسابي</a:t>
          </a:r>
        </a:p>
      </dsp:txBody>
      <dsp:txXfrm>
        <a:off x="4313373" y="2379532"/>
        <a:ext cx="1782216" cy="570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2135CE-2548-4B2E-9037-E3E0C71E22CC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8B60F3-6864-4900-A842-4EEF1AB811C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68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60F3-6864-4900-A842-4EEF1AB811C2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47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40B03-9C2A-AB65-D07A-9B14D1351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459A75-D2B9-FF21-F49F-2E2949A13A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B7D3D4-7AC1-4B1F-A110-B4640256F4C8}" type="slidenum">
              <a:rPr lang="ar-SA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30310575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177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846513"/>
            <a:ext cx="4070350" cy="177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850E0C-A3EC-210B-9DE5-73084375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31E42-1CA1-57C8-30BE-7773F7056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94500" y="649763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A262A-7137-4A68-8E7A-409426FCF5AF}" type="slidenum">
              <a:rPr lang="ar-SA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7175828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3E3ED4-D062-4D71-AF7F-50973477FCD7}" type="datetimeFigureOut">
              <a:rPr lang="ar-SA" smtClean="0"/>
              <a:pPr/>
              <a:t>05/02/1446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800353-5EA9-420F-975A-6DFB9779089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043608" y="1628800"/>
            <a:ext cx="7416824" cy="33843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وصف البيانات </a:t>
            </a:r>
          </a:p>
          <a:p>
            <a:pPr marL="182880" indent="0" algn="ctr">
              <a:buFont typeface="Georgia" pitchFamily="18" charset="0"/>
              <a:buNone/>
            </a:pPr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182880" indent="0" algn="ctr">
              <a:buFont typeface="Georgia" pitchFamily="18" charset="0"/>
              <a:buNone/>
            </a:pPr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مقاييس النزعة المركزية</a:t>
            </a:r>
            <a:b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PT Simple Bold Ruled" pitchFamily="2" charset="-78"/>
              </a:rPr>
            </a:br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PT Simple Bold Rul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20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>
            <a:extLst>
              <a:ext uri="{FF2B5EF4-FFF2-40B4-BE49-F238E27FC236}">
                <a16:creationId xmlns:a16="http://schemas.microsoft.com/office/drawing/2014/main" id="{4D3B8E91-EF97-A41C-1F46-6E1E6C3D1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424738" cy="8112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rtl="1" eaLnBrk="1" hangingPunct="1">
              <a:defRPr/>
            </a:pPr>
            <a:r>
              <a:rPr lang="ar-SA" sz="3900" b="1"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Times New Roman" pitchFamily="18" charset="0"/>
              </a:rPr>
              <a:t>مقاييس النزعة المركزية ( الوسط الحسابي )</a:t>
            </a:r>
            <a:endParaRPr lang="en-US" sz="3900" b="1">
              <a:effectLst>
                <a:outerShdw blurRad="38100" dist="38100" dir="2700000" algn="tl">
                  <a:srgbClr val="C0C0C0"/>
                </a:outerShdw>
              </a:effectLst>
              <a:ea typeface="Majalla UI"/>
              <a:cs typeface="Times New Roman" pitchFamily="18" charset="0"/>
            </a:endParaRPr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45A496EA-C7B7-99CF-304D-E3565CA307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8496300" cy="4681537"/>
          </a:xfrm>
        </p:spPr>
        <p:txBody>
          <a:bodyPr/>
          <a:lstStyle/>
          <a:p>
            <a:pPr marL="457200" indent="-457200" algn="r" rtl="1" eaLnBrk="1" hangingPunct="1">
              <a:lnSpc>
                <a:spcPct val="90000"/>
              </a:lnSpc>
            </a:pPr>
            <a:r>
              <a:rPr lang="ar-EG" altLang="LID4096" sz="28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المتوسط المرجح: (</a:t>
            </a:r>
            <a:r>
              <a:rPr lang="en-US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X</a:t>
            </a:r>
            <a:r>
              <a:rPr lang="en-US" altLang="LID4096" sz="1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w</a:t>
            </a:r>
            <a:r>
              <a:rPr lang="en-US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</a:t>
            </a: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)</a:t>
            </a:r>
            <a:endParaRPr lang="en-US" altLang="LID4096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</a:pPr>
            <a:r>
              <a:rPr lang="ar-EG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هو مجموع حواصل ضرب القيم فى أوزان مخصصة لكل منها مقسوم علي مجموع هذة الاوزان.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ar-EG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  <a:buFontTx/>
              <a:buNone/>
            </a:pPr>
            <a:endParaRPr lang="ar-EG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</a:pPr>
            <a:endParaRPr lang="en-US" altLang="LID4096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</a:pPr>
            <a:endParaRPr lang="en-US" altLang="LID4096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</a:pPr>
            <a:r>
              <a:rPr lang="ar-EG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حيث </a:t>
            </a:r>
            <a:r>
              <a:rPr lang="en-US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,…, x</a:t>
            </a:r>
            <a:r>
              <a:rPr lang="en-US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ar-EG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 هى قيم العينة, و التى لها الاوزان</a:t>
            </a:r>
            <a:endParaRPr lang="en-US" altLang="LID4096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  <a:buFontTx/>
              <a:buNone/>
            </a:pPr>
            <a:r>
              <a:rPr lang="en-US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en-US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LID4096" sz="2800">
                <a:latin typeface="Times New Roman" panose="02020603050405020304" pitchFamily="18" charset="0"/>
                <a:cs typeface="Times New Roman" panose="02020603050405020304" pitchFamily="18" charset="0"/>
              </a:rPr>
              <a:t>,…, w</a:t>
            </a:r>
            <a:r>
              <a:rPr lang="en-US" altLang="LID4096" sz="1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LID4096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ar-EG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 eaLnBrk="1" hangingPunct="1">
              <a:lnSpc>
                <a:spcPct val="90000"/>
              </a:lnSpc>
            </a:pPr>
            <a:endParaRPr lang="en-US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0" name="Object 9">
            <a:extLst>
              <a:ext uri="{FF2B5EF4-FFF2-40B4-BE49-F238E27FC236}">
                <a16:creationId xmlns:a16="http://schemas.microsoft.com/office/drawing/2014/main" id="{AF6CDB27-38A8-7BEF-2616-9F77AB71E89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124075" y="3284538"/>
          <a:ext cx="54721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533400" progId="Equation.3">
                  <p:embed/>
                </p:oleObj>
              </mc:Choice>
              <mc:Fallback>
                <p:oleObj name="Equation" r:id="rId2" imgW="2374900" imgH="533400" progId="Equation.3">
                  <p:embed/>
                  <p:pic>
                    <p:nvPicPr>
                      <p:cNvPr id="24580" name="Object 9">
                        <a:extLst>
                          <a:ext uri="{FF2B5EF4-FFF2-40B4-BE49-F238E27FC236}">
                            <a16:creationId xmlns:a16="http://schemas.microsoft.com/office/drawing/2014/main" id="{AF6CDB27-38A8-7BEF-2616-9F77AB71E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84538"/>
                        <a:ext cx="5472113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6">
            <a:extLst>
              <a:ext uri="{FF2B5EF4-FFF2-40B4-BE49-F238E27FC236}">
                <a16:creationId xmlns:a16="http://schemas.microsoft.com/office/drawing/2014/main" id="{7C5AE69A-5A2E-EA95-5707-E9154305F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125" y="1714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extLst>
              <a:ext uri="{FF2B5EF4-FFF2-40B4-BE49-F238E27FC236}">
                <a16:creationId xmlns:a16="http://schemas.microsoft.com/office/drawing/2014/main" id="{FD290F43-2B39-E1AF-1A81-D960B60C97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8893175" cy="4608513"/>
          </a:xfrm>
        </p:spPr>
        <p:txBody>
          <a:bodyPr/>
          <a:lstStyle/>
          <a:p>
            <a:pPr algn="r" rtl="1" eaLnBrk="1" hangingPunct="1"/>
            <a:r>
              <a:rPr lang="ar-EG" altLang="LID4096" sz="28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مثال :</a:t>
            </a:r>
            <a:endParaRPr lang="ar-EG" altLang="LID4096" sz="2800" b="1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أوجد المتوسط المرجح لدرجات أحد الطلاب فى ثلاث مقررات باحد الفصول الدراسية حيث كانت درجاته هى</a:t>
            </a:r>
            <a:r>
              <a:rPr lang="en-US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40 , 70 , 50 </a:t>
            </a: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</a:t>
            </a:r>
            <a:r>
              <a:rPr lang="ar-SA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و</a:t>
            </a: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كانت الساعات المعتمدة هى </a:t>
            </a:r>
            <a:r>
              <a:rPr lang="en-US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3, 4</a:t>
            </a: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, </a:t>
            </a:r>
            <a:r>
              <a:rPr lang="en-US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2</a:t>
            </a: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على الترتيب.</a:t>
            </a:r>
          </a:p>
          <a:p>
            <a:pPr algn="r" rtl="1" eaLnBrk="1" hangingPunct="1">
              <a:buFontTx/>
              <a:buNone/>
            </a:pPr>
            <a:r>
              <a:rPr lang="ar-EG" altLang="LID4096" sz="28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  </a:t>
            </a:r>
            <a:r>
              <a:rPr lang="ar-EG" altLang="LID4096" sz="28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الحل:</a:t>
            </a:r>
          </a:p>
          <a:p>
            <a:pPr algn="r" rtl="1" eaLnBrk="1" hangingPunct="1">
              <a:buFontTx/>
              <a:buNone/>
            </a:pPr>
            <a:endParaRPr lang="ar-EG" altLang="LID4096" sz="2800" b="1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>
              <a:buFontTx/>
              <a:buNone/>
            </a:pPr>
            <a:endParaRPr lang="en-US" altLang="LID4096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7D86E99E-E63A-4AF9-0DE4-CE12A4D7D544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52600" y="4365625"/>
          <a:ext cx="52784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300" imgH="965200" progId="Equation.3">
                  <p:embed/>
                </p:oleObj>
              </mc:Choice>
              <mc:Fallback>
                <p:oleObj name="Equation" r:id="rId2" imgW="2527300" imgH="965200" progId="Equation.3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7D86E99E-E63A-4AF9-0DE4-CE12A4D7D5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65625"/>
                        <a:ext cx="5278438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>
            <a:extLst>
              <a:ext uri="{FF2B5EF4-FFF2-40B4-BE49-F238E27FC236}">
                <a16:creationId xmlns:a16="http://schemas.microsoft.com/office/drawing/2014/main" id="{00E49D43-1F4E-7706-4693-B0A1A282D2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3284538"/>
          <a:ext cx="29527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Equation.3">
                  <p:embed/>
                </p:oleObj>
              </mc:Choice>
              <mc:Fallback>
                <p:oleObj name="Equation" r:id="rId4" imgW="736600" imgH="431800" progId="Equation.3">
                  <p:embed/>
                  <p:pic>
                    <p:nvPicPr>
                      <p:cNvPr id="25604" name="Object 5">
                        <a:extLst>
                          <a:ext uri="{FF2B5EF4-FFF2-40B4-BE49-F238E27FC236}">
                            <a16:creationId xmlns:a16="http://schemas.microsoft.com/office/drawing/2014/main" id="{00E49D43-1F4E-7706-4693-B0A1A282D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284538"/>
                        <a:ext cx="29527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المتوسط المرجح ( الموزون)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691680" y="1844824"/>
            <a:ext cx="5400600" cy="2808312"/>
            <a:chOff x="1763688" y="1844824"/>
            <a:chExt cx="5976664" cy="3096344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1763688" y="1844824"/>
              <a:ext cx="5976664" cy="309634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المتوسط المرجح لمجموعة من القيم هو مجموع </a:t>
              </a:r>
              <a:r>
                <a:rPr lang="ar-SA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حواصل</a:t>
              </a:r>
              <a:r>
                <a: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ضرب القيم في أوزانها المخصصة مقسوماً على مجموع الأوزان.</a:t>
              </a:r>
            </a:p>
            <a:p>
              <a:pPr algn="ctr"/>
              <a:r>
                <a: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يرمز للمتوسط المرجح بالرمز   </a:t>
              </a:r>
            </a:p>
          </p:txBody>
        </p: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1199" y="3750266"/>
              <a:ext cx="338708" cy="387094"/>
            </a:xfrm>
            <a:prstGeom prst="rect">
              <a:avLst/>
            </a:prstGeom>
            <a:noFill/>
          </p:spPr>
        </p:pic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13" name="مجموعة 12"/>
          <p:cNvGrpSpPr/>
          <p:nvPr/>
        </p:nvGrpSpPr>
        <p:grpSpPr>
          <a:xfrm>
            <a:off x="827584" y="4797152"/>
            <a:ext cx="5328592" cy="1584176"/>
            <a:chOff x="1907704" y="4797152"/>
            <a:chExt cx="5328592" cy="1584176"/>
          </a:xfrm>
        </p:grpSpPr>
        <p:sp>
          <p:nvSpPr>
            <p:cNvPr id="10" name="شكل بيضاوي 9"/>
            <p:cNvSpPr/>
            <p:nvPr/>
          </p:nvSpPr>
          <p:spPr>
            <a:xfrm>
              <a:off x="1907704" y="4797152"/>
              <a:ext cx="5328592" cy="1584176"/>
            </a:xfrm>
            <a:prstGeom prst="ellipse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5229200"/>
              <a:ext cx="4226544" cy="758292"/>
            </a:xfrm>
            <a:prstGeom prst="rect">
              <a:avLst/>
            </a:prstGeom>
            <a:noFill/>
          </p:spPr>
        </p:pic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21" name="مجموعة 20"/>
          <p:cNvGrpSpPr/>
          <p:nvPr/>
        </p:nvGrpSpPr>
        <p:grpSpPr>
          <a:xfrm>
            <a:off x="6300192" y="4653136"/>
            <a:ext cx="2448272" cy="1728192"/>
            <a:chOff x="6300192" y="4653136"/>
            <a:chExt cx="2448272" cy="1728192"/>
          </a:xfrm>
        </p:grpSpPr>
        <p:sp>
          <p:nvSpPr>
            <p:cNvPr id="14" name="وسيلة شرح مع سهم إلى اليسار 13"/>
            <p:cNvSpPr/>
            <p:nvPr/>
          </p:nvSpPr>
          <p:spPr>
            <a:xfrm>
              <a:off x="6300192" y="4653136"/>
              <a:ext cx="2448272" cy="1728192"/>
            </a:xfrm>
            <a:prstGeom prst="leftArrow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1600" b="1" dirty="0"/>
                <a:t>لمجموعة من القيم</a:t>
              </a:r>
            </a:p>
            <a:p>
              <a:pPr algn="ctr"/>
              <a:endParaRPr lang="ar-SA" sz="1600" b="1" dirty="0"/>
            </a:p>
            <a:p>
              <a:pPr algn="ctr"/>
              <a:r>
                <a:rPr lang="ar-SA" sz="1600" b="1" dirty="0"/>
                <a:t>ذات الأوزان</a:t>
              </a:r>
            </a:p>
            <a:p>
              <a:pPr algn="ctr"/>
              <a:r>
                <a:rPr lang="ar-SA" sz="1600" b="1" dirty="0"/>
                <a:t> </a:t>
              </a:r>
            </a:p>
            <a:p>
              <a:pPr algn="ctr"/>
              <a:r>
                <a:rPr lang="ar-SA" sz="1600" b="1" dirty="0"/>
                <a:t>على التوالي </a:t>
              </a: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08304" y="5733256"/>
              <a:ext cx="1333500" cy="304800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5229200"/>
              <a:ext cx="1190625" cy="30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31640" y="404664"/>
            <a:ext cx="5976664" cy="1296144"/>
          </a:xfrm>
          <a:prstGeom prst="roundRect">
            <a:avLst/>
          </a:prstGeom>
          <a:solidFill>
            <a:srgbClr val="BF2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كانت درجات طالبة في ثلاثة مقررات كالتالي :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71600" y="1988840"/>
          <a:ext cx="6528048" cy="741680"/>
        </p:xfrm>
        <a:graphic>
          <a:graphicData uri="http://schemas.openxmlformats.org/drawingml/2006/table">
            <a:tbl>
              <a:tblPr rtl="1" firstRow="1" bandRow="1">
                <a:tableStyleId>{284E427A-3D55-4303-BF80-6455036E1DE7}</a:tableStyleId>
              </a:tblPr>
              <a:tblGrid>
                <a:gridCol w="163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95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الدرجة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ar-SA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2060"/>
                          </a:solidFill>
                        </a:rPr>
                        <a:t>عدد الساعات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6444208" y="2852936"/>
            <a:ext cx="2376264" cy="1440160"/>
          </a:xfrm>
          <a:prstGeom prst="rect">
            <a:avLst/>
          </a:prstGeom>
          <a:gradFill flip="none" rotWithShape="1">
            <a:gsLst>
              <a:gs pos="0">
                <a:srgbClr val="DD69C4">
                  <a:tint val="66000"/>
                  <a:satMod val="160000"/>
                </a:srgbClr>
              </a:gs>
              <a:gs pos="50000">
                <a:srgbClr val="DD69C4">
                  <a:tint val="44500"/>
                  <a:satMod val="160000"/>
                </a:srgbClr>
              </a:gs>
              <a:gs pos="100000">
                <a:srgbClr val="DD69C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BF2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كيف يمكن حساب متوسط درجات الطالبة.</a:t>
            </a:r>
          </a:p>
        </p:txBody>
      </p:sp>
      <p:sp>
        <p:nvSpPr>
          <p:cNvPr id="6" name="مخطط انسيابي: شريط مثقب 5"/>
          <p:cNvSpPr/>
          <p:nvPr/>
        </p:nvSpPr>
        <p:spPr>
          <a:xfrm rot="21332345">
            <a:off x="1547664" y="3068960"/>
            <a:ext cx="3920657" cy="1190759"/>
          </a:xfrm>
          <a:prstGeom prst="flowChartPunchedTape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622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62204A"/>
                </a:solidFill>
              </a:rPr>
              <a:t>لاحظي :</a:t>
            </a:r>
          </a:p>
          <a:p>
            <a:pPr algn="ctr"/>
            <a:r>
              <a:rPr lang="ar-SA" b="1" dirty="0">
                <a:solidFill>
                  <a:srgbClr val="62204A"/>
                </a:solidFill>
              </a:rPr>
              <a:t>كل درجة تتأثر بعدد الساعات.</a:t>
            </a:r>
          </a:p>
        </p:txBody>
      </p:sp>
      <p:sp>
        <p:nvSpPr>
          <p:cNvPr id="7" name="خماسي 6"/>
          <p:cNvSpPr/>
          <p:nvPr/>
        </p:nvSpPr>
        <p:spPr>
          <a:xfrm flipH="1">
            <a:off x="6444208" y="5085184"/>
            <a:ext cx="1944216" cy="93610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لحساب المتوسط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12" name="مجموعة 11"/>
          <p:cNvGrpSpPr/>
          <p:nvPr/>
        </p:nvGrpSpPr>
        <p:grpSpPr>
          <a:xfrm>
            <a:off x="611560" y="4653136"/>
            <a:ext cx="5472608" cy="1700808"/>
            <a:chOff x="1115616" y="4653136"/>
            <a:chExt cx="5472608" cy="1700808"/>
          </a:xfrm>
        </p:grpSpPr>
        <p:sp>
          <p:nvSpPr>
            <p:cNvPr id="3" name="مستطيل 2"/>
            <p:cNvSpPr/>
            <p:nvPr/>
          </p:nvSpPr>
          <p:spPr>
            <a:xfrm>
              <a:off x="1115616" y="4653136"/>
              <a:ext cx="5472608" cy="1700808"/>
            </a:xfrm>
            <a:prstGeom prst="rect">
              <a:avLst/>
            </a:prstGeom>
            <a:solidFill>
              <a:srgbClr val="E9F8FB"/>
            </a:solidFill>
            <a:ln w="38100">
              <a:solidFill>
                <a:srgbClr val="BF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342900" indent="-342900"/>
              <a:endParaRPr lang="ar-SA" sz="2400" b="1" dirty="0">
                <a:solidFill>
                  <a:srgbClr val="BF2B9F"/>
                </a:solidFill>
              </a:endParaRPr>
            </a:p>
          </p:txBody>
        </p:sp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4869160"/>
              <a:ext cx="3287322" cy="648999"/>
            </a:xfrm>
            <a:prstGeom prst="rect">
              <a:avLst/>
            </a:prstGeom>
            <a:noFill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5589240"/>
              <a:ext cx="3888432" cy="613963"/>
            </a:xfrm>
            <a:prstGeom prst="rect">
              <a:avLst/>
            </a:prstGeom>
            <a:noFill/>
          </p:spPr>
        </p:pic>
      </p:grpSp>
      <p:sp>
        <p:nvSpPr>
          <p:cNvPr id="13" name="وسيلة شرح بيضاوية 12"/>
          <p:cNvSpPr/>
          <p:nvPr/>
        </p:nvSpPr>
        <p:spPr>
          <a:xfrm>
            <a:off x="6084168" y="4509120"/>
            <a:ext cx="2627784" cy="1800200"/>
          </a:xfrm>
          <a:prstGeom prst="wedgeEllipseCallout">
            <a:avLst>
              <a:gd name="adj1" fmla="val -62381"/>
              <a:gd name="adj2" fmla="val 41432"/>
            </a:avLst>
          </a:prstGeom>
          <a:solidFill>
            <a:srgbClr val="7030A0"/>
          </a:solidFill>
          <a:ln w="57150">
            <a:solidFill>
              <a:srgbClr val="BF2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CCCC"/>
                </a:solidFill>
              </a:rPr>
              <a:t>يسمى </a:t>
            </a:r>
          </a:p>
          <a:p>
            <a:pPr algn="ctr"/>
            <a:r>
              <a:rPr lang="ar-SA" sz="2400" b="1" dirty="0">
                <a:solidFill>
                  <a:srgbClr val="FFCCCC"/>
                </a:solidFill>
              </a:rPr>
              <a:t>المتوسط الموزون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332656"/>
            <a:ext cx="5904656" cy="86409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طريقة حساب الوسط الحسابي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459771" y="1268760"/>
            <a:ext cx="4108619" cy="46166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البيانات المبوبة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61789"/>
                  </p:ext>
                </p:extLst>
              </p:nvPr>
            </p:nvGraphicFramePr>
            <p:xfrm>
              <a:off x="2195736" y="1916832"/>
              <a:ext cx="2088232" cy="3960441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1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25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التكرار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الفئات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a</a:t>
                          </a:r>
                          <a:r>
                            <a:rPr lang="en-US" sz="1600" baseline="0" dirty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b</a:t>
                          </a:r>
                          <a:r>
                            <a:rPr lang="en-US" sz="1600" baseline="0" dirty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c</a:t>
                          </a:r>
                          <a:r>
                            <a:rPr lang="en-US" sz="1600" baseline="0" dirty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f—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ar-SA" sz="1600" dirty="0" smtClean="0"/>
                                  <m:t>∑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>
                        <a:solidFill>
                          <a:srgbClr val="00CC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ar-SA" sz="1600" dirty="0" smtClean="0"/>
                                  <m:t>∑</m:t>
                                </m:r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32961789"/>
                  </p:ext>
                </p:extLst>
              </p:nvPr>
            </p:nvGraphicFramePr>
            <p:xfrm>
              <a:off x="2195736" y="1916832"/>
              <a:ext cx="2088232" cy="3960441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/>
                    <a:gridCol w="1051128"/>
                  </a:tblGrid>
                  <a:tr h="762595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r="-101765" b="-4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 smtClean="0"/>
                            <a:t>الفئات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48810" r="-101765" b="-5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a</a:t>
                          </a:r>
                          <a:r>
                            <a:rPr lang="en-US" sz="1600" baseline="0" dirty="0" smtClean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71945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24731" r="-101765" b="-375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b</a:t>
                          </a:r>
                          <a:r>
                            <a:rPr lang="en-US" sz="1600" baseline="0" dirty="0" smtClean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77500" r="-101765" b="-3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c</a:t>
                          </a:r>
                          <a:r>
                            <a:rPr lang="en-US" sz="1600" baseline="0" dirty="0" smtClean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</a:tr>
                  <a:tr h="635675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40000" r="-101765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f—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683133" r="-101765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8266" t="-683133" b="-1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وسيلة شرح بيضاوية 4"/>
              <p:cNvSpPr/>
              <p:nvPr/>
            </p:nvSpPr>
            <p:spPr>
              <a:xfrm>
                <a:off x="107504" y="2060848"/>
                <a:ext cx="1800200" cy="1656184"/>
              </a:xfrm>
              <a:prstGeom prst="wedgeEllipseCallout">
                <a:avLst>
                  <a:gd name="adj1" fmla="val 89300"/>
                  <a:gd name="adj2" fmla="val 19107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rgbClr val="4F3348"/>
                    </a:solidFill>
                  </a:rPr>
                  <a:t>نحسب طول الفئة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4F3348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1600" b="1" i="1" smtClean="0">
                          <a:solidFill>
                            <a:srgbClr val="4F3348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4F3348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1600" b="1" i="1" smtClean="0">
                          <a:solidFill>
                            <a:srgbClr val="4F3348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4F3348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ar-SA" sz="1600" b="1" dirty="0">
                  <a:solidFill>
                    <a:srgbClr val="4F3348"/>
                  </a:solidFill>
                </a:endParaRPr>
              </a:p>
            </p:txBody>
          </p:sp>
        </mc:Choice>
        <mc:Fallback xmlns="">
          <p:sp>
            <p:nvSpPr>
              <p:cNvPr id="5" name="وسيلة شرح بيضاوية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0848"/>
                <a:ext cx="1800200" cy="1656184"/>
              </a:xfrm>
              <a:prstGeom prst="wedgeEllipseCallout">
                <a:avLst>
                  <a:gd name="adj1" fmla="val 89300"/>
                  <a:gd name="adj2" fmla="val 19107"/>
                </a:avLst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478438"/>
                  </p:ext>
                </p:extLst>
              </p:nvPr>
            </p:nvGraphicFramePr>
            <p:xfrm>
              <a:off x="4283968" y="1916832"/>
              <a:ext cx="1224136" cy="3971677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3374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400" b="1" dirty="0"/>
                            <a:t>مراكز الفئات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769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1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2818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2818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3644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4769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089478438"/>
                  </p:ext>
                </p:extLst>
              </p:nvPr>
            </p:nvGraphicFramePr>
            <p:xfrm>
              <a:off x="4283968" y="1916832"/>
              <a:ext cx="1224136" cy="3971677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224136"/>
                  </a:tblGrid>
                  <a:tr h="73374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98" b="-443333"/>
                          </a:stretch>
                        </a:blipFill>
                      </a:tcPr>
                    </a:tc>
                  </a:tr>
                  <a:tr h="51476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98" t="-141176" b="-525882"/>
                          </a:stretch>
                        </a:blipFill>
                      </a:tcPr>
                    </a:tc>
                  </a:tr>
                  <a:tr h="579115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98" t="-215789" b="-370526"/>
                          </a:stretch>
                        </a:blipFill>
                      </a:tcPr>
                    </a:tc>
                  </a:tr>
                  <a:tr h="492818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98" t="-370370" b="-334568"/>
                          </a:stretch>
                        </a:blipFill>
                      </a:tcPr>
                    </a:tc>
                  </a:tr>
                  <a:tr h="492818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</a:tr>
                  <a:tr h="64364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98" t="-440000" b="-80952"/>
                          </a:stretch>
                        </a:blipFill>
                      </a:tcPr>
                    </a:tc>
                  </a:tr>
                  <a:tr h="514769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b="1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وسيلة شرح بيضاوية 6"/>
              <p:cNvSpPr/>
              <p:nvPr/>
            </p:nvSpPr>
            <p:spPr>
              <a:xfrm>
                <a:off x="6156176" y="1052736"/>
                <a:ext cx="1800200" cy="1656184"/>
              </a:xfrm>
              <a:prstGeom prst="wedgeEllipseCallout">
                <a:avLst>
                  <a:gd name="adj1" fmla="val -117668"/>
                  <a:gd name="adj2" fmla="val 70198"/>
                </a:avLst>
              </a:prstGeom>
              <a:solidFill>
                <a:srgbClr val="DD69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rgbClr val="4F3348"/>
                    </a:solidFill>
                  </a:rPr>
                  <a:t>نحسب مركز الفئة الأولى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4F334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m:rPr>
                              <m:nor/>
                            </m:rPr>
                            <a:rPr lang="ar-SA" sz="1600" b="1" dirty="0">
                              <a:solidFill>
                                <a:srgbClr val="4F3348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4F3348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1600" b="1" dirty="0">
                  <a:solidFill>
                    <a:srgbClr val="4F3348"/>
                  </a:solidFill>
                </a:endParaRPr>
              </a:p>
            </p:txBody>
          </p:sp>
        </mc:Choice>
        <mc:Fallback xmlns="">
          <p:sp>
            <p:nvSpPr>
              <p:cNvPr id="7" name="وسيلة شرح بيضاوية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052736"/>
                <a:ext cx="1800200" cy="1656184"/>
              </a:xfrm>
              <a:prstGeom prst="wedgeEllipseCallout">
                <a:avLst>
                  <a:gd name="adj1" fmla="val -117668"/>
                  <a:gd name="adj2" fmla="val 70198"/>
                </a:avLst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سهم منحني إلى اليمين 7"/>
          <p:cNvSpPr/>
          <p:nvPr/>
        </p:nvSpPr>
        <p:spPr>
          <a:xfrm>
            <a:off x="4514080" y="2933452"/>
            <a:ext cx="201936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سهم منحني إلى اليمين 8"/>
          <p:cNvSpPr/>
          <p:nvPr/>
        </p:nvSpPr>
        <p:spPr>
          <a:xfrm>
            <a:off x="4514080" y="3522216"/>
            <a:ext cx="201936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23928" y="3100318"/>
            <a:ext cx="6342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+h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87428" y="3792939"/>
            <a:ext cx="5622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+h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4" name="وسيلة شرح بيضاوية 13"/>
          <p:cNvSpPr/>
          <p:nvPr/>
        </p:nvSpPr>
        <p:spPr>
          <a:xfrm>
            <a:off x="6568390" y="2708920"/>
            <a:ext cx="1800200" cy="1656184"/>
          </a:xfrm>
          <a:prstGeom prst="wedgeEllipseCallout">
            <a:avLst>
              <a:gd name="adj1" fmla="val -115394"/>
              <a:gd name="adj2" fmla="val -89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4F3348"/>
                </a:solidFill>
              </a:rPr>
              <a:t>مركز الفئة الثانية=</a:t>
            </a:r>
          </a:p>
          <a:p>
            <a:pPr algn="ctr"/>
            <a:r>
              <a:rPr lang="ar-SA" sz="1600" b="1" dirty="0">
                <a:solidFill>
                  <a:srgbClr val="4F3348"/>
                </a:solidFill>
              </a:rPr>
              <a:t>مركز الفئة الأولى +</a:t>
            </a:r>
            <a:r>
              <a:rPr lang="en-US" sz="1600" b="1" dirty="0">
                <a:solidFill>
                  <a:srgbClr val="FF0000"/>
                </a:solidFill>
              </a:rPr>
              <a:t>h</a:t>
            </a:r>
            <a:endParaRPr lang="ar-SA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جدول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339633"/>
                  </p:ext>
                </p:extLst>
              </p:nvPr>
            </p:nvGraphicFramePr>
            <p:xfrm>
              <a:off x="5503164" y="1902727"/>
              <a:ext cx="1224136" cy="3971677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33744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769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1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2818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2818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3644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4769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∑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b="1" i="1" dirty="0"/>
                        </a:p>
                      </a:txBody>
                      <a:tcPr anchor="ctr">
                        <a:solidFill>
                          <a:srgbClr val="00CC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جدول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034339633"/>
                  </p:ext>
                </p:extLst>
              </p:nvPr>
            </p:nvGraphicFramePr>
            <p:xfrm>
              <a:off x="5503164" y="1902727"/>
              <a:ext cx="1224136" cy="3971677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224136"/>
                  </a:tblGrid>
                  <a:tr h="73374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98" b="-443333"/>
                          </a:stretch>
                        </a:blipFill>
                      </a:tcPr>
                    </a:tc>
                  </a:tr>
                  <a:tr h="51476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98" t="-141176" b="-525882"/>
                          </a:stretch>
                        </a:blipFill>
                      </a:tcPr>
                    </a:tc>
                  </a:tr>
                  <a:tr h="579115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98" t="-215789" b="-370526"/>
                          </a:stretch>
                        </a:blipFill>
                      </a:tcPr>
                    </a:tc>
                  </a:tr>
                  <a:tr h="492818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98" t="-370370" b="-334568"/>
                          </a:stretch>
                        </a:blipFill>
                      </a:tcPr>
                    </a:tc>
                  </a:tr>
                  <a:tr h="492818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</a:tr>
                  <a:tr h="64364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98" t="-440000" b="-80952"/>
                          </a:stretch>
                        </a:blipFill>
                      </a:tcPr>
                    </a:tc>
                  </a:tr>
                  <a:tr h="514769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98" t="-66705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شكل بيضاوي 18"/>
              <p:cNvSpPr/>
              <p:nvPr/>
            </p:nvSpPr>
            <p:spPr>
              <a:xfrm>
                <a:off x="6912514" y="4475745"/>
                <a:ext cx="2087724" cy="1905581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</a:rPr>
                  <a:t>نحسب المتوسط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SA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S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ar-SA" b="1" i="1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SA" dirty="0"/>
                            <m:t>∑</m:t>
                          </m:r>
                          <m:sSub>
                            <m:sSub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شكل بيضاوي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14" y="4475745"/>
                <a:ext cx="2087724" cy="1905581"/>
              </a:xfrm>
              <a:prstGeom prst="ellipse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رابط بشكل مرفق 20"/>
          <p:cNvCxnSpPr/>
          <p:nvPr/>
        </p:nvCxnSpPr>
        <p:spPr>
          <a:xfrm rot="10800000">
            <a:off x="6444208" y="5661248"/>
            <a:ext cx="1008112" cy="504056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بشكل مرفق 22"/>
          <p:cNvCxnSpPr/>
          <p:nvPr/>
        </p:nvCxnSpPr>
        <p:spPr>
          <a:xfrm rot="10800000">
            <a:off x="3851920" y="5805264"/>
            <a:ext cx="3744416" cy="504056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7" grpId="1" animBg="1"/>
      <p:bldP spid="8" grpId="0" animBg="1"/>
      <p:bldP spid="9" grpId="0" animBg="1"/>
      <p:bldP spid="11" grpId="0"/>
      <p:bldP spid="13" grpId="0"/>
      <p:bldP spid="14" grpId="0" animBg="1"/>
      <p:bldP spid="14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7236296" y="88573"/>
            <a:ext cx="1513328" cy="11801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مثال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7544" y="479172"/>
            <a:ext cx="65527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الجدول التالي يوضح الأجر اليومي لعينة عشوائية من 36 عامل بالريال. أوجدي الوسط الحسابي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44507"/>
              </p:ext>
            </p:extLst>
          </p:nvPr>
        </p:nvGraphicFramePr>
        <p:xfrm>
          <a:off x="611560" y="1556792"/>
          <a:ext cx="7920880" cy="12801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54 - 58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50 -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46 -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42 -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38 -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34 -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30 -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فئات الأجر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8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10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7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عدد العمال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755576" y="3212976"/>
                <a:ext cx="7994048" cy="324036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نوجد طول الفئة = الحد الأدنى للفئة الثانية – الحد الأدنى للفئة الأولى</a:t>
                </a:r>
              </a:p>
              <a:p>
                <a:pPr algn="ctr"/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h= 34 – 30 = 4</a:t>
                </a:r>
                <a:endParaRPr lang="ar-S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نوجد مركز الفئة الأولى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𝟑𝟎</m:t>
                          </m:r>
                          <m:r>
                            <a:rPr lang="en-US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𝟑𝟒</m:t>
                          </m:r>
                          <m:r>
                            <m:rPr>
                              <m:nor/>
                            </m:rPr>
                            <a:rPr lang="ar-SA" b="1" dirty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ar-S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ar-S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نوجد مراكز الفئات الأخرى بإضافة طول الفئة(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) في كل مرة.</a:t>
                </a: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12976"/>
                <a:ext cx="7994048" cy="32403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6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جدول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23163"/>
                  </p:ext>
                </p:extLst>
              </p:nvPr>
            </p:nvGraphicFramePr>
            <p:xfrm>
              <a:off x="827584" y="980728"/>
              <a:ext cx="2088232" cy="5037598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1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25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عدد العمال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فئات الأجر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1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30—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34—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/>
                            <a:t>7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38—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10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42</a:t>
                          </a:r>
                          <a:r>
                            <a:rPr lang="en-US" sz="1600" baseline="0" dirty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8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46—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4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50—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C2EC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54</a:t>
                          </a:r>
                          <a:r>
                            <a:rPr lang="en-US" sz="1600" baseline="0" dirty="0"/>
                            <a:t>—58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36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ar-SA" sz="1600" dirty="0" smtClean="0"/>
                                  <m:t>∑</m:t>
                                </m:r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جدول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94523163"/>
                  </p:ext>
                </p:extLst>
              </p:nvPr>
            </p:nvGraphicFramePr>
            <p:xfrm>
              <a:off x="827584" y="980728"/>
              <a:ext cx="2088232" cy="5037598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/>
                    <a:gridCol w="1051128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88" t="-2222" r="-101765" b="-5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 smtClean="0"/>
                            <a:t>فئات الأجر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1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30—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34—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 smtClean="0"/>
                            <a:t>7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38—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10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42</a:t>
                          </a:r>
                          <a:r>
                            <a:rPr lang="en-US" sz="1600" baseline="0" dirty="0" smtClean="0"/>
                            <a:t>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8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46—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4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50—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C2EC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54</a:t>
                          </a:r>
                          <a:r>
                            <a:rPr lang="en-US" sz="1600" baseline="0" dirty="0" smtClean="0"/>
                            <a:t>—58</a:t>
                          </a:r>
                          <a:endParaRPr lang="ar-SA" sz="1600" dirty="0" smtClean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36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FF00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419" t="-898795" r="-581" b="-1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6099090"/>
                  </p:ext>
                </p:extLst>
              </p:nvPr>
            </p:nvGraphicFramePr>
            <p:xfrm>
              <a:off x="2915816" y="980728"/>
              <a:ext cx="1037104" cy="5037598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6259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مراكز الفئات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32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36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/>
                            <a:t>40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44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48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52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56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C2EC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856099090"/>
                  </p:ext>
                </p:extLst>
              </p:nvPr>
            </p:nvGraphicFramePr>
            <p:xfrm>
              <a:off x="2915816" y="980728"/>
              <a:ext cx="1037104" cy="5037598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222" r="-588" b="-512593"/>
                          </a:stretch>
                        </a:blipFill>
                      </a:tcPr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32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36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 smtClean="0"/>
                            <a:t>40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44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48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52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56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C2ECF4"/>
                        </a:solidFill>
                      </a:tcPr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583340"/>
                  </p:ext>
                </p:extLst>
              </p:nvPr>
            </p:nvGraphicFramePr>
            <p:xfrm>
              <a:off x="3923928" y="980728"/>
              <a:ext cx="1037104" cy="5037598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62595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b="1" dirty="0"/>
                        </a:p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32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108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/>
                            <a:t>280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440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384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208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168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C2EC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8396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1620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FF00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820583340"/>
                  </p:ext>
                </p:extLst>
              </p:nvPr>
            </p:nvGraphicFramePr>
            <p:xfrm>
              <a:off x="3923928" y="980728"/>
              <a:ext cx="1037104" cy="5037598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88" t="-741" b="-512593"/>
                          </a:stretch>
                        </a:blipFill>
                      </a:tcPr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32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7194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108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 smtClean="0"/>
                            <a:t>280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867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440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6356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384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208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168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C2ECF4"/>
                        </a:solidFill>
                      </a:tcPr>
                    </a:tc>
                  </a:tr>
                  <a:tr h="508396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1620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FF006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شكل بيضاوي 5"/>
              <p:cNvSpPr/>
              <p:nvPr/>
            </p:nvSpPr>
            <p:spPr>
              <a:xfrm>
                <a:off x="5220072" y="3645025"/>
                <a:ext cx="3312368" cy="296901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</a:rPr>
                  <a:t>نحسب الوسط الحسابي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A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𝟏𝟔𝟐𝟎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ar-SA" b="1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SA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S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ar-SA" b="1" i="1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SA" dirty="0"/>
                            <m:t>∑</m:t>
                          </m:r>
                          <m:sSub>
                            <m:sSub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1" i="1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𝟏𝟔𝟐𝟎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𝟑𝟔</m:t>
                          </m:r>
                        </m:den>
                      </m:f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𝟒𝟓</m:t>
                      </m:r>
                      <m:r>
                        <a:rPr lang="en-US" b="1" i="1" dirty="0" smtClean="0">
                          <a:latin typeface="Cambria Math"/>
                        </a:rPr>
                        <m:t> </m:t>
                      </m:r>
                      <m:r>
                        <a:rPr lang="ar-SA" b="1" i="1" dirty="0" smtClean="0">
                          <a:latin typeface="Cambria Math"/>
                        </a:rPr>
                        <m:t>ريال</m:t>
                      </m:r>
                    </m:oMath>
                  </m:oMathPara>
                </a14:m>
                <a:endParaRPr lang="ar-SA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شكل بيضاوي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5"/>
                <a:ext cx="3312368" cy="296901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رابط بشكل مرفق 6"/>
          <p:cNvCxnSpPr/>
          <p:nvPr/>
        </p:nvCxnSpPr>
        <p:spPr>
          <a:xfrm rot="10800000">
            <a:off x="4751766" y="5893960"/>
            <a:ext cx="1152128" cy="396044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رابط بشكل مرفق 7"/>
          <p:cNvCxnSpPr/>
          <p:nvPr/>
        </p:nvCxnSpPr>
        <p:spPr>
          <a:xfrm rot="10800000">
            <a:off x="2555776" y="5893962"/>
            <a:ext cx="3456384" cy="487366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سهم مخطط إلى اليمين 2"/>
          <p:cNvSpPr/>
          <p:nvPr/>
        </p:nvSpPr>
        <p:spPr>
          <a:xfrm flipH="1">
            <a:off x="6516216" y="980728"/>
            <a:ext cx="2232248" cy="13681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نكمل الجدول</a:t>
            </a:r>
          </a:p>
        </p:txBody>
      </p:sp>
    </p:spTree>
    <p:extLst>
      <p:ext uri="{BB962C8B-B14F-4D97-AF65-F5344CB8AC3E}">
        <p14:creationId xmlns:p14="http://schemas.microsoft.com/office/powerpoint/2010/main" val="34608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332656"/>
            <a:ext cx="5904656" cy="86409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مزايا و عيوب الوسط الحسابي</a:t>
            </a:r>
          </a:p>
        </p:txBody>
      </p:sp>
      <p:sp>
        <p:nvSpPr>
          <p:cNvPr id="3" name="وجه ضاحك 2"/>
          <p:cNvSpPr/>
          <p:nvPr/>
        </p:nvSpPr>
        <p:spPr>
          <a:xfrm>
            <a:off x="6660232" y="1450022"/>
            <a:ext cx="1440160" cy="125889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المزايا</a:t>
            </a:r>
          </a:p>
        </p:txBody>
      </p:sp>
      <p:sp>
        <p:nvSpPr>
          <p:cNvPr id="6" name="وجه ضاحك 5"/>
          <p:cNvSpPr/>
          <p:nvPr/>
        </p:nvSpPr>
        <p:spPr>
          <a:xfrm>
            <a:off x="1565868" y="1450023"/>
            <a:ext cx="1493964" cy="1258896"/>
          </a:xfrm>
          <a:prstGeom prst="smileyFace">
            <a:avLst>
              <a:gd name="adj" fmla="val -465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العيوب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932040" y="2996952"/>
            <a:ext cx="374441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سهولة حسابه و التعامل معه جبرياً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لا يحتاج لترتيب البيانات.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تدخل في حسابه جميع القيم.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يعتبر الأساس في معظم عمليات الإحصاء الاستدلالي.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67544" y="2924944"/>
            <a:ext cx="367240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لا يمكن إيجاده للبيانات الوصفية.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لا يمكن إيجاده من خلال الرسم.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يتأثر بالقيم الشاذة.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قد لا يساوي عدداً صحيحاً أو أي من القيم الداخلة في حسابه.</a:t>
            </a:r>
          </a:p>
        </p:txBody>
      </p:sp>
    </p:spTree>
    <p:extLst>
      <p:ext uri="{BB962C8B-B14F-4D97-AF65-F5344CB8AC3E}">
        <p14:creationId xmlns:p14="http://schemas.microsoft.com/office/powerpoint/2010/main" val="7715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build="p" animBg="1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94048" y="908720"/>
            <a:ext cx="7128792" cy="1512168"/>
          </a:xfrm>
          <a:prstGeom prst="roundRect">
            <a:avLst/>
          </a:prstGeom>
          <a:solidFill>
            <a:srgbClr val="660066"/>
          </a:solidFill>
          <a:ln w="57150">
            <a:solidFill>
              <a:srgbClr val="BA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أي من الأعداد التالية هو </a:t>
            </a:r>
            <a:r>
              <a:rPr lang="ar-SA" sz="2400" b="1" u="sng" dirty="0">
                <a:solidFill>
                  <a:srgbClr val="FFFF00"/>
                </a:solidFill>
              </a:rPr>
              <a:t>العدد الأوسط </a:t>
            </a:r>
            <a:r>
              <a:rPr lang="ar-SA" sz="2400" b="1" dirty="0">
                <a:solidFill>
                  <a:srgbClr val="FFFF00"/>
                </a:solidFill>
              </a:rPr>
              <a:t>؟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2, 4,10, 6, 8,1, 5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9072" y="3140968"/>
            <a:ext cx="7128792" cy="1512168"/>
          </a:xfrm>
          <a:prstGeom prst="roundRect">
            <a:avLst/>
          </a:prstGeom>
          <a:solidFill>
            <a:srgbClr val="9E1E73"/>
          </a:solidFill>
          <a:ln w="57150">
            <a:solidFill>
              <a:srgbClr val="BA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نعيد ترتيب الأعداد تصاعدياً أو تنازلياً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1, 2, 4 , 5 , 6 , 8 , 10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4288160" y="3865240"/>
            <a:ext cx="544066" cy="48136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شرح بيضاوية 6"/>
          <p:cNvSpPr/>
          <p:nvPr/>
        </p:nvSpPr>
        <p:spPr>
          <a:xfrm>
            <a:off x="1187624" y="5455096"/>
            <a:ext cx="2940521" cy="1296144"/>
          </a:xfrm>
          <a:prstGeom prst="wedgeEllipseCallout">
            <a:avLst>
              <a:gd name="adj1" fmla="val 56329"/>
              <a:gd name="adj2" fmla="val -149873"/>
            </a:avLst>
          </a:prstGeom>
          <a:solidFill>
            <a:srgbClr val="FFCCCC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660066"/>
                </a:solidFill>
              </a:rPr>
              <a:t>يسمى الوسيط</a:t>
            </a:r>
          </a:p>
        </p:txBody>
      </p:sp>
    </p:spTree>
    <p:extLst>
      <p:ext uri="{BB962C8B-B14F-4D97-AF65-F5344CB8AC3E}">
        <p14:creationId xmlns:p14="http://schemas.microsoft.com/office/powerpoint/2010/main" val="38532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94048" y="908720"/>
            <a:ext cx="7128792" cy="1512168"/>
          </a:xfrm>
          <a:prstGeom prst="roundRect">
            <a:avLst/>
          </a:prstGeom>
          <a:solidFill>
            <a:srgbClr val="660066"/>
          </a:solidFill>
          <a:ln w="57150">
            <a:solidFill>
              <a:srgbClr val="BA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أي من الأعداد التالية هو </a:t>
            </a:r>
            <a:r>
              <a:rPr lang="ar-SA" sz="2400" b="1" u="sng" dirty="0">
                <a:solidFill>
                  <a:srgbClr val="FFFF00"/>
                </a:solidFill>
              </a:rPr>
              <a:t>العدد الأوسط </a:t>
            </a:r>
            <a:r>
              <a:rPr lang="ar-SA" sz="2400" b="1" dirty="0">
                <a:solidFill>
                  <a:srgbClr val="FFFF00"/>
                </a:solidFill>
              </a:rPr>
              <a:t>؟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2, 4,10, 8,2, 5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9072" y="3140968"/>
            <a:ext cx="7128792" cy="1512168"/>
          </a:xfrm>
          <a:prstGeom prst="roundRect">
            <a:avLst/>
          </a:prstGeom>
          <a:solidFill>
            <a:srgbClr val="9E1E73"/>
          </a:solidFill>
          <a:ln w="57150">
            <a:solidFill>
              <a:srgbClr val="BA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نعيد ترتيب الأعداد تصاعدياً أو تنازلياً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2, 2, 4 , 5 , 8 , 10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4067944" y="3846252"/>
            <a:ext cx="936104" cy="48136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وسيلة شرح بيضاوية 6"/>
              <p:cNvSpPr/>
              <p:nvPr/>
            </p:nvSpPr>
            <p:spPr>
              <a:xfrm>
                <a:off x="971600" y="5229200"/>
                <a:ext cx="3391781" cy="1440160"/>
              </a:xfrm>
              <a:prstGeom prst="wedgeEllipseCallout">
                <a:avLst>
                  <a:gd name="adj1" fmla="val 48612"/>
                  <a:gd name="adj2" fmla="val -115456"/>
                </a:avLst>
              </a:prstGeom>
              <a:solidFill>
                <a:srgbClr val="FFCCCC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rgbClr val="660066"/>
                    </a:solidFill>
                  </a:rPr>
                  <a:t>نأخذ الوسط الحسابي للعددين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000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ar-SA" sz="20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ar-SA" sz="20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ar-SA" sz="2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7" name="وسيلة شرح بيضاوية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29200"/>
                <a:ext cx="3391781" cy="1440160"/>
              </a:xfrm>
              <a:prstGeom prst="wedgeEllipseCallout">
                <a:avLst>
                  <a:gd name="adj1" fmla="val 48612"/>
                  <a:gd name="adj2" fmla="val -115456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557040" y="332656"/>
            <a:ext cx="5679256" cy="7920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وصف البيانات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81857" y="1484784"/>
            <a:ext cx="5472608" cy="792088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المقاييس الإحصائية الوصفية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1664320" y="2709267"/>
            <a:ext cx="5544616" cy="2880320"/>
            <a:chOff x="1664320" y="2709267"/>
            <a:chExt cx="5544616" cy="2880320"/>
          </a:xfrm>
        </p:grpSpPr>
        <p:sp>
          <p:nvSpPr>
            <p:cNvPr id="4" name="مخطط انسيابي: معالجة معرّفة مسبقاً 3"/>
            <p:cNvSpPr/>
            <p:nvPr/>
          </p:nvSpPr>
          <p:spPr>
            <a:xfrm>
              <a:off x="1664320" y="2709267"/>
              <a:ext cx="5544616" cy="2880320"/>
            </a:xfrm>
            <a:prstGeom prst="flowChartPredefinedProcess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285750" indent="-285750" algn="ctr">
                <a:buFont typeface="Arial" pitchFamily="34" charset="0"/>
                <a:buChar char="•"/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مقاييس النزعة المركزية.</a:t>
              </a:r>
            </a:p>
            <a:p>
              <a:pPr marL="285750" indent="-285750" algn="ctr">
                <a:buFont typeface="Arial" pitchFamily="34" charset="0"/>
                <a:buChar char="•"/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مقاييس التشتت.</a:t>
              </a:r>
            </a:p>
            <a:p>
              <a:pPr marL="285750" indent="-285750" algn="ctr">
                <a:buFont typeface="Arial" pitchFamily="34" charset="0"/>
                <a:buChar char="•"/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معاملات الالتواء.</a:t>
              </a:r>
            </a:p>
            <a:p>
              <a:pPr marL="285750" indent="-285750" algn="ctr">
                <a:buFont typeface="Arial" pitchFamily="34" charset="0"/>
                <a:buChar char="•"/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و غيرها.....</a:t>
              </a: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6588224" y="3003798"/>
              <a:ext cx="492443" cy="2160240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تشمل كل من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9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الوسيط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جسم مشطوف الحواف 4"/>
              <p:cNvSpPr/>
              <p:nvPr/>
            </p:nvSpPr>
            <p:spPr>
              <a:xfrm>
                <a:off x="1079612" y="2060848"/>
                <a:ext cx="6840760" cy="2952328"/>
              </a:xfrm>
              <a:prstGeom prst="bevel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القيمة العددية التي تقسم البيانات إلى قسمين متساويين بعد ترتيبها تصاعدياً أو تنازلياً.</a:t>
                </a:r>
              </a:p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يرمز للوسيط بالرمز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مجسم مشطوف الحواف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2060848"/>
                <a:ext cx="6840760" cy="2952328"/>
              </a:xfrm>
              <a:prstGeom prst="beve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وسيلة شرح بيضاوية 1"/>
          <p:cNvSpPr/>
          <p:nvPr/>
        </p:nvSpPr>
        <p:spPr>
          <a:xfrm>
            <a:off x="395536" y="4653136"/>
            <a:ext cx="2952328" cy="2016224"/>
          </a:xfrm>
          <a:prstGeom prst="wedgeEllipseCallout">
            <a:avLst>
              <a:gd name="adj1" fmla="val 72084"/>
              <a:gd name="adj2" fmla="val -59341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يسمى الوسيط مقياس الموقع</a:t>
            </a:r>
          </a:p>
        </p:txBody>
      </p:sp>
    </p:spTree>
    <p:extLst>
      <p:ext uri="{BB962C8B-B14F-4D97-AF65-F5344CB8AC3E}">
        <p14:creationId xmlns:p14="http://schemas.microsoft.com/office/powerpoint/2010/main" val="14202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طريقة حساب الوسيط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445682" y="1743199"/>
            <a:ext cx="4108619" cy="46166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البيانات الغير مبوبة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مستدير الزوايا 3"/>
              <p:cNvSpPr/>
              <p:nvPr/>
            </p:nvSpPr>
            <p:spPr>
              <a:xfrm>
                <a:off x="827584" y="2780928"/>
                <a:ext cx="7344816" cy="345638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إذا كانت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ar-SA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ar-SA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,….</m:t>
                    </m:r>
                    <m:sSub>
                      <m:sSubPr>
                        <m:ctrlPr>
                          <a:rPr lang="ar-SA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   تمثل بيانات عينة من المجتمع </a:t>
                </a:r>
              </a:p>
              <a:p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فإن الوسيط يحسب كالتالي: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نرتب البيانات تصاعدياً أو تنازلياً.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نوجد موقع الوسيط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ar-SA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ar-SA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 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إذا كان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  عدد فردي فإن الناتج يكون عدد صحيح و بالتالي الوسيط هو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إذا كان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 عدد زوجي فإن الناتج يكون عدد غير صحيحو بالتالي الوسيط هو الوسط الحسابي للقيمتين اللتين يقع بينهما العنصر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f>
                          <m:f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ar-SA" b="1" dirty="0">
                    <a:solidFill>
                      <a:schemeClr val="accent1">
                        <a:lumMod val="50000"/>
                      </a:schemeClr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4" name="مستطيل مستدير الزوايا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80928"/>
                <a:ext cx="7344816" cy="3456384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6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7092280" y="74531"/>
            <a:ext cx="1656184" cy="10380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أمثلة</a:t>
            </a:r>
            <a:endParaRPr lang="ar-S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528" y="404664"/>
            <a:ext cx="6627658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أوجدي الوسيط للأجور اليومية بالدولار للبيانات التالية:</a:t>
            </a:r>
          </a:p>
          <a:p>
            <a:endParaRPr lang="ar-SA" sz="2000" dirty="0">
              <a:solidFill>
                <a:schemeClr val="tx2">
                  <a:lumMod val="75000"/>
                </a:schemeClr>
              </a:solidFill>
              <a:latin typeface="Hacen Lebanon" pitchFamily="2" charset="-78"/>
              <a:cs typeface="Hacen Lebanon" pitchFamily="2" charset="-78"/>
            </a:endParaRPr>
          </a:p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العينة الأولى :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50	70     	     40	50	80</a:t>
            </a:r>
            <a:endParaRPr lang="ar-SA" sz="2000" dirty="0">
              <a:solidFill>
                <a:schemeClr val="tx2">
                  <a:lumMod val="75000"/>
                </a:schemeClr>
              </a:solidFill>
              <a:latin typeface="Hacen Lebanon" pitchFamily="2" charset="-78"/>
              <a:cs typeface="Hacen Lebanon" pitchFamily="2" charset="-78"/>
            </a:endParaRPr>
          </a:p>
          <a:p>
            <a:endParaRPr lang="ar-SA" sz="2000" dirty="0">
              <a:solidFill>
                <a:schemeClr val="tx2">
                  <a:lumMod val="75000"/>
                </a:schemeClr>
              </a:solidFill>
              <a:latin typeface="Hacen Lebanon" pitchFamily="2" charset="-78"/>
              <a:cs typeface="Hacen Lebanon" pitchFamily="2" charset="-78"/>
            </a:endParaRPr>
          </a:p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العينة الثانية :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50	  70     	    60	40	30	80</a:t>
            </a:r>
            <a:endParaRPr lang="ar-SA" sz="2000" dirty="0">
              <a:solidFill>
                <a:schemeClr val="tx2">
                  <a:lumMod val="75000"/>
                </a:schemeClr>
              </a:solidFill>
              <a:latin typeface="Hacen Lebanon" pitchFamily="2" charset="-78"/>
              <a:cs typeface="Hacen Lebano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683568" y="2204864"/>
                <a:ext cx="5637237" cy="17566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نعيد ترتيب البيانات :</a:t>
                </a:r>
              </a:p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40	50	50	70	80</a:t>
                </a:r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عدد البيانات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n</a:t>
                </a:r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=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5</a:t>
                </a:r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ar-SA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Hacen Lebanon" pitchFamily="2" charset="-78"/>
                              <a:cs typeface="Hacen Lebanon" pitchFamily="2" charset="-78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𝟑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𝟓𝟎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4864"/>
                <a:ext cx="5637237" cy="175663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971" r="-6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سهم مخطط إلى اليمين 7"/>
          <p:cNvSpPr/>
          <p:nvPr/>
        </p:nvSpPr>
        <p:spPr>
          <a:xfrm flipH="1">
            <a:off x="6804248" y="2507117"/>
            <a:ext cx="1368152" cy="11521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العينة الأولى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683568" y="4326527"/>
                <a:ext cx="5637237" cy="22613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نعيد ترتيب البيانات :</a:t>
                </a:r>
              </a:p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30	40	50	60	70	80</a:t>
                </a:r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عدد البيانات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n</a:t>
                </a:r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=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6</a:t>
                </a:r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ar-SA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Hacen Lebanon" pitchFamily="2" charset="-78"/>
                              <a:cs typeface="Hacen Lebanon" pitchFamily="2" charset="-78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𝟓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إذن الوسيط يقع بين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acen Lebanon" pitchFamily="2" charset="-7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Hacen Lebanon" pitchFamily="2" charset="-78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Hacen Lebanon" pitchFamily="2" charset="-78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acen Lebanon" pitchFamily="2" charset="-78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Hacen Lebanon" pitchFamily="2" charset="-78"/>
                          </a:rPr>
                          <m:t>  ,</m:t>
                        </m:r>
                        <m: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Hacen Lebanon" pitchFamily="2" charset="-78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Hacen Lebanon" pitchFamily="2" charset="-78"/>
                          </a:rPr>
                          <m:t>𝟑</m:t>
                        </m:r>
                      </m:sub>
                    </m:sSub>
                  </m:oMath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acen Lebanon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acen Lebanon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>
                            <a:rPr lang="el-GR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𝟔𝟎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𝟓𝟓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26527"/>
                <a:ext cx="5637237" cy="22613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765" r="-6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سهم مخطط إلى اليمين 9"/>
          <p:cNvSpPr/>
          <p:nvPr/>
        </p:nvSpPr>
        <p:spPr>
          <a:xfrm flipH="1">
            <a:off x="6804248" y="4881157"/>
            <a:ext cx="1368152" cy="11521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العينة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24530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8" grpId="0" animBg="1"/>
      <p:bldP spid="9" grpId="0" build="p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>
            <a:extLst>
              <a:ext uri="{FF2B5EF4-FFF2-40B4-BE49-F238E27FC236}">
                <a16:creationId xmlns:a16="http://schemas.microsoft.com/office/drawing/2014/main" id="{2176895B-ED56-5B32-344F-882889EB4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rtl="1" eaLnBrk="1" hangingPunct="1">
              <a:defRPr/>
            </a:pPr>
            <a:r>
              <a:rPr lang="ar-SA" sz="3900" b="1"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Times New Roman" pitchFamily="18" charset="0"/>
              </a:rPr>
              <a:t>مقاييس النزعة المركزية ( الوسيط )</a:t>
            </a:r>
            <a:endParaRPr lang="en-US" sz="3900" b="1">
              <a:effectLst>
                <a:outerShdw blurRad="38100" dist="38100" dir="2700000" algn="tl">
                  <a:srgbClr val="C0C0C0"/>
                </a:outerShdw>
              </a:effectLst>
              <a:ea typeface="Majalla UI"/>
              <a:cs typeface="Times New Roman" pitchFamily="18" charset="0"/>
            </a:endParaRPr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92BDAC35-FC4D-EC1D-9FD6-E31A4C130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71563" y="928688"/>
            <a:ext cx="7615237" cy="5732462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</a:pPr>
            <a:r>
              <a:rPr lang="ar-SA" altLang="LID4096" sz="24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مثال</a:t>
            </a:r>
            <a:r>
              <a:rPr lang="en-US" altLang="LID4096" sz="24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:</a:t>
            </a:r>
            <a:endParaRPr lang="ar-SA" altLang="LID4096" sz="2400" b="1" u="sng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r>
              <a:rPr lang="ar-EG" altLang="LID4096" sz="24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   </a:t>
            </a:r>
            <a:r>
              <a:rPr lang="ar-SA" altLang="LID4096" sz="24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احسب وسيط الأجور اليومية بالدولار للبيانات الآتية والتي تمثل عينتين من العمال مختارتين من شركتين مختلفتين</a:t>
            </a: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altLang="LID4096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العينة</a:t>
            </a: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: (1) 	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ar-SA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العينة</a:t>
            </a: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(2) 	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ar-SA" altLang="LID4096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الحل</a:t>
            </a:r>
            <a:r>
              <a:rPr lang="en-US" altLang="LID4096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altLang="LID4096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altLang="LID4096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العينة</a:t>
            </a:r>
            <a:r>
              <a:rPr lang="ar-EG" altLang="LID4096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ID4096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LID4096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ID4096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لحساب قيمة الوسيط</a:t>
            </a: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LID4096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SA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نرتب القيم تصاعديا فتصبح</a:t>
            </a:r>
            <a:endParaRPr lang="en-US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50    60    70    80    90            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endParaRPr lang="en-US" altLang="LID4096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EG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نوجد موقع الوسيط </a:t>
            </a:r>
            <a:r>
              <a:rPr lang="ar-EG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         </a:t>
            </a: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EG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EG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(الناتج عدد صحيح</a:t>
            </a:r>
            <a:r>
              <a:rPr lang="ar-EG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r" rtl="1" eaLnBrk="1" hangingPunct="1">
              <a:lnSpc>
                <a:spcPct val="80000"/>
              </a:lnSpc>
            </a:pPr>
            <a:endParaRPr lang="ar-SA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، حيث أن الناتج عدد صحيح إذن الوسيط هو القيمة التي موقعها </a:t>
            </a: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ar-SA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نجد ان قيمة الوسيط </a:t>
            </a: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$70</a:t>
            </a: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LID4096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</a:p>
        </p:txBody>
      </p:sp>
      <p:graphicFrame>
        <p:nvGraphicFramePr>
          <p:cNvPr id="28676" name="Object 12">
            <a:extLst>
              <a:ext uri="{FF2B5EF4-FFF2-40B4-BE49-F238E27FC236}">
                <a16:creationId xmlns:a16="http://schemas.microsoft.com/office/drawing/2014/main" id="{3EE69779-B52D-2D8D-7C78-0891D78257F7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563938" y="4292600"/>
          <a:ext cx="25209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366" imgH="393529" progId="Equation.3">
                  <p:embed/>
                </p:oleObj>
              </mc:Choice>
              <mc:Fallback>
                <p:oleObj name="Equation" r:id="rId2" imgW="1231366" imgH="393529" progId="Equation.3">
                  <p:embed/>
                  <p:pic>
                    <p:nvPicPr>
                      <p:cNvPr id="28676" name="Object 12">
                        <a:extLst>
                          <a:ext uri="{FF2B5EF4-FFF2-40B4-BE49-F238E27FC236}">
                            <a16:creationId xmlns:a16="http://schemas.microsoft.com/office/drawing/2014/main" id="{3EE69779-B52D-2D8D-7C78-0891D78257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92600"/>
                        <a:ext cx="25209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7">
            <a:extLst>
              <a:ext uri="{FF2B5EF4-FFF2-40B4-BE49-F238E27FC236}">
                <a16:creationId xmlns:a16="http://schemas.microsoft.com/office/drawing/2014/main" id="{AF6B5B53-325D-DD1F-53F2-1D5ABBADA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sp>
        <p:nvSpPr>
          <p:cNvPr id="28678" name="Rectangle 8">
            <a:extLst>
              <a:ext uri="{FF2B5EF4-FFF2-40B4-BE49-F238E27FC236}">
                <a16:creationId xmlns:a16="http://schemas.microsoft.com/office/drawing/2014/main" id="{7E899D4D-C6EF-362B-937A-72425213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F3281B76-83FB-1049-060C-2A4BE189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sp>
        <p:nvSpPr>
          <p:cNvPr id="28680" name="Rectangle 11">
            <a:extLst>
              <a:ext uri="{FF2B5EF4-FFF2-40B4-BE49-F238E27FC236}">
                <a16:creationId xmlns:a16="http://schemas.microsoft.com/office/drawing/2014/main" id="{B7E8F9A5-275B-E4BF-6918-753966B1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ID4096" altLang="LID4096" sz="1800">
              <a:latin typeface="Arial" panose="020B0604020202020204" pitchFamily="34" charset="0"/>
            </a:endParaRPr>
          </a:p>
        </p:txBody>
      </p:sp>
      <p:graphicFrame>
        <p:nvGraphicFramePr>
          <p:cNvPr id="8231" name="Group 39">
            <a:extLst>
              <a:ext uri="{FF2B5EF4-FFF2-40B4-BE49-F238E27FC236}">
                <a16:creationId xmlns:a16="http://schemas.microsoft.com/office/drawing/2014/main" id="{B17FE2A9-E8F9-E940-9361-69A861741F61}"/>
              </a:ext>
            </a:extLst>
          </p:cNvPr>
          <p:cNvGraphicFramePr>
            <a:graphicFrameLocks noGrp="1"/>
          </p:cNvGraphicFramePr>
          <p:nvPr/>
        </p:nvGraphicFramePr>
        <p:xfrm>
          <a:off x="2316163" y="2200275"/>
          <a:ext cx="3911600" cy="365482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60</a:t>
                      </a:r>
                    </a:p>
                  </a:txBody>
                  <a:tcPr marT="45581" marB="4558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90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80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70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51" name="Group 59">
            <a:extLst>
              <a:ext uri="{FF2B5EF4-FFF2-40B4-BE49-F238E27FC236}">
                <a16:creationId xmlns:a16="http://schemas.microsoft.com/office/drawing/2014/main" id="{DA757312-CE66-5DEE-6A2C-35D726E41CDA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2559050"/>
          <a:ext cx="4694238" cy="365482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100</a:t>
                      </a:r>
                    </a:p>
                  </a:txBody>
                  <a:tcPr marT="45581" marB="4558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60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90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80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70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50</a:t>
                      </a:r>
                    </a:p>
                  </a:txBody>
                  <a:tcPr marT="45581" marB="4558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>
            <a:extLst>
              <a:ext uri="{FF2B5EF4-FFF2-40B4-BE49-F238E27FC236}">
                <a16:creationId xmlns:a16="http://schemas.microsoft.com/office/drawing/2014/main" id="{629EF35D-EE17-3AD7-4542-F5ECAC6B1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ar-SA" b="1"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Times New Roman" pitchFamily="18" charset="0"/>
              </a:rPr>
              <a:t>مقاييس النزعة المركزية ( الوسيط )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ea typeface="Majalla UI"/>
              <a:cs typeface="Times New Roman" pitchFamily="18" charset="0"/>
            </a:endParaRPr>
          </a:p>
        </p:txBody>
      </p:sp>
      <p:sp>
        <p:nvSpPr>
          <p:cNvPr id="29699" name="AutoShape 3">
            <a:extLst>
              <a:ext uri="{FF2B5EF4-FFF2-40B4-BE49-F238E27FC236}">
                <a16:creationId xmlns:a16="http://schemas.microsoft.com/office/drawing/2014/main" id="{E4478C36-D1EE-CEDD-5FD4-126850188C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8218488" cy="4537075"/>
          </a:xfrm>
        </p:spPr>
        <p:txBody>
          <a:bodyPr>
            <a:normAutofit lnSpcReduction="10000"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ar-SA" altLang="LID4096" sz="24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العينة</a:t>
            </a:r>
            <a:r>
              <a:rPr lang="en-US" altLang="LID4096" sz="2400" b="1" u="sng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: (2) </a:t>
            </a:r>
            <a:r>
              <a:rPr lang="en-US" altLang="LID4096" sz="2400" b="1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	50	70	80	90	60	100</a:t>
            </a:r>
            <a:r>
              <a:rPr lang="en-US" altLang="LID4096" sz="240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A" altLang="LID4096" sz="240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لحساب قيمة الوسيط: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SA" altLang="LID4096" sz="240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1- نرتب ال</a:t>
            </a:r>
            <a:r>
              <a:rPr lang="ar-EG" altLang="LID4096" sz="240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قيم</a:t>
            </a:r>
            <a:r>
              <a:rPr lang="ar-SA" altLang="LID4096" sz="240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تصاعديا فتصبح</a:t>
            </a: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altLang="LID4096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50    60    70    80    90    100                         </a:t>
            </a:r>
            <a:endParaRPr lang="ar-SA" altLang="LID4096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ar-SA" altLang="LID4096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SA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altLang="LID4096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نوجد </a:t>
            </a:r>
            <a:r>
              <a:rPr lang="ar-EG" altLang="LID4096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موقع</a:t>
            </a:r>
            <a:r>
              <a:rPr lang="ar-SA" altLang="LID4096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الوسيط وهو                                          (عدد كسرى)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ar-SA" altLang="LID4096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ar-SA" altLang="LID4096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حيث</a:t>
            </a:r>
            <a:r>
              <a:rPr lang="ar-SA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أنه عدد كسري اذن الوسيط هو متوسط القيمتين التي</a:t>
            </a: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موقعهم</a:t>
            </a:r>
            <a:r>
              <a:rPr lang="ar-SA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ا </a:t>
            </a:r>
            <a:r>
              <a:rPr lang="en-US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ar-SA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en-US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ar-SA" altLang="LID4096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نجد ان  </a:t>
            </a:r>
            <a:r>
              <a:rPr lang="ar-SA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الوسيط</a:t>
            </a: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ar-EG" altLang="LID4096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=</a:t>
            </a:r>
            <a:endParaRPr lang="ar-SA" altLang="LID4096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en-US" altLang="LID4096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en-US" altLang="LID4096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A71ED408-D46E-7AB5-A683-73A55B0D31CA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627313" y="3500438"/>
          <a:ext cx="3024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393700" progId="Equation.3">
                  <p:embed/>
                </p:oleObj>
              </mc:Choice>
              <mc:Fallback>
                <p:oleObj name="Equation" r:id="rId2" imgW="1473200" imgH="393700" progId="Equation.3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A71ED408-D46E-7AB5-A683-73A55B0D31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00438"/>
                        <a:ext cx="3024187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>
            <a:extLst>
              <a:ext uri="{FF2B5EF4-FFF2-40B4-BE49-F238E27FC236}">
                <a16:creationId xmlns:a16="http://schemas.microsoft.com/office/drawing/2014/main" id="{DC17A852-D190-7395-1E1C-BDDCFBD11955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4932363" y="5527675"/>
          <a:ext cx="10080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3">
                  <p:embed/>
                </p:oleObj>
              </mc:Choice>
              <mc:Fallback>
                <p:oleObj name="Equation" r:id="rId4" imgW="507780" imgH="393529" progId="Equation.3">
                  <p:embed/>
                  <p:pic>
                    <p:nvPicPr>
                      <p:cNvPr id="29701" name="Object 7">
                        <a:extLst>
                          <a:ext uri="{FF2B5EF4-FFF2-40B4-BE49-F238E27FC236}">
                            <a16:creationId xmlns:a16="http://schemas.microsoft.com/office/drawing/2014/main" id="{DC17A852-D190-7395-1E1C-BDDCFBD11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527675"/>
                        <a:ext cx="10080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10">
            <a:extLst>
              <a:ext uri="{FF2B5EF4-FFF2-40B4-BE49-F238E27FC236}">
                <a16:creationId xmlns:a16="http://schemas.microsoft.com/office/drawing/2014/main" id="{9567D217-D6D9-D960-B5E0-6D7204D8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6356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LID4096" sz="1800" b="1">
                <a:solidFill>
                  <a:srgbClr val="000000"/>
                </a:solidFill>
                <a:latin typeface="Arial" panose="020B0604020202020204" pitchFamily="34" charset="0"/>
              </a:rPr>
              <a:t>$</a:t>
            </a:r>
            <a:r>
              <a:rPr lang="en-US" altLang="LID4096" sz="2400" b="1">
                <a:solidFill>
                  <a:srgbClr val="000000"/>
                </a:solidFill>
                <a:latin typeface="Arial" panose="020B0604020202020204" pitchFamily="34" charset="0"/>
              </a:rPr>
              <a:t>75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15616" y="908720"/>
            <a:ext cx="66276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أوجدي الوسيط لنتائج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6 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  طلاب حيث ثلاثة منهم لم تعرف درجاتهم و إنما تقاديرهم: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1610826" y="3645024"/>
                <a:ext cx="5637237" cy="252011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نعيد ترتيب البيانات :</a:t>
                </a:r>
              </a:p>
              <a:p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A</a:t>
                </a:r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	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80	75	70	D	F</a:t>
                </a:r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عدد البيانات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n</a:t>
                </a:r>
                <a:r>
                  <a:rPr lang="ar-SA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=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Hacen Lebanon" pitchFamily="2" charset="-78"/>
                    <a:cs typeface="Hacen Lebanon" pitchFamily="2" charset="-78"/>
                  </a:rPr>
                  <a:t>6</a:t>
                </a:r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ar-SA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Hacen Lebanon" pitchFamily="2" charset="-78"/>
                              <a:cs typeface="Hacen Lebanon" pitchFamily="2" charset="-78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𝟓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acen Lebanon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Hacen Lebanon" pitchFamily="2" charset="-78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Hacen Lebanon" pitchFamily="2" charset="-78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𝟕𝟎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𝟕𝟐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𝟓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26" y="3645024"/>
                <a:ext cx="5637237" cy="252011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691" r="-6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07257"/>
              </p:ext>
            </p:extLst>
          </p:nvPr>
        </p:nvGraphicFramePr>
        <p:xfrm>
          <a:off x="1372403" y="2204864"/>
          <a:ext cx="6114084" cy="7200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01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75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وسيلة شرح خطية 3 5"/>
          <p:cNvSpPr/>
          <p:nvPr/>
        </p:nvSpPr>
        <p:spPr>
          <a:xfrm>
            <a:off x="3707904" y="4149080"/>
            <a:ext cx="432048" cy="4320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6614"/>
              <a:gd name="adj6" fmla="val -18872"/>
              <a:gd name="adj7" fmla="val -149386"/>
              <a:gd name="adj8" fmla="val -248636"/>
            </a:avLst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1992288" y="3212976"/>
                <a:ext cx="87294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288" y="3212976"/>
                <a:ext cx="872942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وسيلة شرح خطية 3 7"/>
          <p:cNvSpPr/>
          <p:nvPr/>
        </p:nvSpPr>
        <p:spPr>
          <a:xfrm flipH="1">
            <a:off x="4644008" y="4149080"/>
            <a:ext cx="432048" cy="4320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6614"/>
              <a:gd name="adj6" fmla="val -18872"/>
              <a:gd name="adj7" fmla="val -149386"/>
              <a:gd name="adj8" fmla="val -248636"/>
            </a:avLst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5724128" y="3180710"/>
                <a:ext cx="87294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180710"/>
                <a:ext cx="87294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0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0877962"/>
                  </p:ext>
                </p:extLst>
              </p:nvPr>
            </p:nvGraphicFramePr>
            <p:xfrm>
              <a:off x="2691632" y="1020919"/>
              <a:ext cx="3132348" cy="5530138"/>
            </p:xfrm>
            <a:graphic>
              <a:graphicData uri="http://schemas.openxmlformats.org/drawingml/2006/table">
                <a:tbl>
                  <a:tblPr rtl="1" firstRow="1" bandRow="1">
                    <a:tableStyleId>{C4B1156A-380E-4F78-BDF5-A606A8083BF9}</a:tableStyleId>
                  </a:tblPr>
                  <a:tblGrid>
                    <a:gridCol w="10441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41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41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4764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 err="1"/>
                            <a:t>ت.م.ص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التكرار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الفئات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430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ar-SA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ar-SA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734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ar-SA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ar-SA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176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ar-SA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ar-SA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7176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31203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solidFill>
                                          <a:schemeClr val="tx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ar-SA" sz="1600" b="1" i="1" smtClean="0">
                                        <a:solidFill>
                                          <a:schemeClr val="tx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831203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>
                        <a:solidFill>
                          <a:srgbClr val="BAE1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>
                        <a:solidFill>
                          <a:srgbClr val="BAE1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ar-SA" sz="1600" b="1" dirty="0"/>
                        </a:p>
                      </a:txBody>
                      <a:tcPr anchor="ctr">
                        <a:solidFill>
                          <a:srgbClr val="BAE1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8430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ar-SA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77176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400" b="1" i="1" smtClean="0">
                                        <a:solidFill>
                                          <a:schemeClr val="tx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b="1" dirty="0"/>
                            <a:t>المجموع</a:t>
                          </a:r>
                          <a:r>
                            <a:rPr lang="ar-SA" sz="1600" dirty="0"/>
                            <a:t>  ∑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590877962"/>
                  </p:ext>
                </p:extLst>
              </p:nvPr>
            </p:nvGraphicFramePr>
            <p:xfrm>
              <a:off x="2691632" y="1020919"/>
              <a:ext cx="3132348" cy="5530138"/>
            </p:xfrm>
            <a:graphic>
              <a:graphicData uri="http://schemas.openxmlformats.org/drawingml/2006/table">
                <a:tbl>
                  <a:tblPr rtl="1" firstRow="1" bandRow="1">
                    <a:tableStyleId>{C4B1156A-380E-4F78-BDF5-A606A8083BF9}</a:tableStyleId>
                  </a:tblPr>
                  <a:tblGrid>
                    <a:gridCol w="1044116"/>
                    <a:gridCol w="1044116"/>
                    <a:gridCol w="1044116"/>
                  </a:tblGrid>
                  <a:tr h="74764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 err="1" smtClean="0"/>
                            <a:t>ت.م.ص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r="-100585" b="-7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 smtClean="0"/>
                            <a:t>الفئات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98430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t="-150000" r="-100585" b="-10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585" t="-150000" r="-585" b="-1063415"/>
                          </a:stretch>
                        </a:blipFill>
                      </a:tcPr>
                    </a:tc>
                  </a:tr>
                  <a:tr h="560734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t="-222826" r="-100585" b="-8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585" t="-222826" r="-585" b="-847826"/>
                          </a:stretch>
                        </a:blipFill>
                      </a:tcPr>
                    </a:tc>
                  </a:tr>
                  <a:tr h="477176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t="-380769" r="-100585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585" t="-380769" r="-585" b="-900000"/>
                          </a:stretch>
                        </a:blipFill>
                      </a:tcPr>
                    </a:tc>
                  </a:tr>
                  <a:tr h="477176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b="1" dirty="0"/>
                        </a:p>
                      </a:txBody>
                      <a:tcPr anchor="ctr"/>
                    </a:tc>
                  </a:tr>
                  <a:tr h="831203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85" t="-330657" r="-200585" b="-355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b="1" dirty="0" smtClean="0"/>
                        </a:p>
                      </a:txBody>
                      <a:tcPr anchor="ctr"/>
                    </a:tc>
                  </a:tr>
                  <a:tr h="831203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>
                        <a:solidFill>
                          <a:srgbClr val="BAE1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t="-433824" r="-100585" b="-258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585" t="-433824" r="-585" b="-258088"/>
                          </a:stretch>
                        </a:blipFill>
                      </a:tcPr>
                    </a:tc>
                  </a:tr>
                  <a:tr h="498430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t="-885366" r="-100585" b="-32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585" t="-885366" r="-585" b="-328049"/>
                          </a:stretch>
                        </a:blipFill>
                      </a:tcPr>
                    </a:tc>
                  </a:tr>
                  <a:tr h="608140">
                    <a:tc>
                      <a:txBody>
                        <a:bodyPr/>
                        <a:lstStyle/>
                        <a:p>
                          <a:pPr algn="ctr" rtl="1"/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585" t="-808000" r="-100585" b="-16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b="1" dirty="0" smtClean="0"/>
                            <a:t>المجموع</a:t>
                          </a:r>
                          <a:r>
                            <a:rPr lang="ar-SA" sz="1600" dirty="0" smtClean="0"/>
                            <a:t>  ∑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وسيلة شرح بيضاوية 10"/>
              <p:cNvSpPr/>
              <p:nvPr/>
            </p:nvSpPr>
            <p:spPr>
              <a:xfrm>
                <a:off x="743970" y="2160306"/>
                <a:ext cx="1607387" cy="1097230"/>
              </a:xfrm>
              <a:prstGeom prst="wedgeEllipseCallout">
                <a:avLst>
                  <a:gd name="adj1" fmla="val 75583"/>
                  <a:gd name="adj2" fmla="val -43322"/>
                </a:avLst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طول الفئة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𝒉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ar-SA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ar-SA" sz="1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ar-SA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ar-SA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ar-SA" sz="1400" b="1" dirty="0"/>
              </a:p>
            </p:txBody>
          </p:sp>
        </mc:Choice>
        <mc:Fallback xmlns="">
          <p:sp>
            <p:nvSpPr>
              <p:cNvPr id="11" name="وسيلة شرح بيضاوية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0" y="2160306"/>
                <a:ext cx="1607387" cy="1097230"/>
              </a:xfrm>
              <a:prstGeom prst="wedgeEllipseCallout">
                <a:avLst>
                  <a:gd name="adj1" fmla="val 75583"/>
                  <a:gd name="adj2" fmla="val -43322"/>
                </a:avLst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سهم منحني إلى اليمين 8"/>
          <p:cNvSpPr/>
          <p:nvPr/>
        </p:nvSpPr>
        <p:spPr>
          <a:xfrm>
            <a:off x="2771800" y="1916833"/>
            <a:ext cx="216024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وسيلة شرح بيضاوية 11"/>
          <p:cNvSpPr/>
          <p:nvPr/>
        </p:nvSpPr>
        <p:spPr>
          <a:xfrm>
            <a:off x="876344" y="5133934"/>
            <a:ext cx="1342640" cy="1224136"/>
          </a:xfrm>
          <a:prstGeom prst="wedgeEllipseCallout">
            <a:avLst>
              <a:gd name="adj1" fmla="val 88556"/>
              <a:gd name="adj2" fmla="val -35764"/>
            </a:avLst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فئة الوسيط</a:t>
            </a:r>
          </a:p>
        </p:txBody>
      </p:sp>
      <p:sp>
        <p:nvSpPr>
          <p:cNvPr id="13" name="وسيلة شرح بيضاوية 12"/>
          <p:cNvSpPr/>
          <p:nvPr/>
        </p:nvSpPr>
        <p:spPr>
          <a:xfrm>
            <a:off x="5940152" y="2717996"/>
            <a:ext cx="1944216" cy="1426993"/>
          </a:xfrm>
          <a:prstGeom prst="wedgeEllipseCallout">
            <a:avLst>
              <a:gd name="adj1" fmla="val -78913"/>
              <a:gd name="adj2" fmla="val 5666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2">
                    <a:lumMod val="10000"/>
                  </a:schemeClr>
                </a:solidFill>
              </a:rPr>
              <a:t>التكرار المتجمع للفئة التي تسبق فئة الوسيط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مستدير الزوايا 14"/>
              <p:cNvSpPr/>
              <p:nvPr/>
            </p:nvSpPr>
            <p:spPr>
              <a:xfrm>
                <a:off x="5976156" y="4427760"/>
                <a:ext cx="2952328" cy="2232248"/>
              </a:xfrm>
              <a:prstGeom prst="roundRect">
                <a:avLst/>
              </a:prstGeom>
              <a:solidFill>
                <a:srgbClr val="FFCCCC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ar-S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SA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ar-SA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SA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ar-SA" b="1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ar-SA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ar-SA" b="1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مستطيل مستدير الزوايا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4427760"/>
                <a:ext cx="2952328" cy="2232248"/>
              </a:xfrm>
              <a:prstGeom prst="round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وسيلة شرح بيضاوية 9"/>
          <p:cNvSpPr/>
          <p:nvPr/>
        </p:nvSpPr>
        <p:spPr>
          <a:xfrm>
            <a:off x="2879812" y="3902780"/>
            <a:ext cx="1656184" cy="924647"/>
          </a:xfrm>
          <a:prstGeom prst="wedgeEllipseCallout">
            <a:avLst>
              <a:gd name="adj1" fmla="val 22257"/>
              <a:gd name="adj2" fmla="val 76172"/>
            </a:avLst>
          </a:prstGeom>
          <a:solidFill>
            <a:srgbClr val="F73BB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2">
                    <a:lumMod val="10000"/>
                  </a:schemeClr>
                </a:solidFill>
              </a:rPr>
              <a:t>تكرار فئة الوسيط</a:t>
            </a:r>
          </a:p>
        </p:txBody>
      </p:sp>
      <p:sp>
        <p:nvSpPr>
          <p:cNvPr id="14" name="وسيلة شرح بيضاوية 13"/>
          <p:cNvSpPr/>
          <p:nvPr/>
        </p:nvSpPr>
        <p:spPr>
          <a:xfrm>
            <a:off x="1331640" y="3462551"/>
            <a:ext cx="1622635" cy="1364876"/>
          </a:xfrm>
          <a:prstGeom prst="wedgeEllipseCallout">
            <a:avLst>
              <a:gd name="adj1" fmla="val 48458"/>
              <a:gd name="adj2" fmla="val 65138"/>
            </a:avLst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</a:rPr>
              <a:t>الحد الأدنى لفئة الوسيط</a:t>
            </a:r>
          </a:p>
        </p:txBody>
      </p:sp>
      <p:sp>
        <p:nvSpPr>
          <p:cNvPr id="16" name="وسيلة شرح مع سهم إلى الأسفل 15"/>
          <p:cNvSpPr/>
          <p:nvPr/>
        </p:nvSpPr>
        <p:spPr>
          <a:xfrm>
            <a:off x="1547664" y="260648"/>
            <a:ext cx="5904656" cy="86409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طريقة حساب الوسيط في البيانات المبوبة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ستطيل مستدير الزوايا 16"/>
              <p:cNvSpPr/>
              <p:nvPr/>
            </p:nvSpPr>
            <p:spPr>
              <a:xfrm>
                <a:off x="5940152" y="1094469"/>
                <a:ext cx="2736304" cy="1614452"/>
              </a:xfrm>
              <a:prstGeom prst="roundRect">
                <a:avLst/>
              </a:prstGeom>
              <a:solidFill>
                <a:srgbClr val="FFCCCC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tx2">
                        <a:lumMod val="10000"/>
                      </a:schemeClr>
                    </a:solidFill>
                  </a:rPr>
                  <a:t>ترتيب الوسيط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ar-SA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مستطيل مستدير الزوايا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094469"/>
                <a:ext cx="2736304" cy="1614452"/>
              </a:xfrm>
              <a:prstGeom prst="round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شكل بيضاوي 1"/>
              <p:cNvSpPr/>
              <p:nvPr/>
            </p:nvSpPr>
            <p:spPr>
              <a:xfrm>
                <a:off x="5004048" y="4430030"/>
                <a:ext cx="504056" cy="39739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ar-SA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شكل بيضاوي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430030"/>
                <a:ext cx="504056" cy="397397"/>
              </a:xfrm>
              <a:prstGeom prst="ellipse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4758928" y="4827427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/>
              <a:t>الفئة الأكبر منهما</a:t>
            </a:r>
          </a:p>
        </p:txBody>
      </p:sp>
    </p:spTree>
    <p:extLst>
      <p:ext uri="{BB962C8B-B14F-4D97-AF65-F5344CB8AC3E}">
        <p14:creationId xmlns:p14="http://schemas.microsoft.com/office/powerpoint/2010/main" val="25559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  <p:bldP spid="15" grpId="0" animBg="1"/>
      <p:bldP spid="10" grpId="0" animBg="1"/>
      <p:bldP spid="14" grpId="0" animBg="1"/>
      <p:bldP spid="16" grpId="0" animBg="1"/>
      <p:bldP spid="17" grpId="0" animBg="1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7236296" y="88573"/>
            <a:ext cx="1513328" cy="11801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مثال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7544" y="479172"/>
            <a:ext cx="65527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الجدول التالي يبين درجات تحديد مستوى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30 </a:t>
            </a:r>
            <a:r>
              <a:rPr lang="ar-SA" sz="2400" b="1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 طالب في اللغة الانجليزية  و المطلوب حساب الوسيط للدرجات.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55825"/>
              </p:ext>
            </p:extLst>
          </p:nvPr>
        </p:nvGraphicFramePr>
        <p:xfrm>
          <a:off x="1475656" y="1556792"/>
          <a:ext cx="7056784" cy="107212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84 -100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68 -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52 -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 36 -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20 -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4 -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الدرجات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2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7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10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6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2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</a:t>
                      </a:r>
                      <a:endParaRPr lang="ar-S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عدد الطلاب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2374100" y="3717032"/>
                <a:ext cx="4681680" cy="214889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ar-SA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نحدد ترتيب الوسيط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ar-SA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100" y="3717032"/>
                <a:ext cx="4681680" cy="21488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جدول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404805"/>
                  </p:ext>
                </p:extLst>
              </p:nvPr>
            </p:nvGraphicFramePr>
            <p:xfrm>
              <a:off x="1527572" y="398138"/>
              <a:ext cx="2088232" cy="4300331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1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225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عدد الطلاب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SA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/>
                            <a:t>الدرجات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00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3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4—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662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2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20—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666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/>
                            <a:t>6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36—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666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10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52—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642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7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68—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7700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/>
                            <a:t>2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/>
                            <a:t>84—100</a:t>
                          </a:r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77001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30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ar-SA" sz="1600" dirty="0" smtClean="0"/>
                                  <m:t>∑</m:t>
                                </m:r>
                              </m:oMath>
                            </m:oMathPara>
                          </a14:m>
                          <a:endParaRPr lang="ar-SA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جدول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483404805"/>
                  </p:ext>
                </p:extLst>
              </p:nvPr>
            </p:nvGraphicFramePr>
            <p:xfrm>
              <a:off x="1527572" y="398138"/>
              <a:ext cx="2088232" cy="4300331"/>
            </p:xfrm>
            <a:graphic>
              <a:graphicData uri="http://schemas.openxmlformats.org/drawingml/2006/table">
                <a:tbl>
                  <a:tblPr rtl="1" firstRow="1" bandRow="1">
                    <a:tableStyleId>{0505E3EF-67EA-436B-97B2-0124C06EBD24}</a:tableStyleId>
                  </a:tblPr>
                  <a:tblGrid>
                    <a:gridCol w="1037104"/>
                    <a:gridCol w="1051128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88" t="-2222" r="-101765" b="-42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1600" dirty="0" smtClean="0"/>
                            <a:t>الدرجات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7700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3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4—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3662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2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20—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5666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1600" dirty="0" smtClean="0"/>
                            <a:t>6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36—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5666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10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52—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59642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7</a:t>
                          </a:r>
                          <a:endParaRPr lang="ar-SA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68—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7700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dirty="0" smtClean="0"/>
                            <a:t>2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rgbClr val="E9F8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600" baseline="0" dirty="0" smtClean="0"/>
                            <a:t>84—100</a:t>
                          </a:r>
                          <a:endParaRPr lang="ar-SA" sz="1600" dirty="0"/>
                        </a:p>
                      </a:txBody>
                      <a:tcPr anchor="ctr"/>
                    </a:tc>
                  </a:tr>
                  <a:tr h="477001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30</a:t>
                          </a:r>
                          <a:endParaRPr lang="ar-SA" sz="16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419" t="-808974" r="-581" b="-12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33188"/>
              </p:ext>
            </p:extLst>
          </p:nvPr>
        </p:nvGraphicFramePr>
        <p:xfrm>
          <a:off x="3615804" y="383271"/>
          <a:ext cx="1152128" cy="4301425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4261">
                <a:tc>
                  <a:txBody>
                    <a:bodyPr/>
                    <a:lstStyle/>
                    <a:p>
                      <a:pPr algn="ctr" rtl="1"/>
                      <a:r>
                        <a:rPr lang="ar-SA" sz="1300" i="0" dirty="0"/>
                        <a:t>أقل</a:t>
                      </a:r>
                      <a:r>
                        <a:rPr lang="ar-SA" sz="1300" i="0" baseline="0" dirty="0"/>
                        <a:t> من الحد الأعلى للفئة</a:t>
                      </a:r>
                    </a:p>
                    <a:p>
                      <a:pPr algn="ctr" rtl="1"/>
                      <a:endParaRPr lang="ar-SA" sz="1300" i="0" baseline="0" dirty="0"/>
                    </a:p>
                    <a:p>
                      <a:pPr algn="ctr" rtl="1"/>
                      <a:endParaRPr lang="ar-SA" sz="105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أقل من </a:t>
                      </a:r>
                      <a:r>
                        <a:rPr lang="en-US" sz="1600" dirty="0"/>
                        <a:t>20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26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أقل من </a:t>
                      </a:r>
                      <a:r>
                        <a:rPr lang="en-US" sz="1600" dirty="0"/>
                        <a:t>36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أقل من </a:t>
                      </a:r>
                      <a:r>
                        <a:rPr lang="en-US" sz="1600" dirty="0"/>
                        <a:t>52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أقل من </a:t>
                      </a:r>
                      <a:r>
                        <a:rPr lang="en-US" sz="1600" dirty="0"/>
                        <a:t>68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4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أقل من </a:t>
                      </a:r>
                      <a:r>
                        <a:rPr lang="en-US" sz="1600" dirty="0"/>
                        <a:t>84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أقل من</a:t>
                      </a:r>
                      <a:r>
                        <a:rPr lang="en-US" sz="1600" dirty="0"/>
                        <a:t>100</a:t>
                      </a:r>
                      <a:r>
                        <a:rPr lang="ar-SA" sz="1600" dirty="0"/>
                        <a:t> </a:t>
                      </a:r>
                    </a:p>
                  </a:txBody>
                  <a:tcPr anchor="ctr">
                    <a:solidFill>
                      <a:srgbClr val="E9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35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>
                    <a:solidFill>
                      <a:srgbClr val="C2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70368"/>
              </p:ext>
            </p:extLst>
          </p:nvPr>
        </p:nvGraphicFramePr>
        <p:xfrm>
          <a:off x="4767932" y="379758"/>
          <a:ext cx="1037104" cy="4302001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03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5896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err="1"/>
                        <a:t>ت.م.ص</a:t>
                      </a:r>
                      <a:endParaRPr lang="ar-SA" sz="1600" b="1" dirty="0"/>
                    </a:p>
                    <a:p>
                      <a:pPr algn="ctr" rtl="1"/>
                      <a:endParaRPr lang="ar-SA" sz="900" dirty="0"/>
                    </a:p>
                    <a:p>
                      <a:pPr algn="ctr" rtl="1"/>
                      <a:endParaRPr lang="ar-SA" sz="900" dirty="0"/>
                    </a:p>
                    <a:p>
                      <a:pPr algn="ctr" rtl="1"/>
                      <a:endParaRPr lang="ar-SA" sz="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1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5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2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11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28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21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2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28</a:t>
                      </a:r>
                      <a:endParaRPr lang="ar-S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30</a:t>
                      </a:r>
                      <a:endParaRPr lang="ar-SA" sz="1600" dirty="0"/>
                    </a:p>
                  </a:txBody>
                  <a:tcPr anchor="ctr">
                    <a:solidFill>
                      <a:srgbClr val="E9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69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>
                    <a:solidFill>
                      <a:srgbClr val="C2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سهم مخطط إلى اليمين 2"/>
          <p:cNvSpPr/>
          <p:nvPr/>
        </p:nvSpPr>
        <p:spPr>
          <a:xfrm flipH="1">
            <a:off x="6444208" y="179200"/>
            <a:ext cx="2232248" cy="13681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نوجد </a:t>
            </a:r>
            <a:r>
              <a:rPr lang="ar-SA" b="1" dirty="0" err="1"/>
              <a:t>ت.م.ص</a:t>
            </a:r>
            <a:endParaRPr lang="ar-S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وسيلة شرح بيضاوية 8"/>
              <p:cNvSpPr/>
              <p:nvPr/>
            </p:nvSpPr>
            <p:spPr>
              <a:xfrm>
                <a:off x="6515647" y="2391691"/>
                <a:ext cx="1872208" cy="817190"/>
              </a:xfrm>
              <a:prstGeom prst="wedgeEllipseCallout">
                <a:avLst>
                  <a:gd name="adj1" fmla="val -104269"/>
                  <a:gd name="adj2" fmla="val -1366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SA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ar-SA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</a:rPr>
                      <m:t>𝟏𝟓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 </a:t>
                </a:r>
                <a:endParaRPr lang="ar-SA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algn="ctr"/>
                <a:r>
                  <a:rPr lang="ar-SA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تقع بين</a:t>
                </a:r>
              </a:p>
              <a:p>
                <a:pPr algn="ctr"/>
                <a:r>
                  <a:rPr lang="ar-SA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</a:t>
                </a:r>
                <a:r>
                  <a:rPr lang="ar-SA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و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  <a:endParaRPr lang="ar-SA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وسيلة شرح بيضاوية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647" y="2391691"/>
                <a:ext cx="1872208" cy="817190"/>
              </a:xfrm>
              <a:prstGeom prst="wedgeEllipseCallout">
                <a:avLst>
                  <a:gd name="adj1" fmla="val -104269"/>
                  <a:gd name="adj2" fmla="val -13660"/>
                </a:avLst>
              </a:prstGeom>
              <a:blipFill rotWithShape="1">
                <a:blip r:embed="rId3" cstate="print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وسيلة شرح بيضاوية 9"/>
          <p:cNvSpPr/>
          <p:nvPr/>
        </p:nvSpPr>
        <p:spPr>
          <a:xfrm>
            <a:off x="15404" y="2953926"/>
            <a:ext cx="1342640" cy="1224136"/>
          </a:xfrm>
          <a:prstGeom prst="wedgeEllipseCallout">
            <a:avLst>
              <a:gd name="adj1" fmla="val 68963"/>
              <a:gd name="adj2" fmla="val -4021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فئة الوسيط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527572" y="2690830"/>
            <a:ext cx="4248472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وسيلة شرح بيضاوية 11"/>
              <p:cNvSpPr/>
              <p:nvPr/>
            </p:nvSpPr>
            <p:spPr>
              <a:xfrm>
                <a:off x="735208" y="2089049"/>
                <a:ext cx="840848" cy="605284"/>
              </a:xfrm>
              <a:prstGeom prst="wedgeEllipseCallout">
                <a:avLst>
                  <a:gd name="adj1" fmla="val 69800"/>
                  <a:gd name="adj2" fmla="val 89907"/>
                </a:avLst>
              </a:prstGeom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ar-SA" sz="16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وسيلة شرح بيضاوية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8" y="2089049"/>
                <a:ext cx="840848" cy="605284"/>
              </a:xfrm>
              <a:prstGeom prst="wedgeEllipseCallout">
                <a:avLst>
                  <a:gd name="adj1" fmla="val 69800"/>
                  <a:gd name="adj2" fmla="val 89907"/>
                </a:avLst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وسيلة شرح بيضاوية 12"/>
              <p:cNvSpPr/>
              <p:nvPr/>
            </p:nvSpPr>
            <p:spPr>
              <a:xfrm>
                <a:off x="1907704" y="2089049"/>
                <a:ext cx="840848" cy="605284"/>
              </a:xfrm>
              <a:prstGeom prst="wedgeEllipseCallout">
                <a:avLst>
                  <a:gd name="adj1" fmla="val 69800"/>
                  <a:gd name="adj2" fmla="val 89907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ar-SA" sz="16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وسيلة شرح بيضاوية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89049"/>
                <a:ext cx="840848" cy="605284"/>
              </a:xfrm>
              <a:prstGeom prst="wedgeEllipseCallout">
                <a:avLst>
                  <a:gd name="adj1" fmla="val 69800"/>
                  <a:gd name="adj2" fmla="val 89907"/>
                </a:avLst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وسيلة شرح بيضاوية 13"/>
              <p:cNvSpPr/>
              <p:nvPr/>
            </p:nvSpPr>
            <p:spPr>
              <a:xfrm>
                <a:off x="5776044" y="1547352"/>
                <a:ext cx="840848" cy="605284"/>
              </a:xfrm>
              <a:prstGeom prst="wedgeEllipseCallout">
                <a:avLst>
                  <a:gd name="adj1" fmla="val -99363"/>
                  <a:gd name="adj2" fmla="val 101297"/>
                </a:avLst>
              </a:prstGeom>
              <a:solidFill>
                <a:srgbClr val="DD69C4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ar-SA" sz="16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وسيلة شرح بيضاوية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044" y="1547352"/>
                <a:ext cx="840848" cy="605284"/>
              </a:xfrm>
              <a:prstGeom prst="wedgeEllipseCallout">
                <a:avLst>
                  <a:gd name="adj1" fmla="val -99363"/>
                  <a:gd name="adj2" fmla="val 101297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مستدير الزوايا 14"/>
              <p:cNvSpPr/>
              <p:nvPr/>
            </p:nvSpPr>
            <p:spPr>
              <a:xfrm>
                <a:off x="1155632" y="4797152"/>
                <a:ext cx="6894456" cy="1844824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نحسب الوسيط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ar-SA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SA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ar-SA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SA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ar-SA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ar-SA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ar-SA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𝟓𝟐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𝟏𝟓</m:t>
                              </m:r>
                              <m:r>
                                <a:rPr lang="en-US" b="1" i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b="1" i="1" dirty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𝟓𝟐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𝟓𝟐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ar-SA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درجة</m:t>
                      </m:r>
                    </m:oMath>
                  </m:oMathPara>
                </a14:m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مستطيل مستدير الزوايا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32" y="4797152"/>
                <a:ext cx="6894456" cy="1844824"/>
              </a:xfrm>
              <a:prstGeom prst="round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وسيلة شرح بيضاوية 15"/>
              <p:cNvSpPr/>
              <p:nvPr/>
            </p:nvSpPr>
            <p:spPr>
              <a:xfrm>
                <a:off x="251520" y="863276"/>
                <a:ext cx="1656184" cy="986718"/>
              </a:xfrm>
              <a:prstGeom prst="wedgeEllipseCallout">
                <a:avLst>
                  <a:gd name="adj1" fmla="val 41278"/>
                  <a:gd name="adj2" fmla="val 4501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1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ar-SA" sz="15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وسيلة شرح بيضاوية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63276"/>
                <a:ext cx="1656184" cy="986718"/>
              </a:xfrm>
              <a:prstGeom prst="wedgeEllipseCallout">
                <a:avLst>
                  <a:gd name="adj1" fmla="val 41278"/>
                  <a:gd name="adj2" fmla="val 45012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332656"/>
            <a:ext cx="5904656" cy="86409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مزايا و عيوب الوسيط</a:t>
            </a:r>
          </a:p>
        </p:txBody>
      </p:sp>
      <p:sp>
        <p:nvSpPr>
          <p:cNvPr id="3" name="وجه ضاحك 2"/>
          <p:cNvSpPr/>
          <p:nvPr/>
        </p:nvSpPr>
        <p:spPr>
          <a:xfrm>
            <a:off x="6660232" y="1450022"/>
            <a:ext cx="1440160" cy="125889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المزايا</a:t>
            </a:r>
          </a:p>
        </p:txBody>
      </p:sp>
      <p:sp>
        <p:nvSpPr>
          <p:cNvPr id="6" name="وجه ضاحك 5"/>
          <p:cNvSpPr/>
          <p:nvPr/>
        </p:nvSpPr>
        <p:spPr>
          <a:xfrm>
            <a:off x="1565868" y="1450023"/>
            <a:ext cx="1493964" cy="1258896"/>
          </a:xfrm>
          <a:prstGeom prst="smileyFace">
            <a:avLst>
              <a:gd name="adj" fmla="val -465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العيوب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932040" y="2996952"/>
            <a:ext cx="374441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سهولة حسابه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 لا يتأثر بالقيم الشاذة.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يمكن إيجاده عن طريق الرسم.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يمكن حسابه في الجداول التكرارية المفتوحة.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يمكن إيجاده للبيانات الوصفية الترتيبية.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67544" y="2924944"/>
            <a:ext cx="367240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يحتاج لترتيب البيانات.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لا تدخل في حسابه جميع القيم.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يصعب استخدامه في الإحصاء الاستدلالي لصعوبة التعامل معه جبرياً.</a:t>
            </a:r>
          </a:p>
        </p:txBody>
      </p:sp>
    </p:spTree>
    <p:extLst>
      <p:ext uri="{BB962C8B-B14F-4D97-AF65-F5344CB8AC3E}">
        <p14:creationId xmlns:p14="http://schemas.microsoft.com/office/powerpoint/2010/main" val="23195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build="p" animBg="1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شروط المقياس الجيد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187624" y="2003884"/>
            <a:ext cx="6264696" cy="3672408"/>
          </a:xfrm>
          <a:prstGeom prst="round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>
                <a:solidFill>
                  <a:srgbClr val="391207"/>
                </a:solidFill>
                <a:latin typeface="Hacen Sahafa" pitchFamily="2" charset="-78"/>
                <a:cs typeface="Hacen Sahafa" pitchFamily="2" charset="-78"/>
              </a:rPr>
              <a:t>أن  يتم تحديد قيمته بالضبط و لا تترك للتقدير الشخصي.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>
                <a:solidFill>
                  <a:srgbClr val="391207"/>
                </a:solidFill>
                <a:latin typeface="Hacen Sahafa" pitchFamily="2" charset="-78"/>
                <a:cs typeface="Hacen Sahafa" pitchFamily="2" charset="-78"/>
              </a:rPr>
              <a:t>أن تدخل في حسابه جميع المشاهدات و البيانات.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>
                <a:solidFill>
                  <a:srgbClr val="391207"/>
                </a:solidFill>
                <a:latin typeface="Hacen Sahafa" pitchFamily="2" charset="-78"/>
                <a:cs typeface="Hacen Sahafa" pitchFamily="2" charset="-78"/>
              </a:rPr>
              <a:t>سهولة فهمه و حسابه.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>
                <a:solidFill>
                  <a:srgbClr val="391207"/>
                </a:solidFill>
                <a:latin typeface="Hacen Sahafa" pitchFamily="2" charset="-78"/>
                <a:cs typeface="Hacen Sahafa" pitchFamily="2" charset="-78"/>
              </a:rPr>
              <a:t>قابليته للتعامل الجبري.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ar-SA" sz="2400" b="1" dirty="0">
                <a:solidFill>
                  <a:srgbClr val="391207"/>
                </a:solidFill>
                <a:latin typeface="Hacen Sahafa" pitchFamily="2" charset="-78"/>
                <a:cs typeface="Hacen Sahafa" pitchFamily="2" charset="-78"/>
              </a:rPr>
              <a:t>عدم تأثره بالقيم الشاذة.</a:t>
            </a:r>
          </a:p>
        </p:txBody>
      </p:sp>
    </p:spTree>
    <p:extLst>
      <p:ext uri="{BB962C8B-B14F-4D97-AF65-F5344CB8AC3E}">
        <p14:creationId xmlns:p14="http://schemas.microsoft.com/office/powerpoint/2010/main" val="30864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المنوال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جسم مشطوف الحواف 4"/>
              <p:cNvSpPr/>
              <p:nvPr/>
            </p:nvSpPr>
            <p:spPr>
              <a:xfrm>
                <a:off x="1079612" y="2060848"/>
                <a:ext cx="6840760" cy="2952328"/>
              </a:xfrm>
              <a:prstGeom prst="bevel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هو القيمة التي تكررت أكثر من غيرها.</a:t>
                </a:r>
              </a:p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القيمة الأكثر شيوعاً أو تكراراً.</a:t>
                </a:r>
              </a:p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يرمز للمنوال بالرمز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𝑫</m:t>
                    </m:r>
                  </m:oMath>
                </a14:m>
                <a:endParaRPr lang="ar-SA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مجسم مشطوف الحواف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2060848"/>
                <a:ext cx="6840760" cy="2952328"/>
              </a:xfrm>
              <a:prstGeom prst="beve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476672"/>
            <a:ext cx="5904656" cy="1008112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طريقة حساب المنوال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445682" y="1628800"/>
            <a:ext cx="4108619" cy="46166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البيانات الغير مبوبة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7354958" y="1864303"/>
            <a:ext cx="1656184" cy="10380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أمثلة</a:t>
            </a:r>
            <a:endParaRPr lang="ar-S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1560" y="2558769"/>
            <a:ext cx="66276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أوجدي المنوال لكل من العينات التالية: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95536" y="3284513"/>
            <a:ext cx="796893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المخالفات المرورية التي ارتكبها كل شخص في عينة من </a:t>
            </a:r>
            <a:r>
              <a:rPr lang="en-US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10 </a:t>
            </a:r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 أشخاص: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1414"/>
              </p:ext>
            </p:extLst>
          </p:nvPr>
        </p:nvGraphicFramePr>
        <p:xfrm>
          <a:off x="1096338" y="4077072"/>
          <a:ext cx="6142880" cy="57606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61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1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4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5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4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3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0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1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4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6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4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سهم مخطط إلى اليمين 7"/>
          <p:cNvSpPr/>
          <p:nvPr/>
        </p:nvSpPr>
        <p:spPr>
          <a:xfrm flipH="1">
            <a:off x="6804248" y="5157192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2195736" y="5301208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 = 4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وسيلة شرح بيضاوية 9"/>
          <p:cNvSpPr/>
          <p:nvPr/>
        </p:nvSpPr>
        <p:spPr>
          <a:xfrm>
            <a:off x="395536" y="5157192"/>
            <a:ext cx="2050146" cy="1440160"/>
          </a:xfrm>
          <a:prstGeom prst="wedgeEllipseCallout">
            <a:avLst>
              <a:gd name="adj1" fmla="val 71910"/>
              <a:gd name="adj2" fmla="val 505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أحادية المنوال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1187062" y="4149080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4860032" y="4099587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2339752" y="4149080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6084168" y="4164902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2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63510" y="548680"/>
            <a:ext cx="796893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تقديرات عينة من </a:t>
            </a:r>
            <a:r>
              <a:rPr lang="en-US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10 </a:t>
            </a:r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 طلاب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83028"/>
              </p:ext>
            </p:extLst>
          </p:nvPr>
        </p:nvGraphicFramePr>
        <p:xfrm>
          <a:off x="1264312" y="1701279"/>
          <a:ext cx="6142880" cy="57606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61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D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F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D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B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D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سهم مخطط إلى اليمين 3"/>
          <p:cNvSpPr/>
          <p:nvPr/>
        </p:nvSpPr>
        <p:spPr>
          <a:xfrm flipH="1">
            <a:off x="6804248" y="3128207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2591154" y="3596259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D,C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890453" y="4423964"/>
            <a:ext cx="2050146" cy="1440160"/>
          </a:xfrm>
          <a:prstGeom prst="wedgeEllipseCallout">
            <a:avLst>
              <a:gd name="adj1" fmla="val 73326"/>
              <a:gd name="adj2" fmla="val -6851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ثنائية  المنوال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300551" y="1700808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252142" y="1718568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1915526" y="1735088"/>
            <a:ext cx="57606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5004048" y="1781309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750648" y="1754286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91590" y="1754286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موجة 12"/>
          <p:cNvSpPr/>
          <p:nvPr/>
        </p:nvSpPr>
        <p:spPr>
          <a:xfrm rot="19302790">
            <a:off x="535360" y="2393737"/>
            <a:ext cx="1808022" cy="1427399"/>
          </a:xfrm>
          <a:prstGeom prst="wav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 تكرر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 مرات</a:t>
            </a:r>
          </a:p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 تكرر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 مرات</a:t>
            </a:r>
          </a:p>
        </p:txBody>
      </p:sp>
    </p:spTree>
    <p:extLst>
      <p:ext uri="{BB962C8B-B14F-4D97-AF65-F5344CB8AC3E}">
        <p14:creationId xmlns:p14="http://schemas.microsoft.com/office/powerpoint/2010/main" val="26147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63510" y="548680"/>
            <a:ext cx="796893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جنسيات عينة من </a:t>
            </a:r>
            <a:r>
              <a:rPr lang="en-US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10 </a:t>
            </a:r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 حجاج أجانب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97800"/>
              </p:ext>
            </p:extLst>
          </p:nvPr>
        </p:nvGraphicFramePr>
        <p:xfrm>
          <a:off x="1043610" y="1673822"/>
          <a:ext cx="6408710" cy="115212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28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لبناني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مصري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لبناني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تونسي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مصري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تونسي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سوداني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كويتي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قطري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أمريكي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سهم مخطط إلى اليمين 3"/>
          <p:cNvSpPr/>
          <p:nvPr/>
        </p:nvSpPr>
        <p:spPr>
          <a:xfrm flipH="1">
            <a:off x="6804248" y="3501008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2699792" y="3789040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5">
                    <a:lumMod val="50000"/>
                  </a:schemeClr>
                </a:solidFill>
              </a:rPr>
              <a:t>تونسي , لبناني, مصري</a:t>
            </a:r>
          </a:p>
        </p:txBody>
      </p:sp>
      <p:sp>
        <p:nvSpPr>
          <p:cNvPr id="6" name="وسيلة شرح بيضاوية 5"/>
          <p:cNvSpPr/>
          <p:nvPr/>
        </p:nvSpPr>
        <p:spPr>
          <a:xfrm>
            <a:off x="1187624" y="5229200"/>
            <a:ext cx="2050146" cy="1440160"/>
          </a:xfrm>
          <a:prstGeom prst="wedgeEllipseCallout">
            <a:avLst>
              <a:gd name="adj1" fmla="val 73326"/>
              <a:gd name="adj2" fmla="val -6851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ثلاثية المنوال</a:t>
            </a:r>
          </a:p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( متعددة المنوال)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87624" y="1700808"/>
            <a:ext cx="1008111" cy="5575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252142" y="1718568"/>
            <a:ext cx="1128170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3851920" y="1704752"/>
            <a:ext cx="936104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6346416" y="2274235"/>
            <a:ext cx="1033895" cy="504056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5076056" y="1722512"/>
            <a:ext cx="93610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91590" y="1754286"/>
            <a:ext cx="1000290" cy="504056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موجة 12"/>
          <p:cNvSpPr/>
          <p:nvPr/>
        </p:nvSpPr>
        <p:spPr>
          <a:xfrm rot="19302790">
            <a:off x="271814" y="3161998"/>
            <a:ext cx="2305230" cy="1758137"/>
          </a:xfrm>
          <a:prstGeom prst="wav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3">
                    <a:lumMod val="50000"/>
                  </a:schemeClr>
                </a:solidFill>
              </a:rPr>
              <a:t>كل من المصري التونسي و اللبناني تكرر مرتين</a:t>
            </a:r>
          </a:p>
        </p:txBody>
      </p:sp>
    </p:spTree>
    <p:extLst>
      <p:ext uri="{BB962C8B-B14F-4D97-AF65-F5344CB8AC3E}">
        <p14:creationId xmlns:p14="http://schemas.microsoft.com/office/powerpoint/2010/main" val="37160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63510" y="548680"/>
            <a:ext cx="796893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عدد أيام الغياب عينة من </a:t>
            </a:r>
            <a:r>
              <a:rPr lang="en-US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10 </a:t>
            </a:r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 طلاب خلال شهر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40235"/>
              </p:ext>
            </p:extLst>
          </p:nvPr>
        </p:nvGraphicFramePr>
        <p:xfrm>
          <a:off x="1264312" y="1701279"/>
          <a:ext cx="6142880" cy="57606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61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1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2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4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0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5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6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3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7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8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10</a:t>
                      </a:r>
                      <a:endParaRPr lang="ar-SA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سهم مخطط إلى اليمين 3"/>
          <p:cNvSpPr/>
          <p:nvPr/>
        </p:nvSpPr>
        <p:spPr>
          <a:xfrm flipH="1">
            <a:off x="6804248" y="3128207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2373717" y="3416239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غير موجود</a:t>
            </a:r>
          </a:p>
        </p:txBody>
      </p:sp>
      <p:sp>
        <p:nvSpPr>
          <p:cNvPr id="6" name="وسيلة شرح بيضاوية 5"/>
          <p:cNvSpPr/>
          <p:nvPr/>
        </p:nvSpPr>
        <p:spPr>
          <a:xfrm>
            <a:off x="890453" y="4423964"/>
            <a:ext cx="2050146" cy="1440160"/>
          </a:xfrm>
          <a:prstGeom prst="wedgeEllipseCallout">
            <a:avLst>
              <a:gd name="adj1" fmla="val 73326"/>
              <a:gd name="adj2" fmla="val -6851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عديمة المنوال</a:t>
            </a:r>
          </a:p>
        </p:txBody>
      </p:sp>
      <p:sp>
        <p:nvSpPr>
          <p:cNvPr id="13" name="موجة 12"/>
          <p:cNvSpPr/>
          <p:nvPr/>
        </p:nvSpPr>
        <p:spPr>
          <a:xfrm rot="19302790">
            <a:off x="535360" y="2393737"/>
            <a:ext cx="1808022" cy="1427399"/>
          </a:xfrm>
          <a:prstGeom prst="wav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جميع القيم تكررت مرة واحدة</a:t>
            </a:r>
          </a:p>
        </p:txBody>
      </p:sp>
    </p:spTree>
    <p:extLst>
      <p:ext uri="{BB962C8B-B14F-4D97-AF65-F5344CB8AC3E}">
        <p14:creationId xmlns:p14="http://schemas.microsoft.com/office/powerpoint/2010/main" val="36302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63510" y="548680"/>
            <a:ext cx="796893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فصائل الدم لعينة من </a:t>
            </a:r>
            <a:r>
              <a:rPr lang="en-US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10 </a:t>
            </a:r>
            <a:r>
              <a:rPr lang="ar-SA" sz="2400" dirty="0">
                <a:solidFill>
                  <a:schemeClr val="tx1"/>
                </a:solidFill>
                <a:latin typeface="Hacen Lebanon" pitchFamily="2" charset="-78"/>
                <a:cs typeface="Hacen Lebanon" pitchFamily="2" charset="-78"/>
              </a:rPr>
              <a:t> مرضى :</a:t>
            </a:r>
          </a:p>
        </p:txBody>
      </p:sp>
      <p:sp>
        <p:nvSpPr>
          <p:cNvPr id="4" name="سهم مخطط إلى اليمين 3"/>
          <p:cNvSpPr/>
          <p:nvPr/>
        </p:nvSpPr>
        <p:spPr>
          <a:xfrm flipH="1">
            <a:off x="6660232" y="4869160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2195736" y="5013176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مخطط 13"/>
          <p:cNvGraphicFramePr/>
          <p:nvPr>
            <p:extLst>
              <p:ext uri="{D42A27DB-BD31-4B8C-83A1-F6EECF244321}">
                <p14:modId xmlns:p14="http://schemas.microsoft.com/office/powerpoint/2010/main" val="1633703186"/>
              </p:ext>
            </p:extLst>
          </p:nvPr>
        </p:nvGraphicFramePr>
        <p:xfrm>
          <a:off x="1406195" y="1196752"/>
          <a:ext cx="6096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2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Graphic spid="1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476672"/>
            <a:ext cx="5904656" cy="1008112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طريقة حساب المنوال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445682" y="1628800"/>
            <a:ext cx="4108619" cy="46166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البيانات المبوبة</a:t>
            </a:r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133639" y="2924944"/>
            <a:ext cx="2376264" cy="1440160"/>
          </a:xfrm>
          <a:prstGeom prst="leftArrowCallout">
            <a:avLst/>
          </a:prstGeom>
          <a:solidFill>
            <a:srgbClr val="FFCCCC"/>
          </a:solidFill>
          <a:ln>
            <a:solidFill>
              <a:srgbClr val="DD6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BF2B9F"/>
                </a:solidFill>
              </a:rPr>
              <a:t>البيانات الوصفية أو الكمية المنفصلة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71600" y="2847100"/>
            <a:ext cx="4968552" cy="2016224"/>
          </a:xfrm>
          <a:prstGeom prst="roundRect">
            <a:avLst/>
          </a:prstGeom>
          <a:solidFill>
            <a:srgbClr val="BF2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يحسب المنوال من التعريف مباشرة أي القيمة التي يقابلها أكبر تكرار</a:t>
            </a:r>
          </a:p>
        </p:txBody>
      </p:sp>
    </p:spTree>
    <p:extLst>
      <p:ext uri="{BB962C8B-B14F-4D97-AF65-F5344CB8AC3E}">
        <p14:creationId xmlns:p14="http://schemas.microsoft.com/office/powerpoint/2010/main" val="29989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7239218" y="404664"/>
            <a:ext cx="1656184" cy="10380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أمثلة</a:t>
            </a:r>
            <a:endParaRPr lang="ar-S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528" y="699020"/>
            <a:ext cx="662765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أوجدي المنوال لبيانات عينة عشوائية من العمال موزعين حسب الحالة الاجتماعية: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30821"/>
              </p:ext>
            </p:extLst>
          </p:nvPr>
        </p:nvGraphicFramePr>
        <p:xfrm>
          <a:off x="1475656" y="2204864"/>
          <a:ext cx="6096000" cy="1854200"/>
        </p:xfrm>
        <a:graphic>
          <a:graphicData uri="http://schemas.openxmlformats.org/drawingml/2006/table">
            <a:tbl>
              <a:tblPr rtl="1" firstRow="1" bandRow="1">
                <a:tableStyleId>{E269D01E-BC32-4049-B463-5C60D7B0CCD2}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العمال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الحالة الاجتماعية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متزوج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أعزب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مطلق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أرمل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سهم مخطط إلى اليمين 4"/>
          <p:cNvSpPr/>
          <p:nvPr/>
        </p:nvSpPr>
        <p:spPr>
          <a:xfrm flipH="1">
            <a:off x="6660232" y="4869160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2195736" y="5013176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متزوج</a:t>
            </a:r>
          </a:p>
        </p:txBody>
      </p:sp>
      <p:sp>
        <p:nvSpPr>
          <p:cNvPr id="8" name="وسيلة شرح خطية 2 7"/>
          <p:cNvSpPr/>
          <p:nvPr/>
        </p:nvSpPr>
        <p:spPr>
          <a:xfrm flipH="1">
            <a:off x="5796136" y="2549828"/>
            <a:ext cx="504056" cy="432048"/>
          </a:xfrm>
          <a:prstGeom prst="borderCallout2">
            <a:avLst>
              <a:gd name="adj1" fmla="val 18750"/>
              <a:gd name="adj2" fmla="val -8333"/>
              <a:gd name="adj3" fmla="val 69141"/>
              <a:gd name="adj4" fmla="val -28185"/>
              <a:gd name="adj5" fmla="val 1639"/>
              <a:gd name="adj6" fmla="val -32309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 rot="2379214">
            <a:off x="7411490" y="1881990"/>
            <a:ext cx="1656184" cy="11370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أكبر تكرار</a:t>
            </a:r>
          </a:p>
        </p:txBody>
      </p:sp>
      <p:sp>
        <p:nvSpPr>
          <p:cNvPr id="10" name="وسيلة شرح خطية 2 9"/>
          <p:cNvSpPr/>
          <p:nvPr/>
        </p:nvSpPr>
        <p:spPr>
          <a:xfrm>
            <a:off x="2536433" y="2549828"/>
            <a:ext cx="808323" cy="432048"/>
          </a:xfrm>
          <a:prstGeom prst="borderCallout2">
            <a:avLst>
              <a:gd name="adj1" fmla="val 18750"/>
              <a:gd name="adj2" fmla="val -8333"/>
              <a:gd name="adj3" fmla="val 69141"/>
              <a:gd name="adj4" fmla="val -28185"/>
              <a:gd name="adj5" fmla="val 31874"/>
              <a:gd name="adj6" fmla="val -18124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 rot="20044336" flipH="1">
            <a:off x="112520" y="2192842"/>
            <a:ext cx="1487934" cy="86371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المنوال</a:t>
            </a:r>
          </a:p>
        </p:txBody>
      </p:sp>
    </p:spTree>
    <p:extLst>
      <p:ext uri="{BB962C8B-B14F-4D97-AF65-F5344CB8AC3E}">
        <p14:creationId xmlns:p14="http://schemas.microsoft.com/office/powerpoint/2010/main" val="25855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7239218" y="404664"/>
            <a:ext cx="1656184" cy="10380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أمثلة</a:t>
            </a:r>
            <a:endParaRPr lang="ar-S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528" y="699020"/>
            <a:ext cx="662765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الجدول التالي يمثل عدد أجهزة الهاتف النقال المباعة خلال شهر في أحد المحلات و المطلوب إيجاد المنوال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29751"/>
              </p:ext>
            </p:extLst>
          </p:nvPr>
        </p:nvGraphicFramePr>
        <p:xfrm>
          <a:off x="1355524" y="2103157"/>
          <a:ext cx="5595662" cy="2470443"/>
        </p:xfrm>
        <a:graphic>
          <a:graphicData uri="http://schemas.openxmlformats.org/drawingml/2006/table">
            <a:tbl>
              <a:tblPr rtl="1" firstRow="1" bandRow="1">
                <a:tableStyleId>{E269D01E-BC32-4049-B463-5C60D7B0CCD2}</a:tableStyleId>
              </a:tblPr>
              <a:tblGrid>
                <a:gridCol w="279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4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التكرار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عدد الأجهزة المباعة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سهم مخطط إلى اليمين 4"/>
          <p:cNvSpPr/>
          <p:nvPr/>
        </p:nvSpPr>
        <p:spPr>
          <a:xfrm flipH="1">
            <a:off x="6660232" y="4869160"/>
            <a:ext cx="1728192" cy="1224136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المنوال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2195736" y="5013176"/>
            <a:ext cx="3888432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وسيلة شرح خطية 2 7"/>
          <p:cNvSpPr/>
          <p:nvPr/>
        </p:nvSpPr>
        <p:spPr>
          <a:xfrm flipH="1">
            <a:off x="5363673" y="2989700"/>
            <a:ext cx="504056" cy="432048"/>
          </a:xfrm>
          <a:prstGeom prst="borderCallout2">
            <a:avLst>
              <a:gd name="adj1" fmla="val 18750"/>
              <a:gd name="adj2" fmla="val -8333"/>
              <a:gd name="adj3" fmla="val 69141"/>
              <a:gd name="adj4" fmla="val -28185"/>
              <a:gd name="adj5" fmla="val 1639"/>
              <a:gd name="adj6" fmla="val -32309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 rot="2379214">
            <a:off x="6979027" y="2321862"/>
            <a:ext cx="1656184" cy="11370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أكبر تكرار</a:t>
            </a:r>
          </a:p>
        </p:txBody>
      </p:sp>
      <p:sp>
        <p:nvSpPr>
          <p:cNvPr id="10" name="وسيلة شرح خطية 2 9"/>
          <p:cNvSpPr/>
          <p:nvPr/>
        </p:nvSpPr>
        <p:spPr>
          <a:xfrm>
            <a:off x="2536433" y="2914828"/>
            <a:ext cx="595408" cy="432048"/>
          </a:xfrm>
          <a:prstGeom prst="borderCallout2">
            <a:avLst>
              <a:gd name="adj1" fmla="val 18750"/>
              <a:gd name="adj2" fmla="val -8333"/>
              <a:gd name="adj3" fmla="val 69141"/>
              <a:gd name="adj4" fmla="val -28185"/>
              <a:gd name="adj5" fmla="val 31874"/>
              <a:gd name="adj6" fmla="val -18124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 rot="20044336" flipH="1">
            <a:off x="112519" y="2557842"/>
            <a:ext cx="1487934" cy="86371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</a:rPr>
              <a:t>المنوال</a:t>
            </a:r>
          </a:p>
        </p:txBody>
      </p:sp>
    </p:spTree>
    <p:extLst>
      <p:ext uri="{BB962C8B-B14F-4D97-AF65-F5344CB8AC3E}">
        <p14:creationId xmlns:p14="http://schemas.microsoft.com/office/powerpoint/2010/main" val="6242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سفل 1"/>
          <p:cNvSpPr/>
          <p:nvPr/>
        </p:nvSpPr>
        <p:spPr>
          <a:xfrm>
            <a:off x="1547664" y="332656"/>
            <a:ext cx="5904656" cy="86409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مزايا و عيوب المنوال</a:t>
            </a:r>
          </a:p>
        </p:txBody>
      </p:sp>
      <p:sp>
        <p:nvSpPr>
          <p:cNvPr id="3" name="وجه ضاحك 2"/>
          <p:cNvSpPr/>
          <p:nvPr/>
        </p:nvSpPr>
        <p:spPr>
          <a:xfrm>
            <a:off x="6660232" y="980728"/>
            <a:ext cx="1440160" cy="125889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المزايا</a:t>
            </a:r>
          </a:p>
        </p:txBody>
      </p:sp>
      <p:sp>
        <p:nvSpPr>
          <p:cNvPr id="6" name="وجه ضاحك 5"/>
          <p:cNvSpPr/>
          <p:nvPr/>
        </p:nvSpPr>
        <p:spPr>
          <a:xfrm>
            <a:off x="1547664" y="980728"/>
            <a:ext cx="1493964" cy="1258896"/>
          </a:xfrm>
          <a:prstGeom prst="smileyFace">
            <a:avLst>
              <a:gd name="adj" fmla="val -465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العيوب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2492896"/>
            <a:ext cx="410445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سهولة حسابه </a:t>
            </a:r>
            <a:r>
              <a:rPr lang="ar-SA" sz="2400" b="1" dirty="0" err="1">
                <a:solidFill>
                  <a:schemeClr val="accent4">
                    <a:lumMod val="50000"/>
                  </a:schemeClr>
                </a:solidFill>
              </a:rPr>
              <a:t>و</a:t>
            </a: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 إيجاده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لا يتأثر بالقيم الشاذة.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يمكن حسابه في الجداول التكرارية المفتوحة.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يمكن إيجاده لجميع أنواع البيانات الوصفية </a:t>
            </a:r>
            <a:r>
              <a:rPr lang="ar-SA" sz="2400" b="1" dirty="0" err="1">
                <a:solidFill>
                  <a:schemeClr val="accent4">
                    <a:lumMod val="50000"/>
                  </a:schemeClr>
                </a:solidFill>
              </a:rPr>
              <a:t>و</a:t>
            </a: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 الكمية.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يمكن إيجاده من خلال الرسم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يعتبر المقياس الوحيد الذي يمكن استخدامه للبيانات الاسمية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95536" y="2636912"/>
            <a:ext cx="388843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لا تدخل في حسابه جميع البيانات.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قد لا يقع في مركز البيانات بل في طرفها.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تتغير قيمته باختلاف طريقة اختيار الفئات.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C00000"/>
                </a:solidFill>
              </a:rPr>
              <a:t>يصعب التعامل معه في الإحصاء الاستدلالي لأنه قد تكون له أكثر من قيمة.</a:t>
            </a:r>
          </a:p>
        </p:txBody>
      </p:sp>
    </p:spTree>
    <p:extLst>
      <p:ext uri="{BB962C8B-B14F-4D97-AF65-F5344CB8AC3E}">
        <p14:creationId xmlns:p14="http://schemas.microsoft.com/office/powerpoint/2010/main" val="7715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build="p" animBg="1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557040" y="332656"/>
            <a:ext cx="4887168" cy="7920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مقاييس النزعة المركزية</a:t>
            </a: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6804248" y="411932"/>
            <a:ext cx="1512168" cy="68407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أولاً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331640" y="1556792"/>
            <a:ext cx="676875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القيم التي تقترب منها أو تتركز حولها أو تتوزع بالقرب منها معظم البيانات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2742210"/>
              </p:ext>
            </p:extLst>
          </p:nvPr>
        </p:nvGraphicFramePr>
        <p:xfrm>
          <a:off x="1331640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0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CC5700-E892-4651-A18C-9DD6AC952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3CCC5700-E892-4651-A18C-9DD6AC952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63187-DA86-400C-80F6-4AFD78652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4363187-DA86-400C-80F6-4AFD78652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5FE170-9B02-441B-B53A-1B1542C83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C25FE170-9B02-441B-B53A-1B1542C83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2B8670-234F-4121-84CC-861F33FEA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9F2B8670-234F-4121-84CC-861F33FEA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F56575-D320-46ED-9A20-210E3547D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F3F56575-D320-46ED-9A20-210E3547D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93CD5-4F55-4D10-8A82-2C849C50C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BE493CD5-4F55-4D10-8A82-2C849C50C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8C678B-793A-48E2-8AC8-048643FA4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B58C678B-793A-48E2-8AC8-048643FA4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16A56E-02E0-410C-9639-06FF933B0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2B16A56E-02E0-410C-9639-06FF933B0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15BEC6-C25B-4175-828E-EB8AABFF9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3015BEC6-C25B-4175-828E-EB8AABFF9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1638C-6C00-435B-9B49-F3285C9A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481638C-6C00-435B-9B49-F3285C9A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56BF1-60E2-4E42-8D04-190D4469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DA056BF1-60E2-4E42-8D04-190D44698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0BC09-155E-400D-883D-5CD81732F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B6C0BC09-155E-400D-883D-5CD81732F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EB8A69-D39C-42E6-A7B1-3697E7EE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BEB8A69-D39C-42E6-A7B1-3697E7EE8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5A81B2-E870-45A2-8AC6-B7E5296F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5D5A81B2-E870-45A2-8AC6-B7E5296FC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827FE3-3869-4733-9875-837A060C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02827FE3-3869-4733-9875-837A060C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الوسط الحسابي ( المتوسط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جسم مشطوف الحواف 4"/>
              <p:cNvSpPr/>
              <p:nvPr/>
            </p:nvSpPr>
            <p:spPr>
              <a:xfrm>
                <a:off x="1079612" y="2564904"/>
                <a:ext cx="6840760" cy="2952328"/>
              </a:xfrm>
              <a:prstGeom prst="bevel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الوسط الحسابي لمجموعة من البيانات هو حاصل جمع هذه البيانات مقسوماً على عددها.</a:t>
                </a:r>
              </a:p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يرمز بالرمز   </a:t>
                </a:r>
                <a14:m>
                  <m:oMath xmlns:m="http://schemas.openxmlformats.org/officeDocument/2006/math">
                    <m:r>
                      <a:rPr lang="ar-SA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</a:rPr>
                      <m:t>𝝁</m:t>
                    </m:r>
                    <m:r>
                      <a:rPr lang="ar-SA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لمتوسط المجتمع.</a:t>
                </a:r>
              </a:p>
              <a:p>
                <a:pPr algn="ctr"/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 يرمز بالرمز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A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ar-SA" sz="2400" b="1" dirty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ar-S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لمتوسط العينة.</a:t>
                </a:r>
              </a:p>
            </p:txBody>
          </p:sp>
        </mc:Choice>
        <mc:Fallback xmlns="">
          <p:sp>
            <p:nvSpPr>
              <p:cNvPr id="5" name="مجسم مشطوف الحواف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2564904"/>
                <a:ext cx="6840760" cy="2952328"/>
              </a:xfrm>
              <a:prstGeom prst="beve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5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547664" y="476672"/>
            <a:ext cx="5904656" cy="1224136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hafa" pitchFamily="2" charset="-78"/>
                <a:cs typeface="Hacen Sahafa" pitchFamily="2" charset="-78"/>
              </a:rPr>
              <a:t>طريقة حساب الوسط الحسابي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جسم مشطوف الحواف 4"/>
              <p:cNvSpPr/>
              <p:nvPr/>
            </p:nvSpPr>
            <p:spPr>
              <a:xfrm>
                <a:off x="1079612" y="2564904"/>
                <a:ext cx="4500500" cy="1656184"/>
              </a:xfrm>
              <a:prstGeom prst="bevel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الوسط الحسابي يعطى بالعلاقة:</a:t>
                </a:r>
              </a:p>
              <a:p>
                <a:pPr algn="ctr"/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</m:nary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ar-SA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….</m:t>
                          </m:r>
                          <m:sSub>
                            <m:sSubPr>
                              <m:ctrlP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مجسم مشطوف الحواف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2564904"/>
                <a:ext cx="4500500" cy="1656184"/>
              </a:xfrm>
              <a:prstGeom prst="beve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2445682" y="1743199"/>
            <a:ext cx="4108619" cy="46166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البيانات الغير مبوبة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وسيلة شرح مع سهم إلى اليسار 5"/>
              <p:cNvSpPr/>
              <p:nvPr/>
            </p:nvSpPr>
            <p:spPr>
              <a:xfrm>
                <a:off x="6084168" y="2564904"/>
                <a:ext cx="2808312" cy="1440160"/>
              </a:xfrm>
              <a:prstGeom prst="leftArrowCallout">
                <a:avLst>
                  <a:gd name="adj1" fmla="val 25000"/>
                  <a:gd name="adj2" fmla="val 23352"/>
                  <a:gd name="adj3" fmla="val 43129"/>
                  <a:gd name="adj4" fmla="val 6497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إذا كانت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,….</m:t>
                      </m:r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ar-SA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تمثل بيانات مجتمع ما</a:t>
                </a:r>
              </a:p>
            </p:txBody>
          </p:sp>
        </mc:Choice>
        <mc:Fallback xmlns="">
          <p:sp>
            <p:nvSpPr>
              <p:cNvPr id="6" name="وسيلة شرح مع سهم إلى اليسار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564904"/>
                <a:ext cx="2808312" cy="1440160"/>
              </a:xfrm>
              <a:prstGeom prst="leftArrowCallout">
                <a:avLst>
                  <a:gd name="adj1" fmla="val 25000"/>
                  <a:gd name="adj2" fmla="val 23352"/>
                  <a:gd name="adj3" fmla="val 43129"/>
                  <a:gd name="adj4" fmla="val 64977"/>
                </a:avLst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جسم مشطوف الحواف 6"/>
              <p:cNvSpPr/>
              <p:nvPr/>
            </p:nvSpPr>
            <p:spPr>
              <a:xfrm>
                <a:off x="1079612" y="4653136"/>
                <a:ext cx="4500500" cy="1656184"/>
              </a:xfrm>
              <a:prstGeom prst="bevel">
                <a:avLst/>
              </a:prstGeom>
              <a:solidFill>
                <a:srgbClr val="FF0066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الوسط الحسابي يعطى بالعلاقة:</a:t>
                </a:r>
              </a:p>
              <a:p>
                <a:pPr algn="ctr"/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SA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nary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ar-SA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….</m:t>
                          </m:r>
                          <m:sSub>
                            <m:sSubPr>
                              <m:ctrlPr>
                                <a:rPr lang="ar-SA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مجسم مشطوف الحواف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653136"/>
                <a:ext cx="4500500" cy="1656184"/>
              </a:xfrm>
              <a:prstGeom prst="bevel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وسيلة شرح مع سهم إلى اليسار 7"/>
              <p:cNvSpPr/>
              <p:nvPr/>
            </p:nvSpPr>
            <p:spPr>
              <a:xfrm>
                <a:off x="6084168" y="4653136"/>
                <a:ext cx="2808312" cy="1440160"/>
              </a:xfrm>
              <a:prstGeom prst="leftArrowCallout">
                <a:avLst>
                  <a:gd name="adj1" fmla="val 25000"/>
                  <a:gd name="adj2" fmla="val 23352"/>
                  <a:gd name="adj3" fmla="val 43129"/>
                  <a:gd name="adj4" fmla="val 64977"/>
                </a:avLst>
              </a:prstGeom>
              <a:solidFill>
                <a:srgbClr val="FFCCCC"/>
              </a:solidFill>
              <a:ln>
                <a:solidFill>
                  <a:srgbClr val="BF2B9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إذا كانت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,….</m:t>
                      </m:r>
                      <m:sSub>
                        <m:sSubPr>
                          <m:ctrlPr>
                            <a:rPr lang="ar-S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ar-SA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تمثل بيانات عينة من المجتمع</a:t>
                </a:r>
              </a:p>
            </p:txBody>
          </p:sp>
        </mc:Choice>
        <mc:Fallback xmlns="">
          <p:sp>
            <p:nvSpPr>
              <p:cNvPr id="8" name="وسيلة شرح مع سهم إلى اليسار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653136"/>
                <a:ext cx="2808312" cy="1440160"/>
              </a:xfrm>
              <a:prstGeom prst="leftArrowCallout">
                <a:avLst>
                  <a:gd name="adj1" fmla="val 25000"/>
                  <a:gd name="adj2" fmla="val 23352"/>
                  <a:gd name="adj3" fmla="val 43129"/>
                  <a:gd name="adj4" fmla="val 64977"/>
                </a:avLst>
              </a:prstGeom>
              <a:blipFill rotWithShape="1">
                <a:blip r:embed="rId5" cstate="print"/>
                <a:stretch>
                  <a:fillRect t="-6977" b="-4651"/>
                </a:stretch>
              </a:blipFill>
              <a:ln>
                <a:solidFill>
                  <a:srgbClr val="BF2B9F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5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3" grpId="0" animBg="1"/>
      <p:bldP spid="6" grpId="0" animBg="1"/>
      <p:bldP spid="7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7092280" y="74531"/>
            <a:ext cx="1656184" cy="10380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mra" pitchFamily="2" charset="-78"/>
                <a:cs typeface="Hacen Samra" pitchFamily="2" charset="-78"/>
              </a:rPr>
              <a:t>أمثلة</a:t>
            </a:r>
            <a:endParaRPr lang="ar-S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528" y="404664"/>
            <a:ext cx="65527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البيانات التالية تمثل عدد أيام الغياب خلال ربع السنة لعينة عشوائية من الموظفين, أوجدي الوسط الحسابي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6	9	5	7	3	2	10</a:t>
            </a:r>
            <a:endParaRPr lang="ar-SA" sz="2000" dirty="0">
              <a:solidFill>
                <a:schemeClr val="tx2">
                  <a:lumMod val="75000"/>
                </a:schemeClr>
              </a:solidFill>
              <a:latin typeface="Hacen Lebanon" pitchFamily="2" charset="-78"/>
              <a:cs typeface="Hacen Lebano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806971" y="1916832"/>
                <a:ext cx="7416824" cy="8294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𝒙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البيانات</m:t>
                          </m:r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 </m:t>
                          </m:r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مجموع</m:t>
                          </m:r>
                        </m:num>
                        <m:den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عددها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𝟏𝟎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𝟗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𝟒𝟐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𝟔</m:t>
                      </m:r>
                      <m:r>
                        <a:rPr lang="ar-SA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  </m:t>
                      </m:r>
                      <m:r>
                        <a:rPr lang="ar-SA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أيام</m:t>
                      </m:r>
                      <m:r>
                        <a:rPr lang="ar-SA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 </m:t>
                      </m:r>
                    </m:oMath>
                  </m:oMathPara>
                </a14:m>
                <a:endParaRPr lang="ar-SA" sz="2000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1" y="1916832"/>
                <a:ext cx="7416824" cy="8294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/>
          <p:cNvSpPr txBox="1"/>
          <p:nvPr/>
        </p:nvSpPr>
        <p:spPr>
          <a:xfrm>
            <a:off x="323528" y="3356992"/>
            <a:ext cx="655272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شركة لديها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6</a:t>
            </a:r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 مصانع في مناطق مختلفة لإنتاج منتج معين سعتها الإنتاجية كما يلي 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1000	3000	2000	1000	2500	1200</a:t>
            </a:r>
            <a:endParaRPr lang="ar-SA" sz="2000" dirty="0">
              <a:solidFill>
                <a:schemeClr val="tx2">
                  <a:lumMod val="75000"/>
                </a:schemeClr>
              </a:solidFill>
              <a:latin typeface="Hacen Lebanon" pitchFamily="2" charset="-78"/>
              <a:cs typeface="Hacen Lebanon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Hacen Lebanon" pitchFamily="2" charset="-78"/>
                <a:cs typeface="Hacen Lebanon" pitchFamily="2" charset="-78"/>
              </a:rPr>
              <a:t>أوجدي الوسط الحسابي لإنتاج الشركة الكلي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/>
              <p:cNvSpPr txBox="1"/>
              <p:nvPr/>
            </p:nvSpPr>
            <p:spPr>
              <a:xfrm>
                <a:off x="539552" y="5085184"/>
                <a:ext cx="7757417" cy="140602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Hacen Lebanon" pitchFamily="2" charset="-78"/>
                        </a:rPr>
                        <m:t>𝝁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البيانات</m:t>
                          </m:r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 </m:t>
                          </m:r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مجموع</m:t>
                          </m:r>
                        </m:num>
                        <m:den>
                          <m:r>
                            <a:rPr lang="ar-SA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عددها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𝟏𝟐𝟎𝟎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𝟐𝟓𝟎𝟎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𝟏𝟎𝟎𝟎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𝟐𝟎𝟎𝟎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𝟑𝟎𝟎𝟎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acen Lebanon" pitchFamily="2" charset="-78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𝟏𝟎𝟕𝟎𝟎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Hacen Lebanon" pitchFamily="2" charset="-78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𝟏𝟕𝟖𝟑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𝟑</m:t>
                      </m:r>
                      <m:r>
                        <a:rPr lang="ar-SA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 </m:t>
                      </m:r>
                      <m:r>
                        <a:rPr lang="ar-SA" sz="20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Hacen Lebanon" pitchFamily="2" charset="-78"/>
                        </a:rPr>
                        <m:t>وحدة</m:t>
                      </m:r>
                    </m:oMath>
                  </m:oMathPara>
                </a14:m>
                <a:endParaRPr lang="ar-SA" sz="2000" b="1" dirty="0">
                  <a:solidFill>
                    <a:schemeClr val="tx2">
                      <a:lumMod val="75000"/>
                    </a:schemeClr>
                  </a:solidFill>
                  <a:latin typeface="Hacen Lebanon" pitchFamily="2" charset="-78"/>
                  <a:cs typeface="Hacen Lebanon" pitchFamily="2" charset="-78"/>
                </a:endParaRPr>
              </a:p>
            </p:txBody>
          </p:sp>
        </mc:Choice>
        <mc:Fallback xmlns="">
          <p:sp>
            <p:nvSpPr>
              <p:cNvPr id="6" name="مربع ن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85184"/>
                <a:ext cx="7757417" cy="14060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وسيلة شرح مع سهم إلى اليسار واليمين 6"/>
          <p:cNvSpPr/>
          <p:nvPr/>
        </p:nvSpPr>
        <p:spPr>
          <a:xfrm rot="5098618">
            <a:off x="6705038" y="3057310"/>
            <a:ext cx="2430666" cy="1732201"/>
          </a:xfrm>
          <a:prstGeom prst="left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1600" b="1" dirty="0">
                <a:solidFill>
                  <a:schemeClr val="bg2">
                    <a:lumMod val="10000"/>
                  </a:schemeClr>
                </a:solidFill>
              </a:rPr>
              <a:t>قد يساوي المتوسط إحدى القيم و قد يكون مختلف</a:t>
            </a:r>
          </a:p>
        </p:txBody>
      </p:sp>
    </p:spTree>
    <p:extLst>
      <p:ext uri="{BB962C8B-B14F-4D97-AF65-F5344CB8AC3E}">
        <p14:creationId xmlns:p14="http://schemas.microsoft.com/office/powerpoint/2010/main" val="7215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A733A6-E59C-EAA6-E685-E03362F2A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424738" cy="8112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ar-SA" sz="3900" b="1" dirty="0"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Times New Roman" pitchFamily="18" charset="0"/>
              </a:rPr>
              <a:t>مقاييس النزعة المركزية ( الوسط الحسابي )</a:t>
            </a:r>
            <a:endParaRPr lang="en-US" sz="3900" b="1" dirty="0">
              <a:effectLst>
                <a:outerShdw blurRad="38100" dist="38100" dir="2700000" algn="tl">
                  <a:srgbClr val="C0C0C0"/>
                </a:outerShdw>
              </a:effectLst>
              <a:ea typeface="Majalla UI"/>
              <a:cs typeface="Times New Roman" pitchFamily="18" charset="0"/>
            </a:endParaRP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308FE118-61FB-DDB0-2562-EA8DCBE5D9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8291513" cy="3781425"/>
          </a:xfrm>
        </p:spPr>
        <p:txBody>
          <a:bodyPr>
            <a:normAutofit lnSpcReduction="10000"/>
          </a:bodyPr>
          <a:lstStyle/>
          <a:p>
            <a:pPr marL="609600" indent="-609600" algn="r" rtl="1" eaLnBrk="1" hangingPunct="1">
              <a:lnSpc>
                <a:spcPct val="90000"/>
              </a:lnSpc>
            </a:pPr>
            <a:r>
              <a:rPr lang="ar-EG" altLang="LID4096" sz="2800" b="1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مثال </a:t>
            </a:r>
            <a:r>
              <a:rPr lang="en-US" altLang="LID4096" sz="2800" b="1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:</a:t>
            </a:r>
            <a:endParaRPr lang="ar-EG" altLang="LID4096" sz="24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احسبى الوسط الحسابى للأجور اليومية بالدولار للعينة التالية </a:t>
            </a: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المكونة من خمس عمال باحدى القطاعات:</a:t>
            </a: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endParaRPr lang="en-US" altLang="LID4096" sz="2400" b="1" u="sng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endParaRPr lang="en-US" altLang="LID4096" sz="2400" b="1" u="sng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الحل:</a:t>
            </a:r>
            <a:endParaRPr lang="ar-EG" altLang="LID4096" sz="2400" b="1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LID4096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ar-EG" altLang="LID4096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endParaRPr lang="ar-EG" altLang="LID4096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r>
              <a:rPr lang="ar-EG" altLang="LID4096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09600" indent="-609600" algn="r" rtl="1" eaLnBrk="1" hangingPunct="1">
              <a:lnSpc>
                <a:spcPct val="90000"/>
              </a:lnSpc>
              <a:buFontTx/>
              <a:buNone/>
            </a:pPr>
            <a:endParaRPr lang="en-US" altLang="LID4096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B075FCED-AF3F-36F4-F518-C99140038DE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124075" y="4318000"/>
          <a:ext cx="54721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300" imgH="431800" progId="Equation.3">
                  <p:embed/>
                </p:oleObj>
              </mc:Choice>
              <mc:Fallback>
                <p:oleObj name="Equation" r:id="rId2" imgW="2908300" imgH="431800" progId="Equation.3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B075FCED-AF3F-36F4-F518-C99140038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318000"/>
                        <a:ext cx="547211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6">
            <a:extLst>
              <a:ext uri="{FF2B5EF4-FFF2-40B4-BE49-F238E27FC236}">
                <a16:creationId xmlns:a16="http://schemas.microsoft.com/office/drawing/2014/main" id="{B9ADECEA-36CA-8C16-6437-FB53752F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300663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LID4096" sz="2000" b="1" u="sng">
                <a:solidFill>
                  <a:srgbClr val="C00000"/>
                </a:solidFill>
                <a:latin typeface="Comic Sans MS" panose="030F0702030302020204" pitchFamily="66" charset="0"/>
              </a:rPr>
              <a:t>يراعى أن يكون الوسط الحسابي بين</a:t>
            </a:r>
            <a:r>
              <a:rPr lang="ar-EG" altLang="LID4096" sz="2000" b="1" u="sng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ar-SA" altLang="LID4096" sz="2000" b="1" u="sng">
                <a:solidFill>
                  <a:srgbClr val="C00000"/>
                </a:solidFill>
                <a:latin typeface="Comic Sans MS" panose="030F0702030302020204" pitchFamily="66" charset="0"/>
              </a:rPr>
              <a:t>أصغر قيمة و أكبر قيمة ضمن البيانات</a:t>
            </a:r>
            <a:endParaRPr lang="en-US" altLang="LID4096" sz="2000" b="1" u="sng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89" name="Group 41">
            <a:extLst>
              <a:ext uri="{FF2B5EF4-FFF2-40B4-BE49-F238E27FC236}">
                <a16:creationId xmlns:a16="http://schemas.microsoft.com/office/drawing/2014/main" id="{34CD1C59-8381-6A4F-F25A-C06605CA5B0E}"/>
              </a:ext>
            </a:extLst>
          </p:cNvPr>
          <p:cNvGraphicFramePr>
            <a:graphicFrameLocks noGrp="1"/>
          </p:cNvGraphicFramePr>
          <p:nvPr/>
        </p:nvGraphicFramePr>
        <p:xfrm>
          <a:off x="2051050" y="3213100"/>
          <a:ext cx="5568950" cy="517956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60</a:t>
                      </a:r>
                    </a:p>
                  </a:txBody>
                  <a:tcPr marT="45618" marB="4561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90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80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70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F8CD5BB-CDEE-06EE-099B-CFA743903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188913"/>
            <a:ext cx="7353300" cy="8112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ar-SA" sz="3900" b="1" dirty="0">
                <a:effectLst>
                  <a:outerShdw blurRad="38100" dist="38100" dir="2700000" algn="tl">
                    <a:srgbClr val="C0C0C0"/>
                  </a:outerShdw>
                </a:effectLst>
                <a:ea typeface="Majalla UI"/>
                <a:cs typeface="Times New Roman" pitchFamily="18" charset="0"/>
              </a:rPr>
              <a:t>مقاييس النزعة المركزية ( الوسط الحسابي )</a:t>
            </a:r>
            <a:endParaRPr lang="en-US" sz="3900" b="1" dirty="0">
              <a:effectLst>
                <a:outerShdw blurRad="38100" dist="38100" dir="2700000" algn="tl">
                  <a:srgbClr val="C0C0C0"/>
                </a:outerShdw>
              </a:effectLst>
              <a:ea typeface="Majalla UI"/>
              <a:cs typeface="Times New Roman" pitchFamily="18" charset="0"/>
            </a:endParaRPr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3CB20649-1AEB-9D79-69B0-E8E020F8FEB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8291513" cy="5040312"/>
          </a:xfrm>
        </p:spPr>
        <p:txBody>
          <a:bodyPr/>
          <a:lstStyle/>
          <a:p>
            <a:pPr algn="r" rtl="1" eaLnBrk="1" hangingPunct="1"/>
            <a:r>
              <a:rPr lang="ar-EG" altLang="LID4096" sz="3600" b="1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مثال:</a:t>
            </a:r>
            <a:endParaRPr lang="ar-EG" altLang="LID4096" sz="3600" b="1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/>
            <a:r>
              <a:rPr lang="ar-EG" altLang="LID4096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شركة لديها </a:t>
            </a:r>
            <a:r>
              <a:rPr lang="en-US" altLang="LID4096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6</a:t>
            </a:r>
            <a:r>
              <a:rPr lang="ar-EG" altLang="LID4096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مصانع موزعة فى مناطق مختلفة لانتاج نفس المنتج وتبلغ السعة الانتاجية للوحدات من هذا المنتج فى هذة المصانع كما يلى:</a:t>
            </a:r>
          </a:p>
          <a:p>
            <a:pPr algn="r" rtl="1" eaLnBrk="1" hangingPunct="1">
              <a:buFontTx/>
              <a:buNone/>
            </a:pPr>
            <a:r>
              <a:rPr lang="ar-EG" altLang="LID4096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  </a:t>
            </a:r>
            <a:endParaRPr lang="ar-SA" altLang="LID4096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>
              <a:buFontTx/>
              <a:buNone/>
            </a:pPr>
            <a:endParaRPr lang="ar-EG" altLang="LID4096" sz="2800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EG" altLang="LID4096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و المطلوب: حساب متوسط انتاج الشركة من هذا المنتج.</a:t>
            </a:r>
          </a:p>
          <a:p>
            <a:pPr algn="r" rtl="1" eaLnBrk="1" hangingPunct="1">
              <a:buFontTx/>
              <a:buNone/>
            </a:pPr>
            <a:r>
              <a:rPr lang="ar-EG" altLang="LID4096" sz="2800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  </a:t>
            </a:r>
            <a:r>
              <a:rPr lang="ar-EG" altLang="LID4096" sz="2800" b="1" u="sng" dirty="0"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الحل:</a:t>
            </a:r>
            <a:endParaRPr lang="ar-EG" altLang="LID4096" sz="2800" b="1" dirty="0">
              <a:latin typeface="Times New Roman" panose="02020603050405020304" pitchFamily="18" charset="0"/>
              <a:ea typeface="Majalla UI"/>
              <a:cs typeface="Times New Roman" panose="02020603050405020304" pitchFamily="18" charset="0"/>
            </a:endParaRPr>
          </a:p>
          <a:p>
            <a:pPr algn="r" rtl="1" eaLnBrk="1" hangingPunct="1">
              <a:buFontTx/>
              <a:buNone/>
            </a:pPr>
            <a:r>
              <a:rPr lang="ar-EG" altLang="LID4096" sz="2800" dirty="0">
                <a:solidFill>
                  <a:srgbClr val="000000"/>
                </a:solidFill>
                <a:latin typeface="Times New Roman" panose="02020603050405020304" pitchFamily="18" charset="0"/>
                <a:ea typeface="Majalla UI"/>
                <a:cs typeface="Times New Roman" panose="02020603050405020304" pitchFamily="18" charset="0"/>
              </a:rPr>
              <a:t>وحدة</a:t>
            </a:r>
          </a:p>
          <a:p>
            <a:pPr algn="r" rtl="1" eaLnBrk="1" hangingPunct="1"/>
            <a:endParaRPr lang="en-US" alt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C4CAF81D-7ADF-E4A0-D62F-E2EE5B5A0F5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116013" y="5157788"/>
          <a:ext cx="6769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200" imgH="431800" progId="Equation.3">
                  <p:embed/>
                </p:oleObj>
              </mc:Choice>
              <mc:Fallback>
                <p:oleObj name="Equation" r:id="rId2" imgW="4394200" imgH="431800" progId="Equation.3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C4CAF81D-7ADF-E4A0-D62F-E2EE5B5A0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157788"/>
                        <a:ext cx="67691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3" name="Group 27">
            <a:extLst>
              <a:ext uri="{FF2B5EF4-FFF2-40B4-BE49-F238E27FC236}">
                <a16:creationId xmlns:a16="http://schemas.microsoft.com/office/drawing/2014/main" id="{CE6387E9-22FE-BAB4-0765-78A73FA416E2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3213100"/>
          <a:ext cx="6683375" cy="517956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1200</a:t>
                      </a:r>
                    </a:p>
                  </a:txBody>
                  <a:tcPr marT="45618" marB="4561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2500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3500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1000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2000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3000</a:t>
                      </a:r>
                    </a:p>
                  </a:txBody>
                  <a:tcPr marT="45618" marB="4561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دفق الهواء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1B7EA1ABEE36543841D746A2C72568B" ma:contentTypeVersion="1" ma:contentTypeDescription="إنشاء مستند جديد." ma:contentTypeScope="" ma:versionID="874d0b0553619e6199848c2377cdf58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84ef97a1256d579f8c76d06a0e807cb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 ma:readOnly="true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EF0A6D-6FA3-458F-9763-289AD696C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291F1D-F6E5-4FB6-B1D6-A2E47A2B5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A10BE80-DF52-4758-9FFF-ABDA380A2350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2462</TotalTime>
  <Words>1966</Words>
  <Application>Microsoft Office PowerPoint</Application>
  <PresentationFormat>On-screen Show (4:3)</PresentationFormat>
  <Paragraphs>556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</vt:lpstr>
      <vt:lpstr>Calibri</vt:lpstr>
      <vt:lpstr>Cambria Math</vt:lpstr>
      <vt:lpstr>Comic Sans MS</vt:lpstr>
      <vt:lpstr>Georgia</vt:lpstr>
      <vt:lpstr>Gill Sans MT</vt:lpstr>
      <vt:lpstr>Hacen Casablanca Heavy</vt:lpstr>
      <vt:lpstr>Hacen Lebanon</vt:lpstr>
      <vt:lpstr>Hacen Sahafa</vt:lpstr>
      <vt:lpstr>Hacen Samra</vt:lpstr>
      <vt:lpstr>Majalla UI</vt:lpstr>
      <vt:lpstr>PT Simple Bold Ruled</vt:lpstr>
      <vt:lpstr>Times New Roman</vt:lpstr>
      <vt:lpstr>Trebuchet MS</vt:lpstr>
      <vt:lpstr>Wingdings 2</vt:lpstr>
      <vt:lpstr>دفق الهواء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مقاييس النزعة المركزية ( الوسط الحسابي )</vt:lpstr>
      <vt:lpstr>مقاييس النزعة المركزية ( الوسط الحسابي )</vt:lpstr>
      <vt:lpstr>مقاييس النزعة المركزية ( الوسط الحسابي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مقاييس النزعة المركزية ( الوسيط )</vt:lpstr>
      <vt:lpstr>مقاييس النزعة المركزية ( الوسيط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narjes</dc:creator>
  <cp:lastModifiedBy>ADAMTech</cp:lastModifiedBy>
  <cp:revision>384</cp:revision>
  <dcterms:created xsi:type="dcterms:W3CDTF">2012-02-05T14:17:05Z</dcterms:created>
  <dcterms:modified xsi:type="dcterms:W3CDTF">2024-08-10T16:39:18Z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0x01010041B7EA1ABEE36543841D746A2C72568B</vt:lpwstr>
  </property>
</Properties>
</file>