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96" d="100"/>
          <a:sy n="96" d="100"/>
        </p:scale>
        <p:origin x="835" y="7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17EB-DCDF-49A3-B165-8751A5FA8A3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8BB1E12-043D-47A8-88A7-EAFF587C68B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630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17EB-DCDF-49A3-B165-8751A5FA8A3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1E12-043D-47A8-88A7-EAFF587C68B3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2922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17EB-DCDF-49A3-B165-8751A5FA8A3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1E12-043D-47A8-88A7-EAFF587C68B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6068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17EB-DCDF-49A3-B165-8751A5FA8A3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1E12-043D-47A8-88A7-EAFF587C68B3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5044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17EB-DCDF-49A3-B165-8751A5FA8A3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1E12-043D-47A8-88A7-EAFF587C68B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75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17EB-DCDF-49A3-B165-8751A5FA8A3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1E12-043D-47A8-88A7-EAFF587C68B3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7647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17EB-DCDF-49A3-B165-8751A5FA8A3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1E12-043D-47A8-88A7-EAFF587C68B3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6457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17EB-DCDF-49A3-B165-8751A5FA8A3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1E12-043D-47A8-88A7-EAFF587C68B3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4918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17EB-DCDF-49A3-B165-8751A5FA8A3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1E12-043D-47A8-88A7-EAFF587C68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25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817EB-DCDF-49A3-B165-8751A5FA8A3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1E12-043D-47A8-88A7-EAFF587C68B3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10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2F817EB-DCDF-49A3-B165-8751A5FA8A3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1E12-043D-47A8-88A7-EAFF587C68B3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7622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817EB-DCDF-49A3-B165-8751A5FA8A3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8BB1E12-043D-47A8-88A7-EAFF587C68B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25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2F87A38-6C47-46F0-A7C8-0755D8792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068946"/>
            <a:ext cx="9603275" cy="784808"/>
          </a:xfrm>
        </p:spPr>
        <p:txBody>
          <a:bodyPr>
            <a:normAutofit/>
          </a:bodyPr>
          <a:lstStyle/>
          <a:p>
            <a:pPr algn="ctr" rtl="1"/>
            <a:r>
              <a:rPr lang="ar-JO" sz="4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«الفصل السابع»</a:t>
            </a:r>
            <a:endParaRPr lang="en-US" sz="4800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EDBA64F-4055-4143-80E0-864A158A2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 rtl="1">
              <a:buNone/>
            </a:pPr>
            <a:r>
              <a:rPr lang="ar-JO" sz="5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«دور الروضة </a:t>
            </a:r>
            <a:r>
              <a:rPr lang="ar-JO" sz="5800" dirty="0">
                <a:latin typeface="Adobe Arabic" panose="02040503050201020203" pitchFamily="18" charset="-78"/>
                <a:cs typeface="Adobe Arabic" panose="02040503050201020203" pitchFamily="18" charset="-78"/>
              </a:rPr>
              <a:t>في تربية الطفل </a:t>
            </a:r>
            <a:r>
              <a:rPr lang="ar-JO" sz="5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وتنشئته»</a:t>
            </a:r>
            <a:endParaRPr lang="ar-SA" sz="5800" dirty="0" smtClean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0" indent="0" algn="ctr" rtl="1">
              <a:buNone/>
            </a:pPr>
            <a:r>
              <a:rPr lang="ar-SA" sz="58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محاضرة 3</a:t>
            </a:r>
            <a:endParaRPr lang="ar-JO" sz="5800" dirty="0" smtClean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algn="r" rtl="1"/>
            <a:r>
              <a:rPr lang="ar-JO" sz="26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عمل الطالبات :</a:t>
            </a:r>
            <a:endParaRPr lang="en-US" sz="2600" dirty="0" smtClean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457200" lvl="1" indent="0" algn="r" rtl="1">
              <a:buNone/>
            </a:pPr>
            <a:r>
              <a:rPr lang="ar-JO" sz="24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 إسراء قطيري </a:t>
            </a:r>
          </a:p>
          <a:p>
            <a:pPr marL="457200" lvl="1" indent="0" algn="r" rtl="1">
              <a:buNone/>
            </a:pPr>
            <a:r>
              <a:rPr lang="ar-JO" sz="24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أبرار عساف</a:t>
            </a:r>
          </a:p>
          <a:p>
            <a:pPr marL="457200" lvl="1" indent="0" algn="r" rtl="1">
              <a:buNone/>
            </a:pPr>
            <a:r>
              <a:rPr lang="ar-JO" sz="24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أسماء نمر </a:t>
            </a:r>
          </a:p>
          <a:p>
            <a:pPr marL="457200" lvl="1" indent="0" algn="r" rtl="1">
              <a:buNone/>
            </a:pPr>
            <a:r>
              <a:rPr lang="ar-JO" sz="24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تمارا عطشان </a:t>
            </a:r>
          </a:p>
          <a:p>
            <a:pPr marL="457200" lvl="1" indent="0" algn="r" rtl="1">
              <a:buNone/>
            </a:pPr>
            <a:r>
              <a:rPr lang="ar-JO" sz="2400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سيما صبيح</a:t>
            </a:r>
            <a:endParaRPr lang="en-US" sz="2400" dirty="0" smtClean="0">
              <a:latin typeface="Adobe Arabic" panose="02040503050201020203" pitchFamily="18" charset="-78"/>
              <a:cs typeface="Adobe Arabic" panose="02040503050201020203" pitchFamily="18" charset="-78"/>
            </a:endParaRPr>
          </a:p>
          <a:p>
            <a:pPr marL="0" indent="0" algn="ctr" rtl="1">
              <a:buNone/>
            </a:pPr>
            <a:endParaRPr lang="ar-JO" sz="2600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indent="0" algn="ctr" rtl="1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2683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84FD1D5-35F9-438B-B9D4-1A1CC60DE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dirty="0"/>
              <a:t>اساليب ووسائل تنمية النشاط الجماعي في الروضة: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20B3BC7-2ED4-445E-9F2B-B21102DF8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r>
              <a:rPr lang="ar-SA" dirty="0" smtClean="0"/>
              <a:t>هل هناك</a:t>
            </a:r>
            <a:r>
              <a:rPr lang="ar-JO" dirty="0" smtClean="0"/>
              <a:t> </a:t>
            </a:r>
            <a:r>
              <a:rPr lang="ar-JO" dirty="0"/>
              <a:t>مكان للنشاط الجماعي في </a:t>
            </a:r>
            <a:r>
              <a:rPr lang="ar-JO" dirty="0" smtClean="0"/>
              <a:t>روضة</a:t>
            </a:r>
            <a:r>
              <a:rPr lang="ar-SA" dirty="0" smtClean="0"/>
              <a:t>؟</a:t>
            </a:r>
            <a:r>
              <a:rPr lang="ar-JO" dirty="0" smtClean="0"/>
              <a:t> </a:t>
            </a:r>
            <a:endParaRPr lang="ar-SA" dirty="0" smtClean="0"/>
          </a:p>
          <a:p>
            <a:pPr marL="0" indent="0" algn="r" rtl="1">
              <a:buNone/>
            </a:pPr>
            <a:r>
              <a:rPr lang="ar-JO" dirty="0" smtClean="0"/>
              <a:t> </a:t>
            </a:r>
            <a:r>
              <a:rPr lang="ar-JO" dirty="0"/>
              <a:t>العكس هو الصحيح</a:t>
            </a:r>
            <a:r>
              <a:rPr lang="ar-JO" dirty="0" smtClean="0"/>
              <a:t>.</a:t>
            </a:r>
            <a:endParaRPr lang="ar-SA" dirty="0" smtClean="0"/>
          </a:p>
          <a:p>
            <a:pPr marL="0" indent="0" algn="r" rtl="1">
              <a:buNone/>
            </a:pPr>
            <a:r>
              <a:rPr lang="ar-JO" dirty="0" smtClean="0"/>
              <a:t>فوظيفة </a:t>
            </a:r>
            <a:r>
              <a:rPr lang="ar-JO" dirty="0"/>
              <a:t>الروضة هامة جدا من حيث </a:t>
            </a:r>
            <a:r>
              <a:rPr lang="ar-JO" b="1" dirty="0"/>
              <a:t>التنشئة الاجتماعية،ومن حيث تعويد الطفل المشاركة الجماعية و الضبط النفسي و التنازل عن بعض رغباته الذاتية في سبيل المحافظة على صداقة الغير التي بدأ يشعر بحاجته اليها</a:t>
            </a:r>
            <a:r>
              <a:rPr lang="ar-JO" b="1" dirty="0" smtClean="0"/>
              <a:t>.</a:t>
            </a:r>
            <a:endParaRPr lang="ar-SA" b="1" dirty="0" smtClean="0"/>
          </a:p>
          <a:p>
            <a:pPr marL="0" indent="0" algn="r" rtl="1">
              <a:buNone/>
            </a:pPr>
            <a:r>
              <a:rPr lang="ar-JO" b="1" dirty="0" smtClean="0"/>
              <a:t>ولكن </a:t>
            </a:r>
            <a:r>
              <a:rPr lang="ar-JO" dirty="0"/>
              <a:t>اللعب الجماعي لا ياتي عن طريق الفرض من الخارج.اذ بامكان المعلمة ان تنظم الاطفال في جماعات كبيرة للقيام بعمل او لعبة معينة وللمحافظة على نظام، </a:t>
            </a:r>
            <a:r>
              <a:rPr lang="ar-JO" b="1" dirty="0"/>
              <a:t>ولكن هذه الجماعة لا تتوافر فيها خصائص وشروط الجماعة(</a:t>
            </a:r>
            <a:r>
              <a:rPr lang="en-US" b="1" dirty="0"/>
              <a:t>group</a:t>
            </a:r>
            <a:r>
              <a:rPr lang="ar-JO" b="1" dirty="0"/>
              <a:t>)</a:t>
            </a:r>
            <a:r>
              <a:rPr lang="en-US" b="1" dirty="0"/>
              <a:t> </a:t>
            </a:r>
            <a:r>
              <a:rPr lang="ar-JO" b="1" dirty="0"/>
              <a:t>التي تتكون بصورة تلقائية من قبل الاطفال وتكون لها انظمة وقوانين</a:t>
            </a:r>
            <a:r>
              <a:rPr lang="ar-JO" b="1" dirty="0" smtClean="0"/>
              <a:t>.</a:t>
            </a:r>
            <a:endParaRPr lang="ar-SA" b="1" dirty="0" smtClean="0"/>
          </a:p>
          <a:p>
            <a:pPr marL="0" indent="0" algn="r" rtl="1">
              <a:buNone/>
            </a:pPr>
            <a:r>
              <a:rPr lang="ar-JO" dirty="0" smtClean="0"/>
              <a:t>وجماعات </a:t>
            </a:r>
            <a:r>
              <a:rPr lang="ar-JO" dirty="0"/>
              <a:t>الاطفال في هذه السن </a:t>
            </a:r>
            <a:r>
              <a:rPr lang="ar-JO" b="1" dirty="0"/>
              <a:t>صغيرة جدا يتراوح عدد افرادها بين 2-4 اطفال </a:t>
            </a:r>
            <a:r>
              <a:rPr lang="ar-JO" dirty="0"/>
              <a:t>على اكثر </a:t>
            </a:r>
            <a:r>
              <a:rPr lang="ar-JO" b="1" dirty="0"/>
              <a:t>تقدير.فالجماعات او الفرق الكبيرة لا تتشكل قبل سن الثامنة او التاسع</a:t>
            </a:r>
            <a:r>
              <a:rPr lang="ar-JO" dirty="0"/>
              <a:t>ة.وتكون هذه الجماعات عادة </a:t>
            </a:r>
            <a:r>
              <a:rPr lang="ar-JO" b="1" dirty="0"/>
              <a:t>قصيرة المدى وتتكون بسرعة وبطريقة تلقائية </a:t>
            </a:r>
            <a:r>
              <a:rPr lang="ar-JO" dirty="0"/>
              <a:t>كان يشترك طفلان او اكثر في نشاط او لعبة معينة مثل جر بعضهم بعضا في عربة </a:t>
            </a:r>
            <a:r>
              <a:rPr lang="ar-JO" b="1" dirty="0"/>
              <a:t>ثم ينفصلون وكل واحد </a:t>
            </a:r>
            <a:r>
              <a:rPr lang="ar-JO" dirty="0"/>
              <a:t>يختار لنفسه نشاطا اخر يغلب عليه طابع </a:t>
            </a:r>
            <a:r>
              <a:rPr lang="ar-JO" b="1" dirty="0"/>
              <a:t>الانفراد بالنفس و اللعب الانفرادي.</a:t>
            </a:r>
          </a:p>
        </p:txBody>
      </p:sp>
    </p:spTree>
    <p:extLst>
      <p:ext uri="{BB962C8B-B14F-4D97-AF65-F5344CB8AC3E}">
        <p14:creationId xmlns:p14="http://schemas.microsoft.com/office/powerpoint/2010/main" val="33507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D19CC30-BE5D-4738-9519-C9B5A9983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pPr algn="r" rtl="1"/>
            <a:r>
              <a:rPr lang="ar-JO" dirty="0"/>
              <a:t>ولهذا على المعلمة ان تحاول من حين الاخر التخطيط لهذه البرامج وان تراعي فيها النقاط الاساسية: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56504A1-63C5-4F06-B68A-4B871A6DE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>
            <a:normAutofit fontScale="92500"/>
          </a:bodyPr>
          <a:lstStyle/>
          <a:p>
            <a:pPr algn="r" rtl="1">
              <a:buFont typeface="Wingdings" panose="05000000000000000000" pitchFamily="2" charset="2"/>
              <a:buChar char="Ø"/>
            </a:pPr>
            <a:r>
              <a:rPr lang="ar-JO" dirty="0"/>
              <a:t>ان يكون النشاط من </a:t>
            </a:r>
            <a:r>
              <a:rPr lang="ar-JO" b="1" dirty="0"/>
              <a:t>النوع المحبب للاطفال والذي يوفر متعة </a:t>
            </a:r>
            <a:r>
              <a:rPr lang="ar-SA" b="1" dirty="0" smtClean="0"/>
              <a:t> </a:t>
            </a:r>
            <a:r>
              <a:rPr lang="ar-JO" b="1" dirty="0" smtClean="0"/>
              <a:t>لاكبر </a:t>
            </a:r>
            <a:r>
              <a:rPr lang="ar-JO" b="1" dirty="0"/>
              <a:t>عدد ممكن</a:t>
            </a:r>
            <a:r>
              <a:rPr lang="ar-JO" dirty="0" smtClean="0"/>
              <a:t>.</a:t>
            </a:r>
            <a:r>
              <a:rPr lang="ar-SA" dirty="0" smtClean="0"/>
              <a:t> </a:t>
            </a:r>
            <a:r>
              <a:rPr lang="ar-JO" dirty="0" smtClean="0"/>
              <a:t>والمعلمة </a:t>
            </a:r>
            <a:r>
              <a:rPr lang="ar-JO" dirty="0"/>
              <a:t>عن طريق </a:t>
            </a:r>
            <a:r>
              <a:rPr lang="ar-JO" b="1" dirty="0"/>
              <a:t>ملاحظتها الدقيقة و المستمرة للاطفال يمكنها ان تتعرف على هوايات الاطفال و قدراتهم  والانشطة التي يميلون اليها بشكل </a:t>
            </a:r>
            <a:r>
              <a:rPr lang="ar-JO" dirty="0"/>
              <a:t>خاص.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JO" dirty="0"/>
              <a:t>ان يكون فيه </a:t>
            </a:r>
            <a:r>
              <a:rPr lang="ar-JO" b="1" dirty="0"/>
              <a:t>مجال للتنويع ويتطلب </a:t>
            </a:r>
            <a:r>
              <a:rPr lang="ar-JO" dirty="0"/>
              <a:t>مهارات مختلفة حتي يكون لكل طفل مكانه في النشاط او اللعبة بحيث يشعر كل واحد منهم </a:t>
            </a:r>
            <a:r>
              <a:rPr lang="ar-JO" b="1" dirty="0"/>
              <a:t>انه قد انجز عملا وساعد في انجاح المشروع.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JO" b="1" dirty="0"/>
              <a:t>الا يستغرق هذا النشاط مدة طويلة </a:t>
            </a:r>
            <a:r>
              <a:rPr lang="ar-JO" dirty="0"/>
              <a:t>فلا يستطيع الاطفال الاستمرار به وتظهر المشاجرات مكان التعاون و المشاركة.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JO" dirty="0"/>
              <a:t>تم يكون </a:t>
            </a:r>
            <a:r>
              <a:rPr lang="ar-JO" b="1" dirty="0"/>
              <a:t>المشروع بسيطاً بحيث يستطيع الاطفال القيام به دون مساعدة </a:t>
            </a:r>
            <a:r>
              <a:rPr lang="ar-JO" dirty="0"/>
              <a:t>كبيرة من قبل المعلمة التي تشرف على المشروع وتقوم بالتوجيه غير المباشر.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JO" dirty="0"/>
              <a:t>ان تعطي المعلمة الفرصة للاطفال </a:t>
            </a:r>
            <a:r>
              <a:rPr lang="ar-JO" b="1" dirty="0"/>
              <a:t>لان يقوموا بدور القيادة تارة ويكونوا تابعين تارة اخري</a:t>
            </a:r>
            <a:r>
              <a:rPr lang="ar-JO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77881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16BBC2C-4DEE-4976-BEC7-AAB5D0BF3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223493"/>
            <a:ext cx="9603275" cy="630261"/>
          </a:xfrm>
        </p:spPr>
        <p:txBody>
          <a:bodyPr/>
          <a:lstStyle/>
          <a:p>
            <a:pPr algn="r"/>
            <a:r>
              <a:rPr lang="ar-JO" dirty="0"/>
              <a:t>النمو </a:t>
            </a:r>
            <a:r>
              <a:rPr lang="ar-JO" dirty="0" smtClean="0"/>
              <a:t>ال</a:t>
            </a:r>
            <a:r>
              <a:rPr lang="ar-SA" dirty="0" smtClean="0"/>
              <a:t>ا</a:t>
            </a:r>
            <a:r>
              <a:rPr lang="ar-JO" dirty="0" smtClean="0"/>
              <a:t>جتماعي </a:t>
            </a:r>
            <a:r>
              <a:rPr lang="ar-JO" dirty="0"/>
              <a:t>لطفل الروضة 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0D18682-EF4C-4960-855E-7D98EAC1D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sz="2400" dirty="0"/>
              <a:t>تبدأ </a:t>
            </a:r>
            <a:r>
              <a:rPr lang="ar-JO" sz="2400" b="1" dirty="0"/>
              <a:t>حياة الطفل الاجتماعية مع ميلاده لأنه يعتمد </a:t>
            </a:r>
            <a:r>
              <a:rPr lang="ar-JO" sz="2400" dirty="0"/>
              <a:t>كلية على أمه وعلى من حوله من الكبار لاشباع حاجاته الفسيولوجية </a:t>
            </a:r>
            <a:r>
              <a:rPr lang="ar-JO" sz="2400" dirty="0" smtClean="0"/>
              <a:t>.</a:t>
            </a:r>
            <a:endParaRPr lang="ar-JO" sz="2400" dirty="0"/>
          </a:p>
          <a:p>
            <a:pPr marL="0" indent="0" algn="r" rtl="1">
              <a:buNone/>
            </a:pPr>
            <a:r>
              <a:rPr lang="ar-JO" sz="2400" dirty="0" smtClean="0"/>
              <a:t>يستج</a:t>
            </a:r>
            <a:r>
              <a:rPr lang="ar-SA" sz="2400" dirty="0" smtClean="0"/>
              <a:t>ي</a:t>
            </a:r>
            <a:r>
              <a:rPr lang="ar-JO" sz="2400" dirty="0" smtClean="0"/>
              <a:t>ب </a:t>
            </a:r>
            <a:r>
              <a:rPr lang="ar-JO" sz="2400" dirty="0"/>
              <a:t>الطفل من </a:t>
            </a:r>
            <a:r>
              <a:rPr lang="ar-JO" sz="2400" b="1" dirty="0"/>
              <a:t>خلال البكاء والابتسامة والصراخ </a:t>
            </a:r>
            <a:r>
              <a:rPr lang="ar-JO" sz="2400" dirty="0"/>
              <a:t>وهذا يشير الى أن </a:t>
            </a:r>
            <a:r>
              <a:rPr lang="ar-JO" sz="2400" b="1" dirty="0"/>
              <a:t>الطفل اجتماعي بطبعه ، والارتباطات الاجتماعية حاجة من حاجاته </a:t>
            </a:r>
            <a:r>
              <a:rPr lang="ar-JO" sz="2400" dirty="0"/>
              <a:t>الأساسية ، وبوادر النمو الاجتماعي لديه.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4022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583D3F-6835-4C0B-82C0-AB1A93CE8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dirty="0"/>
              <a:t>المراحل الاجتماعية للطفل :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04ABBD40-F0AE-49E9-9EFF-1CCD6FD72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817" y="3635098"/>
            <a:ext cx="6052930" cy="3063875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ar-JO" dirty="0"/>
              <a:t>المرحلة الثانية (المرحلة المطلقة) : </a:t>
            </a:r>
            <a:r>
              <a:rPr lang="ar-JO" b="1" dirty="0"/>
              <a:t>يبدأ في التميز بين نفسه والاخرين ولكن بصفة مطلقة </a:t>
            </a:r>
            <a:endParaRPr lang="en-US" b="1" dirty="0"/>
          </a:p>
        </p:txBody>
      </p:sp>
      <p:sp>
        <p:nvSpPr>
          <p:cNvPr id="5" name="Scroll: Horizontal 4">
            <a:extLst>
              <a:ext uri="{FF2B5EF4-FFF2-40B4-BE49-F238E27FC236}">
                <a16:creationId xmlns="" xmlns:a16="http://schemas.microsoft.com/office/drawing/2014/main" id="{BCEF9F8C-0BF5-4E5C-A322-37AC2AE4E33D}"/>
              </a:ext>
            </a:extLst>
          </p:cNvPr>
          <p:cNvSpPr/>
          <p:nvPr/>
        </p:nvSpPr>
        <p:spPr>
          <a:xfrm>
            <a:off x="6626088" y="1876218"/>
            <a:ext cx="5155095" cy="2470495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dirty="0"/>
              <a:t>المرحلة  الأولى ( المرحلة الذاتية ) : يعتبرالطفل الاخرين من حوله </a:t>
            </a:r>
            <a:r>
              <a:rPr lang="ar-JO" sz="2000" b="1" dirty="0"/>
              <a:t>محققين لحاجاته الفسيولوجية الإنسانية تماما كما يرى الأشياء في بيته</a:t>
            </a:r>
            <a:r>
              <a:rPr lang="ar-JO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735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4DD64C9-AA57-40CF-ABF8-B94396442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0"/>
            <a:ext cx="11473070" cy="6122504"/>
          </a:xfrm>
        </p:spPr>
        <p:txBody>
          <a:bodyPr/>
          <a:lstStyle/>
          <a:p>
            <a:pPr marL="0" indent="0" algn="r" rtl="1">
              <a:buNone/>
            </a:pPr>
            <a:r>
              <a:rPr lang="ar-JO" dirty="0"/>
              <a:t> 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1- لأن الطفل يقابل </a:t>
            </a:r>
            <a:r>
              <a:rPr lang="ar-JO" b="1" dirty="0"/>
              <a:t>عقبات في سبيل تحقيق مطالبه الذاتية وذلك لمعارضة الاخرين </a:t>
            </a:r>
            <a:r>
              <a:rPr lang="ar-JO" dirty="0"/>
              <a:t>رغباته.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2- لأن الطفل يصبح </a:t>
            </a:r>
            <a:r>
              <a:rPr lang="ar-JO" b="1" dirty="0"/>
              <a:t>قادر على القيام بتمييز أكبر بين الناس .فالأم تصبح بالنسبة له جزء من البيئة بينما كان يراها جزء من ذاته ، ويبدأ التميز بين الأب والأخ ،ويبدا الطفل في تلك المرحلة  في تقمص بعض الأدوار مثل دور طبيب أو معلم وغيرها .</a:t>
            </a:r>
          </a:p>
        </p:txBody>
      </p:sp>
      <p:sp>
        <p:nvSpPr>
          <p:cNvPr id="4" name="Speech Bubble: Oval 3">
            <a:extLst>
              <a:ext uri="{FF2B5EF4-FFF2-40B4-BE49-F238E27FC236}">
                <a16:creationId xmlns="" xmlns:a16="http://schemas.microsoft.com/office/drawing/2014/main" id="{891C1592-A57F-4BD9-AE47-DD357B4D6E80}"/>
              </a:ext>
            </a:extLst>
          </p:cNvPr>
          <p:cNvSpPr/>
          <p:nvPr/>
        </p:nvSpPr>
        <p:spPr>
          <a:xfrm>
            <a:off x="6957391" y="225287"/>
            <a:ext cx="3988905" cy="164327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JO" dirty="0"/>
              <a:t>ينتقل الطفل من المرحلة الذاتية الى المرحلة المطلقة لعاملين أساسية :</a:t>
            </a:r>
          </a:p>
        </p:txBody>
      </p:sp>
    </p:spTree>
    <p:extLst>
      <p:ext uri="{BB962C8B-B14F-4D97-AF65-F5344CB8AC3E}">
        <p14:creationId xmlns:p14="http://schemas.microsoft.com/office/powerpoint/2010/main" val="313659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6355109-D051-404D-AE13-85BD1834C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1061"/>
            <a:ext cx="10515600" cy="5805902"/>
          </a:xfrm>
        </p:spPr>
        <p:txBody>
          <a:bodyPr/>
          <a:lstStyle/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 ومن بوادر النمو الاجتماعي التي يمكن ملاحظتها :</a:t>
            </a:r>
          </a:p>
          <a:p>
            <a:pPr marL="0" indent="0" algn="r" rtl="1">
              <a:buNone/>
            </a:pPr>
            <a:r>
              <a:rPr lang="ar-JO" dirty="0"/>
              <a:t>1- ظواهر مثل الحب والسيطرة على باقي الأطفال .</a:t>
            </a:r>
          </a:p>
          <a:p>
            <a:pPr marL="0" indent="0" algn="r" rtl="1">
              <a:buNone/>
            </a:pPr>
            <a:r>
              <a:rPr lang="ar-JO" dirty="0"/>
              <a:t>2- القيادة أو التبيعة .</a:t>
            </a:r>
          </a:p>
          <a:p>
            <a:pPr marL="0" indent="0" algn="r" rtl="1">
              <a:buNone/>
            </a:pPr>
            <a:r>
              <a:rPr lang="ar-JO" dirty="0"/>
              <a:t>3 الكرم والأنانية .</a:t>
            </a:r>
          </a:p>
          <a:p>
            <a:pPr marL="0" indent="0" algn="r" rtl="1">
              <a:buNone/>
            </a:pPr>
            <a:r>
              <a:rPr lang="ar-JO" dirty="0"/>
              <a:t>4- فهم ردات الفعل للأطفال .</a:t>
            </a:r>
          </a:p>
        </p:txBody>
      </p:sp>
      <p:sp>
        <p:nvSpPr>
          <p:cNvPr id="4" name="Scroll: Horizontal 3">
            <a:extLst>
              <a:ext uri="{FF2B5EF4-FFF2-40B4-BE49-F238E27FC236}">
                <a16:creationId xmlns="" xmlns:a16="http://schemas.microsoft.com/office/drawing/2014/main" id="{A9292EAF-440D-47C4-861F-C92C60745D97}"/>
              </a:ext>
            </a:extLst>
          </p:cNvPr>
          <p:cNvSpPr/>
          <p:nvPr/>
        </p:nvSpPr>
        <p:spPr>
          <a:xfrm>
            <a:off x="1285461" y="675861"/>
            <a:ext cx="9607826" cy="2517913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المرحلة الثالة (</a:t>
            </a:r>
            <a:r>
              <a:rPr lang="ar-JO" b="1" dirty="0"/>
              <a:t>مرحلة التعامل المشترك ): مرحلة تشارك بين الطفل وبين الأفراد الاخرين ، ويصبح تمييز الطفل لأدوار التي يلعبها كل فرد </a:t>
            </a:r>
            <a:r>
              <a:rPr lang="ar-JO" dirty="0"/>
              <a:t>من حوله أكثر دقة وعمقا ، وبدرك الطفل في هذه المرحلة يستطيع أن يلعب أكثر من دور في اكثر من موقف ، وهذه التمييز الدقيق لا تتوافر في طفل الرياض بصفة عاملة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64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67D848B-893A-4ECD-B122-3B715648E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5130"/>
            <a:ext cx="10515600" cy="5381833"/>
          </a:xfrm>
        </p:spPr>
        <p:txBody>
          <a:bodyPr/>
          <a:lstStyle/>
          <a:p>
            <a:pPr marL="0" indent="0" algn="r" rtl="1">
              <a:buNone/>
            </a:pPr>
            <a:r>
              <a:rPr lang="ar-JO" dirty="0"/>
              <a:t> </a:t>
            </a:r>
          </a:p>
          <a:p>
            <a:pPr marL="0" indent="0" algn="r" rtl="1">
              <a:buNone/>
            </a:pPr>
            <a:r>
              <a:rPr lang="ar-JO" dirty="0"/>
              <a:t>ولا ننسى </a:t>
            </a:r>
            <a:r>
              <a:rPr lang="ar-JO" b="1" dirty="0"/>
              <a:t>الفروق الفردية بين الأطفال عند التكلم عن القدرات او الاستعدادات أو مستوى النضج :</a:t>
            </a:r>
          </a:p>
          <a:p>
            <a:pPr marL="0" indent="0" algn="r" rtl="1">
              <a:buNone/>
            </a:pPr>
            <a:endParaRPr lang="ar-JO" b="1" dirty="0"/>
          </a:p>
          <a:p>
            <a:pPr marL="0" indent="0" algn="r" rtl="1">
              <a:buNone/>
            </a:pPr>
            <a:r>
              <a:rPr lang="ar-JO" b="1" dirty="0"/>
              <a:t>1- فهناك أطفال يأتون من الروضة دون الشعور بأي نوع من الوحدة أو التهيب </a:t>
            </a:r>
            <a:r>
              <a:rPr lang="ar-JO" dirty="0"/>
              <a:t>ويندمجون في </a:t>
            </a:r>
            <a:r>
              <a:rPr lang="ar-JO" dirty="0" smtClean="0"/>
              <a:t>الحيا</a:t>
            </a:r>
            <a:r>
              <a:rPr lang="ar-SA" dirty="0" smtClean="0"/>
              <a:t>ة </a:t>
            </a:r>
            <a:r>
              <a:rPr lang="ar-JO" dirty="0" smtClean="0"/>
              <a:t>الاجتماعية </a:t>
            </a:r>
            <a:r>
              <a:rPr lang="ar-JO" dirty="0"/>
              <a:t>ويتكيفون في البيئة الجديد.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2-  بينما نجد أطفال </a:t>
            </a:r>
            <a:r>
              <a:rPr lang="ar-JO" b="1" dirty="0"/>
              <a:t>يشعرون بتهديد وتهتز ثقتهم بأنفسهم عندما يخروجون عن المألوف في البيت وهؤلاء يميلون الى الأعمال العدوانية لاخفاء شعورهم .</a:t>
            </a:r>
          </a:p>
          <a:p>
            <a:pPr marL="0" indent="0" algn="r" rtl="1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5122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FC404BD-31EA-49C4-B70A-136541656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236372"/>
            <a:ext cx="9603275" cy="617382"/>
          </a:xfrm>
        </p:spPr>
        <p:txBody>
          <a:bodyPr/>
          <a:lstStyle/>
          <a:p>
            <a:pPr algn="r" rtl="1"/>
            <a:r>
              <a:rPr lang="ar-JO" dirty="0"/>
              <a:t>يمكن تقسيم الأطفال من هذه الناحية الى 3 أنواع 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C3C914A-58A6-4A1A-B2BC-442F95789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1- الطفل الذي لا يحس بوجود اخرين معه أو حوله .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2- الطفل الذي يحس بوجود الاخرين ولكنه يتجاهلهم ولا يعتمد عليهم .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/>
              <a:t>3- الطفل الحريص على اثارة انتباه الاخرين ويهمه أن يرى رد فعلهم لتصرفاته ويتاثر بهم  بشكل كبير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59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861613-0576-40C7-B8CF-EED2355A5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/>
              <a:t>التربية الاجتماعية في الروضة 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7B2968A-4D1C-4E5E-8CE9-FB6A45593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616766"/>
            <a:ext cx="9746508" cy="384958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JO" sz="1800" dirty="0"/>
              <a:t> </a:t>
            </a:r>
          </a:p>
          <a:p>
            <a:pPr marL="0" indent="0" algn="r" rtl="1">
              <a:buNone/>
            </a:pPr>
            <a:r>
              <a:rPr lang="ar-JO" dirty="0"/>
              <a:t>1- الروضة هي اول </a:t>
            </a:r>
            <a:r>
              <a:rPr lang="ar-JO" b="1" dirty="0"/>
              <a:t>اتصال حقيقي ومنظم للطفل بالعالم الخارجي ، حيث تمر عليه شخصيات جديدة مثل المعلمة وبقية الأطفال ، لذلك نجد ان الطفل ينظر اليها كامتداد لحياته العائلية .</a:t>
            </a:r>
          </a:p>
          <a:p>
            <a:pPr marL="0" indent="0" algn="r" rtl="1">
              <a:buNone/>
            </a:pPr>
            <a:r>
              <a:rPr lang="ar-JO" dirty="0"/>
              <a:t>2- يفضل الطفل </a:t>
            </a:r>
            <a:r>
              <a:rPr lang="ar-JO" b="1" dirty="0"/>
              <a:t>التعامل مع الكبار لأنه تعلم أساليب التعامل مع الكبار وخاصة الأم وتعلم أن يثق بها ، أما بقية الأطفال فهم عالم مجهول بالنسبة له .</a:t>
            </a:r>
          </a:p>
          <a:p>
            <a:pPr marL="0" indent="0" algn="r" rtl="1">
              <a:buNone/>
            </a:pPr>
            <a:r>
              <a:rPr lang="ar-JO" dirty="0"/>
              <a:t>3- يشعر الطفل </a:t>
            </a:r>
            <a:r>
              <a:rPr lang="ar-JO" b="1" dirty="0"/>
              <a:t>اتجاه بنوع من الفضول الممزوج بالخوف والمنافسة اتجاه باقي الأطفال .</a:t>
            </a:r>
          </a:p>
          <a:p>
            <a:pPr marL="0" indent="0" algn="r" rtl="1">
              <a:buNone/>
            </a:pPr>
            <a:r>
              <a:rPr lang="ar-JO" b="1" dirty="0"/>
              <a:t>4- يزول شعور الخوف لدى الطفل عندما يزداد ثقته بنفسه اللعب مع الأخرين تحت </a:t>
            </a:r>
            <a:r>
              <a:rPr lang="ar-JO" dirty="0"/>
              <a:t>ملاحظتها </a:t>
            </a:r>
            <a:r>
              <a:rPr lang="ar-JO" dirty="0" smtClean="0"/>
              <a:t>حت</a:t>
            </a:r>
            <a:r>
              <a:rPr lang="ar-SA" dirty="0" smtClean="0"/>
              <a:t>ى</a:t>
            </a:r>
            <a:r>
              <a:rPr lang="ar-JO" dirty="0" smtClean="0"/>
              <a:t> </a:t>
            </a:r>
            <a:r>
              <a:rPr lang="ar-JO" dirty="0"/>
              <a:t>لا يفشل في تجاربه الأولية ويجد كتعة في اللعب مع الاخرين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75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F5BA482-BE29-4F05-A837-42CDCE7F9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/>
              <a:t>ميزات تتوفر في بيئة الروضة الاجتماعية وتساعد </a:t>
            </a:r>
            <a:r>
              <a:rPr lang="ar-SA" dirty="0" smtClean="0"/>
              <a:t>ال</a:t>
            </a:r>
            <a:r>
              <a:rPr lang="ar-JO" dirty="0" smtClean="0"/>
              <a:t>طفل </a:t>
            </a:r>
            <a:r>
              <a:rPr lang="ar-JO" dirty="0"/>
              <a:t>على </a:t>
            </a:r>
            <a:r>
              <a:rPr lang="ar-SA" dirty="0" smtClean="0"/>
              <a:t>ال</a:t>
            </a:r>
            <a:r>
              <a:rPr lang="ar-JO" dirty="0" smtClean="0"/>
              <a:t>نضج </a:t>
            </a:r>
            <a:r>
              <a:rPr lang="ar-JO" dirty="0"/>
              <a:t>الاجتماعي: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62BDC31-EADB-4B08-9D8A-FDC014B9C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r" rtl="1"/>
            <a:r>
              <a:rPr lang="ar-JO" b="1" dirty="0"/>
              <a:t>مشاعر الطفل في الروضة موزعة على عدد كبير من الاطفال والبالغين بينما تكون في الاسرة موجهة كلها نحو عدد صغير،وهذا يخفف من حدتها وينقلها من الذاتية الى اللاذاتية.</a:t>
            </a:r>
          </a:p>
          <a:p>
            <a:pPr algn="r" rtl="1"/>
            <a:r>
              <a:rPr lang="ar-JO" dirty="0"/>
              <a:t>وفي </a:t>
            </a:r>
            <a:r>
              <a:rPr lang="ar-JO" b="1" dirty="0"/>
              <a:t>الروضة يتعلم الطفل كيف يتفاعل مع،ويستجيب للموقف ككل وينظر الى المعلمه او الطفل </a:t>
            </a:r>
            <a:r>
              <a:rPr lang="ar-JO" b="1" dirty="0">
                <a:solidFill>
                  <a:srgbClr val="FF0000"/>
                </a:solidFill>
              </a:rPr>
              <a:t>كشخص مستقل </a:t>
            </a:r>
            <a:r>
              <a:rPr lang="ar-JO" b="1" dirty="0"/>
              <a:t>بينما كان يرى البيئة الاجتماعية في الاسرة جزء منه، </a:t>
            </a:r>
            <a:r>
              <a:rPr lang="ar-JO" dirty="0"/>
              <a:t>مما يساعده على تنمية القدرة على </a:t>
            </a:r>
            <a:r>
              <a:rPr lang="ar-JO" dirty="0">
                <a:solidFill>
                  <a:srgbClr val="FF0000"/>
                </a:solidFill>
              </a:rPr>
              <a:t>التمييز بين دوره ودور الاخرين </a:t>
            </a:r>
            <a:r>
              <a:rPr lang="ar-JO" dirty="0"/>
              <a:t>من حوله.</a:t>
            </a:r>
          </a:p>
          <a:p>
            <a:pPr algn="r" rtl="1"/>
            <a:r>
              <a:rPr lang="ar-JO" dirty="0"/>
              <a:t>في اغلب الاحيان نجد ان الطفل </a:t>
            </a:r>
            <a:r>
              <a:rPr lang="ar-JO" b="1" dirty="0"/>
              <a:t>يكون اكثر استجابة للبالغين خارج دائرة الاسرة وخاصة معلمته.فالطفل </a:t>
            </a:r>
            <a:r>
              <a:rPr lang="ar-JO" dirty="0"/>
              <a:t>مع مرور الوقت ينظر الى معلمته </a:t>
            </a:r>
            <a:r>
              <a:rPr lang="ar-JO" b="1" dirty="0"/>
              <a:t>نظرة مختلفة عن نظرته لوالدته التي يشعر بارتباط قوي نحوها </a:t>
            </a:r>
            <a:r>
              <a:rPr lang="ar-JO" dirty="0"/>
              <a:t>ولكنه في نفس </a:t>
            </a:r>
            <a:r>
              <a:rPr lang="ar-JO" b="1" dirty="0"/>
              <a:t>الوقت يقاوم الاعتماد الكلي عليها.</a:t>
            </a:r>
          </a:p>
          <a:p>
            <a:pPr marL="0" indent="0" algn="r" rtl="1">
              <a:buNone/>
            </a:pPr>
            <a:r>
              <a:rPr lang="ar-JO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85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685</TotalTime>
  <Words>951</Words>
  <Application>Microsoft Office PowerPoint</Application>
  <PresentationFormat>Custom</PresentationFormat>
  <Paragraphs>74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Gallery</vt:lpstr>
      <vt:lpstr>«الفصل السابع»</vt:lpstr>
      <vt:lpstr>النمو الاجتماعي لطفل الروضة :</vt:lpstr>
      <vt:lpstr>المراحل الاجتماعية للطفل :</vt:lpstr>
      <vt:lpstr>PowerPoint Presentation</vt:lpstr>
      <vt:lpstr>PowerPoint Presentation</vt:lpstr>
      <vt:lpstr>PowerPoint Presentation</vt:lpstr>
      <vt:lpstr>يمكن تقسيم الأطفال من هذه الناحية الى 3 أنواع :</vt:lpstr>
      <vt:lpstr>التربية الاجتماعية في الروضة :</vt:lpstr>
      <vt:lpstr>ميزات تتوفر في بيئة الروضة الاجتماعية وتساعد الطفل على النضج الاجتماعي:</vt:lpstr>
      <vt:lpstr>اساليب ووسائل تنمية النشاط الجماعي في الروضة:</vt:lpstr>
      <vt:lpstr>ولهذا على المعلمة ان تحاول من حين الاخر التخطيط لهذه البرامج وان تراعي فيها النقاط الاساسية: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TwitterStore</dc:creator>
  <cp:lastModifiedBy>DELL</cp:lastModifiedBy>
  <cp:revision>103</cp:revision>
  <dcterms:created xsi:type="dcterms:W3CDTF">2020-07-15T09:26:45Z</dcterms:created>
  <dcterms:modified xsi:type="dcterms:W3CDTF">2021-02-22T17:44:19Z</dcterms:modified>
</cp:coreProperties>
</file>