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7"/>
  </p:notesMasterIdLst>
  <p:sldIdLst>
    <p:sldId id="428" r:id="rId2"/>
    <p:sldId id="429" r:id="rId3"/>
    <p:sldId id="430" r:id="rId4"/>
    <p:sldId id="435" r:id="rId5"/>
    <p:sldId id="436"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140"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6E8BAC-0838-43D6-9C67-CE0302D26B86}" type="datetimeFigureOut">
              <a:rPr lang="tr-TR" smtClean="0"/>
              <a:pPr/>
              <a:t>11.07.2020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EACA2A-FD22-4BAE-92CC-69A53F8831C1}" type="slidenum">
              <a:rPr lang="tr-TR" smtClean="0"/>
              <a:pPr/>
              <a:t>‹#›</a:t>
            </a:fld>
            <a:endParaRPr lang="tr-TR"/>
          </a:p>
        </p:txBody>
      </p:sp>
    </p:spTree>
    <p:extLst>
      <p:ext uri="{BB962C8B-B14F-4D97-AF65-F5344CB8AC3E}">
        <p14:creationId xmlns:p14="http://schemas.microsoft.com/office/powerpoint/2010/main" xmlns="" val="3996406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3" name="22 Dikdörtgen"/>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Dikdörtgen"/>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Dikdörtgen"/>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Dikdörtgen"/>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Dikdörtgen"/>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Yuvarlatılmış Dikdörtgen"/>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Yuvarlatılmış Dikdörtgen"/>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Dikdörtgen"/>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705600" y="4206240"/>
            <a:ext cx="960120" cy="457200"/>
          </a:xfrm>
        </p:spPr>
        <p:txBody>
          <a:bodyPr/>
          <a:lstStyle/>
          <a:p>
            <a:fld id="{20F12B1D-93BD-409E-83C0-29A01C889EF7}" type="datetime1">
              <a:rPr lang="tr-TR" smtClean="0"/>
              <a:pPr/>
              <a:t>11.07.2020</a:t>
            </a:fld>
            <a:endParaRPr lang="tr-TR"/>
          </a:p>
        </p:txBody>
      </p:sp>
      <p:sp>
        <p:nvSpPr>
          <p:cNvPr id="17" name="16 Altbilgi Yer Tutucusu"/>
          <p:cNvSpPr>
            <a:spLocks noGrp="1"/>
          </p:cNvSpPr>
          <p:nvPr>
            <p:ph type="ftr" sz="quarter" idx="11"/>
          </p:nvPr>
        </p:nvSpPr>
        <p:spPr>
          <a:xfrm>
            <a:off x="5410200" y="4205288"/>
            <a:ext cx="1295400" cy="457200"/>
          </a:xfrm>
        </p:spPr>
        <p:txBody>
          <a:bodyPr/>
          <a:lstStyle/>
          <a:p>
            <a:endParaRPr lang="tr-TR"/>
          </a:p>
        </p:txBody>
      </p:sp>
      <p:sp>
        <p:nvSpPr>
          <p:cNvPr id="29" name="28 Slayt Numarası Yer Tutucusu"/>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C782487-A697-4145-AFF6-1B274AB8A9C3}" type="datetime1">
              <a:rPr lang="tr-TR" smtClean="0"/>
              <a:pPr/>
              <a:t>11.07.2020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1143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143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4626393-062C-40FC-98FD-F1126420C660}" type="datetime1">
              <a:rPr lang="tr-TR" smtClean="0"/>
              <a:pPr/>
              <a:t>11.07.2020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A9E82D5-0A7C-42B0-A35F-5BCC5C873B3C}" type="datetime1">
              <a:rPr lang="tr-TR" smtClean="0"/>
              <a:pPr/>
              <a:t>11.07.2020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B0C93B7-51D2-4DE9-883D-A2C7EFCCA556}" type="datetime1">
              <a:rPr lang="tr-TR" smtClean="0"/>
              <a:pPr/>
              <a:t>11.07.2020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05B8942-5FB8-448C-AF88-EB24CA34C717}" type="datetime1">
              <a:rPr lang="tr-TR" smtClean="0"/>
              <a:pPr/>
              <a:t>11.07.2020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381000" y="1143000"/>
            <a:ext cx="8382000" cy="1069848"/>
          </a:xfrm>
        </p:spPr>
        <p:txBody>
          <a:bodyPr anchor="ctr"/>
          <a:lstStyle>
            <a:lvl1pPr>
              <a:defRPr sz="4000" b="0" i="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6" name="25 Veri Yer Tutucusu"/>
          <p:cNvSpPr>
            <a:spLocks noGrp="1"/>
          </p:cNvSpPr>
          <p:nvPr>
            <p:ph type="dt" sz="half" idx="10"/>
          </p:nvPr>
        </p:nvSpPr>
        <p:spPr/>
        <p:txBody>
          <a:bodyPr rtlCol="0"/>
          <a:lstStyle/>
          <a:p>
            <a:fld id="{11224E7F-096E-431C-B723-09CC7C8F9875}" type="datetime1">
              <a:rPr lang="tr-TR" smtClean="0"/>
              <a:pPr/>
              <a:t>11.07.2020</a:t>
            </a:fld>
            <a:endParaRPr lang="tr-TR"/>
          </a:p>
        </p:txBody>
      </p:sp>
      <p:sp>
        <p:nvSpPr>
          <p:cNvPr id="27" name="2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8" name="2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a:xfrm>
            <a:off x="6583680" y="612648"/>
            <a:ext cx="957264" cy="457200"/>
          </a:xfrm>
        </p:spPr>
        <p:txBody>
          <a:bodyPr/>
          <a:lstStyle/>
          <a:p>
            <a:fld id="{9E71012C-BAE1-4F73-BC31-72D2A1C8076C}" type="datetime1">
              <a:rPr lang="tr-TR" smtClean="0"/>
              <a:pPr/>
              <a:t>11.07.2020</a:t>
            </a:fld>
            <a:endParaRPr lang="tr-TR"/>
          </a:p>
        </p:txBody>
      </p:sp>
      <p:sp>
        <p:nvSpPr>
          <p:cNvPr id="4" name="3 Altbilgi Yer Tutucusu"/>
          <p:cNvSpPr>
            <a:spLocks noGrp="1"/>
          </p:cNvSpPr>
          <p:nvPr>
            <p:ph type="ftr" sz="quarter" idx="11"/>
          </p:nvPr>
        </p:nvSpPr>
        <p:spPr>
          <a:xfrm>
            <a:off x="5257800" y="612648"/>
            <a:ext cx="1325880" cy="457200"/>
          </a:xfrm>
        </p:spPr>
        <p:txBody>
          <a:bodyPr/>
          <a:lstStyle/>
          <a:p>
            <a:endParaRPr lang="tr-TR"/>
          </a:p>
        </p:txBody>
      </p:sp>
      <p:sp>
        <p:nvSpPr>
          <p:cNvPr id="5" name="4 Slayt Numarası Yer Tutucusu"/>
          <p:cNvSpPr>
            <a:spLocks noGrp="1"/>
          </p:cNvSpPr>
          <p:nvPr>
            <p:ph type="sldNum" sz="quarter" idx="12"/>
          </p:nvPr>
        </p:nvSpPr>
        <p:spPr>
          <a:xfrm>
            <a:off x="8174736" y="2272"/>
            <a:ext cx="762000" cy="365760"/>
          </a:xfrm>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F9BFFAC-1F57-468A-8315-E3D5040EAA53}" type="datetime1">
              <a:rPr lang="tr-TR" smtClean="0"/>
              <a:pPr/>
              <a:t>11.07.2020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353496" y="1101970"/>
            <a:ext cx="3383280" cy="877824"/>
          </a:xfrm>
        </p:spPr>
        <p:txBody>
          <a:bodyPr anchor="b"/>
          <a:lstStyle>
            <a:lvl1pPr algn="l">
              <a:buNone/>
              <a:defRPr sz="1800" b="1"/>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97E7A3A-0CBF-4E74-BA29-19B03D2AB443}" type="datetime1">
              <a:rPr lang="tr-TR" smtClean="0"/>
              <a:pPr/>
              <a:t>11.07.2020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28E4825-2B69-4D1D-86BE-CEC06235094D}" type="datetime1">
              <a:rPr lang="tr-TR" smtClean="0"/>
              <a:pPr/>
              <a:t>11.07.2020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Dikdörtgen"/>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Dikdörtgen"/>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Dikdörtgen"/>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Dikdörtgen"/>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Yuvarlatılmış Dikdörtgen"/>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Yuvarlatılmış Dikdörtgen"/>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Dikdörtgen"/>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Dikdörtgen"/>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Dikdörtgen"/>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Dikdörtgen"/>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Dikdörtgen"/>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Dikdörtgen"/>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Başlık Yer Tutucusu"/>
          <p:cNvSpPr>
            <a:spLocks noGrp="1"/>
          </p:cNvSpPr>
          <p:nvPr>
            <p:ph type="title"/>
          </p:nvPr>
        </p:nvSpPr>
        <p:spPr>
          <a:xfrm>
            <a:off x="457200" y="1143000"/>
            <a:ext cx="8229600" cy="10668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3F29DEA-8093-419B-BC89-44E127A9547A}" type="datetime1">
              <a:rPr lang="tr-TR" smtClean="0"/>
              <a:pPr/>
              <a:t>11.07.2020</a:t>
            </a:fld>
            <a:endParaRPr lang="tr-TR"/>
          </a:p>
        </p:txBody>
      </p:sp>
      <p:sp>
        <p:nvSpPr>
          <p:cNvPr id="3" name="2 Altbilgi Yer Tutucusu"/>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22 Slayt Numarası Yer Tutucusu"/>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a:spLocks noGrp="1"/>
          </p:cNvSpPr>
          <p:nvPr>
            <p:ph type="ctrTitle"/>
          </p:nvPr>
        </p:nvSpPr>
        <p:spPr>
          <a:xfrm>
            <a:off x="457200" y="3143248"/>
            <a:ext cx="8458200" cy="1357322"/>
          </a:xfrm>
        </p:spPr>
        <p:txBody>
          <a:bodyPr>
            <a:noAutofit/>
          </a:bodyPr>
          <a:lstStyle/>
          <a:p>
            <a:pPr marL="342900" indent="-342900" algn="ctr" rtl="1"/>
            <a:r>
              <a:rPr lang="ar-SA" sz="3200" b="1" i="1" dirty="0" err="1" smtClean="0">
                <a:latin typeface="Times New Roman" pitchFamily="18" charset="0"/>
                <a:cs typeface="Times New Roman" pitchFamily="18" charset="0"/>
              </a:rPr>
              <a:t>اسس</a:t>
            </a:r>
            <a:r>
              <a:rPr lang="ar-SA" sz="3200" b="1" i="1" dirty="0" smtClean="0">
                <a:latin typeface="Times New Roman" pitchFamily="18" charset="0"/>
                <a:cs typeface="Times New Roman" pitchFamily="18" charset="0"/>
              </a:rPr>
              <a:t> تقويم بدائل الاستثمار </a:t>
            </a:r>
            <a:r>
              <a:rPr lang="en-US" sz="3200" i="1" dirty="0" smtClean="0"/>
              <a:t/>
            </a:r>
            <a:br>
              <a:rPr lang="en-US" sz="3200" i="1" dirty="0" smtClean="0"/>
            </a:br>
            <a:r>
              <a:rPr lang="en-US" sz="3200" i="1" dirty="0" smtClean="0"/>
              <a:t/>
            </a:r>
            <a:br>
              <a:rPr lang="en-US" sz="3200" i="1" dirty="0" smtClean="0"/>
            </a:br>
            <a:r>
              <a:rPr lang="en-US" sz="3200" dirty="0" smtClean="0"/>
              <a:t/>
            </a:r>
            <a:br>
              <a:rPr lang="en-US" sz="3200" dirty="0" smtClean="0"/>
            </a:br>
            <a:endParaRPr lang="tr-TR" sz="3200" i="1" dirty="0"/>
          </a:p>
        </p:txBody>
      </p:sp>
      <p:sp>
        <p:nvSpPr>
          <p:cNvPr id="3" name="مستطيل 2"/>
          <p:cNvSpPr/>
          <p:nvPr/>
        </p:nvSpPr>
        <p:spPr>
          <a:xfrm>
            <a:off x="357158" y="4071942"/>
            <a:ext cx="8358246" cy="369332"/>
          </a:xfrm>
          <a:prstGeom prst="rect">
            <a:avLst/>
          </a:prstGeom>
        </p:spPr>
        <p:txBody>
          <a:bodyPr wrap="square">
            <a:spAutoFit/>
          </a:bodyPr>
          <a:lstStyle/>
          <a:p>
            <a:pPr algn="r"/>
            <a:endParaRPr lang="ar-SA" dirty="0">
              <a:latin typeface="Times New Roman" pitchFamily="18" charset="0"/>
              <a:cs typeface="Times New Roman" pitchFamily="18" charset="0"/>
            </a:endParaRPr>
          </a:p>
        </p:txBody>
      </p:sp>
      <p:sp>
        <p:nvSpPr>
          <p:cNvPr id="6" name="مستطيل 5"/>
          <p:cNvSpPr/>
          <p:nvPr/>
        </p:nvSpPr>
        <p:spPr>
          <a:xfrm>
            <a:off x="0" y="4643446"/>
            <a:ext cx="8715404" cy="923330"/>
          </a:xfrm>
          <a:prstGeom prst="rect">
            <a:avLst/>
          </a:prstGeom>
        </p:spPr>
        <p:txBody>
          <a:bodyPr wrap="square">
            <a:spAutoFit/>
          </a:bodyPr>
          <a:lstStyle/>
          <a:p>
            <a:pPr algn="r"/>
            <a:r>
              <a:rPr lang="ar-SA" dirty="0" smtClean="0"/>
              <a:t/>
            </a:r>
            <a:br>
              <a:rPr lang="ar-SA" dirty="0" smtClean="0"/>
            </a:br>
            <a:r>
              <a:rPr lang="ar-SA" dirty="0" smtClean="0"/>
              <a:t/>
            </a:r>
            <a:br>
              <a:rPr lang="ar-SA" dirty="0" smtClean="0"/>
            </a:br>
            <a:endParaRPr lang="ar-SA" dirty="0"/>
          </a:p>
        </p:txBody>
      </p:sp>
      <p:sp>
        <p:nvSpPr>
          <p:cNvPr id="7" name="مستطيل 6"/>
          <p:cNvSpPr/>
          <p:nvPr/>
        </p:nvSpPr>
        <p:spPr>
          <a:xfrm>
            <a:off x="428596" y="4071941"/>
            <a:ext cx="8429684" cy="1200329"/>
          </a:xfrm>
          <a:prstGeom prst="rect">
            <a:avLst/>
          </a:prstGeom>
        </p:spPr>
        <p:txBody>
          <a:bodyPr wrap="square">
            <a:spAutoFit/>
          </a:bodyPr>
          <a:lstStyle/>
          <a:p>
            <a:pPr algn="just" rtl="1">
              <a:buFont typeface="Wingdings" pitchFamily="2" charset="2"/>
              <a:buChar char="Ø"/>
            </a:pPr>
            <a:r>
              <a:rPr lang="ar-SA" b="1" dirty="0" smtClean="0">
                <a:latin typeface="Times New Roman" pitchFamily="18" charset="0"/>
                <a:cs typeface="Times New Roman" pitchFamily="18" charset="0"/>
              </a:rPr>
              <a:t> فتره استرداد </a:t>
            </a:r>
            <a:r>
              <a:rPr lang="ar-SA" b="1" dirty="0" err="1" smtClean="0">
                <a:latin typeface="Times New Roman" pitchFamily="18" charset="0"/>
                <a:cs typeface="Times New Roman" pitchFamily="18" charset="0"/>
              </a:rPr>
              <a:t>راس</a:t>
            </a:r>
            <a:r>
              <a:rPr lang="ar-SA" b="1" dirty="0" smtClean="0">
                <a:latin typeface="Times New Roman" pitchFamily="18" charset="0"/>
                <a:cs typeface="Times New Roman" pitchFamily="18" charset="0"/>
              </a:rPr>
              <a:t> المال (</a:t>
            </a:r>
            <a:r>
              <a:rPr lang="en-US" b="1" dirty="0" smtClean="0">
                <a:latin typeface="Times New Roman" pitchFamily="18" charset="0"/>
                <a:cs typeface="Times New Roman" pitchFamily="18" charset="0"/>
              </a:rPr>
              <a:t>Pay Back Period</a:t>
            </a:r>
            <a:r>
              <a:rPr lang="ar-SA" b="1" dirty="0" smtClean="0">
                <a:latin typeface="Times New Roman" pitchFamily="18" charset="0"/>
                <a:cs typeface="Times New Roman" pitchFamily="18" charset="0"/>
              </a:rPr>
              <a:t> ).</a:t>
            </a:r>
          </a:p>
          <a:p>
            <a:pPr algn="just" rtl="1">
              <a:buFont typeface="Wingdings" pitchFamily="2" charset="2"/>
              <a:buChar char="Ø"/>
            </a:pPr>
            <a:r>
              <a:rPr lang="ar-SA" b="1" dirty="0" smtClean="0">
                <a:latin typeface="Times New Roman" pitchFamily="18" charset="0"/>
                <a:cs typeface="Times New Roman" pitchFamily="18" charset="0"/>
              </a:rPr>
              <a:t>صافي </a:t>
            </a:r>
            <a:r>
              <a:rPr lang="ar-SA" b="1" dirty="0" err="1" smtClean="0">
                <a:latin typeface="Times New Roman" pitchFamily="18" charset="0"/>
                <a:cs typeface="Times New Roman" pitchFamily="18" charset="0"/>
              </a:rPr>
              <a:t>القيمه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الحاليه</a:t>
            </a:r>
            <a:r>
              <a:rPr lang="ar-SA" b="1" dirty="0" smtClean="0">
                <a:latin typeface="Times New Roman" pitchFamily="18" charset="0"/>
                <a:cs typeface="Times New Roman" pitchFamily="18" charset="0"/>
              </a:rPr>
              <a:t> ( </a:t>
            </a:r>
            <a:r>
              <a:rPr lang="en-US" b="1" dirty="0" smtClean="0">
                <a:latin typeface="Times New Roman" pitchFamily="18" charset="0"/>
                <a:cs typeface="Times New Roman" pitchFamily="18" charset="0"/>
              </a:rPr>
              <a:t>Net Present Value</a:t>
            </a:r>
            <a:r>
              <a:rPr lang="ar-SA" b="1" dirty="0" smtClean="0">
                <a:latin typeface="Times New Roman" pitchFamily="18" charset="0"/>
                <a:cs typeface="Times New Roman" pitchFamily="18" charset="0"/>
              </a:rPr>
              <a:t>).</a:t>
            </a:r>
          </a:p>
          <a:p>
            <a:pPr algn="just" rtl="1">
              <a:buFont typeface="Wingdings" pitchFamily="2" charset="2"/>
              <a:buChar char="Ø"/>
            </a:pPr>
            <a:r>
              <a:rPr lang="ar-SA" b="1" dirty="0" smtClean="0">
                <a:latin typeface="Times New Roman" pitchFamily="18" charset="0"/>
                <a:cs typeface="Times New Roman" pitchFamily="18" charset="0"/>
              </a:rPr>
              <a:t>طريقه دليل </a:t>
            </a:r>
            <a:r>
              <a:rPr lang="ar-SA" b="1" dirty="0" err="1" smtClean="0">
                <a:latin typeface="Times New Roman" pitchFamily="18" charset="0"/>
                <a:cs typeface="Times New Roman" pitchFamily="18" charset="0"/>
              </a:rPr>
              <a:t>الربحيه</a:t>
            </a:r>
            <a:r>
              <a:rPr lang="ar-SA" b="1" dirty="0" smtClean="0">
                <a:latin typeface="Times New Roman" pitchFamily="18" charset="0"/>
                <a:cs typeface="Times New Roman" pitchFamily="18" charset="0"/>
              </a:rPr>
              <a:t> ( </a:t>
            </a:r>
            <a:r>
              <a:rPr lang="en-US" b="1" dirty="0" smtClean="0">
                <a:latin typeface="Times New Roman" pitchFamily="18" charset="0"/>
                <a:cs typeface="Times New Roman" pitchFamily="18" charset="0"/>
              </a:rPr>
              <a:t>Profitability Index</a:t>
            </a:r>
            <a:r>
              <a:rPr lang="ar-SA" b="1" dirty="0" smtClean="0">
                <a:latin typeface="Times New Roman" pitchFamily="18" charset="0"/>
                <a:cs typeface="Times New Roman" pitchFamily="18" charset="0"/>
              </a:rPr>
              <a:t>).</a:t>
            </a:r>
          </a:p>
          <a:p>
            <a:pPr algn="just" rtl="1">
              <a:buFont typeface="Wingdings" pitchFamily="2" charset="2"/>
              <a:buChar char="Ø"/>
            </a:pPr>
            <a:r>
              <a:rPr lang="ar-SA" b="1" dirty="0" smtClean="0">
                <a:latin typeface="Times New Roman" pitchFamily="18" charset="0"/>
                <a:cs typeface="Times New Roman" pitchFamily="18" charset="0"/>
              </a:rPr>
              <a:t>طريقه معدل العائد الداخلي( </a:t>
            </a:r>
            <a:r>
              <a:rPr lang="en-US" b="1" dirty="0" smtClean="0">
                <a:latin typeface="Times New Roman" pitchFamily="18" charset="0"/>
                <a:cs typeface="Times New Roman" pitchFamily="18" charset="0"/>
              </a:rPr>
              <a:t>Internal Rate of Return</a:t>
            </a:r>
            <a:r>
              <a:rPr lang="ar-SA" b="1" dirty="0" smtClean="0">
                <a:latin typeface="Times New Roman" pitchFamily="18" charset="0"/>
                <a:cs typeface="Times New Roman" pitchFamily="18" charset="0"/>
              </a:rPr>
              <a:t>).</a:t>
            </a:r>
          </a:p>
        </p:txBody>
      </p:sp>
      <p:sp>
        <p:nvSpPr>
          <p:cNvPr id="8" name="مستطيل 7"/>
          <p:cNvSpPr/>
          <p:nvPr/>
        </p:nvSpPr>
        <p:spPr>
          <a:xfrm>
            <a:off x="0" y="5357826"/>
            <a:ext cx="8786842" cy="646331"/>
          </a:xfrm>
          <a:prstGeom prst="rect">
            <a:avLst/>
          </a:prstGeom>
        </p:spPr>
        <p:txBody>
          <a:bodyPr wrap="square">
            <a:spAutoFit/>
          </a:bodyPr>
          <a:lstStyle/>
          <a:p>
            <a:pPr algn="r" rtl="1"/>
            <a:r>
              <a:rPr lang="ar-SA" dirty="0" smtClean="0"/>
              <a:t/>
            </a:r>
            <a:br>
              <a:rPr lang="ar-SA" dirty="0" smtClean="0"/>
            </a:b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DEFA8C-F947-479F-BE07-76B6B3F80BF1}" type="slidenum">
              <a:rPr lang="tr-TR" smtClean="0"/>
              <a:pPr/>
              <a:t>2</a:t>
            </a:fld>
            <a:endParaRPr lang="tr-TR"/>
          </a:p>
        </p:txBody>
      </p:sp>
      <p:sp>
        <p:nvSpPr>
          <p:cNvPr id="6" name="مستطيل 5"/>
          <p:cNvSpPr/>
          <p:nvPr/>
        </p:nvSpPr>
        <p:spPr>
          <a:xfrm>
            <a:off x="571472" y="714356"/>
            <a:ext cx="8286808" cy="4524315"/>
          </a:xfrm>
          <a:prstGeom prst="rect">
            <a:avLst/>
          </a:prstGeom>
        </p:spPr>
        <p:txBody>
          <a:bodyPr wrap="square">
            <a:spAutoFit/>
          </a:bodyPr>
          <a:lstStyle/>
          <a:p>
            <a:pPr algn="ctr"/>
            <a:r>
              <a:rPr lang="ar-SA" b="1" u="sng" dirty="0" smtClean="0">
                <a:latin typeface="Times New Roman" pitchFamily="18" charset="0"/>
                <a:cs typeface="Times New Roman" pitchFamily="18" charset="0"/>
              </a:rPr>
              <a:t>طريقه معدل العائد الداخلي </a:t>
            </a:r>
          </a:p>
          <a:p>
            <a:pPr algn="r" rtl="1">
              <a:buFont typeface="Wingdings" pitchFamily="2" charset="2"/>
              <a:buChar char="q"/>
            </a:pPr>
            <a:r>
              <a:rPr lang="ar-SA" b="1" dirty="0" smtClean="0">
                <a:latin typeface="Times New Roman" pitchFamily="18" charset="0"/>
                <a:cs typeface="Times New Roman" pitchFamily="18" charset="0"/>
              </a:rPr>
              <a:t> بقصد بمعدل العائد الداخلي </a:t>
            </a:r>
            <a:r>
              <a:rPr lang="ar-SA" b="1" dirty="0" err="1" smtClean="0">
                <a:latin typeface="Times New Roman" pitchFamily="18" charset="0"/>
                <a:cs typeface="Times New Roman" pitchFamily="18" charset="0"/>
              </a:rPr>
              <a:t>بانه</a:t>
            </a:r>
            <a:r>
              <a:rPr lang="ar-SA" b="1" dirty="0" smtClean="0">
                <a:latin typeface="Times New Roman" pitchFamily="18" charset="0"/>
                <a:cs typeface="Times New Roman" pitchFamily="18" charset="0"/>
              </a:rPr>
              <a:t> المعدل الذي تتساوى عنده القيم </a:t>
            </a:r>
            <a:r>
              <a:rPr lang="ar-SA" b="1" dirty="0" err="1" smtClean="0">
                <a:latin typeface="Times New Roman" pitchFamily="18" charset="0"/>
                <a:cs typeface="Times New Roman" pitchFamily="18" charset="0"/>
              </a:rPr>
              <a:t>الحاليه</a:t>
            </a:r>
            <a:r>
              <a:rPr lang="ar-SA" b="1" dirty="0" smtClean="0">
                <a:latin typeface="Times New Roman" pitchFamily="18" charset="0"/>
                <a:cs typeface="Times New Roman" pitchFamily="18" charset="0"/>
              </a:rPr>
              <a:t> لصافي التدفقات </a:t>
            </a:r>
            <a:r>
              <a:rPr lang="ar-SA" b="1" dirty="0" err="1" smtClean="0">
                <a:latin typeface="Times New Roman" pitchFamily="18" charset="0"/>
                <a:cs typeface="Times New Roman" pitchFamily="18" charset="0"/>
              </a:rPr>
              <a:t>النقديه</a:t>
            </a:r>
            <a:r>
              <a:rPr lang="ar-SA" b="1" dirty="0" smtClean="0">
                <a:latin typeface="Times New Roman" pitchFamily="18" charset="0"/>
                <a:cs typeface="Times New Roman" pitchFamily="18" charset="0"/>
              </a:rPr>
              <a:t> مع تكلفه الاستثمار .</a:t>
            </a:r>
          </a:p>
          <a:p>
            <a:pPr algn="r" rtl="1">
              <a:buFont typeface="Wingdings" pitchFamily="2" charset="2"/>
              <a:buChar char="q"/>
            </a:pPr>
            <a:endParaRPr lang="ar-SA" b="1" dirty="0" smtClean="0">
              <a:latin typeface="Times New Roman" pitchFamily="18" charset="0"/>
              <a:cs typeface="Times New Roman" pitchFamily="18" charset="0"/>
            </a:endParaRPr>
          </a:p>
          <a:p>
            <a:pPr algn="just" rtl="1">
              <a:buFont typeface="Wingdings" pitchFamily="2" charset="2"/>
              <a:buChar char="q"/>
            </a:pPr>
            <a:r>
              <a:rPr lang="ar-SA" b="1" dirty="0" smtClean="0">
                <a:latin typeface="Times New Roman" pitchFamily="18" charset="0"/>
                <a:cs typeface="Times New Roman" pitchFamily="18" charset="0"/>
              </a:rPr>
              <a:t>  إن العائد الداخلي السنوي (</a:t>
            </a:r>
            <a:r>
              <a:rPr lang="en-US" b="1" dirty="0" smtClean="0">
                <a:latin typeface="Times New Roman" pitchFamily="18" charset="0"/>
                <a:cs typeface="Times New Roman" pitchFamily="18" charset="0"/>
              </a:rPr>
              <a:t>IRR) </a:t>
            </a:r>
            <a:r>
              <a:rPr lang="ar-SA" b="1" dirty="0" smtClean="0">
                <a:latin typeface="Times New Roman" pitchFamily="18" charset="0"/>
                <a:cs typeface="Times New Roman" pitchFamily="18" charset="0"/>
              </a:rPr>
              <a:t>هو مقياس موحد يسمح للمستثمرين بمقارنة الاستثمارات التي لديها جداول سداد وفترات زمنية ومبالغ مختلفة. يأخذ </a:t>
            </a:r>
            <a:r>
              <a:rPr lang="en-US" b="1" dirty="0" smtClean="0">
                <a:latin typeface="Times New Roman" pitchFamily="18" charset="0"/>
                <a:cs typeface="Times New Roman" pitchFamily="18" charset="0"/>
              </a:rPr>
              <a:t>IRR </a:t>
            </a:r>
            <a:r>
              <a:rPr lang="ar-SA" b="1" dirty="0" smtClean="0">
                <a:latin typeface="Times New Roman" pitchFamily="18" charset="0"/>
                <a:cs typeface="Times New Roman" pitchFamily="18" charset="0"/>
              </a:rPr>
              <a:t>في الاعتبار هيكل التدفقات النقدية من استثمارك، وبناءاً عليه، القيمة الزمنية لهذه التدفقات. مع ذلك، يشار إلى أن نسبة </a:t>
            </a:r>
            <a:r>
              <a:rPr lang="ar-SA" b="1" dirty="0" err="1" smtClean="0">
                <a:latin typeface="Times New Roman" pitchFamily="18" charset="0"/>
                <a:cs typeface="Times New Roman" pitchFamily="18" charset="0"/>
              </a:rPr>
              <a:t>ال</a:t>
            </a:r>
            <a:r>
              <a:rPr lang="en-US" b="1" dirty="0" smtClean="0">
                <a:latin typeface="Times New Roman" pitchFamily="18" charset="0"/>
                <a:cs typeface="Times New Roman" pitchFamily="18" charset="0"/>
              </a:rPr>
              <a:t>IRR </a:t>
            </a:r>
            <a:r>
              <a:rPr lang="ar-SA" b="1" dirty="0" smtClean="0">
                <a:latin typeface="Times New Roman" pitchFamily="18" charset="0"/>
                <a:cs typeface="Times New Roman" pitchFamily="18" charset="0"/>
              </a:rPr>
              <a:t>لا تأخذ معدل التضخم بعين الاعتبار. إن الاستثمار الذي يدفع 100 دولار كل شهر لمدة 10 أشهر سيكون له معدل عائد داخلي أكبر من الاستثمار الذي يدفع 200 دولار كل شهرين لمدة 10 أشهر. هذا لأنه، وفقًا للقيمة الزمنية للنقود، فإن دولاراً واحداً اليوم له قيمة مالية أكبر من دولاراً واحداً غداً. على سبيل المثال، فإنه بإمكان المستثمر استخدام التدفقات النقدية التي يجنيها مُبكراً من استثمارٍ ما لإجراء استثمارات أخرى وتحقيق عوائد عليها.</a:t>
            </a:r>
          </a:p>
          <a:p>
            <a:pPr algn="r" rtl="1"/>
            <a:endParaRPr lang="ar-SA" b="1" dirty="0" smtClean="0">
              <a:latin typeface="Times New Roman" pitchFamily="18" charset="0"/>
              <a:cs typeface="Times New Roman" pitchFamily="18" charset="0"/>
            </a:endParaRPr>
          </a:p>
          <a:p>
            <a:pPr algn="ctr"/>
            <a:endParaRPr lang="ar-SA" b="1" u="sng" dirty="0" smtClean="0">
              <a:latin typeface="Times New Roman" pitchFamily="18" charset="0"/>
              <a:cs typeface="Times New Roman" pitchFamily="18" charset="0"/>
            </a:endParaRPr>
          </a:p>
          <a:p>
            <a:pPr algn="r"/>
            <a:endParaRPr lang="ar-SA" b="1" dirty="0" smtClean="0">
              <a:latin typeface="Times New Roman" pitchFamily="18" charset="0"/>
              <a:cs typeface="Times New Roman" pitchFamily="18" charset="0"/>
            </a:endParaRPr>
          </a:p>
          <a:p>
            <a:pPr algn="r" rtl="1"/>
            <a:endParaRPr lang="ar-SA" b="1" u="sng" dirty="0" smtClean="0">
              <a:latin typeface="Times New Roman" pitchFamily="18" charset="0"/>
              <a:cs typeface="Times New Roman" pitchFamily="18" charset="0"/>
            </a:endParaRPr>
          </a:p>
          <a:p>
            <a:pPr algn="r" rtl="1"/>
            <a:endParaRPr lang="ar-SA" b="1" dirty="0">
              <a:latin typeface="Times New Roman" pitchFamily="18" charset="0"/>
              <a:cs typeface="Times New Roman" pitchFamily="18" charset="0"/>
            </a:endParaRPr>
          </a:p>
        </p:txBody>
      </p:sp>
      <p:sp>
        <p:nvSpPr>
          <p:cNvPr id="5" name="مستطيل 4"/>
          <p:cNvSpPr/>
          <p:nvPr/>
        </p:nvSpPr>
        <p:spPr>
          <a:xfrm>
            <a:off x="571440" y="1142984"/>
            <a:ext cx="8572560" cy="646331"/>
          </a:xfrm>
          <a:prstGeom prst="rect">
            <a:avLst/>
          </a:prstGeom>
        </p:spPr>
        <p:txBody>
          <a:bodyPr wrap="square">
            <a:spAutoFit/>
          </a:bodyPr>
          <a:lstStyle/>
          <a:p>
            <a:pPr algn="just" rtl="1"/>
            <a:endParaRPr lang="ar-SA" b="1" dirty="0" smtClean="0">
              <a:latin typeface="Times New Roman" pitchFamily="18" charset="0"/>
              <a:cs typeface="Times New Roman" pitchFamily="18" charset="0"/>
            </a:endParaRPr>
          </a:p>
          <a:p>
            <a:pPr algn="just" rtl="1"/>
            <a:endParaRPr lang="ar-SA" b="1" dirty="0">
              <a:latin typeface="Times New Roman" pitchFamily="18" charset="0"/>
              <a:cs typeface="Times New Roman" pitchFamily="18" charset="0"/>
            </a:endParaRPr>
          </a:p>
        </p:txBody>
      </p:sp>
      <p:sp>
        <p:nvSpPr>
          <p:cNvPr id="4098" name="AutoShape 2" descr="{\displaystyle {InitialInvestment}=\sum _{t=1}^{N}{\frac {C_{t}}{(1+IRR)^{t}}}}"/>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4100" name="AutoShape 4" descr="{\displaystyle {InitialInvestment}=\sum _{t=1}^{N}{\frac {C_{t}}{(1+IRR)^{t}}}}"/>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4102" name="AutoShape 6" descr="طرق تحليل التدفقات النقدية المخصومة للمشروع -"/>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4104" name="Picture 8" descr="https://www.aspdkw.com/ksag/article_images/83(66).jpg"/>
          <p:cNvPicPr>
            <a:picLocks noChangeAspect="1" noChangeArrowheads="1"/>
          </p:cNvPicPr>
          <p:nvPr/>
        </p:nvPicPr>
        <p:blipFill>
          <a:blip r:embed="rId2"/>
          <a:srcRect/>
          <a:stretch>
            <a:fillRect/>
          </a:stretch>
        </p:blipFill>
        <p:spPr bwMode="auto">
          <a:xfrm>
            <a:off x="2786050" y="3786190"/>
            <a:ext cx="4343400" cy="2276475"/>
          </a:xfrm>
          <a:prstGeom prst="rect">
            <a:avLst/>
          </a:prstGeom>
          <a:noFill/>
        </p:spPr>
      </p:pic>
    </p:spTree>
    <p:extLst>
      <p:ext uri="{BB962C8B-B14F-4D97-AF65-F5344CB8AC3E}">
        <p14:creationId xmlns="" xmlns:p14="http://schemas.microsoft.com/office/powerpoint/2010/main" val="10498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DEFA8C-F947-479F-BE07-76B6B3F80BF1}" type="slidenum">
              <a:rPr lang="tr-TR" smtClean="0"/>
              <a:pPr/>
              <a:t>3</a:t>
            </a:fld>
            <a:endParaRPr lang="tr-TR"/>
          </a:p>
        </p:txBody>
      </p:sp>
      <p:sp>
        <p:nvSpPr>
          <p:cNvPr id="5" name="Rectangle 4"/>
          <p:cNvSpPr/>
          <p:nvPr/>
        </p:nvSpPr>
        <p:spPr>
          <a:xfrm>
            <a:off x="0" y="836713"/>
            <a:ext cx="8532440" cy="646331"/>
          </a:xfrm>
          <a:prstGeom prst="rect">
            <a:avLst/>
          </a:prstGeom>
        </p:spPr>
        <p:txBody>
          <a:bodyPr wrap="square">
            <a:spAutoFit/>
          </a:bodyPr>
          <a:lstStyle/>
          <a:p>
            <a:pPr marL="342900" indent="-342900" algn="r" rtl="1"/>
            <a:endParaRPr lang="ar-SA" b="1" dirty="0" smtClean="0">
              <a:latin typeface="Times New Roman" pitchFamily="18" charset="0"/>
              <a:cs typeface="Times New Roman" pitchFamily="18" charset="0"/>
            </a:endParaRPr>
          </a:p>
          <a:p>
            <a:pPr marL="342900" indent="-342900" algn="r" rtl="1"/>
            <a:endParaRPr lang="ar-SA" b="1" dirty="0" smtClean="0">
              <a:latin typeface="Times New Roman" pitchFamily="18" charset="0"/>
              <a:cs typeface="Times New Roman" pitchFamily="18" charset="0"/>
            </a:endParaRPr>
          </a:p>
        </p:txBody>
      </p:sp>
      <p:sp>
        <p:nvSpPr>
          <p:cNvPr id="21505" name="Rectangle 1"/>
          <p:cNvSpPr>
            <a:spLocks noChangeArrowheads="1"/>
          </p:cNvSpPr>
          <p:nvPr/>
        </p:nvSpPr>
        <p:spPr bwMode="auto">
          <a:xfrm>
            <a:off x="785786" y="1357298"/>
            <a:ext cx="785818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sz="700" b="1" i="0" u="none" strike="noStrike" cap="none" normalizeH="0" baseline="0" dirty="0" smtClean="0">
                <a:ln>
                  <a:noFill/>
                </a:ln>
                <a:solidFill>
                  <a:srgbClr val="000000"/>
                </a:solidFill>
                <a:effectLst/>
                <a:latin typeface="Arial"/>
                <a:cs typeface="Times New Roman" pitchFamily="18" charset="0"/>
              </a:rPr>
              <a:t> </a:t>
            </a:r>
            <a:r>
              <a:rPr kumimoji="0" lang="ar-DZ" b="1"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ar-DZ"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122" name="AutoShape 2" descr="{\displaystyle {\mbox{NPV}}=\sum _{t=0}^{n}{\frac {C_{t}}{(1+r)^{t}}}}"/>
          <p:cNvSpPr>
            <a:spLocks noChangeAspect="1" noChangeArrowheads="1"/>
          </p:cNvSpPr>
          <p:nvPr/>
        </p:nvSpPr>
        <p:spPr bwMode="auto">
          <a:xfrm>
            <a:off x="8923338"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8" name="مستطيل 7"/>
          <p:cNvSpPr/>
          <p:nvPr/>
        </p:nvSpPr>
        <p:spPr>
          <a:xfrm>
            <a:off x="214282" y="928670"/>
            <a:ext cx="8643998" cy="4247317"/>
          </a:xfrm>
          <a:prstGeom prst="rect">
            <a:avLst/>
          </a:prstGeom>
        </p:spPr>
        <p:txBody>
          <a:bodyPr wrap="square">
            <a:spAutoFit/>
          </a:bodyPr>
          <a:lstStyle/>
          <a:p>
            <a:pPr algn="just" rtl="1">
              <a:buFont typeface="Wingdings" pitchFamily="2" charset="2"/>
              <a:buChar char="q"/>
            </a:pPr>
            <a:r>
              <a:rPr lang="ar-SA" b="1" dirty="0" smtClean="0">
                <a:latin typeface="Times New Roman" pitchFamily="18" charset="0"/>
                <a:cs typeface="Times New Roman" pitchFamily="18" charset="0"/>
              </a:rPr>
              <a:t> يعرف هذا المعدل بأنه سعر الخصم الذي عند استخدامه يساوي صافي القيمة الحالية صفراً، وقاعدة القرار هي أن المشروع الاستثماري يكون رابحاً إذا كان معدل المردود الداخلي أكبر من تكلفة الرأسمال للشركة، وحيادي إذا كان معدل المردود يساوي تكلفة الرأسمال، وخاسراً إذا كان معدل المردود أقل من تكلفة الرأسمال، لذلك يتم اختيار المشروع الذي يعظم معدل المردود الداخلي.</a:t>
            </a:r>
          </a:p>
          <a:p>
            <a:pPr algn="just" rtl="1">
              <a:buFont typeface="Wingdings" pitchFamily="2" charset="2"/>
              <a:buChar char="q"/>
            </a:pPr>
            <a:endParaRPr lang="ar-SA" b="1" dirty="0" smtClean="0">
              <a:latin typeface="Times New Roman" pitchFamily="18" charset="0"/>
              <a:cs typeface="Times New Roman" pitchFamily="18" charset="0"/>
            </a:endParaRPr>
          </a:p>
          <a:p>
            <a:pPr algn="just" rtl="1">
              <a:buFont typeface="Wingdings" pitchFamily="2" charset="2"/>
              <a:buChar char="q"/>
            </a:pPr>
            <a:r>
              <a:rPr lang="ar-SA" b="1" dirty="0" smtClean="0">
                <a:latin typeface="Times New Roman" pitchFamily="18" charset="0"/>
                <a:cs typeface="Times New Roman" pitchFamily="18" charset="0"/>
              </a:rPr>
              <a:t> ووفقاً لهذا المؤشر فإنه بدلاً من اختيار سعر خصم مسبقاً كما هو الحال مع صافي القيمة الحالية يتم اختيار عدة أسعار خصم للوصول إلى ذلك السعر من خلال التجربة والخطأ، أو </a:t>
            </a:r>
            <a:r>
              <a:rPr lang="ar-SA" b="1" dirty="0" err="1" smtClean="0">
                <a:latin typeface="Times New Roman" pitchFamily="18" charset="0"/>
                <a:cs typeface="Times New Roman" pitchFamily="18" charset="0"/>
              </a:rPr>
              <a:t>باتباع</a:t>
            </a:r>
            <a:r>
              <a:rPr lang="ar-SA" b="1" dirty="0" smtClean="0">
                <a:latin typeface="Times New Roman" pitchFamily="18" charset="0"/>
                <a:cs typeface="Times New Roman" pitchFamily="18" charset="0"/>
              </a:rPr>
              <a:t> بعض القواعد المعينة التي تساوي عندها القيمة الحالية الصافية صفراً.</a:t>
            </a:r>
          </a:p>
          <a:p>
            <a:pPr algn="just" rtl="1">
              <a:buFont typeface="Wingdings" pitchFamily="2" charset="2"/>
              <a:buChar char="q"/>
            </a:pPr>
            <a:endParaRPr lang="ar-SA" b="1" dirty="0" smtClean="0">
              <a:latin typeface="Times New Roman" pitchFamily="18" charset="0"/>
              <a:cs typeface="Times New Roman" pitchFamily="18" charset="0"/>
            </a:endParaRPr>
          </a:p>
          <a:p>
            <a:pPr algn="just" rtl="1">
              <a:buFont typeface="Wingdings" pitchFamily="2" charset="2"/>
              <a:buChar char="q"/>
            </a:pPr>
            <a:r>
              <a:rPr lang="ar-SA" b="1" dirty="0" smtClean="0">
                <a:latin typeface="Times New Roman" pitchFamily="18" charset="0"/>
                <a:cs typeface="Times New Roman" pitchFamily="18" charset="0"/>
              </a:rPr>
              <a:t> وتبدأ عملية حساب هذا المعدل بإعداد </a:t>
            </a:r>
            <a:r>
              <a:rPr lang="ar-SA" b="1" dirty="0" err="1" smtClean="0">
                <a:latin typeface="Times New Roman" pitchFamily="18" charset="0"/>
                <a:cs typeface="Times New Roman" pitchFamily="18" charset="0"/>
              </a:rPr>
              <a:t>حدول</a:t>
            </a:r>
            <a:r>
              <a:rPr lang="ar-SA" b="1" dirty="0" smtClean="0">
                <a:latin typeface="Times New Roman" pitchFamily="18" charset="0"/>
                <a:cs typeface="Times New Roman" pitchFamily="18" charset="0"/>
              </a:rPr>
              <a:t> التدفق النقدي، ثم يستخدم سعر تقديري لخصم هذا التدفق للوصول إلى القيمة الحالية، فإذا كانت هذه القيمة موجبة نستخدم سعر خصم أعلى، وإذا كانت سلبية نستخدم سعر خصم أقل وهكذا.</a:t>
            </a:r>
          </a:p>
          <a:p>
            <a:pPr algn="just" rtl="1">
              <a:buFont typeface="Wingdings" pitchFamily="2" charset="2"/>
              <a:buChar char="q"/>
            </a:pPr>
            <a:endParaRPr lang="ar-SA" b="1" dirty="0" smtClean="0">
              <a:latin typeface="Times New Roman" pitchFamily="18" charset="0"/>
              <a:cs typeface="Times New Roman" pitchFamily="18" charset="0"/>
            </a:endParaRPr>
          </a:p>
          <a:p>
            <a:pPr algn="just" rtl="1">
              <a:buFont typeface="Wingdings" pitchFamily="2" charset="2"/>
              <a:buChar char="q"/>
            </a:pPr>
            <a:r>
              <a:rPr lang="ar-SA" b="1" dirty="0" smtClean="0">
                <a:latin typeface="Times New Roman" pitchFamily="18" charset="0"/>
                <a:cs typeface="Times New Roman" pitchFamily="18" charset="0"/>
              </a:rPr>
              <a:t> ويمثل هذا السعر معدل المردود الداخلي الذي يعكس ربحية المشروع بشكل دقيق، إلا أنه حالياً فإن معظم برامج الكمبيوتر تقوم على حساب المعدل بطريقة بسيطة وبسرعة هائلة.</a:t>
            </a:r>
            <a:endParaRPr lang="ar-SA" b="1" dirty="0">
              <a:latin typeface="Times New Roman" pitchFamily="18" charset="0"/>
              <a:cs typeface="Times New Roman" pitchFamily="18" charset="0"/>
            </a:endParaRPr>
          </a:p>
        </p:txBody>
      </p:sp>
    </p:spTree>
    <p:extLst>
      <p:ext uri="{BB962C8B-B14F-4D97-AF65-F5344CB8AC3E}">
        <p14:creationId xmlns="" xmlns:p14="http://schemas.microsoft.com/office/powerpoint/2010/main" val="10498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B1DEFA8C-F947-479F-BE07-76B6B3F80BF1}" type="slidenum">
              <a:rPr lang="tr-TR" smtClean="0"/>
              <a:pPr/>
              <a:t>4</a:t>
            </a:fld>
            <a:endParaRPr lang="tr-TR"/>
          </a:p>
        </p:txBody>
      </p:sp>
      <p:sp>
        <p:nvSpPr>
          <p:cNvPr id="6" name="مستطيل 5"/>
          <p:cNvSpPr/>
          <p:nvPr/>
        </p:nvSpPr>
        <p:spPr>
          <a:xfrm>
            <a:off x="214282" y="928670"/>
            <a:ext cx="8643998" cy="3139321"/>
          </a:xfrm>
          <a:prstGeom prst="rect">
            <a:avLst/>
          </a:prstGeom>
        </p:spPr>
        <p:txBody>
          <a:bodyPr wrap="square">
            <a:spAutoFit/>
          </a:bodyPr>
          <a:lstStyle/>
          <a:p>
            <a:pPr algn="r" rtl="1"/>
            <a:r>
              <a:rPr lang="ar-SA" b="1" dirty="0" smtClean="0">
                <a:latin typeface="Times New Roman" pitchFamily="18" charset="0"/>
                <a:cs typeface="Times New Roman" pitchFamily="18" charset="0"/>
              </a:rPr>
              <a:t>مثال : تفكر شركه السلام في شراء </a:t>
            </a:r>
            <a:r>
              <a:rPr lang="ar-SA" b="1" dirty="0" err="1" smtClean="0">
                <a:latin typeface="Times New Roman" pitchFamily="18" charset="0"/>
                <a:cs typeface="Times New Roman" pitchFamily="18" charset="0"/>
              </a:rPr>
              <a:t>ماكينه</a:t>
            </a:r>
            <a:r>
              <a:rPr lang="ar-SA" b="1" dirty="0" smtClean="0">
                <a:latin typeface="Times New Roman" pitchFamily="18" charset="0"/>
                <a:cs typeface="Times New Roman" pitchFamily="18" charset="0"/>
              </a:rPr>
              <a:t> تغليف </a:t>
            </a:r>
            <a:r>
              <a:rPr lang="ar-SA" b="1" dirty="0" err="1" smtClean="0">
                <a:latin typeface="Times New Roman" pitchFamily="18" charset="0"/>
                <a:cs typeface="Times New Roman" pitchFamily="18" charset="0"/>
              </a:rPr>
              <a:t>اوتوماتيكيه</a:t>
            </a:r>
            <a:r>
              <a:rPr lang="ar-SA" b="1" dirty="0" smtClean="0">
                <a:latin typeface="Times New Roman" pitchFamily="18" charset="0"/>
                <a:cs typeface="Times New Roman" pitchFamily="18" charset="0"/>
              </a:rPr>
              <a:t> يترتب عليها </a:t>
            </a:r>
            <a:r>
              <a:rPr lang="ar-SA" b="1" dirty="0" err="1" smtClean="0">
                <a:latin typeface="Times New Roman" pitchFamily="18" charset="0"/>
                <a:cs typeface="Times New Roman" pitchFamily="18" charset="0"/>
              </a:rPr>
              <a:t>الغاء</a:t>
            </a:r>
            <a:r>
              <a:rPr lang="ar-SA" b="1" dirty="0" smtClean="0">
                <a:latin typeface="Times New Roman" pitchFamily="18" charset="0"/>
                <a:cs typeface="Times New Roman" pitchFamily="18" charset="0"/>
              </a:rPr>
              <a:t> التغليف اليدوي وتحقق صافي </a:t>
            </a:r>
            <a:r>
              <a:rPr lang="ar-SA" b="1" dirty="0" err="1" smtClean="0">
                <a:latin typeface="Times New Roman" pitchFamily="18" charset="0"/>
                <a:cs typeface="Times New Roman" pitchFamily="18" charset="0"/>
              </a:rPr>
              <a:t>ورفورات</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نقديه</a:t>
            </a:r>
            <a:r>
              <a:rPr lang="ar-SA" b="1" dirty="0" smtClean="0">
                <a:latin typeface="Times New Roman" pitchFamily="18" charset="0"/>
                <a:cs typeface="Times New Roman" pitchFamily="18" charset="0"/>
              </a:rPr>
              <a:t> 10000 دينار لمده 5 سنوات.</a:t>
            </a:r>
            <a:r>
              <a:rPr lang="ar-SA" b="1" dirty="0" err="1" smtClean="0">
                <a:latin typeface="Times New Roman" pitchFamily="18" charset="0"/>
                <a:cs typeface="Times New Roman" pitchFamily="18" charset="0"/>
              </a:rPr>
              <a:t>فاذا</a:t>
            </a:r>
            <a:r>
              <a:rPr lang="ar-SA" b="1" dirty="0" smtClean="0">
                <a:latin typeface="Times New Roman" pitchFamily="18" charset="0"/>
                <a:cs typeface="Times New Roman" pitchFamily="18" charset="0"/>
              </a:rPr>
              <a:t> علمت </a:t>
            </a:r>
            <a:r>
              <a:rPr lang="ar-SA" b="1" dirty="0" err="1" smtClean="0">
                <a:latin typeface="Times New Roman" pitchFamily="18" charset="0"/>
                <a:cs typeface="Times New Roman" pitchFamily="18" charset="0"/>
              </a:rPr>
              <a:t>ان</a:t>
            </a:r>
            <a:r>
              <a:rPr lang="ar-SA" b="1" dirty="0" smtClean="0">
                <a:latin typeface="Times New Roman" pitchFamily="18" charset="0"/>
                <a:cs typeface="Times New Roman" pitchFamily="18" charset="0"/>
              </a:rPr>
              <a:t> سعر شراء </a:t>
            </a:r>
            <a:r>
              <a:rPr lang="ar-SA" b="1" dirty="0" err="1" smtClean="0">
                <a:latin typeface="Times New Roman" pitchFamily="18" charset="0"/>
                <a:cs typeface="Times New Roman" pitchFamily="18" charset="0"/>
              </a:rPr>
              <a:t>الماكينه</a:t>
            </a:r>
            <a:r>
              <a:rPr lang="ar-SA" b="1" dirty="0" smtClean="0">
                <a:latin typeface="Times New Roman" pitchFamily="18" charset="0"/>
                <a:cs typeface="Times New Roman" pitchFamily="18" charset="0"/>
              </a:rPr>
              <a:t> 32000 دينار ويخضع الشراء </a:t>
            </a:r>
            <a:r>
              <a:rPr lang="ar-SA" b="1" dirty="0" err="1" smtClean="0">
                <a:latin typeface="Times New Roman" pitchFamily="18" charset="0"/>
                <a:cs typeface="Times New Roman" pitchFamily="18" charset="0"/>
              </a:rPr>
              <a:t>لضريبه</a:t>
            </a:r>
            <a:r>
              <a:rPr lang="ar-SA" b="1" dirty="0" smtClean="0">
                <a:latin typeface="Times New Roman" pitchFamily="18" charset="0"/>
                <a:cs typeface="Times New Roman" pitchFamily="18" charset="0"/>
              </a:rPr>
              <a:t> مبيعات مقداره 4 % . ويتطلب التغليف </a:t>
            </a:r>
            <a:r>
              <a:rPr lang="ar-SA" b="1" dirty="0" err="1" smtClean="0">
                <a:latin typeface="Times New Roman" pitchFamily="18" charset="0"/>
                <a:cs typeface="Times New Roman" pitchFamily="18" charset="0"/>
              </a:rPr>
              <a:t>الاوتوماتيكي</a:t>
            </a:r>
            <a:r>
              <a:rPr lang="ar-SA" b="1" dirty="0" smtClean="0">
                <a:latin typeface="Times New Roman" pitchFamily="18" charset="0"/>
                <a:cs typeface="Times New Roman" pitchFamily="18" charset="0"/>
              </a:rPr>
              <a:t> تعديل </a:t>
            </a:r>
            <a:r>
              <a:rPr lang="ar-SA" b="1" dirty="0" err="1" smtClean="0">
                <a:latin typeface="Times New Roman" pitchFamily="18" charset="0"/>
                <a:cs typeface="Times New Roman" pitchFamily="18" charset="0"/>
              </a:rPr>
              <a:t>التغذيه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الكهربائيه</a:t>
            </a:r>
            <a:r>
              <a:rPr lang="ar-SA" b="1" dirty="0" smtClean="0">
                <a:latin typeface="Times New Roman" pitchFamily="18" charset="0"/>
                <a:cs typeface="Times New Roman" pitchFamily="18" charset="0"/>
              </a:rPr>
              <a:t> بقيمه 242 دينار وان تكلفه </a:t>
            </a:r>
            <a:r>
              <a:rPr lang="ar-SA" b="1" dirty="0" err="1" smtClean="0">
                <a:latin typeface="Times New Roman" pitchFamily="18" charset="0"/>
                <a:cs typeface="Times New Roman" pitchFamily="18" charset="0"/>
              </a:rPr>
              <a:t>راس</a:t>
            </a:r>
            <a:r>
              <a:rPr lang="ar-SA" b="1" dirty="0" smtClean="0">
                <a:latin typeface="Times New Roman" pitchFamily="18" charset="0"/>
                <a:cs typeface="Times New Roman" pitchFamily="18" charset="0"/>
              </a:rPr>
              <a:t> المال 12%. </a:t>
            </a:r>
          </a:p>
          <a:p>
            <a:pPr algn="r" rtl="1"/>
            <a:endParaRPr lang="ar-SA" b="1" dirty="0" smtClean="0">
              <a:latin typeface="Times New Roman" pitchFamily="18" charset="0"/>
              <a:cs typeface="Times New Roman" pitchFamily="18" charset="0"/>
            </a:endParaRPr>
          </a:p>
          <a:p>
            <a:pPr algn="r" rtl="1"/>
            <a:r>
              <a:rPr lang="ar-SA" b="1" dirty="0" err="1" smtClean="0">
                <a:latin typeface="Times New Roman" pitchFamily="18" charset="0"/>
                <a:cs typeface="Times New Roman" pitchFamily="18" charset="0"/>
              </a:rPr>
              <a:t>الملطوب</a:t>
            </a:r>
            <a:r>
              <a:rPr lang="ar-SA" b="1" dirty="0" smtClean="0">
                <a:latin typeface="Times New Roman" pitchFamily="18" charset="0"/>
                <a:cs typeface="Times New Roman" pitchFamily="18" charset="0"/>
              </a:rPr>
              <a:t> : تقييم </a:t>
            </a:r>
            <a:r>
              <a:rPr lang="ar-SA" b="1" dirty="0" err="1" smtClean="0">
                <a:latin typeface="Times New Roman" pitchFamily="18" charset="0"/>
                <a:cs typeface="Times New Roman" pitchFamily="18" charset="0"/>
              </a:rPr>
              <a:t>امكانيه</a:t>
            </a:r>
            <a:r>
              <a:rPr lang="ar-SA" b="1" dirty="0" smtClean="0">
                <a:latin typeface="Times New Roman" pitchFamily="18" charset="0"/>
                <a:cs typeface="Times New Roman" pitchFamily="18" charset="0"/>
              </a:rPr>
              <a:t> قبول </a:t>
            </a:r>
            <a:r>
              <a:rPr lang="ar-SA" b="1" dirty="0" err="1" smtClean="0">
                <a:latin typeface="Times New Roman" pitchFamily="18" charset="0"/>
                <a:cs typeface="Times New Roman" pitchFamily="18" charset="0"/>
              </a:rPr>
              <a:t>او</a:t>
            </a:r>
            <a:r>
              <a:rPr lang="ar-SA" b="1" dirty="0" smtClean="0">
                <a:latin typeface="Times New Roman" pitchFamily="18" charset="0"/>
                <a:cs typeface="Times New Roman" pitchFamily="18" charset="0"/>
              </a:rPr>
              <a:t> رفض المشروع الاستثماري باستخدام طريقه معدل العائد الداخلي علما بان من جداول </a:t>
            </a:r>
            <a:r>
              <a:rPr lang="ar-SA" b="1" dirty="0" err="1" smtClean="0">
                <a:latin typeface="Times New Roman" pitchFamily="18" charset="0"/>
                <a:cs typeface="Times New Roman" pitchFamily="18" charset="0"/>
              </a:rPr>
              <a:t>القيمه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الزمنيه</a:t>
            </a:r>
            <a:r>
              <a:rPr lang="ar-SA" b="1" dirty="0" smtClean="0">
                <a:latin typeface="Times New Roman" pitchFamily="18" charset="0"/>
                <a:cs typeface="Times New Roman" pitchFamily="18" charset="0"/>
              </a:rPr>
              <a:t> للنقود نجد </a:t>
            </a:r>
            <a:r>
              <a:rPr lang="ar-SA" b="1" dirty="0" err="1" smtClean="0">
                <a:latin typeface="Times New Roman" pitchFamily="18" charset="0"/>
                <a:cs typeface="Times New Roman" pitchFamily="18" charset="0"/>
              </a:rPr>
              <a:t>ان</a:t>
            </a:r>
            <a:r>
              <a:rPr lang="ar-SA" b="1" dirty="0" smtClean="0">
                <a:latin typeface="Times New Roman" pitchFamily="18" charset="0"/>
                <a:cs typeface="Times New Roman" pitchFamily="18" charset="0"/>
              </a:rPr>
              <a:t> : </a:t>
            </a:r>
          </a:p>
          <a:p>
            <a:pPr algn="r" rtl="1"/>
            <a:endParaRPr lang="ar-SA" b="1" dirty="0" smtClean="0">
              <a:latin typeface="Times New Roman" pitchFamily="18" charset="0"/>
              <a:cs typeface="Times New Roman" pitchFamily="18" charset="0"/>
            </a:endParaRPr>
          </a:p>
          <a:p>
            <a:pPr algn="r" rtl="1"/>
            <a:endParaRPr lang="ar-SA" b="1" dirty="0" smtClean="0">
              <a:latin typeface="Times New Roman" pitchFamily="18" charset="0"/>
              <a:cs typeface="Times New Roman" pitchFamily="18" charset="0"/>
            </a:endParaRPr>
          </a:p>
          <a:p>
            <a:pPr algn="r" rtl="1"/>
            <a:endParaRPr lang="ar-SA" b="1" dirty="0" smtClean="0">
              <a:latin typeface="Times New Roman" pitchFamily="18" charset="0"/>
              <a:cs typeface="Times New Roman" pitchFamily="18" charset="0"/>
            </a:endParaRPr>
          </a:p>
          <a:p>
            <a:pPr algn="r" rtl="1">
              <a:buFont typeface="Wingdings" pitchFamily="2" charset="2"/>
              <a:buChar char="q"/>
            </a:pPr>
            <a:endParaRPr lang="ar-SA" b="1" dirty="0">
              <a:latin typeface="Times New Roman" pitchFamily="18" charset="0"/>
              <a:cs typeface="Times New Roman" pitchFamily="18" charset="0"/>
            </a:endParaRPr>
          </a:p>
        </p:txBody>
      </p:sp>
      <p:graphicFrame>
        <p:nvGraphicFramePr>
          <p:cNvPr id="5" name="جدول 4"/>
          <p:cNvGraphicFramePr>
            <a:graphicFrameLocks noGrp="1"/>
          </p:cNvGraphicFramePr>
          <p:nvPr/>
        </p:nvGraphicFramePr>
        <p:xfrm>
          <a:off x="1524000" y="3214684"/>
          <a:ext cx="6096000" cy="3000400"/>
        </p:xfrm>
        <a:graphic>
          <a:graphicData uri="http://schemas.openxmlformats.org/drawingml/2006/table">
            <a:tbl>
              <a:tblPr rtl="1" firstRow="1" bandRow="1">
                <a:tableStyleId>{5C22544A-7EE6-4342-B048-85BDC9FD1C3A}</a:tableStyleId>
              </a:tblPr>
              <a:tblGrid>
                <a:gridCol w="2032000"/>
                <a:gridCol w="2032000"/>
                <a:gridCol w="2032000"/>
              </a:tblGrid>
              <a:tr h="750100">
                <a:tc>
                  <a:txBody>
                    <a:bodyPr/>
                    <a:lstStyle/>
                    <a:p>
                      <a:pPr algn="ctr" rtl="1"/>
                      <a:r>
                        <a:rPr lang="ar-SA" b="1" dirty="0" smtClean="0">
                          <a:latin typeface="Times New Roman" pitchFamily="18" charset="0"/>
                          <a:cs typeface="Times New Roman" pitchFamily="18" charset="0"/>
                        </a:rPr>
                        <a:t>معدل </a:t>
                      </a:r>
                      <a:r>
                        <a:rPr lang="ar-SA" b="1" dirty="0" err="1" smtClean="0">
                          <a:latin typeface="Times New Roman" pitchFamily="18" charset="0"/>
                          <a:cs typeface="Times New Roman" pitchFamily="18" charset="0"/>
                        </a:rPr>
                        <a:t>الفائده</a:t>
                      </a:r>
                      <a:r>
                        <a:rPr lang="ar-SA" b="1" dirty="0" smtClean="0">
                          <a:latin typeface="Times New Roman" pitchFamily="18" charset="0"/>
                          <a:cs typeface="Times New Roman" pitchFamily="18" charset="0"/>
                        </a:rPr>
                        <a:t> </a:t>
                      </a:r>
                      <a:endParaRPr lang="ar-SA" b="1" dirty="0">
                        <a:latin typeface="Times New Roman" pitchFamily="18" charset="0"/>
                        <a:cs typeface="Times New Roman" pitchFamily="18" charset="0"/>
                      </a:endParaRPr>
                    </a:p>
                  </a:txBody>
                  <a:tcPr/>
                </a:tc>
                <a:tc>
                  <a:txBody>
                    <a:bodyPr/>
                    <a:lstStyle/>
                    <a:p>
                      <a:pPr algn="ctr" rtl="1"/>
                      <a:r>
                        <a:rPr lang="ar-SA" b="1" dirty="0" err="1" smtClean="0">
                          <a:latin typeface="Times New Roman" pitchFamily="18" charset="0"/>
                          <a:cs typeface="Times New Roman" pitchFamily="18" charset="0"/>
                        </a:rPr>
                        <a:t>المده</a:t>
                      </a:r>
                      <a:r>
                        <a:rPr lang="ar-SA" b="1" baseline="0" dirty="0" smtClean="0">
                          <a:latin typeface="Times New Roman" pitchFamily="18" charset="0"/>
                          <a:cs typeface="Times New Roman" pitchFamily="18" charset="0"/>
                        </a:rPr>
                        <a:t> بالسنوات </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الناتج</a:t>
                      </a:r>
                      <a:r>
                        <a:rPr lang="ar-SA" b="1" baseline="0" dirty="0" smtClean="0">
                          <a:latin typeface="Times New Roman" pitchFamily="18" charset="0"/>
                          <a:cs typeface="Times New Roman" pitchFamily="18" charset="0"/>
                        </a:rPr>
                        <a:t> من الجدول </a:t>
                      </a:r>
                      <a:endParaRPr lang="ar-SA" b="1" dirty="0">
                        <a:latin typeface="Times New Roman" pitchFamily="18" charset="0"/>
                        <a:cs typeface="Times New Roman" pitchFamily="18" charset="0"/>
                      </a:endParaRPr>
                    </a:p>
                  </a:txBody>
                  <a:tcPr/>
                </a:tc>
              </a:tr>
              <a:tr h="750100">
                <a:tc>
                  <a:txBody>
                    <a:bodyPr/>
                    <a:lstStyle/>
                    <a:p>
                      <a:pPr algn="ctr" rtl="1"/>
                      <a:r>
                        <a:rPr lang="ar-SA" b="1" dirty="0" smtClean="0">
                          <a:latin typeface="Times New Roman" pitchFamily="18" charset="0"/>
                          <a:cs typeface="Times New Roman" pitchFamily="18" charset="0"/>
                        </a:rPr>
                        <a:t>10%</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5</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3,964</a:t>
                      </a:r>
                      <a:endParaRPr lang="ar-SA" b="1" dirty="0">
                        <a:latin typeface="Times New Roman" pitchFamily="18" charset="0"/>
                        <a:cs typeface="Times New Roman" pitchFamily="18" charset="0"/>
                      </a:endParaRPr>
                    </a:p>
                  </a:txBody>
                  <a:tcPr/>
                </a:tc>
              </a:tr>
              <a:tr h="750100">
                <a:tc>
                  <a:txBody>
                    <a:bodyPr/>
                    <a:lstStyle/>
                    <a:p>
                      <a:pPr algn="ctr" rtl="1"/>
                      <a:r>
                        <a:rPr lang="ar-SA" b="1" dirty="0" smtClean="0">
                          <a:latin typeface="Times New Roman" pitchFamily="18" charset="0"/>
                          <a:cs typeface="Times New Roman" pitchFamily="18" charset="0"/>
                        </a:rPr>
                        <a:t>15%</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5</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3,352</a:t>
                      </a:r>
                      <a:endParaRPr lang="ar-SA" b="1" dirty="0">
                        <a:latin typeface="Times New Roman" pitchFamily="18" charset="0"/>
                        <a:cs typeface="Times New Roman" pitchFamily="18" charset="0"/>
                      </a:endParaRPr>
                    </a:p>
                  </a:txBody>
                  <a:tcPr/>
                </a:tc>
              </a:tr>
              <a:tr h="750100">
                <a:tc>
                  <a:txBody>
                    <a:bodyPr/>
                    <a:lstStyle/>
                    <a:p>
                      <a:pPr algn="ctr" rtl="1"/>
                      <a:r>
                        <a:rPr lang="ar-SA" b="1" dirty="0" smtClean="0">
                          <a:latin typeface="Times New Roman" pitchFamily="18" charset="0"/>
                          <a:cs typeface="Times New Roman" pitchFamily="18" charset="0"/>
                        </a:rPr>
                        <a:t>16%</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5</a:t>
                      </a:r>
                      <a:endParaRPr lang="ar-SA" b="1" dirty="0">
                        <a:latin typeface="Times New Roman" pitchFamily="18" charset="0"/>
                        <a:cs typeface="Times New Roman" pitchFamily="18" charset="0"/>
                      </a:endParaRPr>
                    </a:p>
                  </a:txBody>
                  <a:tcPr/>
                </a:tc>
                <a:tc>
                  <a:txBody>
                    <a:bodyPr/>
                    <a:lstStyle/>
                    <a:p>
                      <a:pPr algn="ctr" rtl="1"/>
                      <a:r>
                        <a:rPr lang="ar-SA" b="1" dirty="0" smtClean="0">
                          <a:latin typeface="Times New Roman" pitchFamily="18" charset="0"/>
                          <a:cs typeface="Times New Roman" pitchFamily="18" charset="0"/>
                        </a:rPr>
                        <a:t>3,654</a:t>
                      </a:r>
                      <a:endParaRPr lang="ar-SA" b="1" dirty="0">
                        <a:latin typeface="Times New Roman" pitchFamily="18" charset="0"/>
                        <a:cs typeface="Times New Roman"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B1DEFA8C-F947-479F-BE07-76B6B3F80BF1}" type="slidenum">
              <a:rPr lang="tr-TR" smtClean="0"/>
              <a:pPr/>
              <a:t>5</a:t>
            </a:fld>
            <a:endParaRPr lang="tr-TR"/>
          </a:p>
        </p:txBody>
      </p:sp>
      <p:sp>
        <p:nvSpPr>
          <p:cNvPr id="5" name="مستطيل 4"/>
          <p:cNvSpPr/>
          <p:nvPr/>
        </p:nvSpPr>
        <p:spPr>
          <a:xfrm>
            <a:off x="214282" y="1071546"/>
            <a:ext cx="8643998" cy="2862322"/>
          </a:xfrm>
          <a:prstGeom prst="rect">
            <a:avLst/>
          </a:prstGeom>
        </p:spPr>
        <p:txBody>
          <a:bodyPr wrap="square">
            <a:spAutoFit/>
          </a:bodyPr>
          <a:lstStyle/>
          <a:p>
            <a:pPr algn="just" rtl="1"/>
            <a:r>
              <a:rPr lang="ar-SA" b="1" dirty="0" smtClean="0">
                <a:latin typeface="Times New Roman" pitchFamily="18" charset="0"/>
                <a:cs typeface="Times New Roman" pitchFamily="18" charset="0"/>
              </a:rPr>
              <a:t>الحل :</a:t>
            </a:r>
          </a:p>
          <a:p>
            <a:pPr algn="just" rtl="1"/>
            <a:r>
              <a:rPr lang="ar-SA" b="1" dirty="0" smtClean="0">
                <a:latin typeface="Times New Roman" pitchFamily="18" charset="0"/>
                <a:cs typeface="Times New Roman" pitchFamily="18" charset="0"/>
              </a:rPr>
              <a:t>التدفقات </a:t>
            </a:r>
            <a:r>
              <a:rPr lang="ar-SA" b="1" dirty="0" err="1" smtClean="0">
                <a:latin typeface="Times New Roman" pitchFamily="18" charset="0"/>
                <a:cs typeface="Times New Roman" pitchFamily="18" charset="0"/>
              </a:rPr>
              <a:t>النقديه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الداخله</a:t>
            </a:r>
            <a:r>
              <a:rPr lang="ar-SA" b="1" dirty="0" smtClean="0">
                <a:latin typeface="Times New Roman" pitchFamily="18" charset="0"/>
                <a:cs typeface="Times New Roman" pitchFamily="18" charset="0"/>
              </a:rPr>
              <a:t> 10000 دينار لمده 5 سنوات بمعدل خصم 12%</a:t>
            </a:r>
          </a:p>
          <a:p>
            <a:pPr algn="just" rtl="1"/>
            <a:r>
              <a:rPr lang="ar-SA" b="1" dirty="0" smtClean="0">
                <a:latin typeface="Times New Roman" pitchFamily="18" charset="0"/>
                <a:cs typeface="Times New Roman" pitchFamily="18" charset="0"/>
              </a:rPr>
              <a:t>التدفقات </a:t>
            </a:r>
            <a:r>
              <a:rPr lang="ar-SA" b="1" dirty="0" err="1" smtClean="0">
                <a:latin typeface="Times New Roman" pitchFamily="18" charset="0"/>
                <a:cs typeface="Times New Roman" pitchFamily="18" charset="0"/>
              </a:rPr>
              <a:t>النقديه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الخارجه</a:t>
            </a:r>
            <a:r>
              <a:rPr lang="ar-SA" b="1" dirty="0" smtClean="0">
                <a:latin typeface="Times New Roman" pitchFamily="18" charset="0"/>
                <a:cs typeface="Times New Roman" pitchFamily="18" charset="0"/>
              </a:rPr>
              <a:t> = 32000 +(32000 * 4% ) + 242 =33522 دينار</a:t>
            </a:r>
          </a:p>
          <a:p>
            <a:pPr algn="just" rtl="1"/>
            <a:endParaRPr lang="ar-SA" b="1" dirty="0" smtClean="0">
              <a:latin typeface="Times New Roman" pitchFamily="18" charset="0"/>
              <a:cs typeface="Times New Roman" pitchFamily="18" charset="0"/>
            </a:endParaRPr>
          </a:p>
          <a:p>
            <a:pPr algn="just" rtl="1"/>
            <a:r>
              <a:rPr lang="ar-SA" b="1" dirty="0" smtClean="0">
                <a:latin typeface="Times New Roman" pitchFamily="18" charset="0"/>
                <a:cs typeface="Times New Roman" pitchFamily="18" charset="0"/>
              </a:rPr>
              <a:t>معامل الخصم = التدفقات </a:t>
            </a:r>
            <a:r>
              <a:rPr lang="ar-SA" b="1" dirty="0" err="1" smtClean="0">
                <a:latin typeface="Times New Roman" pitchFamily="18" charset="0"/>
                <a:cs typeface="Times New Roman" pitchFamily="18" charset="0"/>
              </a:rPr>
              <a:t>النقديه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الخارجه</a:t>
            </a:r>
            <a:r>
              <a:rPr lang="ar-SA" b="1" dirty="0" smtClean="0">
                <a:latin typeface="Times New Roman" pitchFamily="18" charset="0"/>
                <a:cs typeface="Times New Roman" pitchFamily="18" charset="0"/>
              </a:rPr>
              <a:t> / التدفقات </a:t>
            </a:r>
            <a:r>
              <a:rPr lang="ar-SA" b="1" dirty="0" err="1" smtClean="0">
                <a:latin typeface="Times New Roman" pitchFamily="18" charset="0"/>
                <a:cs typeface="Times New Roman" pitchFamily="18" charset="0"/>
              </a:rPr>
              <a:t>النقديه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الداخله</a:t>
            </a:r>
            <a:r>
              <a:rPr lang="ar-SA" b="1" dirty="0" smtClean="0">
                <a:latin typeface="Times New Roman" pitchFamily="18" charset="0"/>
                <a:cs typeface="Times New Roman" pitchFamily="18" charset="0"/>
              </a:rPr>
              <a:t> </a:t>
            </a:r>
          </a:p>
          <a:p>
            <a:pPr algn="just" rtl="1"/>
            <a:r>
              <a:rPr lang="ar-SA" b="1" dirty="0" smtClean="0">
                <a:latin typeface="Times New Roman" pitchFamily="18" charset="0"/>
                <a:cs typeface="Times New Roman" pitchFamily="18" charset="0"/>
              </a:rPr>
              <a:t>                 = (10000/33522) = 3,3522</a:t>
            </a:r>
          </a:p>
          <a:p>
            <a:pPr algn="just" rtl="1"/>
            <a:r>
              <a:rPr lang="ar-SA" b="1" dirty="0" smtClean="0">
                <a:latin typeface="Times New Roman" pitchFamily="18" charset="0"/>
                <a:cs typeface="Times New Roman" pitchFamily="18" charset="0"/>
              </a:rPr>
              <a:t>بالنظر </a:t>
            </a:r>
            <a:r>
              <a:rPr lang="ar-SA" b="1" dirty="0" err="1" smtClean="0">
                <a:latin typeface="Times New Roman" pitchFamily="18" charset="0"/>
                <a:cs typeface="Times New Roman" pitchFamily="18" charset="0"/>
              </a:rPr>
              <a:t>الى</a:t>
            </a:r>
            <a:r>
              <a:rPr lang="ar-SA" b="1" dirty="0" smtClean="0">
                <a:latin typeface="Times New Roman" pitchFamily="18" charset="0"/>
                <a:cs typeface="Times New Roman" pitchFamily="18" charset="0"/>
              </a:rPr>
              <a:t> جداول </a:t>
            </a:r>
            <a:r>
              <a:rPr lang="ar-SA" b="1" dirty="0" err="1" smtClean="0">
                <a:latin typeface="Times New Roman" pitchFamily="18" charset="0"/>
                <a:cs typeface="Times New Roman" pitchFamily="18" charset="0"/>
              </a:rPr>
              <a:t>القيمه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الحاليه</a:t>
            </a:r>
            <a:r>
              <a:rPr lang="ar-SA" b="1" dirty="0" smtClean="0">
                <a:latin typeface="Times New Roman" pitchFamily="18" charset="0"/>
                <a:cs typeface="Times New Roman" pitchFamily="18" charset="0"/>
              </a:rPr>
              <a:t> عند 5 سنوات والبحث عن الرقم 3,3522 نجد </a:t>
            </a:r>
            <a:r>
              <a:rPr lang="ar-SA" b="1" dirty="0" err="1" smtClean="0">
                <a:latin typeface="Times New Roman" pitchFamily="18" charset="0"/>
                <a:cs typeface="Times New Roman" pitchFamily="18" charset="0"/>
              </a:rPr>
              <a:t>ان</a:t>
            </a:r>
            <a:r>
              <a:rPr lang="ar-SA" b="1" dirty="0" smtClean="0">
                <a:latin typeface="Times New Roman" pitchFamily="18" charset="0"/>
                <a:cs typeface="Times New Roman" pitchFamily="18" charset="0"/>
              </a:rPr>
              <a:t> معامل الخصم 15 % وهو </a:t>
            </a:r>
            <a:r>
              <a:rPr lang="ar-SA" b="1" dirty="0" err="1" smtClean="0">
                <a:latin typeface="Times New Roman" pitchFamily="18" charset="0"/>
                <a:cs typeface="Times New Roman" pitchFamily="18" charset="0"/>
              </a:rPr>
              <a:t>اعلى</a:t>
            </a:r>
            <a:r>
              <a:rPr lang="ar-SA" b="1" dirty="0" smtClean="0">
                <a:latin typeface="Times New Roman" pitchFamily="18" charset="0"/>
                <a:cs typeface="Times New Roman" pitchFamily="18" charset="0"/>
              </a:rPr>
              <a:t> من معدل الخصم المعطى في السؤال فالاقتراح مقبول </a:t>
            </a:r>
            <a:r>
              <a:rPr lang="ar-SA" b="1" dirty="0" smtClean="0">
                <a:latin typeface="Times New Roman" pitchFamily="18" charset="0"/>
                <a:cs typeface="Times New Roman" pitchFamily="18" charset="0"/>
              </a:rPr>
              <a:t>.</a:t>
            </a:r>
          </a:p>
          <a:p>
            <a:pPr algn="just" rtl="1"/>
            <a:endParaRPr lang="ar-SA" b="1" dirty="0" smtClean="0">
              <a:latin typeface="Times New Roman" pitchFamily="18" charset="0"/>
              <a:cs typeface="Times New Roman" pitchFamily="18" charset="0"/>
            </a:endParaRPr>
          </a:p>
          <a:p>
            <a:pPr algn="just" rtl="1">
              <a:buFont typeface="Wingdings" pitchFamily="2" charset="2"/>
              <a:buChar char="ü"/>
            </a:pPr>
            <a:r>
              <a:rPr lang="ar-SA" b="1" dirty="0" smtClean="0">
                <a:latin typeface="Times New Roman" pitchFamily="18" charset="0"/>
                <a:cs typeface="Times New Roman" pitchFamily="18" charset="0"/>
              </a:rPr>
              <a:t> في حال تفاوت وعدم انتظام التدفقات </a:t>
            </a:r>
            <a:r>
              <a:rPr lang="ar-SA" b="1" dirty="0" err="1" smtClean="0">
                <a:latin typeface="Times New Roman" pitchFamily="18" charset="0"/>
                <a:cs typeface="Times New Roman" pitchFamily="18" charset="0"/>
              </a:rPr>
              <a:t>النقديه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الناجمه</a:t>
            </a:r>
            <a:r>
              <a:rPr lang="ar-SA" b="1" dirty="0" smtClean="0">
                <a:latin typeface="Times New Roman" pitchFamily="18" charset="0"/>
                <a:cs typeface="Times New Roman" pitchFamily="18" charset="0"/>
              </a:rPr>
              <a:t> عن المشروع فيمكن فيه </a:t>
            </a:r>
            <a:r>
              <a:rPr lang="ar-SA" b="1" dirty="0" err="1" smtClean="0">
                <a:latin typeface="Times New Roman" pitchFamily="18" charset="0"/>
                <a:cs typeface="Times New Roman" pitchFamily="18" charset="0"/>
              </a:rPr>
              <a:t>اتباع</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اسلوب</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التجربه</a:t>
            </a:r>
            <a:r>
              <a:rPr lang="ar-SA" b="1" dirty="0" smtClean="0">
                <a:latin typeface="Times New Roman" pitchFamily="18" charset="0"/>
                <a:cs typeface="Times New Roman" pitchFamily="18" charset="0"/>
              </a:rPr>
              <a:t> </a:t>
            </a:r>
            <a:r>
              <a:rPr lang="ar-SA" b="1" dirty="0" err="1" smtClean="0">
                <a:latin typeface="Times New Roman" pitchFamily="18" charset="0"/>
                <a:cs typeface="Times New Roman" pitchFamily="18" charset="0"/>
              </a:rPr>
              <a:t>والخطا</a:t>
            </a:r>
            <a:r>
              <a:rPr lang="ar-SA" b="1" smtClean="0">
                <a:latin typeface="Times New Roman" pitchFamily="18" charset="0"/>
                <a:cs typeface="Times New Roman" pitchFamily="18" charset="0"/>
              </a:rPr>
              <a:t> .</a:t>
            </a:r>
            <a:endParaRPr lang="ar-SA"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Şehir Hayatı">
  <a:themeElements>
    <a:clrScheme name="Özel 3">
      <a:dk1>
        <a:sysClr val="windowText" lastClr="000000"/>
      </a:dk1>
      <a:lt1>
        <a:sysClr val="window" lastClr="FFFFFF"/>
      </a:lt1>
      <a:dk2>
        <a:srgbClr val="001746"/>
      </a:dk2>
      <a:lt2>
        <a:srgbClr val="CCDEE2"/>
      </a:lt2>
      <a:accent1>
        <a:srgbClr val="727CA3"/>
      </a:accent1>
      <a:accent2>
        <a:srgbClr val="7297B6"/>
      </a:accent2>
      <a:accent3>
        <a:srgbClr val="D2DA7A"/>
      </a:accent3>
      <a:accent4>
        <a:srgbClr val="FADA7A"/>
      </a:accent4>
      <a:accent5>
        <a:srgbClr val="B88472"/>
      </a:accent5>
      <a:accent6>
        <a:srgbClr val="8E736A"/>
      </a:accent6>
      <a:hlink>
        <a:srgbClr val="B292CA"/>
      </a:hlink>
      <a:folHlink>
        <a:srgbClr val="6B5680"/>
      </a:folHlink>
    </a:clrScheme>
    <a:fontScheme name="Şehir Hayatı">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8208</TotalTime>
  <Words>569</Words>
  <Application>Microsoft Office PowerPoint</Application>
  <PresentationFormat>عرض على الشاشة (3:4)‏</PresentationFormat>
  <Paragraphs>52</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Şehir Hayatı</vt:lpstr>
      <vt:lpstr>اسس تقويم بدائل الاستثمار    </vt:lpstr>
      <vt:lpstr>الشريحة 2</vt:lpstr>
      <vt:lpstr>الشريحة 3</vt:lpstr>
      <vt:lpstr>الشريحة 4</vt:lpstr>
      <vt:lpstr>الشريحة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kilis 7 aralık</dc:creator>
  <cp:lastModifiedBy>top_tech</cp:lastModifiedBy>
  <cp:revision>676</cp:revision>
  <dcterms:created xsi:type="dcterms:W3CDTF">2012-10-11T07:02:05Z</dcterms:created>
  <dcterms:modified xsi:type="dcterms:W3CDTF">2020-07-11T09:03:40Z</dcterms:modified>
</cp:coreProperties>
</file>