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7" r:id="rId5"/>
    <p:sldId id="261" r:id="rId6"/>
    <p:sldId id="288" r:id="rId7"/>
    <p:sldId id="259" r:id="rId8"/>
    <p:sldId id="289" r:id="rId9"/>
    <p:sldId id="290" r:id="rId10"/>
    <p:sldId id="291" r:id="rId11"/>
    <p:sldId id="292" r:id="rId12"/>
    <p:sldId id="293" r:id="rId13"/>
    <p:sldId id="296" r:id="rId14"/>
    <p:sldId id="297" r:id="rId15"/>
    <p:sldId id="298" r:id="rId16"/>
    <p:sldId id="317" r:id="rId17"/>
    <p:sldId id="300" r:id="rId18"/>
    <p:sldId id="301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11/26/2023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11/26/2023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11/26/2023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1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r" defTabSz="914400" rtl="1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2589213" y="901700"/>
            <a:ext cx="8915399" cy="2262781"/>
          </a:xfrm>
        </p:spPr>
        <p:txBody>
          <a:bodyPr>
            <a:normAutofit/>
          </a:bodyPr>
          <a:lstStyle/>
          <a:p>
            <a:r>
              <a:rPr lang="ar-JO" sz="3600" b="1" dirty="0"/>
              <a:t>اخلاقيات</a:t>
            </a:r>
            <a:r>
              <a:rPr lang="en-US" sz="3600" b="1" dirty="0"/>
              <a:t> </a:t>
            </a:r>
            <a:r>
              <a:rPr lang="ar-SA" sz="3600" b="1" dirty="0"/>
              <a:t>استخدام</a:t>
            </a:r>
            <a:r>
              <a:rPr lang="ar-JO" sz="3600" b="1" dirty="0"/>
              <a:t> الحاسوب</a:t>
            </a:r>
            <a:r>
              <a:rPr lang="ar-SA" sz="3600" b="1" dirty="0"/>
              <a:t> والانترنت</a:t>
            </a:r>
            <a:endParaRPr lang="ar-JO" sz="3600" b="1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589212" y="3494679"/>
            <a:ext cx="8915399" cy="1126283"/>
          </a:xfrm>
        </p:spPr>
        <p:txBody>
          <a:bodyPr/>
          <a:lstStyle/>
          <a:p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4187560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/>
              <a:t>سرية وامن المعلومات 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006600" y="2133600"/>
            <a:ext cx="9498012" cy="4216400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50000"/>
              </a:lnSpc>
            </a:pPr>
            <a:r>
              <a:rPr lang="ar-JO" b="1" dirty="0">
                <a:solidFill>
                  <a:srgbClr val="FF0000"/>
                </a:solidFill>
              </a:rPr>
              <a:t>امن المعلومات هو مصطلح عام يستعمل لقصد حماية البيانات من الفقدان المقصود أو غير المقصود وضمان سلامة وخصوصية 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ar-JO" b="1" dirty="0">
                <a:solidFill>
                  <a:srgbClr val="FF0000"/>
                </a:solidFill>
              </a:rPr>
              <a:t>البيانات. هناك بعض التدابير الوقائية لحماية البيانات وذلك كما يلي :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ar-JO" dirty="0"/>
              <a:t>توفير الحماية للحواسيب والمعدات من الخراب قدر الإمكان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ar-JO" dirty="0"/>
              <a:t> عمل نسخ احتياطية للبيانات والبرمجيات واتخاذ الإجراءات اللازمة لحمايتها من الفيروسات. واستعادة البيانات في حال حدوث أي عطل.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ar-JO" dirty="0"/>
              <a:t> استخدام كلمات السر للمعدات والبرمجيات. ويجب أن تتكون كلمة السر من أحرف وأرقام ورموز، وأن تتغير من وقت لآخر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ar-JO" dirty="0"/>
              <a:t>4- المحافظة على خصوصية المعلومات المخزنة على الحاسوب ومنع الوصول إليها للأفراد أو المؤسسات غير المرخص لها.</a:t>
            </a:r>
          </a:p>
        </p:txBody>
      </p:sp>
    </p:spTree>
    <p:extLst>
      <p:ext uri="{BB962C8B-B14F-4D97-AF65-F5344CB8AC3E}">
        <p14:creationId xmlns:p14="http://schemas.microsoft.com/office/powerpoint/2010/main" val="24781591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/>
              <a:t>سرية وامن المعلومات </a:t>
            </a:r>
          </a:p>
        </p:txBody>
      </p:sp>
      <p:pic>
        <p:nvPicPr>
          <p:cNvPr id="4098" name="Picture 2" descr="Cybersecurity vs. Information Security | Blog | Elmhurst University"/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8375" y="1665876"/>
            <a:ext cx="8732147" cy="4569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ar-JO" dirty="0"/>
              <a:t>استخدام التشفير </a:t>
            </a:r>
            <a:r>
              <a:rPr lang="en-US" dirty="0"/>
              <a:t> Encryption </a:t>
            </a:r>
            <a:r>
              <a:rPr lang="ar-JO" dirty="0"/>
              <a:t>التي من شأنها تحويل البيانات إلى نصوص غير مفهومة (مبهمة) للمتطفلين ولكن يفهمها الطرف الثاني عن طريق حل هذه الشيفرة </a:t>
            </a:r>
            <a:r>
              <a:rPr lang="en-US" dirty="0"/>
              <a:t>Decryption </a:t>
            </a:r>
            <a:r>
              <a:rPr lang="ar-JO" dirty="0"/>
              <a:t>وتستخدم هذه الطرق في شبكات الحاسوب من أجل حماية البيانات أثناء تراسلها. </a:t>
            </a:r>
          </a:p>
          <a:p>
            <a:pPr algn="just">
              <a:lnSpc>
                <a:spcPct val="150000"/>
              </a:lnSpc>
            </a:pPr>
            <a:r>
              <a:rPr lang="ar-JO" dirty="0"/>
              <a:t>وضع وسائط التخزين الثانوية من أقراص وأشرطة مغناطيسية وغيرها في غرف خاصة أمينة. استخدام البرامج الكاشفة للفيروسات وتحديث هذه البرامج لتواكب أنواع الفيروسات الجديدة.</a:t>
            </a:r>
          </a:p>
          <a:p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15132765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/>
              <a:t>الخصوصية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</a:pPr>
            <a:r>
              <a:rPr lang="ar-JO" dirty="0"/>
              <a:t>تخزن أجهزة الحواسيب قدرا هائلا منن البيانات التي تخص المؤسسات الحكومية والخاصة والأشخاص </a:t>
            </a:r>
          </a:p>
          <a:p>
            <a:pPr algn="just">
              <a:lnSpc>
                <a:spcPct val="150000"/>
              </a:lnSpc>
            </a:pPr>
            <a:r>
              <a:rPr lang="ar-JO" dirty="0"/>
              <a:t>فهناك  البيانات العسكرية التي تتمتع بالسرية  وهناك البيانات التي تبين حسابات الشركات وارباحها </a:t>
            </a:r>
          </a:p>
          <a:p>
            <a:pPr algn="just">
              <a:lnSpc>
                <a:spcPct val="150000"/>
              </a:lnSpc>
            </a:pPr>
            <a:r>
              <a:rPr lang="ar-JO" dirty="0"/>
              <a:t>وهناك معلومات شخصية مثل ارقام هواتف المواطنين، وتوقيعهم وأرقام بطاقاتهم المصرفية، </a:t>
            </a:r>
          </a:p>
          <a:p>
            <a:pPr algn="just">
              <a:lnSpc>
                <a:spcPct val="150000"/>
              </a:lnSpc>
            </a:pPr>
            <a:r>
              <a:rPr lang="ar-JO" dirty="0"/>
              <a:t>وتحتفظ المستشفيات بسجلات المرضى </a:t>
            </a:r>
          </a:p>
          <a:p>
            <a:pPr algn="just">
              <a:lnSpc>
                <a:spcPct val="150000"/>
              </a:lnSpc>
            </a:pPr>
            <a:r>
              <a:rPr lang="ar-JO" dirty="0"/>
              <a:t>فيجب ان تبقي هذه البيانات سرية وليس من حق احد غير مسموح له بالدخول لهذه البيانات </a:t>
            </a:r>
          </a:p>
        </p:txBody>
      </p:sp>
    </p:spTree>
    <p:extLst>
      <p:ext uri="{BB962C8B-B14F-4D97-AF65-F5344CB8AC3E}">
        <p14:creationId xmlns:p14="http://schemas.microsoft.com/office/powerpoint/2010/main" val="32294979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/>
              <a:t>الخصوصية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dirty="0"/>
              <a:t>ولذلك كان لزاما على المنشاة التي ستحتفظ ببيانات الأشخاص  :</a:t>
            </a:r>
          </a:p>
          <a:p>
            <a:r>
              <a:rPr lang="ar-JO" dirty="0"/>
              <a:t>أن تحدد هل يتم الاحتفاظ بالبيانات شخص واحد أو لعدة أشخاص أو لأغراض مشروعة.</a:t>
            </a:r>
          </a:p>
          <a:p>
            <a:r>
              <a:rPr lang="ar-JO" dirty="0"/>
              <a:t> يجب عدم الإفراط في البيانات وان تكون متناسبة مع الغاية من وجودها .</a:t>
            </a:r>
          </a:p>
          <a:p>
            <a:r>
              <a:rPr lang="ar-JO" dirty="0"/>
              <a:t>يجب أن لا يتم الاحتفاظ بالبيانات لمدة أكثر من اللازم.</a:t>
            </a:r>
          </a:p>
          <a:p>
            <a:r>
              <a:rPr lang="ar-JO" dirty="0"/>
              <a:t> يجب ان تغلق البيانات أمام أي غرض ينافي الغرض من وجودها. </a:t>
            </a:r>
          </a:p>
          <a:p>
            <a:r>
              <a:rPr lang="ar-JO" dirty="0"/>
              <a:t>يجب وضع قيود الأمان والسرية على البيانات من الوصول غير الخول أو التدمير أو الحوادث. </a:t>
            </a:r>
          </a:p>
        </p:txBody>
      </p:sp>
    </p:spTree>
    <p:extLst>
      <p:ext uri="{BB962C8B-B14F-4D97-AF65-F5344CB8AC3E}">
        <p14:creationId xmlns:p14="http://schemas.microsoft.com/office/powerpoint/2010/main" val="3121723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/>
              <a:t>الوصول 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ar-JO" dirty="0"/>
              <a:t>الوصول للبيانات المخزنه في أجهزة الحاسوب من قبل أشخاص غير شرعيين ليس بالأمر السهل، وذلك لان الوصول لا يتم بشكل مباشر وإنما عن طريق عدد من الخطوات للتحكم بعمليات الوصول </a:t>
            </a:r>
            <a:r>
              <a:rPr lang="en-US" dirty="0"/>
              <a:t>Access Control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40420786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/>
              <a:t>الوصول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ar-JO" dirty="0"/>
              <a:t>لا بد من تسجيل الدخول من اجل الوصول إلى البيانات، ولا بد هنا من إدخال هوية المستخدم </a:t>
            </a:r>
            <a:r>
              <a:rPr lang="en-US" dirty="0"/>
              <a:t>User ID </a:t>
            </a:r>
            <a:r>
              <a:rPr lang="ar-JO" dirty="0"/>
              <a:t>وكلمة العبور </a:t>
            </a:r>
            <a:r>
              <a:rPr lang="en-US" dirty="0"/>
              <a:t>Password</a:t>
            </a:r>
            <a:endParaRPr lang="ar-JO" dirty="0"/>
          </a:p>
          <a:p>
            <a:endParaRPr lang="ar-JO" dirty="0"/>
          </a:p>
          <a:p>
            <a:r>
              <a:rPr lang="en-US" dirty="0"/>
              <a:t>User Authentication</a:t>
            </a:r>
            <a:endParaRPr lang="ar-JO" dirty="0"/>
          </a:p>
          <a:p>
            <a:r>
              <a:rPr lang="en-US" dirty="0"/>
              <a:t>User Authorization 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1438591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/>
              <a:t>ملكية البرمجيات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676400" y="2133600"/>
            <a:ext cx="9828212" cy="3835400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150000"/>
              </a:lnSpc>
            </a:pPr>
            <a:r>
              <a:rPr lang="ar-JO" dirty="0"/>
              <a:t>للبرمجيات التجارية حقوق ملكية </a:t>
            </a:r>
            <a:r>
              <a:rPr lang="en-US" dirty="0"/>
              <a:t>Copyright، </a:t>
            </a:r>
            <a:r>
              <a:rPr lang="ar-JO" dirty="0"/>
              <a:t>لذلك عند شرائك البرمجية عليك أن تدفع ثمنها وتسجلها ومن ثم تحصل على رخصة اقتناء تبعا لشروط معينة، يلزمك حق ملكية البرمجية بما يلي: </a:t>
            </a:r>
          </a:p>
          <a:p>
            <a:pPr algn="just">
              <a:lnSpc>
                <a:spcPct val="150000"/>
              </a:lnSpc>
            </a:pPr>
            <a:endParaRPr lang="ar-JO" dirty="0"/>
          </a:p>
          <a:p>
            <a:pPr algn="just">
              <a:lnSpc>
                <a:spcPct val="150000"/>
              </a:lnSpc>
            </a:pPr>
            <a:r>
              <a:rPr lang="ar-JO" dirty="0"/>
              <a:t>أن تنسخ أقراص البرمجية فقط لاستخدامها كنسخ احتياطية عند عطب أقراص النسخة الأصلية. </a:t>
            </a:r>
          </a:p>
          <a:p>
            <a:pPr algn="just">
              <a:lnSpc>
                <a:spcPct val="150000"/>
              </a:lnSpc>
            </a:pPr>
            <a:r>
              <a:rPr lang="ar-JO" dirty="0"/>
              <a:t> لا يحق إعارة البرمجية أو مشاركتها مع الغير لأن ذلك يكون عرضة لانتشار الفيروسات وبالتالي تخريب نسختك.</a:t>
            </a:r>
          </a:p>
          <a:p>
            <a:pPr algn="just">
              <a:lnSpc>
                <a:spcPct val="150000"/>
              </a:lnSpc>
            </a:pPr>
            <a:r>
              <a:rPr lang="ar-JO" dirty="0"/>
              <a:t> إن استخدام البرمجية في شبكة حواسيب لا يصح إلا بموافقة صاحب البرمجية تبعا لشروط ترخيصها.</a:t>
            </a:r>
          </a:p>
        </p:txBody>
      </p:sp>
    </p:spTree>
    <p:extLst>
      <p:ext uri="{BB962C8B-B14F-4D97-AF65-F5344CB8AC3E}">
        <p14:creationId xmlns:p14="http://schemas.microsoft.com/office/powerpoint/2010/main" val="3928706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/>
              <a:t>ملكية البرمجيات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ar-JO" dirty="0"/>
              <a:t>إن قرصنة البرامج بنسخها غير المشروع ومن ثم توزيعها وبيعها واستخدامها هي جريمة يعاقب عليها القانون. إن تشريعات حقوق الملكية تطبق على البرمجيات التجارية وعلى البرمجيات المجانية وعلى تلك المجانية مؤقتا.</a:t>
            </a:r>
          </a:p>
        </p:txBody>
      </p:sp>
    </p:spTree>
    <p:extLst>
      <p:ext uri="{BB962C8B-B14F-4D97-AF65-F5344CB8AC3E}">
        <p14:creationId xmlns:p14="http://schemas.microsoft.com/office/powerpoint/2010/main" val="7856752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/>
              <a:t>ترخيص البرمجيات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ar-JO" b="1" dirty="0">
                <a:solidFill>
                  <a:srgbClr val="FF0000"/>
                </a:solidFill>
              </a:rPr>
              <a:t>ترخيص البرمجيات </a:t>
            </a:r>
            <a:r>
              <a:rPr lang="en-US" b="1" dirty="0">
                <a:solidFill>
                  <a:srgbClr val="FF0000"/>
                </a:solidFill>
              </a:rPr>
              <a:t>Licensing </a:t>
            </a:r>
            <a:endParaRPr lang="ar-JO" b="1" dirty="0">
              <a:solidFill>
                <a:srgbClr val="FF0000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ar-JO" dirty="0"/>
              <a:t>إن شراء البرمجية لا يعني الحصول على حق الملكية وإنما الحصول على رخصة الاستخدام </a:t>
            </a:r>
            <a:r>
              <a:rPr lang="en-US" dirty="0"/>
              <a:t>License ، </a:t>
            </a:r>
            <a:r>
              <a:rPr lang="ar-JO" dirty="0"/>
              <a:t>ولهذه الرخصة شروط خاصة ينبغي على المستخدم أن يحترمها وينفذها. </a:t>
            </a:r>
          </a:p>
          <a:p>
            <a:pPr algn="just">
              <a:lnSpc>
                <a:spcPct val="150000"/>
              </a:lnSpc>
            </a:pPr>
            <a:r>
              <a:rPr lang="ar-JO" dirty="0"/>
              <a:t>تسمى مجموعة هذه الشروط والقيود المتعلقة بالاستخدام بـ</a:t>
            </a:r>
            <a:r>
              <a:rPr lang="en-US" b="1" dirty="0">
                <a:solidFill>
                  <a:srgbClr val="FF0000"/>
                </a:solidFill>
              </a:rPr>
              <a:t>Licensing Agreement </a:t>
            </a:r>
            <a:r>
              <a:rPr lang="ar-JO" dirty="0"/>
              <a:t>وهي تكون مكتوبة في توثيق البرمجية أو على العلبة الخارجية للأقراص أو تظهر على الشاشة عند تحميل البرمجية.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2129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/>
              <a:t>ترخيص البرمجيات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ar-JO" b="1" dirty="0">
                <a:solidFill>
                  <a:srgbClr val="FF0000"/>
                </a:solidFill>
              </a:rPr>
              <a:t>رخصة استخدام البرمجية نوعان :</a:t>
            </a:r>
          </a:p>
          <a:p>
            <a:pPr algn="just">
              <a:lnSpc>
                <a:spcPct val="150000"/>
              </a:lnSpc>
              <a:buFont typeface="+mj-lt"/>
              <a:buAutoNum type="arabicPeriod"/>
            </a:pPr>
            <a:r>
              <a:rPr lang="ar-JO" dirty="0"/>
              <a:t>البرمجية يجب أن يستخدمها على حاسوب واحد فقط .</a:t>
            </a:r>
          </a:p>
          <a:p>
            <a:pPr algn="just">
              <a:lnSpc>
                <a:spcPct val="150000"/>
              </a:lnSpc>
              <a:buFont typeface="+mj-lt"/>
              <a:buAutoNum type="arabicPeriod"/>
            </a:pPr>
            <a:r>
              <a:rPr lang="ar-JO" dirty="0"/>
              <a:t>رخصة متعدد الاستخدام وهي تمكن المشتري من تحميل نفس البرمجية على عدة حواسيب يتحدد عددها في الرخصة وتعتبر هذه العملية أوفر من أن يقوم المشتري بشراء عدد من البرمجية المطلوبة .</a:t>
            </a:r>
          </a:p>
          <a:p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7444776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/>
              <a:t>البرمجيات التجارية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200000"/>
              </a:lnSpc>
            </a:pPr>
            <a:r>
              <a:rPr lang="ar-JO" dirty="0"/>
              <a:t>البرمجيات التي تم : الحصول عليها بشرائها من مصدرها ويتم ترخيصها للمستخدم ولاستخدامها عدة شروط وقواعد.</a:t>
            </a:r>
          </a:p>
        </p:txBody>
      </p:sp>
    </p:spTree>
    <p:extLst>
      <p:ext uri="{BB962C8B-B14F-4D97-AF65-F5344CB8AC3E}">
        <p14:creationId xmlns:p14="http://schemas.microsoft.com/office/powerpoint/2010/main" val="30230712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/>
              <a:t>البرمجيات التجريبية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dirty="0"/>
              <a:t>البرمجيات التجريبية </a:t>
            </a:r>
            <a:r>
              <a:rPr lang="en-US" dirty="0"/>
              <a:t>Shareware </a:t>
            </a:r>
            <a:endParaRPr lang="ar-JO" dirty="0"/>
          </a:p>
          <a:p>
            <a:pPr algn="just">
              <a:lnSpc>
                <a:spcPct val="150000"/>
              </a:lnSpc>
            </a:pPr>
            <a:r>
              <a:rPr lang="ar-JO" dirty="0"/>
              <a:t>البرمجيات المجازة لفترة التجريبية</a:t>
            </a:r>
            <a:r>
              <a:rPr lang="en-US" dirty="0"/>
              <a:t>: </a:t>
            </a:r>
            <a:r>
              <a:rPr lang="ar-JO" dirty="0"/>
              <a:t>برمجيات تحتفظ بحق الملكية تسوق مجانا على الإنترنت أو الأقراص الضوئية الملحقة بالمجلات</a:t>
            </a:r>
            <a:r>
              <a:rPr lang="en-US" dirty="0"/>
              <a:t> </a:t>
            </a:r>
            <a:r>
              <a:rPr lang="ar-JO" dirty="0"/>
              <a:t>لفترة معينة لتجريبها، وبعد مضي الفترة يطالب المستخدم بدفع ثمنها إذا أراد الاستمرار في استخدامها. بعض هذه البرمجيات يتعطل عن العمل أو يتعطل جزء منها بمجرد انتهاء المدة.</a:t>
            </a:r>
          </a:p>
        </p:txBody>
      </p:sp>
      <p:pic>
        <p:nvPicPr>
          <p:cNvPr id="2050" name="Picture 2" descr="Trial versions of the top Parental control software: download for FREE |  The best software for employee monitoring and parental contro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0025" y="3605212"/>
            <a:ext cx="4762500" cy="304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04859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/>
              <a:t>البرمجيات المجانية 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ar-JO" dirty="0"/>
              <a:t>البرمجيات المجانية </a:t>
            </a:r>
            <a:r>
              <a:rPr lang="en-US" dirty="0"/>
              <a:t>Freeware </a:t>
            </a:r>
            <a:endParaRPr lang="ar-JO" dirty="0"/>
          </a:p>
          <a:p>
            <a:pPr>
              <a:lnSpc>
                <a:spcPct val="150000"/>
              </a:lnSpc>
            </a:pPr>
            <a:r>
              <a:rPr lang="ar-JO" dirty="0"/>
              <a:t>تسوق مجانا للاستخدام وذلك لأن مبرمجها يحتاج إلى ملاحظات ونصائح من المستخدمين لتحسين الطبعة الجديدة من هذه البرمجية. هذا النوع من البرمجيات يحتفظ بحق الملكية ولا يجوز نسخها.</a:t>
            </a:r>
          </a:p>
        </p:txBody>
      </p:sp>
      <p:pic>
        <p:nvPicPr>
          <p:cNvPr id="1026" name="Picture 2" descr="Freeware |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3635061"/>
            <a:ext cx="3512593" cy="2276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23289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/>
              <a:t>البرمجيات العامة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:(Public Domain Software)</a:t>
            </a:r>
            <a:endParaRPr lang="ar-JO" b="1" dirty="0">
              <a:solidFill>
                <a:srgbClr val="FF0000"/>
              </a:solidFill>
            </a:endParaRPr>
          </a:p>
          <a:p>
            <a:r>
              <a:rPr lang="ar-JO" dirty="0"/>
              <a:t>هي البرمجيات المتوفرة للجميع مجانا مع إمكانية نسخها وتعديلها حسب رغبة المستخدم.</a:t>
            </a:r>
          </a:p>
        </p:txBody>
      </p:sp>
    </p:spTree>
    <p:extLst>
      <p:ext uri="{BB962C8B-B14F-4D97-AF65-F5344CB8AC3E}">
        <p14:creationId xmlns:p14="http://schemas.microsoft.com/office/powerpoint/2010/main" val="2888365753"/>
      </p:ext>
    </p:extLst>
  </p:cSld>
  <p:clrMapOvr>
    <a:masterClrMapping/>
  </p:clrMapOvr>
</p:sld>
</file>

<file path=ppt/theme/theme1.xml><?xml version="1.0" encoding="utf-8"?>
<a:theme xmlns:a="http://schemas.openxmlformats.org/drawingml/2006/main" name="قص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مستند" ma:contentTypeID="0x0101000A944FAF1062DA419D67819F5E8C2067" ma:contentTypeVersion="0" ma:contentTypeDescription="إنشاء مستند جديد." ma:contentTypeScope="" ma:versionID="c17117e21e149886e0fc51a9621167be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9c2597c3bea2df9ebd2470af9d7c6a09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نوع المحتوى"/>
        <xsd:element ref="dc:title" minOccurs="0" maxOccurs="1" ma:index="4" ma:displayName="العنوان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01F0CCF-205A-4382-A232-0BC35FA3656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0B7844F-3601-4C8B-AE7E-B80C8F308C2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D9D086E5-FFC8-4EE9-A424-5296AA31AE68}">
  <ds:schemaRefs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purl.org/dc/dcmitype/"/>
    <ds:schemaRef ds:uri="http://purl.org/dc/terms/"/>
    <ds:schemaRef ds:uri="http://purl.org/dc/elements/1.1/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قص</Template>
  <TotalTime>91</TotalTime>
  <Words>732</Words>
  <Application>Microsoft Office PowerPoint</Application>
  <PresentationFormat>شاشة عريضة</PresentationFormat>
  <Paragraphs>57</Paragraphs>
  <Slides>15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1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15</vt:i4>
      </vt:variant>
    </vt:vector>
  </HeadingPairs>
  <TitlesOfParts>
    <vt:vector size="17" baseType="lpstr">
      <vt:lpstr>Franklin Gothic Book</vt:lpstr>
      <vt:lpstr>قص</vt:lpstr>
      <vt:lpstr>اخلاقيات استخدام الحاسوب والانترنت</vt:lpstr>
      <vt:lpstr>ملكية البرمجيات</vt:lpstr>
      <vt:lpstr>ملكية البرمجيات</vt:lpstr>
      <vt:lpstr>ترخيص البرمجيات</vt:lpstr>
      <vt:lpstr>ترخيص البرمجيات</vt:lpstr>
      <vt:lpstr>البرمجيات التجارية</vt:lpstr>
      <vt:lpstr>البرمجيات التجريبية</vt:lpstr>
      <vt:lpstr>البرمجيات المجانية </vt:lpstr>
      <vt:lpstr>البرمجيات العامة</vt:lpstr>
      <vt:lpstr>سرية وامن المعلومات </vt:lpstr>
      <vt:lpstr>سرية وامن المعلومات </vt:lpstr>
      <vt:lpstr>الخصوصية</vt:lpstr>
      <vt:lpstr>الخصوصية</vt:lpstr>
      <vt:lpstr>الوصول </vt:lpstr>
      <vt:lpstr>الوصول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اخلاقيات استخدام الحاسوب والانترنت</dc:title>
  <dc:creator>اسامه عمر يوسف الشامسطي</dc:creator>
  <cp:lastModifiedBy>اسامه عمر يوسف الشامسطي</cp:lastModifiedBy>
  <cp:revision>1</cp:revision>
  <dcterms:created xsi:type="dcterms:W3CDTF">2023-11-25T20:16:33Z</dcterms:created>
  <dcterms:modified xsi:type="dcterms:W3CDTF">2023-11-25T21:49:13Z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0x0101000A944FAF1062DA419D67819F5E8C2067</vt:lpwstr>
  </property>
</Properties>
</file>