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708" r:id="rId2"/>
  </p:sldMasterIdLst>
  <p:notesMasterIdLst>
    <p:notesMasterId r:id="rId20"/>
  </p:notesMasterIdLst>
  <p:sldIdLst>
    <p:sldId id="257" r:id="rId3"/>
    <p:sldId id="281" r:id="rId4"/>
    <p:sldId id="259" r:id="rId5"/>
    <p:sldId id="282" r:id="rId6"/>
    <p:sldId id="283" r:id="rId7"/>
    <p:sldId id="284" r:id="rId8"/>
    <p:sldId id="285" r:id="rId9"/>
    <p:sldId id="286" r:id="rId10"/>
    <p:sldId id="287" r:id="rId11"/>
    <p:sldId id="288" r:id="rId12"/>
    <p:sldId id="289" r:id="rId13"/>
    <p:sldId id="290" r:id="rId14"/>
    <p:sldId id="291" r:id="rId15"/>
    <p:sldId id="261" r:id="rId16"/>
    <p:sldId id="292" r:id="rId17"/>
    <p:sldId id="293" r:id="rId18"/>
    <p:sldId id="294"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380" autoAdjust="0"/>
  </p:normalViewPr>
  <p:slideViewPr>
    <p:cSldViewPr>
      <p:cViewPr varScale="1">
        <p:scale>
          <a:sx n="83" d="100"/>
          <a:sy n="83" d="100"/>
        </p:scale>
        <p:origin x="-14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AA79EC-56D3-448E-B8B2-2CAE4654A0DC}" type="datetimeFigureOut">
              <a:rPr lang="en-US" smtClean="0"/>
              <a:t>8/18/2024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D054E4-53DA-4127-8DD1-8507D0F180F2}" type="slidenum">
              <a:rPr lang="en-US" smtClean="0"/>
              <a:t>‹#›</a:t>
            </a:fld>
            <a:endParaRPr lang="en-US"/>
          </a:p>
        </p:txBody>
      </p:sp>
    </p:spTree>
    <p:extLst>
      <p:ext uri="{BB962C8B-B14F-4D97-AF65-F5344CB8AC3E}">
        <p14:creationId xmlns:p14="http://schemas.microsoft.com/office/powerpoint/2010/main" val="1273810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391521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52806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633189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60277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51794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51347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9544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7561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222409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253235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7791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solidFill>
                  <a:prstClr val="black">
                    <a:tint val="75000"/>
                  </a:prstClr>
                </a:solidFill>
              </a:rPr>
              <a:pPr/>
              <a:t>13/02/1446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9498596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59138"/>
            <a:ext cx="7772400" cy="2082030"/>
          </a:xfrm>
        </p:spPr>
        <p:txBody>
          <a:bodyPr>
            <a:normAutofit fontScale="90000"/>
          </a:bodyPr>
          <a:lstStyle/>
          <a:p>
            <a:r>
              <a:rPr lang="ar-JO" sz="4000" b="1" dirty="0" smtClean="0">
                <a:solidFill>
                  <a:schemeClr val="dk2"/>
                </a:solidFill>
                <a:latin typeface="Arial"/>
                <a:ea typeface="Arial"/>
                <a:cs typeface="Arial"/>
              </a:rPr>
              <a:t>مبادئ التمويل </a:t>
            </a:r>
            <a:r>
              <a:rPr lang="ar-SA" sz="4000" b="1" dirty="0">
                <a:solidFill>
                  <a:schemeClr val="dk2"/>
                </a:solidFill>
                <a:latin typeface="Arial"/>
                <a:ea typeface="Arial"/>
                <a:cs typeface="Arial"/>
              </a:rPr>
              <a:t>– </a:t>
            </a:r>
            <a:r>
              <a:rPr lang="en-US" sz="4000" b="1" dirty="0">
                <a:solidFill>
                  <a:schemeClr val="dk2"/>
                </a:solidFill>
                <a:latin typeface="Arial"/>
                <a:ea typeface="Arial"/>
                <a:cs typeface="Arial"/>
                <a:sym typeface="Arial"/>
              </a:rPr>
              <a:t>الفصل </a:t>
            </a:r>
            <a:r>
              <a:rPr lang="en-US" sz="4000" b="1" dirty="0" err="1" smtClean="0">
                <a:solidFill>
                  <a:schemeClr val="dk2"/>
                </a:solidFill>
                <a:latin typeface="Arial"/>
                <a:ea typeface="Arial"/>
                <a:cs typeface="Arial"/>
                <a:sym typeface="Arial"/>
              </a:rPr>
              <a:t>ال</a:t>
            </a:r>
            <a:r>
              <a:rPr lang="ar-JO" sz="4000" b="1" dirty="0" smtClean="0">
                <a:solidFill>
                  <a:schemeClr val="dk2"/>
                </a:solidFill>
                <a:latin typeface="Arial"/>
                <a:ea typeface="Arial"/>
                <a:cs typeface="Arial"/>
                <a:sym typeface="Arial"/>
              </a:rPr>
              <a:t>سابع</a:t>
            </a:r>
            <a:r>
              <a:rPr lang="en-US" sz="4000" b="1" dirty="0" smtClean="0">
                <a:solidFill>
                  <a:schemeClr val="dk2"/>
                </a:solidFill>
                <a:latin typeface="Arial"/>
                <a:ea typeface="Arial"/>
                <a:cs typeface="Arial"/>
                <a:sym typeface="Arial"/>
              </a:rPr>
              <a:t> - </a:t>
            </a:r>
            <a:r>
              <a:rPr lang="en-US" sz="4000" b="1" dirty="0">
                <a:solidFill>
                  <a:schemeClr val="dk2"/>
                </a:solidFill>
                <a:latin typeface="Arial"/>
                <a:ea typeface="Arial"/>
                <a:cs typeface="Arial"/>
                <a:sym typeface="Arial"/>
              </a:rPr>
              <a:t>العائد والمخاطرة </a:t>
            </a:r>
            <a:br>
              <a:rPr lang="en-US" sz="4000" b="1" dirty="0">
                <a:solidFill>
                  <a:schemeClr val="dk2"/>
                </a:solidFill>
                <a:latin typeface="Arial"/>
                <a:ea typeface="Arial"/>
                <a:cs typeface="Arial"/>
                <a:sym typeface="Arial"/>
              </a:rPr>
            </a:br>
            <a:r>
              <a:rPr lang="en-US" sz="4000" b="1" dirty="0">
                <a:solidFill>
                  <a:schemeClr val="dk2"/>
                </a:solidFill>
                <a:latin typeface="Arial"/>
                <a:ea typeface="Arial"/>
                <a:cs typeface="Arial"/>
                <a:sym typeface="Arial"/>
              </a:rPr>
              <a:t>Risk and Return</a:t>
            </a:r>
            <a:r>
              <a:rPr lang="ar-JO" sz="4000" dirty="0"/>
              <a:t/>
            </a:r>
            <a:br>
              <a:rPr lang="ar-JO" sz="4000" dirty="0"/>
            </a:br>
            <a:r>
              <a:rPr lang="ar-SA" sz="2800" b="1" dirty="0" smtClean="0"/>
              <a:t>د. محمد احمد سيد احمد</a:t>
            </a:r>
            <a:endParaRPr lang="en-US" sz="2800" b="1" dirty="0"/>
          </a:p>
        </p:txBody>
      </p:sp>
      <p:sp>
        <p:nvSpPr>
          <p:cNvPr id="3" name="Subtitle 2"/>
          <p:cNvSpPr>
            <a:spLocks noGrp="1"/>
          </p:cNvSpPr>
          <p:nvPr>
            <p:ph type="subTitle" idx="1"/>
          </p:nvPr>
        </p:nvSpPr>
        <p:spPr>
          <a:xfrm>
            <a:off x="1409700" y="4725144"/>
            <a:ext cx="6400800" cy="1447056"/>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a:t>
            </a:r>
            <a:r>
              <a:rPr lang="ar-SA" sz="2000" dirty="0" smtClean="0"/>
              <a:t>الأولى</a:t>
            </a:r>
            <a:r>
              <a:rPr lang="ar-JO" sz="2000" dirty="0" smtClean="0"/>
              <a:t>: </a:t>
            </a:r>
            <a:r>
              <a:rPr lang="en-US" sz="2000" dirty="0" smtClean="0"/>
              <a:t>2024-09-01</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46213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0000" lnSpcReduction="20000"/>
          </a:bodyPr>
          <a:lstStyle/>
          <a:p>
            <a:pPr>
              <a:buFontTx/>
              <a:buChar char="-"/>
            </a:pPr>
            <a:r>
              <a:rPr lang="ar-JO" dirty="0" smtClean="0"/>
              <a:t>والآن </a:t>
            </a:r>
            <a:r>
              <a:rPr lang="ar-JO" dirty="0"/>
              <a:t>كيف يمكن الاستفادة من التوزيع الاحتمالي السابق لمعرفة العائد المتوقع تحقيقه من كل شركة ؟ </a:t>
            </a:r>
            <a:endParaRPr lang="ar-JO" dirty="0" smtClean="0"/>
          </a:p>
          <a:p>
            <a:pPr>
              <a:buFontTx/>
              <a:buChar char="-"/>
            </a:pPr>
            <a:r>
              <a:rPr lang="ar-JO" dirty="0" smtClean="0"/>
              <a:t>العائد </a:t>
            </a:r>
            <a:r>
              <a:rPr lang="ar-JO" dirty="0"/>
              <a:t>المتوقع تحقيقه من أي استثمار هو القيمة الوسطية للنتائج المحتمـل حـدوثها مرجحـة باحتمال حدوث كلٍ منها. </a:t>
            </a:r>
            <a:endParaRPr lang="ar-JO" dirty="0" smtClean="0"/>
          </a:p>
          <a:p>
            <a:pPr>
              <a:buFontTx/>
              <a:buChar char="-"/>
            </a:pPr>
            <a:r>
              <a:rPr lang="ar-JO" dirty="0" smtClean="0"/>
              <a:t>أي </a:t>
            </a:r>
            <a:r>
              <a:rPr lang="ar-JO" dirty="0"/>
              <a:t>أن العائد المتوقع ينتج من ضرب كل نتيجة ممكنة باحتمال حدوثها ، ثم جمع الضرب لكل الحالات، للحصول على القيمة الوسطية أو القيمة الأكثر احتمالاً لتحققها. </a:t>
            </a:r>
            <a:endParaRPr lang="ar-JO" dirty="0" smtClean="0"/>
          </a:p>
          <a:p>
            <a:pPr>
              <a:buFontTx/>
              <a:buChar char="-"/>
            </a:pPr>
            <a:r>
              <a:rPr lang="ar-JO" dirty="0" smtClean="0"/>
              <a:t>أي </a:t>
            </a:r>
            <a:r>
              <a:rPr lang="ar-JO" dirty="0"/>
              <a:t>أن: </a:t>
            </a:r>
            <a:endParaRPr lang="ar-JO" dirty="0" smtClean="0"/>
          </a:p>
          <a:p>
            <a:pPr>
              <a:buFontTx/>
              <a:buChar char="-"/>
            </a:pPr>
            <a:r>
              <a:rPr lang="ar-JO" dirty="0" smtClean="0"/>
              <a:t>العائد </a:t>
            </a:r>
            <a:r>
              <a:rPr lang="ar-JO" dirty="0"/>
              <a:t>المتوقع = </a:t>
            </a:r>
            <a:endParaRPr lang="ar-JO" dirty="0" smtClean="0"/>
          </a:p>
          <a:p>
            <a:pPr>
              <a:buFontTx/>
              <a:buChar char="-"/>
            </a:pPr>
            <a:r>
              <a:rPr lang="ar-JO" dirty="0" smtClean="0"/>
              <a:t>حيث </a:t>
            </a:r>
            <a:r>
              <a:rPr lang="ar-JO" dirty="0"/>
              <a:t>: </a:t>
            </a:r>
            <a:endParaRPr lang="ar-JO" dirty="0" smtClean="0"/>
          </a:p>
          <a:p>
            <a:pPr>
              <a:buFontTx/>
              <a:buChar char="-"/>
            </a:pPr>
            <a:r>
              <a:rPr lang="ar-JO" dirty="0" smtClean="0"/>
              <a:t>ح </a:t>
            </a:r>
            <a:r>
              <a:rPr lang="ar-JO" baseline="-25000" dirty="0"/>
              <a:t>ر</a:t>
            </a:r>
            <a:r>
              <a:rPr lang="ar-JO" dirty="0"/>
              <a:t> : احتمال تحقق الحدث </a:t>
            </a:r>
            <a:r>
              <a:rPr lang="ar-JO" dirty="0" smtClean="0"/>
              <a:t>ر</a:t>
            </a:r>
          </a:p>
          <a:p>
            <a:pPr>
              <a:buFontTx/>
              <a:buChar char="-"/>
            </a:pPr>
            <a:r>
              <a:rPr lang="ar-JO" dirty="0" smtClean="0"/>
              <a:t> </a:t>
            </a:r>
            <a:r>
              <a:rPr lang="ar-JO" dirty="0"/>
              <a:t>ع </a:t>
            </a:r>
            <a:r>
              <a:rPr lang="ar-JO" baseline="-25000" dirty="0"/>
              <a:t>ر</a:t>
            </a:r>
            <a:r>
              <a:rPr lang="ar-JO" dirty="0"/>
              <a:t> : العائد في حالة تحقق الحدث ر </a:t>
            </a:r>
            <a:endParaRPr lang="ar-JO" dirty="0" smtClean="0"/>
          </a:p>
          <a:p>
            <a:pPr>
              <a:buFontTx/>
              <a:buChar char="-"/>
            </a:pPr>
            <a:r>
              <a:rPr lang="ar-JO" dirty="0" smtClean="0"/>
              <a:t>ونستطيع </a:t>
            </a:r>
            <a:r>
              <a:rPr lang="ar-JO" dirty="0"/>
              <a:t>الآن أن نحسب العائد المتوقع للشركتين في المثال السابق كالتالي :- </a:t>
            </a:r>
            <a:endParaRPr lang="ar-JO" dirty="0" smtClean="0"/>
          </a:p>
          <a:p>
            <a:pPr>
              <a:buFontTx/>
              <a:buChar char="-"/>
            </a:pPr>
            <a:r>
              <a:rPr lang="ar-JO" dirty="0" smtClean="0"/>
              <a:t>العائد المتوقع للشركة (</a:t>
            </a:r>
            <a:r>
              <a:rPr lang="en-US" dirty="0" smtClean="0"/>
              <a:t>A</a:t>
            </a:r>
            <a:r>
              <a:rPr lang="ar-JO" dirty="0" smtClean="0"/>
              <a:t>)= (</a:t>
            </a:r>
            <a:r>
              <a:rPr lang="en-US" dirty="0" smtClean="0"/>
              <a:t>0.3</a:t>
            </a:r>
            <a:r>
              <a:rPr lang="ar-JO" dirty="0" smtClean="0"/>
              <a:t>×</a:t>
            </a:r>
            <a:r>
              <a:rPr lang="en-US" dirty="0" smtClean="0"/>
              <a:t>0.7</a:t>
            </a:r>
            <a:r>
              <a:rPr lang="ar-JO" dirty="0" smtClean="0"/>
              <a:t>) + </a:t>
            </a:r>
            <a:r>
              <a:rPr lang="ar-JO" dirty="0"/>
              <a:t>(</a:t>
            </a:r>
            <a:r>
              <a:rPr lang="en-US" dirty="0" smtClean="0"/>
              <a:t>0.4</a:t>
            </a:r>
            <a:r>
              <a:rPr lang="ar-JO" dirty="0" smtClean="0"/>
              <a:t>×</a:t>
            </a:r>
            <a:r>
              <a:rPr lang="en-US" dirty="0" smtClean="0"/>
              <a:t>0.2</a:t>
            </a:r>
            <a:r>
              <a:rPr lang="ar-JO" dirty="0" smtClean="0"/>
              <a:t>) + </a:t>
            </a:r>
            <a:r>
              <a:rPr lang="ar-JO" dirty="0"/>
              <a:t>(</a:t>
            </a:r>
            <a:r>
              <a:rPr lang="en-US" dirty="0"/>
              <a:t>0.3</a:t>
            </a:r>
            <a:r>
              <a:rPr lang="ar-JO" dirty="0"/>
              <a:t>×</a:t>
            </a:r>
            <a:r>
              <a:rPr lang="en-US" dirty="0" smtClean="0"/>
              <a:t>0.3)</a:t>
            </a:r>
            <a:r>
              <a:rPr lang="ar-JO" dirty="0" smtClean="0"/>
              <a:t>))</a:t>
            </a:r>
          </a:p>
          <a:p>
            <a:pPr marL="0" indent="0">
              <a:buNone/>
            </a:pPr>
            <a:r>
              <a:rPr lang="ar-JO" dirty="0"/>
              <a:t> </a:t>
            </a:r>
            <a:r>
              <a:rPr lang="ar-JO" dirty="0" smtClean="0"/>
              <a:t>                                = </a:t>
            </a:r>
            <a:r>
              <a:rPr lang="en-US" dirty="0" smtClean="0"/>
              <a:t>0.21</a:t>
            </a:r>
            <a:r>
              <a:rPr lang="ar-JO" dirty="0" smtClean="0"/>
              <a:t> + </a:t>
            </a:r>
            <a:r>
              <a:rPr lang="en-US" dirty="0" smtClean="0"/>
              <a:t>0.08</a:t>
            </a:r>
            <a:r>
              <a:rPr lang="ar-JO" dirty="0" smtClean="0"/>
              <a:t> -</a:t>
            </a:r>
            <a:r>
              <a:rPr lang="en-US" dirty="0" smtClean="0"/>
              <a:t> </a:t>
            </a:r>
            <a:r>
              <a:rPr lang="ar-JO" dirty="0" smtClean="0"/>
              <a:t> </a:t>
            </a:r>
            <a:r>
              <a:rPr lang="en-US" dirty="0" smtClean="0"/>
              <a:t>0.09</a:t>
            </a:r>
            <a:r>
              <a:rPr lang="ar-JO" dirty="0" smtClean="0"/>
              <a:t> </a:t>
            </a:r>
          </a:p>
          <a:p>
            <a:pPr marL="0" indent="0">
              <a:buNone/>
            </a:pPr>
            <a:r>
              <a:rPr lang="ar-JO" dirty="0"/>
              <a:t> </a:t>
            </a:r>
            <a:r>
              <a:rPr lang="ar-JO" dirty="0" smtClean="0"/>
              <a:t>                                = </a:t>
            </a:r>
            <a:r>
              <a:rPr lang="en-US" dirty="0" smtClean="0"/>
              <a:t>0.20</a:t>
            </a:r>
            <a:r>
              <a:rPr lang="ar-JO" dirty="0" smtClean="0"/>
              <a:t> </a:t>
            </a:r>
          </a:p>
          <a:p>
            <a:pPr>
              <a:buFontTx/>
              <a:buChar char="-"/>
            </a:pPr>
            <a:r>
              <a:rPr lang="ar-JO" dirty="0" smtClean="0"/>
              <a:t>العائد </a:t>
            </a:r>
            <a:r>
              <a:rPr lang="ar-JO" dirty="0"/>
              <a:t>المتوقع للشركة </a:t>
            </a:r>
            <a:r>
              <a:rPr lang="ar-JO" dirty="0" smtClean="0"/>
              <a:t>(</a:t>
            </a:r>
            <a:r>
              <a:rPr lang="en-US" dirty="0" smtClean="0"/>
              <a:t>B</a:t>
            </a:r>
            <a:r>
              <a:rPr lang="ar-JO" dirty="0" smtClean="0"/>
              <a:t>)= </a:t>
            </a:r>
            <a:r>
              <a:rPr lang="ar-JO" dirty="0"/>
              <a:t>(</a:t>
            </a:r>
            <a:r>
              <a:rPr lang="en-US" dirty="0"/>
              <a:t>0.3</a:t>
            </a:r>
            <a:r>
              <a:rPr lang="ar-JO" dirty="0"/>
              <a:t>×</a:t>
            </a:r>
            <a:r>
              <a:rPr lang="en-US" dirty="0" smtClean="0"/>
              <a:t>0.25</a:t>
            </a:r>
            <a:r>
              <a:rPr lang="ar-JO" dirty="0" smtClean="0"/>
              <a:t>) </a:t>
            </a:r>
            <a:r>
              <a:rPr lang="ar-JO" dirty="0"/>
              <a:t>+ (</a:t>
            </a:r>
            <a:r>
              <a:rPr lang="en-US" dirty="0" smtClean="0"/>
              <a:t>0.4</a:t>
            </a:r>
            <a:r>
              <a:rPr lang="ar-JO" dirty="0" smtClean="0"/>
              <a:t>×</a:t>
            </a:r>
            <a:r>
              <a:rPr lang="en-US" dirty="0" smtClean="0"/>
              <a:t>0.2</a:t>
            </a:r>
            <a:r>
              <a:rPr lang="ar-JO" dirty="0" smtClean="0"/>
              <a:t>) </a:t>
            </a:r>
            <a:r>
              <a:rPr lang="ar-JO" dirty="0"/>
              <a:t>+ (</a:t>
            </a:r>
            <a:r>
              <a:rPr lang="en-US" dirty="0"/>
              <a:t>0.3</a:t>
            </a:r>
            <a:r>
              <a:rPr lang="ar-JO" dirty="0"/>
              <a:t>×</a:t>
            </a:r>
            <a:r>
              <a:rPr lang="en-US" dirty="0" smtClean="0"/>
              <a:t>0.15 </a:t>
            </a:r>
            <a:r>
              <a:rPr lang="ar-JO" dirty="0" smtClean="0"/>
              <a:t>)</a:t>
            </a:r>
            <a:endParaRPr lang="ar-JO" dirty="0"/>
          </a:p>
          <a:p>
            <a:pPr marL="0" indent="0">
              <a:buNone/>
            </a:pPr>
            <a:r>
              <a:rPr lang="ar-JO" dirty="0"/>
              <a:t>                                 = </a:t>
            </a:r>
            <a:r>
              <a:rPr lang="en-US" dirty="0" smtClean="0"/>
              <a:t>0.075</a:t>
            </a:r>
            <a:r>
              <a:rPr lang="ar-JO" dirty="0" smtClean="0"/>
              <a:t> </a:t>
            </a:r>
            <a:r>
              <a:rPr lang="ar-JO" dirty="0"/>
              <a:t>+ </a:t>
            </a:r>
            <a:r>
              <a:rPr lang="en-US" dirty="0"/>
              <a:t>0.08</a:t>
            </a:r>
            <a:r>
              <a:rPr lang="ar-JO" dirty="0"/>
              <a:t> </a:t>
            </a:r>
            <a:r>
              <a:rPr lang="en-US" dirty="0" smtClean="0"/>
              <a:t>+</a:t>
            </a:r>
            <a:r>
              <a:rPr lang="ar-JO" dirty="0" smtClean="0"/>
              <a:t> </a:t>
            </a:r>
            <a:r>
              <a:rPr lang="en-US" dirty="0" smtClean="0"/>
              <a:t>0.045</a:t>
            </a:r>
            <a:r>
              <a:rPr lang="ar-JO" dirty="0" smtClean="0"/>
              <a:t> </a:t>
            </a:r>
            <a:endParaRPr lang="ar-JO" dirty="0"/>
          </a:p>
          <a:p>
            <a:pPr marL="0" indent="0">
              <a:buNone/>
            </a:pPr>
            <a:r>
              <a:rPr lang="ar-JO" dirty="0"/>
              <a:t>                                 = </a:t>
            </a:r>
            <a:r>
              <a:rPr lang="en-US" dirty="0"/>
              <a:t>0.20</a:t>
            </a:r>
            <a:endParaRPr lang="ar-JO" dirty="0"/>
          </a:p>
          <a:p>
            <a:pPr marL="0" indent="0">
              <a:buNone/>
            </a:pPr>
            <a:endParaRPr lang="ar-JO" dirty="0"/>
          </a:p>
          <a:p>
            <a:pPr>
              <a:buFontTx/>
              <a:buChar char="-"/>
            </a:pPr>
            <a:endParaRPr lang="ar-JO" dirty="0"/>
          </a:p>
          <a:p>
            <a:pPr>
              <a:buFontTx/>
              <a:buChar char="-"/>
            </a:pPr>
            <a:endParaRPr lang="ar-JO" dirty="0" smtClean="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2132856"/>
            <a:ext cx="924054" cy="571580"/>
          </a:xfrm>
          <a:prstGeom prst="rect">
            <a:avLst/>
          </a:prstGeom>
        </p:spPr>
      </p:pic>
    </p:spTree>
    <p:extLst>
      <p:ext uri="{BB962C8B-B14F-4D97-AF65-F5344CB8AC3E}">
        <p14:creationId xmlns:p14="http://schemas.microsoft.com/office/powerpoint/2010/main" val="184065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9" fill="hold"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9" fill="hold"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9" fill="hold"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504056"/>
          </a:xfrm>
        </p:spPr>
        <p:txBody>
          <a:bodyPr>
            <a:noAutofit/>
          </a:bodyPr>
          <a:lstStyle/>
          <a:p>
            <a:pPr algn="r"/>
            <a:r>
              <a:rPr lang="ar-JO" sz="3600" b="1" dirty="0" smtClean="0">
                <a:solidFill>
                  <a:srgbClr val="00B0F0"/>
                </a:solidFill>
              </a:rPr>
              <a:t>قياس المخاطر:</a:t>
            </a:r>
            <a:endParaRPr lang="en-US" sz="3600" b="1" dirty="0">
              <a:solidFill>
                <a:srgbClr val="00B0F0"/>
              </a:solidFill>
            </a:endParaRPr>
          </a:p>
        </p:txBody>
      </p:sp>
      <p:sp>
        <p:nvSpPr>
          <p:cNvPr id="3" name="عنصر نائب للمحتوى 2"/>
          <p:cNvSpPr>
            <a:spLocks noGrp="1"/>
          </p:cNvSpPr>
          <p:nvPr>
            <p:ph idx="1"/>
          </p:nvPr>
        </p:nvSpPr>
        <p:spPr>
          <a:xfrm>
            <a:off x="457200" y="836712"/>
            <a:ext cx="8229600" cy="5544616"/>
          </a:xfrm>
        </p:spPr>
        <p:txBody>
          <a:bodyPr>
            <a:normAutofit fontScale="55000" lnSpcReduction="20000"/>
          </a:bodyPr>
          <a:lstStyle/>
          <a:p>
            <a:pPr marL="0" indent="0">
              <a:buNone/>
            </a:pPr>
            <a:r>
              <a:rPr lang="ar-JO" dirty="0" smtClean="0"/>
              <a:t>- رأينا </a:t>
            </a:r>
            <a:r>
              <a:rPr lang="ar-JO" dirty="0"/>
              <a:t>في المثال السابق أن العائد المتوقع من كلٍ من الاستثمارين متساوٍ فهل هذا يعني أن المستثمر يستطيع اختيار أيٍ منهما بدون فرق ؟ </a:t>
            </a:r>
            <a:endParaRPr lang="ar-JO" dirty="0" smtClean="0"/>
          </a:p>
          <a:p>
            <a:pPr>
              <a:buFontTx/>
              <a:buChar char="-"/>
            </a:pPr>
            <a:r>
              <a:rPr lang="ar-JO" dirty="0" smtClean="0"/>
              <a:t>الجواب لا.</a:t>
            </a:r>
          </a:p>
          <a:p>
            <a:pPr>
              <a:buFontTx/>
              <a:buChar char="-"/>
            </a:pPr>
            <a:r>
              <a:rPr lang="ar-JO" dirty="0" smtClean="0"/>
              <a:t> </a:t>
            </a:r>
            <a:r>
              <a:rPr lang="ar-JO" dirty="0"/>
              <a:t>لأن هناك جانباً آخر للقرار الاستثماري لا بد من أخذه بعين الاعتبـار، ألا وهـو درجة المخاطرة المرتبطة </a:t>
            </a:r>
            <a:r>
              <a:rPr lang="ar-JO" dirty="0" smtClean="0"/>
              <a:t>بالاستثمار.</a:t>
            </a:r>
          </a:p>
          <a:p>
            <a:pPr>
              <a:buFontTx/>
              <a:buChar char="-"/>
            </a:pPr>
            <a:r>
              <a:rPr lang="ar-JO" dirty="0" smtClean="0"/>
              <a:t> </a:t>
            </a:r>
            <a:r>
              <a:rPr lang="ar-JO" dirty="0"/>
              <a:t>وكما ذكرنا سابقاً فإن المخاطرة هي احتمال عدم تحقق النتائج المتوقعة. </a:t>
            </a:r>
            <a:endParaRPr lang="ar-JO" dirty="0" smtClean="0"/>
          </a:p>
          <a:p>
            <a:pPr>
              <a:buFontTx/>
              <a:buChar char="-"/>
            </a:pPr>
            <a:r>
              <a:rPr lang="ar-JO" dirty="0" smtClean="0"/>
              <a:t>ولكن </a:t>
            </a:r>
            <a:r>
              <a:rPr lang="ar-JO" dirty="0"/>
              <a:t>أي الاستثمارات أكثر مخاطرة؟ </a:t>
            </a:r>
            <a:endParaRPr lang="ar-JO" dirty="0" smtClean="0"/>
          </a:p>
          <a:p>
            <a:pPr>
              <a:buFontTx/>
              <a:buChar char="-"/>
            </a:pPr>
            <a:r>
              <a:rPr lang="ar-JO" dirty="0" smtClean="0"/>
              <a:t>لو </a:t>
            </a:r>
            <a:r>
              <a:rPr lang="ar-JO" dirty="0"/>
              <a:t>أمعنا النظر في التوزيع الاحتمالي في المثال السابق للاحظنا ما يلي: </a:t>
            </a:r>
            <a:endParaRPr lang="ar-JO" dirty="0" smtClean="0"/>
          </a:p>
          <a:p>
            <a:pPr>
              <a:buFontTx/>
              <a:buChar char="-"/>
            </a:pPr>
            <a:r>
              <a:rPr lang="ar-JO" dirty="0" smtClean="0"/>
              <a:t>بالنسبة </a:t>
            </a:r>
            <a:r>
              <a:rPr lang="ar-JO" dirty="0"/>
              <a:t>للاستثمار </a:t>
            </a:r>
            <a:r>
              <a:rPr lang="ar-JO" dirty="0" smtClean="0"/>
              <a:t>(</a:t>
            </a:r>
            <a:r>
              <a:rPr lang="en-US" dirty="0" smtClean="0"/>
              <a:t>A</a:t>
            </a:r>
            <a:r>
              <a:rPr lang="ar-JO" dirty="0" smtClean="0"/>
              <a:t>) </a:t>
            </a:r>
            <a:r>
              <a:rPr lang="ar-JO" dirty="0"/>
              <a:t>فإن القيمة الأكثر احتمالاً أو القيمة المتوقعة هي </a:t>
            </a:r>
            <a:r>
              <a:rPr lang="en-US" dirty="0" smtClean="0"/>
              <a:t>20</a:t>
            </a:r>
            <a:r>
              <a:rPr lang="ar-JO" dirty="0" smtClean="0"/>
              <a:t> % </a:t>
            </a:r>
          </a:p>
          <a:p>
            <a:pPr>
              <a:buFontTx/>
              <a:buChar char="-"/>
            </a:pPr>
            <a:r>
              <a:rPr lang="ar-JO" dirty="0" smtClean="0"/>
              <a:t>ولكن </a:t>
            </a:r>
            <a:r>
              <a:rPr lang="ar-JO" dirty="0"/>
              <a:t>يجب أن لا ننسى أن احتمال تحقق قيم أخرى للعائد لا زال وارداً، </a:t>
            </a:r>
            <a:endParaRPr lang="ar-JO" dirty="0" smtClean="0"/>
          </a:p>
          <a:p>
            <a:pPr>
              <a:buFontTx/>
              <a:buChar char="-"/>
            </a:pPr>
            <a:r>
              <a:rPr lang="ar-JO" dirty="0" smtClean="0"/>
              <a:t>فهناك </a:t>
            </a:r>
            <a:r>
              <a:rPr lang="ar-JO" dirty="0"/>
              <a:t>احتمال بنسبة </a:t>
            </a:r>
            <a:r>
              <a:rPr lang="en-US" dirty="0" smtClean="0"/>
              <a:t>30</a:t>
            </a:r>
            <a:r>
              <a:rPr lang="ar-JO" dirty="0" smtClean="0"/>
              <a:t> % لتحقيق </a:t>
            </a:r>
            <a:r>
              <a:rPr lang="ar-JO" dirty="0"/>
              <a:t>عائـد </a:t>
            </a:r>
            <a:r>
              <a:rPr lang="en-US" dirty="0" smtClean="0"/>
              <a:t>70</a:t>
            </a:r>
            <a:r>
              <a:rPr lang="ar-JO" dirty="0" smtClean="0"/>
              <a:t>%.</a:t>
            </a:r>
          </a:p>
          <a:p>
            <a:pPr>
              <a:buFontTx/>
              <a:buChar char="-"/>
            </a:pPr>
            <a:r>
              <a:rPr lang="ar-JO" dirty="0" smtClean="0"/>
              <a:t> كما </a:t>
            </a:r>
            <a:r>
              <a:rPr lang="ar-JO" dirty="0"/>
              <a:t>أن هناك احتمال </a:t>
            </a:r>
            <a:r>
              <a:rPr lang="en-US" dirty="0" smtClean="0"/>
              <a:t>30</a:t>
            </a:r>
            <a:r>
              <a:rPr lang="ar-JO" dirty="0" smtClean="0"/>
              <a:t>% لتحقيق </a:t>
            </a:r>
            <a:r>
              <a:rPr lang="ar-JO" dirty="0"/>
              <a:t>خسارة </a:t>
            </a:r>
            <a:r>
              <a:rPr lang="ar-JO" dirty="0" smtClean="0"/>
              <a:t>بنسبة </a:t>
            </a:r>
            <a:r>
              <a:rPr lang="en-US" dirty="0" smtClean="0"/>
              <a:t>30</a:t>
            </a:r>
            <a:r>
              <a:rPr lang="ar-JO" dirty="0" smtClean="0"/>
              <a:t>%.</a:t>
            </a:r>
          </a:p>
          <a:p>
            <a:pPr>
              <a:buFontTx/>
              <a:buChar char="-"/>
            </a:pPr>
            <a:r>
              <a:rPr lang="ar-JO" dirty="0" smtClean="0"/>
              <a:t> أي </a:t>
            </a:r>
            <a:r>
              <a:rPr lang="ar-JO" dirty="0"/>
              <a:t>أن هناك احتمالاً لابتعـاد النتائج الفعلية عن المتوقعة بدرجة كبيرة. </a:t>
            </a:r>
            <a:endParaRPr lang="ar-JO" dirty="0" smtClean="0"/>
          </a:p>
          <a:p>
            <a:pPr>
              <a:buFontTx/>
              <a:buChar char="-"/>
            </a:pPr>
            <a:r>
              <a:rPr lang="ar-JO" dirty="0" smtClean="0"/>
              <a:t>أما </a:t>
            </a:r>
            <a:r>
              <a:rPr lang="ar-JO" dirty="0"/>
              <a:t>بالنسبة للاستثمار </a:t>
            </a:r>
            <a:r>
              <a:rPr lang="ar-JO" dirty="0" smtClean="0"/>
              <a:t>(</a:t>
            </a:r>
            <a:r>
              <a:rPr lang="en-US" dirty="0" smtClean="0"/>
              <a:t>B</a:t>
            </a:r>
            <a:r>
              <a:rPr lang="ar-JO" dirty="0" smtClean="0"/>
              <a:t>) </a:t>
            </a:r>
            <a:r>
              <a:rPr lang="ar-JO" dirty="0"/>
              <a:t>فمع أن القيمة المتوقعة للعائد هي </a:t>
            </a:r>
            <a:r>
              <a:rPr lang="en-US" dirty="0" smtClean="0"/>
              <a:t>20</a:t>
            </a:r>
            <a:r>
              <a:rPr lang="ar-JO" dirty="0" smtClean="0"/>
              <a:t> % أيضاً</a:t>
            </a:r>
            <a:r>
              <a:rPr lang="ar-JO" dirty="0"/>
              <a:t>، </a:t>
            </a:r>
            <a:endParaRPr lang="ar-JO" dirty="0" smtClean="0"/>
          </a:p>
          <a:p>
            <a:pPr>
              <a:buFontTx/>
              <a:buChar char="-"/>
            </a:pPr>
            <a:r>
              <a:rPr lang="ar-JO" dirty="0" smtClean="0"/>
              <a:t>لكن </a:t>
            </a:r>
            <a:r>
              <a:rPr lang="ar-JO" dirty="0"/>
              <a:t>احتمال تحقـق نتائج فعلية تبتعد كثيراً عن المتوقع هو احتمال </a:t>
            </a:r>
            <a:r>
              <a:rPr lang="ar-JO" dirty="0" smtClean="0"/>
              <a:t>أقل.</a:t>
            </a:r>
          </a:p>
          <a:p>
            <a:pPr>
              <a:buFontTx/>
              <a:buChar char="-"/>
            </a:pPr>
            <a:r>
              <a:rPr lang="ar-JO" dirty="0" smtClean="0"/>
              <a:t> </a:t>
            </a:r>
            <a:r>
              <a:rPr lang="ar-JO" dirty="0"/>
              <a:t>لأن النتائج المحتملة تتراوح بين </a:t>
            </a:r>
            <a:r>
              <a:rPr lang="en-US" dirty="0" smtClean="0"/>
              <a:t>15</a:t>
            </a:r>
            <a:r>
              <a:rPr lang="ar-JO" dirty="0" smtClean="0"/>
              <a:t>% باحتمال </a:t>
            </a:r>
            <a:r>
              <a:rPr lang="en-US" dirty="0" smtClean="0"/>
              <a:t>30</a:t>
            </a:r>
            <a:r>
              <a:rPr lang="ar-JO" dirty="0" smtClean="0"/>
              <a:t>%</a:t>
            </a:r>
            <a:r>
              <a:rPr lang="ar-SA" dirty="0" smtClean="0"/>
              <a:t>. </a:t>
            </a:r>
          </a:p>
          <a:p>
            <a:pPr>
              <a:buFontTx/>
              <a:buChar char="-"/>
            </a:pPr>
            <a:r>
              <a:rPr lang="ar-JO" dirty="0" smtClean="0"/>
              <a:t>وبين </a:t>
            </a:r>
            <a:r>
              <a:rPr lang="en-US" dirty="0" smtClean="0"/>
              <a:t>25</a:t>
            </a:r>
            <a:r>
              <a:rPr lang="ar-JO" dirty="0" smtClean="0"/>
              <a:t>% باحتمال </a:t>
            </a:r>
            <a:r>
              <a:rPr lang="en-US" dirty="0" smtClean="0"/>
              <a:t>30</a:t>
            </a:r>
            <a:r>
              <a:rPr lang="ar-JO" dirty="0" smtClean="0"/>
              <a:t>%.</a:t>
            </a:r>
          </a:p>
          <a:p>
            <a:pPr>
              <a:buFontTx/>
              <a:buChar char="-"/>
            </a:pPr>
            <a:r>
              <a:rPr lang="ar-JO" dirty="0" smtClean="0"/>
              <a:t> أي </a:t>
            </a:r>
            <a:r>
              <a:rPr lang="ar-JO" dirty="0"/>
              <a:t>أن المدى الذي يمكن أن يتقلب فيه العائد الفعلي حول العائد المتوقع أقل في الحالة الثانية عنه في الحالة الأولى. </a:t>
            </a:r>
            <a:endParaRPr lang="ar-JO" dirty="0" smtClean="0"/>
          </a:p>
          <a:p>
            <a:pPr>
              <a:buFontTx/>
              <a:buChar char="-"/>
            </a:pPr>
            <a:r>
              <a:rPr lang="ar-JO" dirty="0" smtClean="0"/>
              <a:t>لذلك </a:t>
            </a:r>
            <a:r>
              <a:rPr lang="ar-JO" dirty="0"/>
              <a:t>يمكن أن نقول أن الاستثمار الأول أكثر مخاطرة من الاستثمار الثاني. </a:t>
            </a:r>
            <a:endParaRPr lang="en-US" dirty="0"/>
          </a:p>
        </p:txBody>
      </p:sp>
    </p:spTree>
    <p:extLst>
      <p:ext uri="{BB962C8B-B14F-4D97-AF65-F5344CB8AC3E}">
        <p14:creationId xmlns:p14="http://schemas.microsoft.com/office/powerpoint/2010/main" val="401712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3"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3"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3"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3" fill="hold" grpId="0" nodeType="clickEffect">
                                  <p:stCondLst>
                                    <p:cond delay="0"/>
                                  </p:stCondLst>
                                  <p:childTnLst>
                                    <p:set>
                                      <p:cBhvr>
                                        <p:cTn id="108" dur="1" fill="hold">
                                          <p:stCondLst>
                                            <p:cond delay="0"/>
                                          </p:stCondLst>
                                        </p:cTn>
                                        <p:tgtEl>
                                          <p:spTgt spid="3">
                                            <p:txEl>
                                              <p:pRg st="16" end="16"/>
                                            </p:txEl>
                                          </p:spTgt>
                                        </p:tgtEl>
                                        <p:attrNameLst>
                                          <p:attrName>style.visibility</p:attrName>
                                        </p:attrNameLst>
                                      </p:cBhvr>
                                      <p:to>
                                        <p:strVal val="visible"/>
                                      </p:to>
                                    </p:set>
                                    <p:anim calcmode="lin" valueType="num">
                                      <p:cBhvr additive="base">
                                        <p:cTn id="109"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
                                            <p:txEl>
                                              <p:pRg st="16" end="1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032" y="332656"/>
            <a:ext cx="8229600" cy="5793507"/>
          </a:xfrm>
        </p:spPr>
        <p:txBody>
          <a:bodyPr>
            <a:normAutofit fontScale="70000" lnSpcReduction="20000"/>
          </a:bodyPr>
          <a:lstStyle/>
          <a:p>
            <a:pPr>
              <a:buFontTx/>
              <a:buChar char="-"/>
            </a:pPr>
            <a:r>
              <a:rPr lang="ar-JO" dirty="0" smtClean="0"/>
              <a:t>ولكن </a:t>
            </a:r>
            <a:r>
              <a:rPr lang="ar-JO" dirty="0"/>
              <a:t>كيف نقيس المخاطرة عملياً</a:t>
            </a:r>
            <a:r>
              <a:rPr lang="ar-JO" dirty="0" smtClean="0"/>
              <a:t>؟</a:t>
            </a:r>
          </a:p>
          <a:p>
            <a:pPr>
              <a:buFontTx/>
              <a:buChar char="-"/>
            </a:pPr>
            <a:r>
              <a:rPr lang="ar-JO" dirty="0" smtClean="0"/>
              <a:t> </a:t>
            </a:r>
            <a:r>
              <a:rPr lang="ar-JO" dirty="0"/>
              <a:t>لقياس المخاطرة </a:t>
            </a:r>
            <a:r>
              <a:rPr lang="ar-JO" dirty="0" smtClean="0"/>
              <a:t>نستخدم </a:t>
            </a:r>
            <a:r>
              <a:rPr lang="ar-JO" dirty="0"/>
              <a:t>من علم الإحصاء مقياساً يقيس مدى تشـتت القـيم حـول وسـطها الحسابي، يعرف بالانحراف </a:t>
            </a:r>
            <a:r>
              <a:rPr lang="ar-JO" dirty="0" smtClean="0"/>
              <a:t>المعياري.</a:t>
            </a:r>
          </a:p>
          <a:p>
            <a:pPr>
              <a:buFontTx/>
              <a:buChar char="-"/>
            </a:pPr>
            <a:r>
              <a:rPr lang="ar-JO" dirty="0" smtClean="0"/>
              <a:t>كلما </a:t>
            </a:r>
            <a:r>
              <a:rPr lang="ar-JO" dirty="0"/>
              <a:t>كان الانحراف المعياري أكبر كانت إمكانية تحقق قـيم بعيدة عن القيمة المتوقعة أكبر، وبالتالي تكون المخاطرة أكبر</a:t>
            </a:r>
            <a:r>
              <a:rPr lang="ar-JO" dirty="0" smtClean="0"/>
              <a:t>.</a:t>
            </a:r>
          </a:p>
          <a:p>
            <a:pPr>
              <a:buFontTx/>
              <a:buChar char="-"/>
            </a:pPr>
            <a:r>
              <a:rPr lang="ar-JO" dirty="0" smtClean="0"/>
              <a:t> لقياس </a:t>
            </a:r>
            <a:r>
              <a:rPr lang="ar-JO" dirty="0"/>
              <a:t>الانحراف المعياري نتبع الخطوات التالية</a:t>
            </a:r>
            <a:r>
              <a:rPr lang="ar-JO" dirty="0" smtClean="0"/>
              <a:t>:</a:t>
            </a:r>
          </a:p>
          <a:p>
            <a:pPr marL="0" indent="0">
              <a:buNone/>
            </a:pPr>
            <a:r>
              <a:rPr lang="ar-JO" dirty="0" smtClean="0"/>
              <a:t> </a:t>
            </a:r>
            <a:r>
              <a:rPr lang="ar-JO" b="1" dirty="0"/>
              <a:t>أولاً: حساب العائد المتوقع (المتوسط المرجح)، كما تم شرحه سابقاً</a:t>
            </a:r>
            <a:r>
              <a:rPr lang="ar-JO" b="1" dirty="0" smtClean="0"/>
              <a:t>.</a:t>
            </a:r>
          </a:p>
          <a:p>
            <a:pPr marL="0" indent="0">
              <a:buNone/>
            </a:pPr>
            <a:r>
              <a:rPr lang="ar-JO" b="1" dirty="0" smtClean="0"/>
              <a:t> </a:t>
            </a:r>
            <a:r>
              <a:rPr lang="ar-JO" b="1" dirty="0"/>
              <a:t>ثانياً: قياس تشتت العوائد الممكنة عن وسطها (العائد المتوقع) </a:t>
            </a:r>
            <a:r>
              <a:rPr lang="ar-JO" dirty="0"/>
              <a:t>: </a:t>
            </a:r>
            <a:endParaRPr lang="ar-JO" dirty="0" smtClean="0"/>
          </a:p>
          <a:p>
            <a:pPr marL="0" indent="0">
              <a:buNone/>
            </a:pPr>
            <a:r>
              <a:rPr lang="ar-JO" dirty="0" smtClean="0"/>
              <a:t>وتقاس </a:t>
            </a:r>
            <a:r>
              <a:rPr lang="ar-JO" dirty="0"/>
              <a:t>قيمة هذا التشتت بمقياس يعرف بالتباين </a:t>
            </a:r>
            <a:r>
              <a:rPr lang="ar-JO" dirty="0" smtClean="0"/>
              <a:t>(</a:t>
            </a:r>
            <a:r>
              <a:rPr lang="en-US" dirty="0" smtClean="0"/>
              <a:t>Variance</a:t>
            </a:r>
            <a:r>
              <a:rPr lang="ar-JO" dirty="0" smtClean="0"/>
              <a:t>) (</a:t>
            </a:r>
            <a:r>
              <a:rPr lang="el-GR" dirty="0" smtClean="0"/>
              <a:t>σ</a:t>
            </a:r>
            <a:r>
              <a:rPr lang="en-US" baseline="30000" dirty="0" smtClean="0"/>
              <a:t>2</a:t>
            </a:r>
            <a:r>
              <a:rPr lang="ar-JO" dirty="0" smtClean="0"/>
              <a:t>) هو </a:t>
            </a:r>
            <a:r>
              <a:rPr lang="ar-JO" dirty="0"/>
              <a:t>يساوي :- </a:t>
            </a:r>
            <a:endParaRPr lang="ar-JO" dirty="0" smtClean="0"/>
          </a:p>
          <a:p>
            <a:pPr marL="0" indent="0">
              <a:buNone/>
            </a:pPr>
            <a:endParaRPr lang="ar-JO" dirty="0" smtClean="0"/>
          </a:p>
          <a:p>
            <a:pPr marL="0" indent="0">
              <a:buNone/>
            </a:pPr>
            <a:r>
              <a:rPr lang="ar-JO" dirty="0"/>
              <a:t>التباين (</a:t>
            </a:r>
            <a:r>
              <a:rPr lang="el-GR" dirty="0"/>
              <a:t>σ</a:t>
            </a:r>
            <a:r>
              <a:rPr lang="en-US" baseline="30000" dirty="0"/>
              <a:t>2</a:t>
            </a:r>
            <a:r>
              <a:rPr lang="ar-JO" dirty="0"/>
              <a:t>) </a:t>
            </a:r>
            <a:r>
              <a:rPr lang="ar-JO" dirty="0" smtClean="0"/>
              <a:t>=             </a:t>
            </a:r>
            <a:r>
              <a:rPr lang="en-US" baseline="30000" dirty="0" smtClean="0"/>
              <a:t>2</a:t>
            </a:r>
            <a:r>
              <a:rPr lang="en-US" dirty="0" smtClean="0"/>
              <a:t> </a:t>
            </a:r>
            <a:r>
              <a:rPr lang="ar-JO" dirty="0" smtClean="0"/>
              <a:t> ح </a:t>
            </a:r>
            <a:r>
              <a:rPr lang="ar-JO" baseline="-25000" dirty="0" smtClean="0"/>
              <a:t>ر</a:t>
            </a:r>
            <a:endParaRPr lang="ar-JO" baseline="-25000" dirty="0"/>
          </a:p>
          <a:p>
            <a:pPr marL="0" indent="0">
              <a:buNone/>
            </a:pPr>
            <a:endParaRPr lang="ar-JO" dirty="0" smtClean="0"/>
          </a:p>
          <a:p>
            <a:pPr marL="0" indent="0">
              <a:buNone/>
            </a:pPr>
            <a:r>
              <a:rPr lang="ar-JO" dirty="0" smtClean="0"/>
              <a:t>حيث:</a:t>
            </a:r>
          </a:p>
          <a:p>
            <a:pPr marL="0" indent="0">
              <a:buNone/>
            </a:pPr>
            <a:r>
              <a:rPr lang="ar-JO" dirty="0" smtClean="0"/>
              <a:t> ح ر</a:t>
            </a:r>
            <a:r>
              <a:rPr lang="ar-JO" dirty="0"/>
              <a:t>: احتمال تحقق الحدث ر </a:t>
            </a:r>
            <a:endParaRPr lang="ar-JO" dirty="0" smtClean="0"/>
          </a:p>
          <a:p>
            <a:pPr marL="0" indent="0">
              <a:buNone/>
            </a:pPr>
            <a:r>
              <a:rPr lang="ar-JO" dirty="0" smtClean="0"/>
              <a:t>ع ر</a:t>
            </a:r>
            <a:r>
              <a:rPr lang="ar-JO" dirty="0"/>
              <a:t>: العائد في حالة تحقق الحدث </a:t>
            </a:r>
            <a:r>
              <a:rPr lang="ar-JO" dirty="0" smtClean="0"/>
              <a:t>ر</a:t>
            </a:r>
          </a:p>
          <a:p>
            <a:pPr marL="0" indent="0">
              <a:buNone/>
            </a:pPr>
            <a:r>
              <a:rPr lang="ar-JO" dirty="0" smtClean="0"/>
              <a:t> </a:t>
            </a:r>
            <a:r>
              <a:rPr lang="ar-JO" dirty="0"/>
              <a:t>ع: العائد المتوقع المحسوب من الخطوة الأولى</a:t>
            </a:r>
            <a:endParaRPr lang="ar-JO" dirty="0" smtClean="0"/>
          </a:p>
          <a:p>
            <a:pPr marL="0" indent="0">
              <a:buNone/>
            </a:pPr>
            <a:endParaRPr lang="en-US" dirty="0"/>
          </a:p>
        </p:txBody>
      </p:sp>
      <p:cxnSp>
        <p:nvCxnSpPr>
          <p:cNvPr id="6" name="رابط مستقيم 5"/>
          <p:cNvCxnSpPr/>
          <p:nvPr/>
        </p:nvCxnSpPr>
        <p:spPr>
          <a:xfrm>
            <a:off x="8405161" y="5229200"/>
            <a:ext cx="216024" cy="0"/>
          </a:xfrm>
          <a:prstGeom prst="line">
            <a:avLst/>
          </a:prstGeom>
        </p:spPr>
        <p:style>
          <a:lnRef idx="1">
            <a:schemeClr val="accent1"/>
          </a:lnRef>
          <a:fillRef idx="0">
            <a:schemeClr val="accent1"/>
          </a:fillRef>
          <a:effectRef idx="0">
            <a:schemeClr val="accent1"/>
          </a:effectRef>
          <a:fontRef idx="minor">
            <a:schemeClr val="tx1"/>
          </a:fontRef>
        </p:style>
      </p:cxn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3419958"/>
            <a:ext cx="323895" cy="666843"/>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5324" y="3557605"/>
            <a:ext cx="704948" cy="257211"/>
          </a:xfrm>
          <a:prstGeom prst="rect">
            <a:avLst/>
          </a:prstGeom>
        </p:spPr>
      </p:pic>
    </p:spTree>
    <p:extLst>
      <p:ext uri="{BB962C8B-B14F-4D97-AF65-F5344CB8AC3E}">
        <p14:creationId xmlns:p14="http://schemas.microsoft.com/office/powerpoint/2010/main" val="255751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500" fill="hold"/>
                                        <p:tgtEl>
                                          <p:spTgt spid="2"/>
                                        </p:tgtEl>
                                        <p:attrNameLst>
                                          <p:attrName>ppt_x</p:attrName>
                                        </p:attrNameLst>
                                      </p:cBhvr>
                                      <p:tavLst>
                                        <p:tav tm="0">
                                          <p:val>
                                            <p:strVal val="1+#ppt_w/2"/>
                                          </p:val>
                                        </p:tav>
                                        <p:tav tm="100000">
                                          <p:val>
                                            <p:strVal val="#ppt_x"/>
                                          </p:val>
                                        </p:tav>
                                      </p:tavLst>
                                    </p:anim>
                                    <p:anim calcmode="lin" valueType="num">
                                      <p:cBhvr additive="base">
                                        <p:cTn id="56" dur="500" fill="hold"/>
                                        <p:tgtEl>
                                          <p:spTgt spid="2"/>
                                        </p:tgtEl>
                                        <p:attrNameLst>
                                          <p:attrName>ppt_y</p:attrName>
                                        </p:attrNameLst>
                                      </p:cBhvr>
                                      <p:tavLst>
                                        <p:tav tm="0">
                                          <p:val>
                                            <p:strVal val="1+#ppt_h/2"/>
                                          </p:val>
                                        </p:tav>
                                        <p:tav tm="100000">
                                          <p:val>
                                            <p:strVal val="#ppt_y"/>
                                          </p:val>
                                        </p:tav>
                                      </p:tavLst>
                                    </p:anim>
                                  </p:childTnLst>
                                </p:cTn>
                              </p:par>
                              <p:par>
                                <p:cTn id="57" presetID="2" presetClass="entr" presetSubtype="6"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1+#ppt_w/2"/>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6"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6" fill="hold"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 calcmode="lin" valueType="num">
                                      <p:cBhvr additive="base">
                                        <p:cTn id="71"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6" fill="hold"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 calcmode="lin" valueType="num">
                                      <p:cBhvr additive="base">
                                        <p:cTn id="77"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6" fill="hold" nodeType="clickEffect">
                                  <p:stCondLst>
                                    <p:cond delay="0"/>
                                  </p:stCondLst>
                                  <p:childTnLst>
                                    <p:set>
                                      <p:cBhvr>
                                        <p:cTn id="82" dur="1" fill="hold">
                                          <p:stCondLst>
                                            <p:cond delay="0"/>
                                          </p:stCondLst>
                                        </p:cTn>
                                        <p:tgtEl>
                                          <p:spTgt spid="3">
                                            <p:txEl>
                                              <p:pRg st="13" end="13"/>
                                            </p:txEl>
                                          </p:spTgt>
                                        </p:tgtEl>
                                        <p:attrNameLst>
                                          <p:attrName>style.visibility</p:attrName>
                                        </p:attrNameLst>
                                      </p:cBhvr>
                                      <p:to>
                                        <p:strVal val="visible"/>
                                      </p:to>
                                    </p:set>
                                    <p:anim calcmode="lin" valueType="num">
                                      <p:cBhvr additive="base">
                                        <p:cTn id="83"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7" presetClass="entr" presetSubtype="0" fill="hold" nodeType="clickEffect">
                                  <p:stCondLst>
                                    <p:cond delay="0"/>
                                  </p:stCondLst>
                                  <p:childTnLst>
                                    <p:set>
                                      <p:cBhvr>
                                        <p:cTn id="88" dur="1" fill="hold">
                                          <p:stCondLst>
                                            <p:cond delay="0"/>
                                          </p:stCondLst>
                                        </p:cTn>
                                        <p:tgtEl>
                                          <p:spTgt spid="6"/>
                                        </p:tgtEl>
                                        <p:attrNameLst>
                                          <p:attrName>style.visibility</p:attrName>
                                        </p:attrNameLst>
                                      </p:cBhvr>
                                      <p:to>
                                        <p:strVal val="visible"/>
                                      </p:to>
                                    </p:set>
                                    <p:animEffect transition="in" filter="fade">
                                      <p:cBhvr>
                                        <p:cTn id="89" dur="1000"/>
                                        <p:tgtEl>
                                          <p:spTgt spid="6"/>
                                        </p:tgtEl>
                                      </p:cBhvr>
                                    </p:animEffect>
                                    <p:anim calcmode="lin" valueType="num">
                                      <p:cBhvr>
                                        <p:cTn id="90" dur="1000" fill="hold"/>
                                        <p:tgtEl>
                                          <p:spTgt spid="6"/>
                                        </p:tgtEl>
                                        <p:attrNameLst>
                                          <p:attrName>ppt_x</p:attrName>
                                        </p:attrNameLst>
                                      </p:cBhvr>
                                      <p:tavLst>
                                        <p:tav tm="0">
                                          <p:val>
                                            <p:strVal val="#ppt_x"/>
                                          </p:val>
                                        </p:tav>
                                        <p:tav tm="100000">
                                          <p:val>
                                            <p:strVal val="#ppt_x"/>
                                          </p:val>
                                        </p:tav>
                                      </p:tavLst>
                                    </p:anim>
                                    <p:anim calcmode="lin" valueType="num">
                                      <p:cBhvr>
                                        <p:cTn id="9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6632"/>
            <a:ext cx="8229600" cy="6597352"/>
          </a:xfrm>
        </p:spPr>
        <p:txBody>
          <a:bodyPr>
            <a:normAutofit fontScale="55000" lnSpcReduction="20000"/>
          </a:bodyPr>
          <a:lstStyle/>
          <a:p>
            <a:pPr marL="0" indent="0">
              <a:buNone/>
            </a:pPr>
            <a:r>
              <a:rPr lang="ar-JO" b="1" dirty="0"/>
              <a:t>ثالثاً: قياس الانحراف </a:t>
            </a:r>
            <a:r>
              <a:rPr lang="ar-JO" b="1" dirty="0" smtClean="0"/>
              <a:t>المعياري:</a:t>
            </a:r>
          </a:p>
          <a:p>
            <a:pPr marL="0" indent="0">
              <a:buNone/>
            </a:pPr>
            <a:r>
              <a:rPr lang="ar-JO" dirty="0" smtClean="0"/>
              <a:t> </a:t>
            </a:r>
            <a:r>
              <a:rPr lang="ar-JO" dirty="0"/>
              <a:t>الذي يساوي الجذر التربيعي </a:t>
            </a:r>
            <a:r>
              <a:rPr lang="ar-JO" dirty="0" smtClean="0"/>
              <a:t>للتباين.</a:t>
            </a:r>
          </a:p>
          <a:p>
            <a:pPr marL="0" indent="0">
              <a:buNone/>
            </a:pPr>
            <a:r>
              <a:rPr lang="ar-JO" dirty="0" smtClean="0"/>
              <a:t> </a:t>
            </a:r>
            <a:r>
              <a:rPr lang="ar-JO" b="1" dirty="0"/>
              <a:t>الانحراف المعياري </a:t>
            </a:r>
            <a:r>
              <a:rPr lang="ar-JO" b="1" dirty="0" smtClean="0"/>
              <a:t>=        </a:t>
            </a:r>
          </a:p>
          <a:p>
            <a:pPr marL="0" indent="0">
              <a:buNone/>
            </a:pPr>
            <a:r>
              <a:rPr lang="ar-JO" dirty="0"/>
              <a:t>ولو قمنا بتطبيق الخطوات السابقة لحساب الانحراف المعياري للشركتين </a:t>
            </a:r>
            <a:r>
              <a:rPr lang="en-US" dirty="0"/>
              <a:t>A</a:t>
            </a:r>
            <a:r>
              <a:rPr lang="ar-JO" dirty="0" smtClean="0"/>
              <a:t> </a:t>
            </a:r>
            <a:r>
              <a:rPr lang="ar-JO" dirty="0"/>
              <a:t>و </a:t>
            </a:r>
            <a:r>
              <a:rPr lang="en-US" dirty="0"/>
              <a:t>B</a:t>
            </a:r>
            <a:r>
              <a:rPr lang="ar-JO" dirty="0" smtClean="0"/>
              <a:t> </a:t>
            </a:r>
            <a:r>
              <a:rPr lang="ar-JO" dirty="0"/>
              <a:t>من المثال التوضيحي، لوجدنا التالي</a:t>
            </a:r>
            <a:r>
              <a:rPr lang="ar-JO" dirty="0" smtClean="0"/>
              <a:t>:</a:t>
            </a:r>
          </a:p>
          <a:p>
            <a:pPr marL="0" indent="0">
              <a:buNone/>
            </a:pPr>
            <a:r>
              <a:rPr lang="ar-JO" b="1" dirty="0" smtClean="0"/>
              <a:t> </a:t>
            </a:r>
            <a:r>
              <a:rPr lang="ar-JO" b="1" dirty="0"/>
              <a:t>أولاً</a:t>
            </a:r>
            <a:r>
              <a:rPr lang="ar-JO" b="1" dirty="0" smtClean="0"/>
              <a:t>:</a:t>
            </a:r>
            <a:endParaRPr lang="en-US" b="1" dirty="0" smtClean="0"/>
          </a:p>
          <a:p>
            <a:pPr marL="0" indent="0">
              <a:buNone/>
            </a:pPr>
            <a:r>
              <a:rPr lang="ar-JO" dirty="0" smtClean="0"/>
              <a:t> </a:t>
            </a:r>
            <a:r>
              <a:rPr lang="ar-JO" dirty="0"/>
              <a:t>العائد المتوقع للشركة </a:t>
            </a:r>
            <a:r>
              <a:rPr lang="en-US" dirty="0" smtClean="0"/>
              <a:t>A</a:t>
            </a:r>
            <a:r>
              <a:rPr lang="ar-JO" dirty="0" smtClean="0"/>
              <a:t> </a:t>
            </a:r>
            <a:r>
              <a:rPr lang="ar-JO" dirty="0"/>
              <a:t>= </a:t>
            </a:r>
            <a:r>
              <a:rPr lang="en-US" dirty="0" smtClean="0"/>
              <a:t>20</a:t>
            </a:r>
            <a:r>
              <a:rPr lang="ar-JO" dirty="0" smtClean="0"/>
              <a:t> </a:t>
            </a:r>
            <a:r>
              <a:rPr lang="ar-JO" dirty="0"/>
              <a:t>% </a:t>
            </a:r>
            <a:endParaRPr lang="en-US" dirty="0" smtClean="0"/>
          </a:p>
          <a:p>
            <a:pPr marL="0" indent="0">
              <a:buNone/>
            </a:pPr>
            <a:r>
              <a:rPr lang="ar-JO" dirty="0" smtClean="0"/>
              <a:t>العائد </a:t>
            </a:r>
            <a:r>
              <a:rPr lang="ar-JO" dirty="0"/>
              <a:t>المتوقع للشركة </a:t>
            </a:r>
            <a:r>
              <a:rPr lang="en-US" dirty="0" smtClean="0"/>
              <a:t>B</a:t>
            </a:r>
            <a:r>
              <a:rPr lang="ar-JO" dirty="0" smtClean="0"/>
              <a:t> </a:t>
            </a:r>
            <a:r>
              <a:rPr lang="ar-JO" dirty="0"/>
              <a:t>= </a:t>
            </a:r>
            <a:r>
              <a:rPr lang="en-US" dirty="0" smtClean="0"/>
              <a:t>20</a:t>
            </a:r>
            <a:r>
              <a:rPr lang="ar-JO" dirty="0" smtClean="0"/>
              <a:t> %</a:t>
            </a:r>
            <a:r>
              <a:rPr lang="en-US" dirty="0" smtClean="0"/>
              <a:t> </a:t>
            </a:r>
            <a:endParaRPr lang="ar-JO" dirty="0" smtClean="0"/>
          </a:p>
          <a:p>
            <a:pPr marL="0" indent="0">
              <a:buNone/>
            </a:pPr>
            <a:r>
              <a:rPr lang="ar-JO" b="1" dirty="0" smtClean="0"/>
              <a:t>ثانياً:</a:t>
            </a:r>
          </a:p>
          <a:p>
            <a:pPr marL="0" indent="0">
              <a:buNone/>
            </a:pPr>
            <a:r>
              <a:rPr lang="ar-JO" dirty="0" smtClean="0"/>
              <a:t>التباين لعوائد الشركة (</a:t>
            </a:r>
            <a:r>
              <a:rPr lang="en-US" dirty="0" smtClean="0"/>
              <a:t>A</a:t>
            </a:r>
            <a:r>
              <a:rPr lang="ar-JO" dirty="0" smtClean="0"/>
              <a:t>) = (</a:t>
            </a:r>
            <a:r>
              <a:rPr lang="en-US" dirty="0" smtClean="0"/>
              <a:t>0.70</a:t>
            </a:r>
            <a:r>
              <a:rPr lang="ar-JO" dirty="0" smtClean="0"/>
              <a:t> – </a:t>
            </a:r>
            <a:r>
              <a:rPr lang="en-US" dirty="0" smtClean="0"/>
              <a:t>0.20</a:t>
            </a:r>
            <a:r>
              <a:rPr lang="ar-JO" dirty="0" smtClean="0"/>
              <a:t>)</a:t>
            </a:r>
            <a:r>
              <a:rPr lang="en-US" baseline="30000" dirty="0" smtClean="0"/>
              <a:t>2</a:t>
            </a:r>
            <a:r>
              <a:rPr lang="ar-JO" baseline="30000" dirty="0" smtClean="0"/>
              <a:t> </a:t>
            </a:r>
            <a:r>
              <a:rPr lang="ar-JO" dirty="0" smtClean="0"/>
              <a:t>× </a:t>
            </a:r>
            <a:r>
              <a:rPr lang="en-US" dirty="0" smtClean="0"/>
              <a:t>0.3</a:t>
            </a:r>
            <a:r>
              <a:rPr lang="ar-JO" dirty="0" smtClean="0"/>
              <a:t>+ (</a:t>
            </a:r>
            <a:r>
              <a:rPr lang="en-US" dirty="0" smtClean="0"/>
              <a:t>0.20</a:t>
            </a:r>
            <a:r>
              <a:rPr lang="ar-JO" dirty="0" smtClean="0"/>
              <a:t> – </a:t>
            </a:r>
            <a:r>
              <a:rPr lang="en-US" dirty="0" smtClean="0"/>
              <a:t>0.20</a:t>
            </a:r>
            <a:r>
              <a:rPr lang="ar-JO" dirty="0" smtClean="0"/>
              <a:t>)</a:t>
            </a:r>
            <a:r>
              <a:rPr lang="en-US" baseline="30000" dirty="0" smtClean="0"/>
              <a:t>2</a:t>
            </a:r>
            <a:r>
              <a:rPr lang="ar-JO" baseline="30000" dirty="0" smtClean="0"/>
              <a:t> </a:t>
            </a:r>
            <a:r>
              <a:rPr lang="ar-JO" dirty="0" smtClean="0"/>
              <a:t>× </a:t>
            </a:r>
            <a:r>
              <a:rPr lang="en-US" dirty="0" smtClean="0"/>
              <a:t>0.4</a:t>
            </a:r>
            <a:r>
              <a:rPr lang="ar-JO" dirty="0" smtClean="0"/>
              <a:t>+ (</a:t>
            </a:r>
            <a:r>
              <a:rPr lang="en-US" dirty="0" smtClean="0"/>
              <a:t>0.30-</a:t>
            </a:r>
            <a:r>
              <a:rPr lang="ar-JO" dirty="0" smtClean="0"/>
              <a:t> – </a:t>
            </a:r>
            <a:r>
              <a:rPr lang="en-US" dirty="0" smtClean="0"/>
              <a:t>0.20</a:t>
            </a:r>
            <a:r>
              <a:rPr lang="ar-JO" dirty="0" smtClean="0"/>
              <a:t>)</a:t>
            </a:r>
            <a:r>
              <a:rPr lang="en-US" baseline="30000" dirty="0" smtClean="0"/>
              <a:t>2</a:t>
            </a:r>
            <a:r>
              <a:rPr lang="ar-JO" baseline="30000" dirty="0" smtClean="0"/>
              <a:t> </a:t>
            </a:r>
            <a:r>
              <a:rPr lang="ar-JO" dirty="0" smtClean="0"/>
              <a:t>× </a:t>
            </a:r>
            <a:r>
              <a:rPr lang="en-US" dirty="0" smtClean="0"/>
              <a:t>0.3</a:t>
            </a:r>
          </a:p>
          <a:p>
            <a:pPr marL="0" indent="0">
              <a:buNone/>
            </a:pPr>
            <a:r>
              <a:rPr lang="en-US" dirty="0" smtClean="0"/>
              <a:t> </a:t>
            </a:r>
            <a:r>
              <a:rPr lang="ar-JO" dirty="0" smtClean="0"/>
              <a:t>                        = (</a:t>
            </a:r>
            <a:r>
              <a:rPr lang="en-US" dirty="0" smtClean="0"/>
              <a:t>0.50</a:t>
            </a:r>
            <a:r>
              <a:rPr lang="ar-JO" dirty="0" smtClean="0"/>
              <a:t>)</a:t>
            </a:r>
            <a:r>
              <a:rPr lang="en-US" baseline="30000" dirty="0" smtClean="0"/>
              <a:t>2</a:t>
            </a:r>
            <a:r>
              <a:rPr lang="ar-JO" baseline="30000" dirty="0" smtClean="0"/>
              <a:t> </a:t>
            </a:r>
            <a:r>
              <a:rPr lang="ar-JO" dirty="0" smtClean="0"/>
              <a:t>× </a:t>
            </a:r>
            <a:r>
              <a:rPr lang="en-US" dirty="0" smtClean="0"/>
              <a:t>0.3</a:t>
            </a:r>
            <a:r>
              <a:rPr lang="ar-JO" dirty="0" smtClean="0"/>
              <a:t>+ (</a:t>
            </a:r>
            <a:r>
              <a:rPr lang="en-US" dirty="0" smtClean="0"/>
              <a:t>0</a:t>
            </a:r>
            <a:r>
              <a:rPr lang="ar-JO" dirty="0" smtClean="0"/>
              <a:t>)</a:t>
            </a:r>
            <a:r>
              <a:rPr lang="en-US" baseline="30000" dirty="0" smtClean="0"/>
              <a:t>2</a:t>
            </a:r>
            <a:r>
              <a:rPr lang="ar-JO" baseline="30000" dirty="0" smtClean="0"/>
              <a:t> </a:t>
            </a:r>
            <a:r>
              <a:rPr lang="ar-JO" dirty="0" smtClean="0"/>
              <a:t>× </a:t>
            </a:r>
            <a:r>
              <a:rPr lang="en-US" dirty="0" smtClean="0"/>
              <a:t>0.4</a:t>
            </a:r>
            <a:r>
              <a:rPr lang="ar-JO" dirty="0" smtClean="0"/>
              <a:t>+ (</a:t>
            </a:r>
            <a:r>
              <a:rPr lang="en-US" dirty="0" smtClean="0"/>
              <a:t>-0. 50</a:t>
            </a:r>
            <a:r>
              <a:rPr lang="ar-JO" dirty="0" smtClean="0"/>
              <a:t>)</a:t>
            </a:r>
            <a:r>
              <a:rPr lang="en-US" baseline="30000" dirty="0" smtClean="0"/>
              <a:t>2</a:t>
            </a:r>
            <a:r>
              <a:rPr lang="ar-JO" baseline="30000" dirty="0" smtClean="0"/>
              <a:t> </a:t>
            </a:r>
            <a:r>
              <a:rPr lang="ar-JO" dirty="0" smtClean="0"/>
              <a:t>× </a:t>
            </a:r>
            <a:r>
              <a:rPr lang="en-US" dirty="0" smtClean="0"/>
              <a:t>0.3</a:t>
            </a:r>
            <a:endParaRPr lang="ar-JO" dirty="0" smtClean="0"/>
          </a:p>
          <a:p>
            <a:pPr marL="0" indent="0">
              <a:buNone/>
            </a:pPr>
            <a:r>
              <a:rPr lang="ar-JO" dirty="0" smtClean="0"/>
              <a:t>                         = ( </a:t>
            </a:r>
            <a:r>
              <a:rPr lang="en-US" dirty="0" smtClean="0"/>
              <a:t>0.25</a:t>
            </a:r>
            <a:r>
              <a:rPr lang="ar-JO" dirty="0" smtClean="0"/>
              <a:t> × </a:t>
            </a:r>
            <a:r>
              <a:rPr lang="en-US" dirty="0" smtClean="0"/>
              <a:t>0.3</a:t>
            </a:r>
            <a:r>
              <a:rPr lang="ar-JO" dirty="0" smtClean="0"/>
              <a:t>) + </a:t>
            </a:r>
            <a:r>
              <a:rPr lang="en-US" dirty="0" smtClean="0"/>
              <a:t>0</a:t>
            </a:r>
            <a:r>
              <a:rPr lang="ar-JO" dirty="0" smtClean="0"/>
              <a:t> + ( </a:t>
            </a:r>
            <a:r>
              <a:rPr lang="en-US" dirty="0" smtClean="0"/>
              <a:t>0.25</a:t>
            </a:r>
            <a:r>
              <a:rPr lang="ar-JO" dirty="0" smtClean="0"/>
              <a:t> × </a:t>
            </a:r>
            <a:r>
              <a:rPr lang="en-US" dirty="0" smtClean="0"/>
              <a:t>0.3</a:t>
            </a:r>
            <a:r>
              <a:rPr lang="ar-JO" dirty="0" smtClean="0"/>
              <a:t>) </a:t>
            </a:r>
            <a:endParaRPr lang="en-US" dirty="0" smtClean="0"/>
          </a:p>
          <a:p>
            <a:pPr marL="0" indent="0">
              <a:buNone/>
            </a:pPr>
            <a:r>
              <a:rPr lang="ar-JO" dirty="0" smtClean="0"/>
              <a:t>                         = </a:t>
            </a:r>
            <a:r>
              <a:rPr lang="en-US" dirty="0" smtClean="0"/>
              <a:t>0.075</a:t>
            </a:r>
            <a:r>
              <a:rPr lang="ar-JO" dirty="0" smtClean="0"/>
              <a:t> + </a:t>
            </a:r>
            <a:r>
              <a:rPr lang="en-US" dirty="0" smtClean="0"/>
              <a:t>0.075</a:t>
            </a:r>
            <a:endParaRPr lang="ar-JO" dirty="0" smtClean="0"/>
          </a:p>
          <a:p>
            <a:pPr marL="0" indent="0">
              <a:buNone/>
            </a:pPr>
            <a:r>
              <a:rPr lang="ar-JO" dirty="0" smtClean="0"/>
              <a:t>                         = </a:t>
            </a:r>
            <a:r>
              <a:rPr lang="en-US" dirty="0" smtClean="0"/>
              <a:t>0.15</a:t>
            </a:r>
            <a:r>
              <a:rPr lang="ar-JO" dirty="0" smtClean="0"/>
              <a:t>    </a:t>
            </a:r>
          </a:p>
          <a:p>
            <a:pPr marL="0" indent="0">
              <a:buNone/>
            </a:pPr>
            <a:r>
              <a:rPr lang="ar-JO" dirty="0"/>
              <a:t>التباين لعوائد الشركة (</a:t>
            </a:r>
            <a:r>
              <a:rPr lang="en-US" dirty="0"/>
              <a:t>A</a:t>
            </a:r>
            <a:r>
              <a:rPr lang="ar-JO" dirty="0"/>
              <a:t>) = (</a:t>
            </a:r>
            <a:r>
              <a:rPr lang="en-US" dirty="0" smtClean="0"/>
              <a:t>0.25</a:t>
            </a:r>
            <a:r>
              <a:rPr lang="ar-JO" dirty="0" smtClean="0"/>
              <a:t> </a:t>
            </a:r>
            <a:r>
              <a:rPr lang="ar-JO" dirty="0"/>
              <a:t>– </a:t>
            </a:r>
            <a:r>
              <a:rPr lang="en-US" dirty="0"/>
              <a:t>0.20</a:t>
            </a:r>
            <a:r>
              <a:rPr lang="ar-JO" dirty="0"/>
              <a:t>)</a:t>
            </a:r>
            <a:r>
              <a:rPr lang="en-US" baseline="30000" dirty="0"/>
              <a:t>2</a:t>
            </a:r>
            <a:r>
              <a:rPr lang="ar-JO" baseline="30000" dirty="0"/>
              <a:t> </a:t>
            </a:r>
            <a:r>
              <a:rPr lang="ar-JO" dirty="0"/>
              <a:t>× </a:t>
            </a:r>
            <a:r>
              <a:rPr lang="en-US" dirty="0"/>
              <a:t>0.3</a:t>
            </a:r>
            <a:r>
              <a:rPr lang="ar-JO" dirty="0"/>
              <a:t>+ (</a:t>
            </a:r>
            <a:r>
              <a:rPr lang="en-US" dirty="0"/>
              <a:t>0.20</a:t>
            </a:r>
            <a:r>
              <a:rPr lang="ar-JO" dirty="0"/>
              <a:t> – </a:t>
            </a:r>
            <a:r>
              <a:rPr lang="en-US" dirty="0"/>
              <a:t>0.20</a:t>
            </a:r>
            <a:r>
              <a:rPr lang="ar-JO" dirty="0"/>
              <a:t>)</a:t>
            </a:r>
            <a:r>
              <a:rPr lang="en-US" baseline="30000" dirty="0"/>
              <a:t>2</a:t>
            </a:r>
            <a:r>
              <a:rPr lang="ar-JO" baseline="30000" dirty="0"/>
              <a:t> </a:t>
            </a:r>
            <a:r>
              <a:rPr lang="ar-JO" dirty="0"/>
              <a:t>× </a:t>
            </a:r>
            <a:r>
              <a:rPr lang="en-US" dirty="0"/>
              <a:t>0.4</a:t>
            </a:r>
            <a:r>
              <a:rPr lang="ar-JO" dirty="0"/>
              <a:t>+ (</a:t>
            </a:r>
            <a:r>
              <a:rPr lang="en-US" dirty="0" smtClean="0"/>
              <a:t>0.15</a:t>
            </a:r>
            <a:r>
              <a:rPr lang="ar-JO" dirty="0" smtClean="0"/>
              <a:t> </a:t>
            </a:r>
            <a:r>
              <a:rPr lang="ar-JO" dirty="0"/>
              <a:t>– </a:t>
            </a:r>
            <a:r>
              <a:rPr lang="en-US" dirty="0"/>
              <a:t>0.20</a:t>
            </a:r>
            <a:r>
              <a:rPr lang="ar-JO" dirty="0"/>
              <a:t>)</a:t>
            </a:r>
            <a:r>
              <a:rPr lang="en-US" baseline="30000" dirty="0"/>
              <a:t>2</a:t>
            </a:r>
            <a:r>
              <a:rPr lang="ar-JO" baseline="30000" dirty="0"/>
              <a:t> </a:t>
            </a:r>
            <a:r>
              <a:rPr lang="ar-JO" dirty="0"/>
              <a:t>× </a:t>
            </a:r>
            <a:r>
              <a:rPr lang="en-US" dirty="0"/>
              <a:t>0.3</a:t>
            </a:r>
          </a:p>
          <a:p>
            <a:pPr marL="0" indent="0">
              <a:buNone/>
            </a:pPr>
            <a:r>
              <a:rPr lang="en-US" dirty="0"/>
              <a:t> </a:t>
            </a:r>
            <a:r>
              <a:rPr lang="ar-JO" dirty="0"/>
              <a:t>                        = (</a:t>
            </a:r>
            <a:r>
              <a:rPr lang="en-US" dirty="0" smtClean="0"/>
              <a:t>0.05</a:t>
            </a:r>
            <a:r>
              <a:rPr lang="ar-JO" dirty="0" smtClean="0"/>
              <a:t>)</a:t>
            </a:r>
            <a:r>
              <a:rPr lang="en-US" baseline="30000" dirty="0"/>
              <a:t>2</a:t>
            </a:r>
            <a:r>
              <a:rPr lang="ar-JO" baseline="30000" dirty="0"/>
              <a:t> </a:t>
            </a:r>
            <a:r>
              <a:rPr lang="ar-JO" dirty="0"/>
              <a:t>× </a:t>
            </a:r>
            <a:r>
              <a:rPr lang="en-US" dirty="0"/>
              <a:t>0.3</a:t>
            </a:r>
            <a:r>
              <a:rPr lang="ar-JO" dirty="0"/>
              <a:t>+ (</a:t>
            </a:r>
            <a:r>
              <a:rPr lang="en-US" dirty="0"/>
              <a:t>0</a:t>
            </a:r>
            <a:r>
              <a:rPr lang="ar-JO" dirty="0"/>
              <a:t>)</a:t>
            </a:r>
            <a:r>
              <a:rPr lang="en-US" baseline="30000" dirty="0"/>
              <a:t>2</a:t>
            </a:r>
            <a:r>
              <a:rPr lang="ar-JO" baseline="30000" dirty="0"/>
              <a:t> </a:t>
            </a:r>
            <a:r>
              <a:rPr lang="ar-JO" dirty="0"/>
              <a:t>× </a:t>
            </a:r>
            <a:r>
              <a:rPr lang="en-US" dirty="0"/>
              <a:t>0.4</a:t>
            </a:r>
            <a:r>
              <a:rPr lang="ar-JO" dirty="0"/>
              <a:t>+ (</a:t>
            </a:r>
            <a:r>
              <a:rPr lang="en-US" dirty="0"/>
              <a:t>-</a:t>
            </a:r>
            <a:r>
              <a:rPr lang="en-US" dirty="0" smtClean="0"/>
              <a:t>0.0 5</a:t>
            </a:r>
            <a:r>
              <a:rPr lang="ar-JO" dirty="0" smtClean="0"/>
              <a:t>)</a:t>
            </a:r>
            <a:r>
              <a:rPr lang="en-US" baseline="30000" dirty="0"/>
              <a:t>2</a:t>
            </a:r>
            <a:r>
              <a:rPr lang="ar-JO" baseline="30000" dirty="0"/>
              <a:t> </a:t>
            </a:r>
            <a:r>
              <a:rPr lang="ar-JO" dirty="0"/>
              <a:t>× </a:t>
            </a:r>
            <a:r>
              <a:rPr lang="en-US" dirty="0"/>
              <a:t>0.3</a:t>
            </a:r>
            <a:endParaRPr lang="ar-JO" dirty="0"/>
          </a:p>
          <a:p>
            <a:pPr marL="0" indent="0">
              <a:buNone/>
            </a:pPr>
            <a:r>
              <a:rPr lang="ar-JO" dirty="0"/>
              <a:t>  = ( </a:t>
            </a:r>
            <a:r>
              <a:rPr lang="en-US" dirty="0" smtClean="0"/>
              <a:t>0.0025</a:t>
            </a:r>
            <a:r>
              <a:rPr lang="ar-JO" dirty="0" smtClean="0"/>
              <a:t> </a:t>
            </a:r>
            <a:r>
              <a:rPr lang="ar-JO" dirty="0"/>
              <a:t>× </a:t>
            </a:r>
            <a:r>
              <a:rPr lang="en-US" dirty="0"/>
              <a:t>0.3</a:t>
            </a:r>
            <a:r>
              <a:rPr lang="ar-JO" dirty="0"/>
              <a:t>) + </a:t>
            </a:r>
            <a:r>
              <a:rPr lang="en-US" dirty="0"/>
              <a:t>0</a:t>
            </a:r>
            <a:r>
              <a:rPr lang="ar-JO" dirty="0"/>
              <a:t> + ( </a:t>
            </a:r>
            <a:r>
              <a:rPr lang="en-US" dirty="0" smtClean="0"/>
              <a:t>0.0025</a:t>
            </a:r>
            <a:r>
              <a:rPr lang="ar-JO" dirty="0" smtClean="0"/>
              <a:t> </a:t>
            </a:r>
            <a:r>
              <a:rPr lang="ar-JO" dirty="0"/>
              <a:t>× </a:t>
            </a:r>
            <a:r>
              <a:rPr lang="en-US" dirty="0"/>
              <a:t>0.3</a:t>
            </a:r>
            <a:r>
              <a:rPr lang="ar-JO" dirty="0"/>
              <a:t>) </a:t>
            </a:r>
            <a:endParaRPr lang="en-US" dirty="0"/>
          </a:p>
          <a:p>
            <a:pPr marL="0" indent="0">
              <a:buNone/>
            </a:pPr>
            <a:r>
              <a:rPr lang="ar-JO" dirty="0"/>
              <a:t>  = </a:t>
            </a:r>
            <a:r>
              <a:rPr lang="en-US" dirty="0" smtClean="0"/>
              <a:t>0.00075</a:t>
            </a:r>
            <a:r>
              <a:rPr lang="ar-JO" dirty="0" smtClean="0"/>
              <a:t> </a:t>
            </a:r>
            <a:r>
              <a:rPr lang="ar-JO" dirty="0"/>
              <a:t>+ </a:t>
            </a:r>
            <a:r>
              <a:rPr lang="en-US" dirty="0" smtClean="0"/>
              <a:t>0.00075</a:t>
            </a:r>
            <a:endParaRPr lang="ar-JO" dirty="0"/>
          </a:p>
          <a:p>
            <a:pPr marL="0" indent="0">
              <a:buNone/>
            </a:pPr>
            <a:r>
              <a:rPr lang="ar-JO" dirty="0"/>
              <a:t>  = </a:t>
            </a:r>
            <a:r>
              <a:rPr lang="en-US" dirty="0" smtClean="0"/>
              <a:t>0.0015</a:t>
            </a:r>
            <a:r>
              <a:rPr lang="ar-JO" dirty="0" smtClean="0"/>
              <a:t> </a:t>
            </a:r>
          </a:p>
          <a:p>
            <a:pPr marL="0" indent="0">
              <a:buNone/>
            </a:pPr>
            <a:r>
              <a:rPr lang="ar-JO" b="1" dirty="0" smtClean="0"/>
              <a:t>ثالثاً: </a:t>
            </a:r>
          </a:p>
          <a:p>
            <a:pPr marL="0" indent="0">
              <a:buNone/>
            </a:pPr>
            <a:r>
              <a:rPr lang="ar-JO" dirty="0" smtClean="0"/>
              <a:t>الانحراف المعياري لعوائد الشركة (</a:t>
            </a:r>
            <a:r>
              <a:rPr lang="en-US" dirty="0" smtClean="0"/>
              <a:t>A</a:t>
            </a:r>
            <a:r>
              <a:rPr lang="ar-JO" dirty="0" smtClean="0"/>
              <a:t>) =   </a:t>
            </a:r>
            <a:r>
              <a:rPr lang="en-US" dirty="0" smtClean="0"/>
              <a:t>0.15</a:t>
            </a:r>
            <a:r>
              <a:rPr lang="ar-JO" dirty="0" smtClean="0"/>
              <a:t>    = </a:t>
            </a:r>
            <a:r>
              <a:rPr lang="en-US" dirty="0" smtClean="0"/>
              <a:t>0.3873</a:t>
            </a:r>
            <a:r>
              <a:rPr lang="ar-JO" dirty="0" smtClean="0"/>
              <a:t>  = </a:t>
            </a:r>
            <a:r>
              <a:rPr lang="en-US" dirty="0" smtClean="0"/>
              <a:t>38.73</a:t>
            </a:r>
            <a:r>
              <a:rPr lang="ar-JO" dirty="0" smtClean="0"/>
              <a:t>%</a:t>
            </a:r>
          </a:p>
          <a:p>
            <a:pPr marL="0" indent="0">
              <a:buNone/>
            </a:pPr>
            <a:r>
              <a:rPr lang="ar-JO" dirty="0" smtClean="0"/>
              <a:t>الانحراف </a:t>
            </a:r>
            <a:r>
              <a:rPr lang="ar-JO" dirty="0"/>
              <a:t>المعياري لعوائد الشركة </a:t>
            </a:r>
            <a:r>
              <a:rPr lang="ar-JO" dirty="0" smtClean="0"/>
              <a:t>(</a:t>
            </a:r>
            <a:r>
              <a:rPr lang="en-US" dirty="0" smtClean="0"/>
              <a:t>B</a:t>
            </a:r>
            <a:r>
              <a:rPr lang="ar-JO" dirty="0" smtClean="0"/>
              <a:t>) </a:t>
            </a:r>
            <a:r>
              <a:rPr lang="ar-JO" dirty="0"/>
              <a:t>= </a:t>
            </a:r>
            <a:r>
              <a:rPr lang="ar-JO" dirty="0" smtClean="0"/>
              <a:t>   </a:t>
            </a:r>
            <a:r>
              <a:rPr lang="en-US" dirty="0" smtClean="0"/>
              <a:t>0.0015</a:t>
            </a:r>
            <a:r>
              <a:rPr lang="ar-JO" dirty="0" smtClean="0"/>
              <a:t>    </a:t>
            </a:r>
            <a:r>
              <a:rPr lang="ar-JO" dirty="0"/>
              <a:t>= </a:t>
            </a:r>
            <a:r>
              <a:rPr lang="en-US" dirty="0" smtClean="0"/>
              <a:t>0.03873</a:t>
            </a:r>
            <a:r>
              <a:rPr lang="ar-JO" dirty="0" smtClean="0"/>
              <a:t>  </a:t>
            </a:r>
            <a:r>
              <a:rPr lang="ar-JO" dirty="0"/>
              <a:t>= </a:t>
            </a:r>
            <a:r>
              <a:rPr lang="en-US" dirty="0" smtClean="0"/>
              <a:t>3.873</a:t>
            </a:r>
            <a:r>
              <a:rPr lang="ar-JO" dirty="0"/>
              <a:t>%</a:t>
            </a:r>
          </a:p>
          <a:p>
            <a:pPr marL="0" indent="0">
              <a:buNone/>
            </a:pPr>
            <a:r>
              <a:rPr lang="ar-JO" dirty="0" smtClean="0"/>
              <a:t>- نلاحظ  أن الانحراف المعياري للشركة (</a:t>
            </a:r>
            <a:r>
              <a:rPr lang="en-US" dirty="0" smtClean="0"/>
              <a:t>A</a:t>
            </a:r>
            <a:r>
              <a:rPr lang="ar-JO" dirty="0" smtClean="0"/>
              <a:t>) </a:t>
            </a:r>
            <a:r>
              <a:rPr lang="en-US" dirty="0"/>
              <a:t>38.73</a:t>
            </a:r>
            <a:r>
              <a:rPr lang="ar-JO" dirty="0" smtClean="0"/>
              <a:t>% أكبر من الانحراف المعياري للشركة (</a:t>
            </a:r>
            <a:r>
              <a:rPr lang="en-US" dirty="0" smtClean="0"/>
              <a:t>B</a:t>
            </a:r>
            <a:r>
              <a:rPr lang="ar-JO" dirty="0" smtClean="0"/>
              <a:t>) </a:t>
            </a:r>
            <a:r>
              <a:rPr lang="en-US" dirty="0"/>
              <a:t>3.873</a:t>
            </a:r>
            <a:r>
              <a:rPr lang="ar-JO" dirty="0" smtClean="0"/>
              <a:t>%.</a:t>
            </a:r>
          </a:p>
          <a:p>
            <a:pPr marL="0" indent="0">
              <a:buNone/>
            </a:pPr>
            <a:r>
              <a:rPr lang="ar-JO" dirty="0" smtClean="0"/>
              <a:t>- وبالتالي فإن مخاطرة الشركة (</a:t>
            </a:r>
            <a:r>
              <a:rPr lang="en-US" dirty="0" smtClean="0"/>
              <a:t>A</a:t>
            </a:r>
            <a:r>
              <a:rPr lang="ar-JO" dirty="0" smtClean="0"/>
              <a:t>)، لأن فرصة عدم تحقق العائد المتوقع أكبر.</a:t>
            </a:r>
            <a:endParaRPr lang="ar-JO" dirty="0"/>
          </a:p>
          <a:p>
            <a:pPr marL="0" indent="0">
              <a:buNone/>
            </a:pPr>
            <a:endParaRPr lang="en-US" dirty="0"/>
          </a:p>
          <a:p>
            <a:pPr marL="0" indent="0">
              <a:buNone/>
            </a:pPr>
            <a:endParaRPr lang="en-US" dirty="0"/>
          </a:p>
          <a:p>
            <a:pPr marL="0" indent="0">
              <a:buNone/>
            </a:pPr>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620688"/>
            <a:ext cx="1855955" cy="314369"/>
          </a:xfrm>
          <a:prstGeom prst="rect">
            <a:avLst/>
          </a:prstGeom>
        </p:spPr>
      </p:pic>
      <p:cxnSp>
        <p:nvCxnSpPr>
          <p:cNvPr id="5" name="رابط مستقيم 4"/>
          <p:cNvCxnSpPr/>
          <p:nvPr/>
        </p:nvCxnSpPr>
        <p:spPr>
          <a:xfrm flipH="1">
            <a:off x="5478726" y="5589240"/>
            <a:ext cx="72008"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a:off x="5421407" y="5517232"/>
            <a:ext cx="57319" cy="281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رابط مستقيم 21"/>
          <p:cNvCxnSpPr/>
          <p:nvPr/>
        </p:nvCxnSpPr>
        <p:spPr>
          <a:xfrm flipH="1">
            <a:off x="5004048" y="5517232"/>
            <a:ext cx="41735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flipH="1">
            <a:off x="5450066" y="5870410"/>
            <a:ext cx="72008"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a:off x="5392747" y="5798402"/>
            <a:ext cx="57319" cy="281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p:nvPr/>
        </p:nvCxnSpPr>
        <p:spPr>
          <a:xfrm flipH="1">
            <a:off x="4716016" y="5798402"/>
            <a:ext cx="676732" cy="686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8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3">
                                            <p:txEl>
                                              <p:pRg st="18" end="18"/>
                                            </p:txEl>
                                          </p:spTgt>
                                        </p:tgtEl>
                                        <p:attrNameLst>
                                          <p:attrName>style.visibility</p:attrName>
                                        </p:attrNameLst>
                                      </p:cBhvr>
                                      <p:to>
                                        <p:strVal val="visible"/>
                                      </p:to>
                                    </p:set>
                                    <p:anim calcmode="lin" valueType="num">
                                      <p:cBhvr additive="base">
                                        <p:cTn id="115" dur="500" fill="hold"/>
                                        <p:tgtEl>
                                          <p:spTgt spid="3">
                                            <p:txEl>
                                              <p:pRg st="18" end="18"/>
                                            </p:txEl>
                                          </p:spTgt>
                                        </p:tgtEl>
                                        <p:attrNameLst>
                                          <p:attrName>ppt_x</p:attrName>
                                        </p:attrNameLst>
                                      </p:cBhvr>
                                      <p:tavLst>
                                        <p:tav tm="0">
                                          <p:val>
                                            <p:strVal val="0-#ppt_w/2"/>
                                          </p:val>
                                        </p:tav>
                                        <p:tav tm="100000">
                                          <p:val>
                                            <p:strVal val="#ppt_x"/>
                                          </p:val>
                                        </p:tav>
                                      </p:tavLst>
                                    </p:anim>
                                    <p:anim calcmode="lin" valueType="num">
                                      <p:cBhvr additive="base">
                                        <p:cTn id="116" dur="500" fill="hold"/>
                                        <p:tgtEl>
                                          <p:spTgt spid="3">
                                            <p:txEl>
                                              <p:pRg st="18" end="18"/>
                                            </p:txEl>
                                          </p:spTgt>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3">
                                            <p:txEl>
                                              <p:pRg st="19" end="19"/>
                                            </p:txEl>
                                          </p:spTgt>
                                        </p:tgtEl>
                                        <p:attrNameLst>
                                          <p:attrName>style.visibility</p:attrName>
                                        </p:attrNameLst>
                                      </p:cBhvr>
                                      <p:to>
                                        <p:strVal val="visible"/>
                                      </p:to>
                                    </p:set>
                                    <p:anim calcmode="lin" valueType="num">
                                      <p:cBhvr additive="base">
                                        <p:cTn id="121" dur="500" fill="hold"/>
                                        <p:tgtEl>
                                          <p:spTgt spid="3">
                                            <p:txEl>
                                              <p:pRg st="19" end="19"/>
                                            </p:txEl>
                                          </p:spTgt>
                                        </p:tgtEl>
                                        <p:attrNameLst>
                                          <p:attrName>ppt_x</p:attrName>
                                        </p:attrNameLst>
                                      </p:cBhvr>
                                      <p:tavLst>
                                        <p:tav tm="0">
                                          <p:val>
                                            <p:strVal val="0-#ppt_w/2"/>
                                          </p:val>
                                        </p:tav>
                                        <p:tav tm="100000">
                                          <p:val>
                                            <p:strVal val="#ppt_x"/>
                                          </p:val>
                                        </p:tav>
                                      </p:tavLst>
                                    </p:anim>
                                    <p:anim calcmode="lin" valueType="num">
                                      <p:cBhvr additive="base">
                                        <p:cTn id="122" dur="500" fill="hold"/>
                                        <p:tgtEl>
                                          <p:spTgt spid="3">
                                            <p:txEl>
                                              <p:pRg st="19" end="19"/>
                                            </p:txEl>
                                          </p:spTgt>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3">
                                            <p:txEl>
                                              <p:pRg st="20" end="20"/>
                                            </p:txEl>
                                          </p:spTgt>
                                        </p:tgtEl>
                                        <p:attrNameLst>
                                          <p:attrName>style.visibility</p:attrName>
                                        </p:attrNameLst>
                                      </p:cBhvr>
                                      <p:to>
                                        <p:strVal val="visible"/>
                                      </p:to>
                                    </p:set>
                                    <p:anim calcmode="lin" valueType="num">
                                      <p:cBhvr additive="base">
                                        <p:cTn id="127" dur="500" fill="hold"/>
                                        <p:tgtEl>
                                          <p:spTgt spid="3">
                                            <p:txEl>
                                              <p:pRg st="20" end="20"/>
                                            </p:txEl>
                                          </p:spTgt>
                                        </p:tgtEl>
                                        <p:attrNameLst>
                                          <p:attrName>ppt_x</p:attrName>
                                        </p:attrNameLst>
                                      </p:cBhvr>
                                      <p:tavLst>
                                        <p:tav tm="0">
                                          <p:val>
                                            <p:strVal val="0-#ppt_w/2"/>
                                          </p:val>
                                        </p:tav>
                                        <p:tav tm="100000">
                                          <p:val>
                                            <p:strVal val="#ppt_x"/>
                                          </p:val>
                                        </p:tav>
                                      </p:tavLst>
                                    </p:anim>
                                    <p:anim calcmode="lin" valueType="num">
                                      <p:cBhvr additive="base">
                                        <p:cTn id="128" dur="500" fill="hold"/>
                                        <p:tgtEl>
                                          <p:spTgt spid="3">
                                            <p:txEl>
                                              <p:pRg st="20" end="20"/>
                                            </p:txEl>
                                          </p:spTgt>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8" fill="hold" grpId="0" nodeType="clickEffect">
                                  <p:stCondLst>
                                    <p:cond delay="0"/>
                                  </p:stCondLst>
                                  <p:childTnLst>
                                    <p:set>
                                      <p:cBhvr>
                                        <p:cTn id="132" dur="1" fill="hold">
                                          <p:stCondLst>
                                            <p:cond delay="0"/>
                                          </p:stCondLst>
                                        </p:cTn>
                                        <p:tgtEl>
                                          <p:spTgt spid="3">
                                            <p:txEl>
                                              <p:pRg st="21" end="21"/>
                                            </p:txEl>
                                          </p:spTgt>
                                        </p:tgtEl>
                                        <p:attrNameLst>
                                          <p:attrName>style.visibility</p:attrName>
                                        </p:attrNameLst>
                                      </p:cBhvr>
                                      <p:to>
                                        <p:strVal val="visible"/>
                                      </p:to>
                                    </p:set>
                                    <p:anim calcmode="lin" valueType="num">
                                      <p:cBhvr additive="base">
                                        <p:cTn id="133" dur="500" fill="hold"/>
                                        <p:tgtEl>
                                          <p:spTgt spid="3">
                                            <p:txEl>
                                              <p:pRg st="21" end="21"/>
                                            </p:txEl>
                                          </p:spTgt>
                                        </p:tgtEl>
                                        <p:attrNameLst>
                                          <p:attrName>ppt_x</p:attrName>
                                        </p:attrNameLst>
                                      </p:cBhvr>
                                      <p:tavLst>
                                        <p:tav tm="0">
                                          <p:val>
                                            <p:strVal val="0-#ppt_w/2"/>
                                          </p:val>
                                        </p:tav>
                                        <p:tav tm="100000">
                                          <p:val>
                                            <p:strVal val="#ppt_x"/>
                                          </p:val>
                                        </p:tav>
                                      </p:tavLst>
                                    </p:anim>
                                    <p:anim calcmode="lin" valueType="num">
                                      <p:cBhvr additive="base">
                                        <p:cTn id="134" dur="500" fill="hold"/>
                                        <p:tgtEl>
                                          <p:spTgt spid="3">
                                            <p:txEl>
                                              <p:pRg st="21" end="21"/>
                                            </p:txEl>
                                          </p:spTgt>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grpId="0" nodeType="clickEffect">
                                  <p:stCondLst>
                                    <p:cond delay="0"/>
                                  </p:stCondLst>
                                  <p:childTnLst>
                                    <p:set>
                                      <p:cBhvr>
                                        <p:cTn id="138" dur="1" fill="hold">
                                          <p:stCondLst>
                                            <p:cond delay="0"/>
                                          </p:stCondLst>
                                        </p:cTn>
                                        <p:tgtEl>
                                          <p:spTgt spid="3">
                                            <p:txEl>
                                              <p:pRg st="22" end="22"/>
                                            </p:txEl>
                                          </p:spTgt>
                                        </p:tgtEl>
                                        <p:attrNameLst>
                                          <p:attrName>style.visibility</p:attrName>
                                        </p:attrNameLst>
                                      </p:cBhvr>
                                      <p:to>
                                        <p:strVal val="visible"/>
                                      </p:to>
                                    </p:set>
                                    <p:anim calcmode="lin" valueType="num">
                                      <p:cBhvr additive="base">
                                        <p:cTn id="139" dur="500" fill="hold"/>
                                        <p:tgtEl>
                                          <p:spTgt spid="3">
                                            <p:txEl>
                                              <p:pRg st="22" end="22"/>
                                            </p:txEl>
                                          </p:spTgt>
                                        </p:tgtEl>
                                        <p:attrNameLst>
                                          <p:attrName>ppt_x</p:attrName>
                                        </p:attrNameLst>
                                      </p:cBhvr>
                                      <p:tavLst>
                                        <p:tav tm="0">
                                          <p:val>
                                            <p:strVal val="0-#ppt_w/2"/>
                                          </p:val>
                                        </p:tav>
                                        <p:tav tm="100000">
                                          <p:val>
                                            <p:strVal val="#ppt_x"/>
                                          </p:val>
                                        </p:tav>
                                      </p:tavLst>
                                    </p:anim>
                                    <p:anim calcmode="lin" valueType="num">
                                      <p:cBhvr additive="base">
                                        <p:cTn id="140" dur="500" fill="hold"/>
                                        <p:tgtEl>
                                          <p:spTgt spid="3">
                                            <p:txEl>
                                              <p:pRg st="22" end="2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200" b="1" dirty="0" smtClean="0">
                <a:solidFill>
                  <a:srgbClr val="00B0F0"/>
                </a:solidFill>
              </a:rPr>
              <a:t>حساب العائد المتوقع والمخاطرة من المعلومات التاريخية:</a:t>
            </a:r>
            <a:endParaRPr lang="en-US" sz="3200" b="1" dirty="0">
              <a:solidFill>
                <a:srgbClr val="00B0F0"/>
              </a:solidFill>
            </a:endParaRPr>
          </a:p>
        </p:txBody>
      </p:sp>
      <p:sp>
        <p:nvSpPr>
          <p:cNvPr id="3" name="عنصر نائب للمحتوى 2"/>
          <p:cNvSpPr>
            <a:spLocks noGrp="1"/>
          </p:cNvSpPr>
          <p:nvPr>
            <p:ph idx="1"/>
          </p:nvPr>
        </p:nvSpPr>
        <p:spPr>
          <a:xfrm>
            <a:off x="457200" y="836712"/>
            <a:ext cx="8229600" cy="5289451"/>
          </a:xfrm>
        </p:spPr>
        <p:txBody>
          <a:bodyPr>
            <a:normAutofit fontScale="85000" lnSpcReduction="20000"/>
          </a:bodyPr>
          <a:lstStyle/>
          <a:p>
            <a:pPr lvl="0">
              <a:lnSpc>
                <a:spcPct val="80000"/>
              </a:lnSpc>
              <a:spcBef>
                <a:spcPts val="480"/>
              </a:spcBef>
              <a:buClr>
                <a:schemeClr val="dk1"/>
              </a:buClr>
              <a:buSzPts val="2400"/>
              <a:buFontTx/>
              <a:buChar char="-"/>
            </a:pPr>
            <a:r>
              <a:rPr lang="ar-JO" dirty="0" smtClean="0"/>
              <a:t>تحدثنا </a:t>
            </a:r>
            <a:r>
              <a:rPr lang="ar-JO" dirty="0"/>
              <a:t>فيما سبق عن خطوات حساب العائد والمخاطرة في حالة معرفة التوزيع </a:t>
            </a:r>
            <a:r>
              <a:rPr lang="ar-JO" dirty="0" smtClean="0"/>
              <a:t>الاحتمالي.</a:t>
            </a:r>
          </a:p>
          <a:p>
            <a:pPr lvl="0">
              <a:lnSpc>
                <a:spcPct val="80000"/>
              </a:lnSpc>
              <a:spcBef>
                <a:spcPts val="480"/>
              </a:spcBef>
              <a:buClr>
                <a:schemeClr val="dk1"/>
              </a:buClr>
              <a:buSzPts val="2400"/>
              <a:buFontTx/>
              <a:buChar char="-"/>
            </a:pPr>
            <a:r>
              <a:rPr lang="ar-JO" dirty="0" smtClean="0"/>
              <a:t> </a:t>
            </a:r>
            <a:r>
              <a:rPr lang="ar-JO" dirty="0"/>
              <a:t>أي أن المعلومات هي معلومات مستقبلية </a:t>
            </a:r>
            <a:r>
              <a:rPr lang="ar-JO" dirty="0" smtClean="0"/>
              <a:t>متوقعة.</a:t>
            </a:r>
          </a:p>
          <a:p>
            <a:pPr lvl="0">
              <a:lnSpc>
                <a:spcPct val="80000"/>
              </a:lnSpc>
              <a:spcBef>
                <a:spcPts val="480"/>
              </a:spcBef>
              <a:buClr>
                <a:schemeClr val="dk1"/>
              </a:buClr>
              <a:buSzPts val="2400"/>
              <a:buFontTx/>
              <a:buChar char="-"/>
            </a:pPr>
            <a:r>
              <a:rPr lang="ar-JO" dirty="0" smtClean="0"/>
              <a:t> </a:t>
            </a:r>
            <a:r>
              <a:rPr lang="ar-JO" dirty="0"/>
              <a:t>ولكن أحياناً كل ما يتوفر لدينا هي معلومات عن العائد الذي تم تحقيقها خلال عدة فترات </a:t>
            </a:r>
            <a:r>
              <a:rPr lang="ar-JO" dirty="0" smtClean="0"/>
              <a:t>ماضية.</a:t>
            </a:r>
          </a:p>
          <a:p>
            <a:pPr lvl="0">
              <a:lnSpc>
                <a:spcPct val="80000"/>
              </a:lnSpc>
              <a:spcBef>
                <a:spcPts val="480"/>
              </a:spcBef>
              <a:buClr>
                <a:schemeClr val="dk1"/>
              </a:buClr>
              <a:buSzPts val="2400"/>
              <a:buFontTx/>
              <a:buChar char="-"/>
            </a:pPr>
            <a:r>
              <a:rPr lang="ar-JO" dirty="0" smtClean="0"/>
              <a:t> </a:t>
            </a:r>
            <a:r>
              <a:rPr lang="ar-JO" dirty="0"/>
              <a:t>وفي هذه الحالات يمكن الاستفادة مـن هـذه المعلومـات لحساب العائد المتوقع والمخاطرة على افتراض أن التاريخ يعيد نفسه، كما يلي :- </a:t>
            </a:r>
            <a:endParaRPr lang="ar-JO" dirty="0" smtClean="0"/>
          </a:p>
          <a:p>
            <a:pPr lvl="0">
              <a:lnSpc>
                <a:spcPct val="80000"/>
              </a:lnSpc>
              <a:spcBef>
                <a:spcPts val="480"/>
              </a:spcBef>
              <a:buClr>
                <a:schemeClr val="dk1"/>
              </a:buClr>
              <a:buSzPts val="2400"/>
              <a:buFontTx/>
              <a:buChar char="-"/>
            </a:pPr>
            <a:r>
              <a:rPr lang="ar-JO" dirty="0" smtClean="0"/>
              <a:t>العائد </a:t>
            </a:r>
            <a:r>
              <a:rPr lang="ar-JO" dirty="0"/>
              <a:t>المتوقع = الوسط الحسابي للعوائد المعطاة </a:t>
            </a:r>
            <a:endParaRPr lang="ar-JO" dirty="0" smtClean="0"/>
          </a:p>
          <a:p>
            <a:pPr marL="0" lvl="0" indent="0">
              <a:lnSpc>
                <a:spcPct val="80000"/>
              </a:lnSpc>
              <a:spcBef>
                <a:spcPts val="480"/>
              </a:spcBef>
              <a:buClr>
                <a:schemeClr val="dk1"/>
              </a:buClr>
              <a:buSzPts val="2400"/>
              <a:buNone/>
            </a:pPr>
            <a:r>
              <a:rPr lang="ar-JO" dirty="0">
                <a:cs typeface="+mj-cs"/>
              </a:rPr>
              <a:t> </a:t>
            </a:r>
            <a:r>
              <a:rPr lang="ar-JO" dirty="0" smtClean="0">
                <a:cs typeface="+mj-cs"/>
              </a:rPr>
              <a:t>                    = مجموع العوائد ÷ عددها</a:t>
            </a:r>
          </a:p>
          <a:p>
            <a:pPr lvl="0">
              <a:lnSpc>
                <a:spcPct val="80000"/>
              </a:lnSpc>
              <a:spcBef>
                <a:spcPts val="480"/>
              </a:spcBef>
              <a:buClr>
                <a:schemeClr val="dk1"/>
              </a:buClr>
              <a:buSzPts val="2400"/>
              <a:buFontTx/>
              <a:buChar char="-"/>
            </a:pPr>
            <a:r>
              <a:rPr lang="ar-JO" dirty="0" smtClean="0">
                <a:cs typeface="+mj-cs"/>
              </a:rPr>
              <a:t>المخاطرة = الانحراف المعياري للعوائد عن وسطها.</a:t>
            </a:r>
          </a:p>
          <a:p>
            <a:pPr marL="0" lvl="0" indent="0">
              <a:lnSpc>
                <a:spcPct val="80000"/>
              </a:lnSpc>
              <a:spcBef>
                <a:spcPts val="480"/>
              </a:spcBef>
              <a:buClr>
                <a:schemeClr val="dk1"/>
              </a:buClr>
              <a:buSzPts val="2400"/>
              <a:buNone/>
            </a:pPr>
            <a:r>
              <a:rPr lang="ar-JO" dirty="0">
                <a:cs typeface="+mj-cs"/>
              </a:rPr>
              <a:t> </a:t>
            </a:r>
            <a:r>
              <a:rPr lang="ar-JO" dirty="0" smtClean="0">
                <a:cs typeface="+mj-cs"/>
              </a:rPr>
              <a:t>               = </a:t>
            </a:r>
          </a:p>
          <a:p>
            <a:pPr marL="0" lvl="0" indent="0">
              <a:lnSpc>
                <a:spcPct val="80000"/>
              </a:lnSpc>
              <a:spcBef>
                <a:spcPts val="480"/>
              </a:spcBef>
              <a:buClr>
                <a:schemeClr val="dk1"/>
              </a:buClr>
              <a:buSzPts val="2400"/>
              <a:buNone/>
            </a:pPr>
            <a:endParaRPr lang="ar-JO" dirty="0">
              <a:cs typeface="+mj-cs"/>
            </a:endParaRPr>
          </a:p>
          <a:p>
            <a:pPr marL="0" lvl="0" indent="0">
              <a:lnSpc>
                <a:spcPct val="80000"/>
              </a:lnSpc>
              <a:spcBef>
                <a:spcPts val="480"/>
              </a:spcBef>
              <a:buClr>
                <a:schemeClr val="dk1"/>
              </a:buClr>
              <a:buSzPts val="2400"/>
              <a:buNone/>
            </a:pPr>
            <a:endParaRPr lang="ar-JO" dirty="0" smtClean="0">
              <a:cs typeface="+mj-cs"/>
            </a:endParaRPr>
          </a:p>
          <a:p>
            <a:pPr marL="0" lvl="0" indent="0">
              <a:lnSpc>
                <a:spcPct val="80000"/>
              </a:lnSpc>
              <a:spcBef>
                <a:spcPts val="480"/>
              </a:spcBef>
              <a:buClr>
                <a:schemeClr val="dk1"/>
              </a:buClr>
              <a:buSzPts val="2400"/>
              <a:buNone/>
            </a:pPr>
            <a:r>
              <a:rPr lang="ar-JO" dirty="0" smtClean="0"/>
              <a:t>ع ر </a:t>
            </a:r>
            <a:r>
              <a:rPr lang="ar-JO" dirty="0"/>
              <a:t>= العائد للفترة </a:t>
            </a:r>
            <a:r>
              <a:rPr lang="ar-JO" dirty="0" smtClean="0"/>
              <a:t>ر</a:t>
            </a:r>
          </a:p>
          <a:p>
            <a:pPr marL="0" lvl="0" indent="0">
              <a:lnSpc>
                <a:spcPct val="80000"/>
              </a:lnSpc>
              <a:spcBef>
                <a:spcPts val="480"/>
              </a:spcBef>
              <a:buClr>
                <a:schemeClr val="dk1"/>
              </a:buClr>
              <a:buSzPts val="2400"/>
              <a:buNone/>
            </a:pPr>
            <a:r>
              <a:rPr lang="ar-JO" dirty="0"/>
              <a:t> ع = الوسط الحسابي </a:t>
            </a:r>
            <a:r>
              <a:rPr lang="ar-JO" dirty="0" smtClean="0"/>
              <a:t>للعوائد</a:t>
            </a:r>
          </a:p>
          <a:p>
            <a:pPr marL="0" lvl="0" indent="0">
              <a:lnSpc>
                <a:spcPct val="80000"/>
              </a:lnSpc>
              <a:spcBef>
                <a:spcPts val="480"/>
              </a:spcBef>
              <a:buClr>
                <a:schemeClr val="dk1"/>
              </a:buClr>
              <a:buSzPts val="2400"/>
              <a:buNone/>
            </a:pPr>
            <a:r>
              <a:rPr lang="ar-JO" dirty="0" smtClean="0"/>
              <a:t> </a:t>
            </a:r>
            <a:r>
              <a:rPr lang="ar-JO" dirty="0"/>
              <a:t>ن = عدد الفترات</a:t>
            </a:r>
            <a:endParaRPr lang="ar-JO" dirty="0">
              <a:cs typeface="+mj-cs"/>
            </a:endParaRPr>
          </a:p>
          <a:p>
            <a:pPr marL="0" lvl="0" indent="0">
              <a:lnSpc>
                <a:spcPct val="80000"/>
              </a:lnSpc>
              <a:spcBef>
                <a:spcPts val="480"/>
              </a:spcBef>
              <a:buClr>
                <a:schemeClr val="dk1"/>
              </a:buClr>
              <a:buSzPts val="2400"/>
              <a:buNone/>
            </a:pPr>
            <a:endParaRPr lang="ar-JO" dirty="0" smtClean="0">
              <a:cs typeface="+mj-cs"/>
            </a:endParaRPr>
          </a:p>
          <a:p>
            <a:pPr marL="0" lvl="0" indent="0">
              <a:lnSpc>
                <a:spcPct val="80000"/>
              </a:lnSpc>
              <a:spcBef>
                <a:spcPts val="480"/>
              </a:spcBef>
              <a:buClr>
                <a:schemeClr val="dk1"/>
              </a:buClr>
              <a:buSzPts val="2400"/>
              <a:buNone/>
            </a:pPr>
            <a:endParaRPr lang="ar-JO" dirty="0" smtClean="0">
              <a:cs typeface="+mj-cs"/>
            </a:endParaRPr>
          </a:p>
          <a:p>
            <a:pPr marL="0" lvl="0" indent="0">
              <a:lnSpc>
                <a:spcPct val="80000"/>
              </a:lnSpc>
              <a:spcBef>
                <a:spcPts val="480"/>
              </a:spcBef>
              <a:buClr>
                <a:schemeClr val="dk1"/>
              </a:buClr>
              <a:buSzPts val="2400"/>
              <a:buNone/>
            </a:pPr>
            <a:endParaRPr lang="en-US" dirty="0">
              <a:cs typeface="+mj-cs"/>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3" y="3717032"/>
            <a:ext cx="3761606" cy="876422"/>
          </a:xfrm>
          <a:prstGeom prst="rect">
            <a:avLst/>
          </a:prstGeom>
        </p:spPr>
      </p:pic>
    </p:spTree>
    <p:extLst>
      <p:ext uri="{BB962C8B-B14F-4D97-AF65-F5344CB8AC3E}">
        <p14:creationId xmlns:p14="http://schemas.microsoft.com/office/powerpoint/2010/main" val="126731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0-#ppt_w/2"/>
                                          </p:val>
                                        </p:tav>
                                        <p:tav tm="100000">
                                          <p:val>
                                            <p:strVal val="#ppt_x"/>
                                          </p:val>
                                        </p:tav>
                                      </p:tavLst>
                                    </p:anim>
                                    <p:anim calcmode="lin" valueType="num">
                                      <p:cBhvr additive="base">
                                        <p:cTn id="62"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264696"/>
          </a:xfrm>
        </p:spPr>
        <p:txBody>
          <a:bodyPr>
            <a:normAutofit fontScale="62500" lnSpcReduction="20000"/>
          </a:bodyPr>
          <a:lstStyle/>
          <a:p>
            <a:pPr marL="0" indent="0">
              <a:buNone/>
            </a:pPr>
            <a:r>
              <a:rPr lang="ar-JO" b="1" dirty="0"/>
              <a:t>مثال: </a:t>
            </a:r>
            <a:endParaRPr lang="ar-JO" b="1" dirty="0" smtClean="0"/>
          </a:p>
          <a:p>
            <a:pPr marL="0" indent="0">
              <a:buNone/>
            </a:pPr>
            <a:r>
              <a:rPr lang="ar-JO" dirty="0" smtClean="0"/>
              <a:t>إذا </a:t>
            </a:r>
            <a:r>
              <a:rPr lang="ar-JO" dirty="0"/>
              <a:t>أعطيت المعلومات التالية عن سهم </a:t>
            </a:r>
            <a:r>
              <a:rPr lang="ar-JO" dirty="0" smtClean="0"/>
              <a:t>ما:</a:t>
            </a:r>
          </a:p>
          <a:p>
            <a:pPr marL="0" indent="0">
              <a:buNone/>
            </a:pPr>
            <a:endParaRPr lang="ar-JO" dirty="0"/>
          </a:p>
          <a:p>
            <a:pPr marL="0" indent="0">
              <a:buNone/>
            </a:pPr>
            <a:endParaRPr lang="ar-JO" dirty="0" smtClean="0"/>
          </a:p>
          <a:p>
            <a:pPr marL="0" indent="0">
              <a:buNone/>
            </a:pPr>
            <a:endParaRPr lang="ar-JO" dirty="0" smtClean="0"/>
          </a:p>
          <a:p>
            <a:pPr marL="0" indent="0">
              <a:buNone/>
            </a:pPr>
            <a:endParaRPr lang="ar-JO" dirty="0"/>
          </a:p>
          <a:p>
            <a:pPr marL="0" indent="0">
              <a:buNone/>
            </a:pPr>
            <a:endParaRPr lang="ar-JO" dirty="0" smtClean="0"/>
          </a:p>
          <a:p>
            <a:pPr marL="0" indent="0">
              <a:buNone/>
            </a:pPr>
            <a:r>
              <a:rPr lang="ar-JO" dirty="0" smtClean="0"/>
              <a:t>قدر العائد المتوقع والمخاطرة لهذا السهم؟</a:t>
            </a:r>
          </a:p>
          <a:p>
            <a:pPr marL="0" indent="0">
              <a:buNone/>
            </a:pPr>
            <a:r>
              <a:rPr lang="ar-JO" b="1" dirty="0" smtClean="0"/>
              <a:t>الجواب:</a:t>
            </a:r>
          </a:p>
          <a:p>
            <a:pPr marL="0" indent="0">
              <a:buNone/>
            </a:pPr>
            <a:r>
              <a:rPr lang="ar-JO" dirty="0" smtClean="0"/>
              <a:t>العائد المتوقع = (</a:t>
            </a:r>
            <a:r>
              <a:rPr lang="en-US" dirty="0" smtClean="0"/>
              <a:t>0.15</a:t>
            </a:r>
            <a:r>
              <a:rPr lang="ar-JO" dirty="0" smtClean="0"/>
              <a:t> + -</a:t>
            </a:r>
            <a:r>
              <a:rPr lang="en-US" dirty="0" smtClean="0"/>
              <a:t>0.05</a:t>
            </a:r>
            <a:r>
              <a:rPr lang="ar-JO" dirty="0" smtClean="0"/>
              <a:t> + </a:t>
            </a:r>
            <a:r>
              <a:rPr lang="en-US" dirty="0" smtClean="0"/>
              <a:t>0.20</a:t>
            </a:r>
            <a:r>
              <a:rPr lang="ar-JO" dirty="0" smtClean="0"/>
              <a:t>) ÷ </a:t>
            </a:r>
            <a:r>
              <a:rPr lang="en-US" dirty="0" smtClean="0"/>
              <a:t>3</a:t>
            </a:r>
            <a:r>
              <a:rPr lang="ar-SA" dirty="0" smtClean="0"/>
              <a:t> </a:t>
            </a:r>
          </a:p>
          <a:p>
            <a:pPr marL="0" indent="0">
              <a:buNone/>
            </a:pPr>
            <a:r>
              <a:rPr lang="ar-SA" dirty="0"/>
              <a:t> </a:t>
            </a:r>
            <a:r>
              <a:rPr lang="ar-SA" dirty="0" smtClean="0"/>
              <a:t>               = </a:t>
            </a:r>
            <a:r>
              <a:rPr lang="en-US" dirty="0" smtClean="0"/>
              <a:t>0.30</a:t>
            </a:r>
            <a:r>
              <a:rPr lang="ar-JO" dirty="0" smtClean="0"/>
              <a:t> ÷ </a:t>
            </a:r>
            <a:r>
              <a:rPr lang="en-US" dirty="0" smtClean="0"/>
              <a:t>3</a:t>
            </a:r>
            <a:r>
              <a:rPr lang="ar-JO" dirty="0" smtClean="0"/>
              <a:t> = </a:t>
            </a:r>
            <a:r>
              <a:rPr lang="en-US" dirty="0" smtClean="0"/>
              <a:t>0.10</a:t>
            </a:r>
            <a:r>
              <a:rPr lang="ar-JO" dirty="0" smtClean="0"/>
              <a:t> </a:t>
            </a:r>
          </a:p>
          <a:p>
            <a:pPr marL="0" indent="0">
              <a:buNone/>
            </a:pPr>
            <a:r>
              <a:rPr lang="ar-JO" dirty="0" smtClean="0"/>
              <a:t>التباين = ((</a:t>
            </a:r>
            <a:r>
              <a:rPr lang="en-US" dirty="0" smtClean="0"/>
              <a:t>0.15</a:t>
            </a:r>
            <a:r>
              <a:rPr lang="ar-JO" dirty="0"/>
              <a:t> </a:t>
            </a:r>
            <a:r>
              <a:rPr lang="ar-JO" dirty="0" smtClean="0"/>
              <a:t>– </a:t>
            </a:r>
            <a:r>
              <a:rPr lang="en-US" dirty="0" smtClean="0"/>
              <a:t>0.10</a:t>
            </a:r>
            <a:r>
              <a:rPr lang="ar-JO" dirty="0" smtClean="0"/>
              <a:t>)</a:t>
            </a:r>
            <a:r>
              <a:rPr lang="en-US" baseline="30000" dirty="0" smtClean="0"/>
              <a:t>2</a:t>
            </a:r>
            <a:r>
              <a:rPr lang="ar-JO" dirty="0" smtClean="0"/>
              <a:t>+ (-</a:t>
            </a:r>
            <a:r>
              <a:rPr lang="en-US" dirty="0" smtClean="0"/>
              <a:t>0.0 5</a:t>
            </a:r>
            <a:r>
              <a:rPr lang="ar-JO" dirty="0" smtClean="0"/>
              <a:t> </a:t>
            </a:r>
            <a:r>
              <a:rPr lang="ar-JO" dirty="0"/>
              <a:t>– </a:t>
            </a:r>
            <a:r>
              <a:rPr lang="en-US" dirty="0"/>
              <a:t>0.10</a:t>
            </a:r>
            <a:r>
              <a:rPr lang="ar-JO" dirty="0"/>
              <a:t>)</a:t>
            </a:r>
            <a:r>
              <a:rPr lang="en-US" baseline="30000" dirty="0"/>
              <a:t>2</a:t>
            </a:r>
            <a:r>
              <a:rPr lang="ar-JO" dirty="0" smtClean="0"/>
              <a:t>+(</a:t>
            </a:r>
            <a:r>
              <a:rPr lang="en-US" dirty="0" smtClean="0"/>
              <a:t>0.20</a:t>
            </a:r>
            <a:r>
              <a:rPr lang="ar-JO" dirty="0" smtClean="0"/>
              <a:t> </a:t>
            </a:r>
            <a:r>
              <a:rPr lang="ar-JO" dirty="0"/>
              <a:t>– </a:t>
            </a:r>
            <a:r>
              <a:rPr lang="en-US" dirty="0"/>
              <a:t>0.10</a:t>
            </a:r>
            <a:r>
              <a:rPr lang="ar-JO" dirty="0"/>
              <a:t>)</a:t>
            </a:r>
            <a:r>
              <a:rPr lang="en-US" baseline="30000" dirty="0" smtClean="0"/>
              <a:t>2</a:t>
            </a:r>
            <a:r>
              <a:rPr lang="ar-JO" dirty="0" smtClean="0"/>
              <a:t>) ÷ (</a:t>
            </a:r>
            <a:r>
              <a:rPr lang="en-US" dirty="0" smtClean="0"/>
              <a:t>3</a:t>
            </a:r>
            <a:r>
              <a:rPr lang="ar-JO" dirty="0" smtClean="0"/>
              <a:t> – </a:t>
            </a:r>
            <a:r>
              <a:rPr lang="en-US" dirty="0" smtClean="0"/>
              <a:t>1</a:t>
            </a:r>
            <a:r>
              <a:rPr lang="ar-JO" dirty="0" smtClean="0"/>
              <a:t>) </a:t>
            </a:r>
          </a:p>
          <a:p>
            <a:pPr marL="0" indent="0">
              <a:buNone/>
            </a:pPr>
            <a:r>
              <a:rPr lang="ar-JO" dirty="0"/>
              <a:t> </a:t>
            </a:r>
            <a:r>
              <a:rPr lang="ar-JO" dirty="0" smtClean="0"/>
              <a:t>       = ((</a:t>
            </a:r>
            <a:r>
              <a:rPr lang="en-US" dirty="0" smtClean="0"/>
              <a:t>0.0 5</a:t>
            </a:r>
            <a:r>
              <a:rPr lang="ar-JO" dirty="0" smtClean="0"/>
              <a:t>)</a:t>
            </a:r>
            <a:r>
              <a:rPr lang="en-US" baseline="30000" dirty="0" smtClean="0"/>
              <a:t>2</a:t>
            </a:r>
            <a:r>
              <a:rPr lang="ar-JO" baseline="30000" dirty="0" smtClean="0"/>
              <a:t> </a:t>
            </a:r>
            <a:r>
              <a:rPr lang="ar-JO" dirty="0"/>
              <a:t>+</a:t>
            </a:r>
            <a:r>
              <a:rPr lang="ar-JO" baseline="30000" dirty="0" smtClean="0"/>
              <a:t> </a:t>
            </a:r>
            <a:r>
              <a:rPr lang="ar-JO" dirty="0"/>
              <a:t>(</a:t>
            </a:r>
            <a:r>
              <a:rPr lang="en-US" dirty="0" smtClean="0"/>
              <a:t>0.1 5</a:t>
            </a:r>
            <a:r>
              <a:rPr lang="ar-JO" dirty="0" smtClean="0"/>
              <a:t>-)</a:t>
            </a:r>
            <a:r>
              <a:rPr lang="en-US" baseline="30000" dirty="0" smtClean="0"/>
              <a:t>2</a:t>
            </a:r>
            <a:r>
              <a:rPr lang="ar-JO" baseline="30000" dirty="0" smtClean="0"/>
              <a:t> </a:t>
            </a:r>
            <a:r>
              <a:rPr lang="ar-JO" dirty="0"/>
              <a:t>+</a:t>
            </a:r>
            <a:r>
              <a:rPr lang="ar-JO" baseline="30000" dirty="0" smtClean="0"/>
              <a:t> </a:t>
            </a:r>
            <a:r>
              <a:rPr lang="ar-JO" dirty="0"/>
              <a:t>(</a:t>
            </a:r>
            <a:r>
              <a:rPr lang="en-US" dirty="0" smtClean="0"/>
              <a:t>0.10 </a:t>
            </a:r>
            <a:r>
              <a:rPr lang="ar-JO" dirty="0" smtClean="0"/>
              <a:t>)</a:t>
            </a:r>
            <a:r>
              <a:rPr lang="en-US" baseline="30000" dirty="0" smtClean="0"/>
              <a:t>2</a:t>
            </a:r>
            <a:r>
              <a:rPr lang="ar-JO" dirty="0" smtClean="0"/>
              <a:t>) ÷ </a:t>
            </a:r>
            <a:r>
              <a:rPr lang="en-US" dirty="0" smtClean="0"/>
              <a:t>2</a:t>
            </a:r>
            <a:r>
              <a:rPr lang="ar-JO" dirty="0" smtClean="0"/>
              <a:t> </a:t>
            </a:r>
          </a:p>
          <a:p>
            <a:pPr marL="0" indent="0">
              <a:buNone/>
            </a:pPr>
            <a:r>
              <a:rPr lang="ar-JO" dirty="0"/>
              <a:t> </a:t>
            </a:r>
            <a:r>
              <a:rPr lang="ar-JO" dirty="0" smtClean="0"/>
              <a:t>       = (</a:t>
            </a:r>
            <a:r>
              <a:rPr lang="en-US" dirty="0" smtClean="0"/>
              <a:t>0.0025</a:t>
            </a:r>
            <a:r>
              <a:rPr lang="ar-JO" dirty="0" smtClean="0"/>
              <a:t> + </a:t>
            </a:r>
            <a:r>
              <a:rPr lang="en-US" dirty="0" smtClean="0"/>
              <a:t>0.0225</a:t>
            </a:r>
            <a:r>
              <a:rPr lang="ar-JO" dirty="0" smtClean="0"/>
              <a:t> + </a:t>
            </a:r>
            <a:r>
              <a:rPr lang="en-US" dirty="0" smtClean="0"/>
              <a:t>0.01</a:t>
            </a:r>
            <a:r>
              <a:rPr lang="ar-JO" dirty="0" smtClean="0"/>
              <a:t>) ÷ </a:t>
            </a:r>
            <a:r>
              <a:rPr lang="en-US" dirty="0" smtClean="0"/>
              <a:t>2</a:t>
            </a:r>
            <a:endParaRPr lang="ar-JO" dirty="0" smtClean="0"/>
          </a:p>
          <a:p>
            <a:pPr marL="0" indent="0">
              <a:buNone/>
            </a:pPr>
            <a:r>
              <a:rPr lang="ar-JO" dirty="0"/>
              <a:t> </a:t>
            </a:r>
            <a:r>
              <a:rPr lang="ar-JO" dirty="0" smtClean="0"/>
              <a:t>       = </a:t>
            </a:r>
            <a:r>
              <a:rPr lang="en-US" dirty="0" smtClean="0"/>
              <a:t>0.035</a:t>
            </a:r>
            <a:r>
              <a:rPr lang="ar-JO" dirty="0" smtClean="0"/>
              <a:t> ÷ </a:t>
            </a:r>
            <a:r>
              <a:rPr lang="en-US" dirty="0" smtClean="0"/>
              <a:t>2</a:t>
            </a:r>
            <a:r>
              <a:rPr lang="ar-JO" dirty="0" smtClean="0"/>
              <a:t>  </a:t>
            </a:r>
          </a:p>
          <a:p>
            <a:pPr marL="0" indent="0">
              <a:buNone/>
            </a:pPr>
            <a:r>
              <a:rPr lang="ar-JO" dirty="0"/>
              <a:t> </a:t>
            </a:r>
            <a:r>
              <a:rPr lang="ar-JO" dirty="0" smtClean="0"/>
              <a:t>       = </a:t>
            </a:r>
            <a:r>
              <a:rPr lang="en-US" dirty="0" smtClean="0"/>
              <a:t>0.0175</a:t>
            </a:r>
            <a:r>
              <a:rPr lang="ar-JO" dirty="0" smtClean="0"/>
              <a:t> </a:t>
            </a:r>
          </a:p>
          <a:p>
            <a:pPr marL="0" indent="0">
              <a:buNone/>
            </a:pPr>
            <a:r>
              <a:rPr lang="ar-JO" dirty="0" smtClean="0"/>
              <a:t>الانحراف المعياري = </a:t>
            </a:r>
          </a:p>
          <a:p>
            <a:pPr marL="0" indent="0">
              <a:buNone/>
            </a:pPr>
            <a:r>
              <a:rPr lang="ar-JO" dirty="0"/>
              <a:t> </a:t>
            </a:r>
            <a:r>
              <a:rPr lang="ar-JO" dirty="0" smtClean="0"/>
              <a:t>                      =     </a:t>
            </a:r>
            <a:r>
              <a:rPr lang="en-US" dirty="0" smtClean="0"/>
              <a:t>0.0175</a:t>
            </a:r>
            <a:endParaRPr lang="ar-JO" dirty="0" smtClean="0"/>
          </a:p>
          <a:p>
            <a:pPr marL="0" indent="0">
              <a:buNone/>
            </a:pPr>
            <a:r>
              <a:rPr lang="ar-JO" dirty="0"/>
              <a:t> </a:t>
            </a:r>
            <a:r>
              <a:rPr lang="en-US" dirty="0" smtClean="0"/>
              <a:t>                           </a:t>
            </a:r>
            <a:r>
              <a:rPr lang="ar-JO" dirty="0" smtClean="0"/>
              <a:t>= </a:t>
            </a:r>
            <a:r>
              <a:rPr lang="en-US" dirty="0"/>
              <a:t>0.1323</a:t>
            </a:r>
            <a:r>
              <a:rPr lang="ar-JO" dirty="0" smtClean="0"/>
              <a:t>     </a:t>
            </a:r>
            <a:endParaRPr lang="en-US" dirty="0" smtClean="0"/>
          </a:p>
          <a:p>
            <a:pPr marL="0" indent="0">
              <a:buNone/>
            </a:pPr>
            <a:r>
              <a:rPr lang="en-US" dirty="0"/>
              <a:t> </a:t>
            </a:r>
            <a:r>
              <a:rPr lang="en-US" dirty="0" smtClean="0"/>
              <a:t>                          </a:t>
            </a:r>
            <a:r>
              <a:rPr lang="ar-JO" dirty="0" smtClean="0"/>
              <a:t> = </a:t>
            </a:r>
            <a:r>
              <a:rPr lang="en-US" dirty="0" smtClean="0"/>
              <a:t>13.23</a:t>
            </a:r>
            <a:r>
              <a:rPr lang="ar-JO" dirty="0" smtClean="0"/>
              <a:t>%</a:t>
            </a:r>
            <a:endParaRPr lang="ar-JO" dirty="0"/>
          </a:p>
          <a:p>
            <a:pPr marL="0" indent="0">
              <a:buNone/>
            </a:pPr>
            <a:endParaRPr lang="ar-JO" dirty="0" smtClean="0"/>
          </a:p>
          <a:p>
            <a:pPr marL="0" indent="0">
              <a:buNone/>
            </a:pP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2549189808"/>
              </p:ext>
            </p:extLst>
          </p:nvPr>
        </p:nvGraphicFramePr>
        <p:xfrm>
          <a:off x="2483768" y="980728"/>
          <a:ext cx="6048672" cy="1483360"/>
        </p:xfrm>
        <a:graphic>
          <a:graphicData uri="http://schemas.openxmlformats.org/drawingml/2006/table">
            <a:tbl>
              <a:tblPr firstRow="1" bandRow="1">
                <a:tableStyleId>{5C22544A-7EE6-4342-B048-85BDC9FD1C3A}</a:tableStyleId>
              </a:tblPr>
              <a:tblGrid>
                <a:gridCol w="3048000"/>
                <a:gridCol w="3000672"/>
              </a:tblGrid>
              <a:tr h="370840">
                <a:tc>
                  <a:txBody>
                    <a:bodyPr/>
                    <a:lstStyle/>
                    <a:p>
                      <a:r>
                        <a:rPr lang="ar-JO" dirty="0" smtClean="0"/>
                        <a:t>العائد المحقق</a:t>
                      </a:r>
                      <a:endParaRPr lang="en-US" dirty="0"/>
                    </a:p>
                  </a:txBody>
                  <a:tcPr/>
                </a:tc>
                <a:tc>
                  <a:txBody>
                    <a:bodyPr/>
                    <a:lstStyle/>
                    <a:p>
                      <a:r>
                        <a:rPr lang="ar-JO" dirty="0" smtClean="0"/>
                        <a:t>السنة</a:t>
                      </a:r>
                      <a:endParaRPr lang="en-US" dirty="0"/>
                    </a:p>
                  </a:txBody>
                  <a:tcPr/>
                </a:tc>
              </a:tr>
              <a:tr h="370840">
                <a:tc>
                  <a:txBody>
                    <a:bodyPr/>
                    <a:lstStyle/>
                    <a:p>
                      <a:r>
                        <a:rPr lang="en-US" dirty="0" smtClean="0"/>
                        <a:t>15</a:t>
                      </a:r>
                      <a:r>
                        <a:rPr lang="ar-JO" dirty="0" smtClean="0"/>
                        <a:t>%</a:t>
                      </a:r>
                      <a:endParaRPr lang="en-US" dirty="0"/>
                    </a:p>
                  </a:txBody>
                  <a:tcPr/>
                </a:tc>
                <a:tc>
                  <a:txBody>
                    <a:bodyPr/>
                    <a:lstStyle/>
                    <a:p>
                      <a:r>
                        <a:rPr lang="en-US" dirty="0" smtClean="0"/>
                        <a:t>2015</a:t>
                      </a:r>
                      <a:endParaRPr lang="en-US" dirty="0"/>
                    </a:p>
                  </a:txBody>
                  <a:tcPr/>
                </a:tc>
              </a:tr>
              <a:tr h="370840">
                <a:tc>
                  <a:txBody>
                    <a:bodyPr/>
                    <a:lstStyle/>
                    <a:p>
                      <a:r>
                        <a:rPr lang="en-US" dirty="0" smtClean="0"/>
                        <a:t>5-</a:t>
                      </a:r>
                      <a:r>
                        <a:rPr lang="ar-JO" dirty="0" smtClean="0"/>
                        <a:t>%</a:t>
                      </a:r>
                      <a:endParaRPr lang="en-US" dirty="0"/>
                    </a:p>
                  </a:txBody>
                  <a:tcPr/>
                </a:tc>
                <a:tc>
                  <a:txBody>
                    <a:bodyPr/>
                    <a:lstStyle/>
                    <a:p>
                      <a:r>
                        <a:rPr lang="en-US" dirty="0" smtClean="0"/>
                        <a:t>2016</a:t>
                      </a:r>
                      <a:endParaRPr lang="en-US" dirty="0"/>
                    </a:p>
                  </a:txBody>
                  <a:tcPr/>
                </a:tc>
              </a:tr>
              <a:tr h="370840">
                <a:tc>
                  <a:txBody>
                    <a:bodyPr/>
                    <a:lstStyle/>
                    <a:p>
                      <a:r>
                        <a:rPr lang="en-US" dirty="0" smtClean="0"/>
                        <a:t>20</a:t>
                      </a:r>
                      <a:r>
                        <a:rPr lang="ar-JO" dirty="0" smtClean="0"/>
                        <a:t>%</a:t>
                      </a:r>
                      <a:endParaRPr lang="en-US" dirty="0"/>
                    </a:p>
                  </a:txBody>
                  <a:tcPr/>
                </a:tc>
                <a:tc>
                  <a:txBody>
                    <a:bodyPr/>
                    <a:lstStyle/>
                    <a:p>
                      <a:r>
                        <a:rPr lang="en-US" dirty="0" smtClean="0"/>
                        <a:t>2017</a:t>
                      </a:r>
                      <a:endParaRPr lang="en-US" dirty="0"/>
                    </a:p>
                  </a:txBody>
                  <a:tcPr/>
                </a:tc>
              </a:tr>
            </a:tbl>
          </a:graphicData>
        </a:graphic>
      </p:graphicFrame>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5172231"/>
            <a:ext cx="847843" cy="314369"/>
          </a:xfrm>
          <a:prstGeom prst="rect">
            <a:avLst/>
          </a:prstGeom>
        </p:spPr>
      </p:pic>
      <p:cxnSp>
        <p:nvCxnSpPr>
          <p:cNvPr id="6" name="رابط مستقيم 5"/>
          <p:cNvCxnSpPr/>
          <p:nvPr/>
        </p:nvCxnSpPr>
        <p:spPr>
          <a:xfrm flipH="1">
            <a:off x="6580131" y="5486600"/>
            <a:ext cx="72008"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a:off x="6508089" y="5486600"/>
            <a:ext cx="72008" cy="335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flipH="1">
            <a:off x="5500011" y="5486600"/>
            <a:ext cx="104408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616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3"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3"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3"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3" fill="hold"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 calcmode="lin" valueType="num">
                                      <p:cBhvr additive="base">
                                        <p:cTn id="53"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3"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 calcmode="lin" valueType="num">
                                      <p:cBhvr additive="base">
                                        <p:cTn id="59"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3" fill="hold" nodeType="clickEffect">
                                  <p:stCondLst>
                                    <p:cond delay="0"/>
                                  </p:stCondLst>
                                  <p:childTnLst>
                                    <p:set>
                                      <p:cBhvr>
                                        <p:cTn id="64" dur="1" fill="hold">
                                          <p:stCondLst>
                                            <p:cond delay="0"/>
                                          </p:stCondLst>
                                        </p:cTn>
                                        <p:tgtEl>
                                          <p:spTgt spid="3">
                                            <p:txEl>
                                              <p:pRg st="15" end="15"/>
                                            </p:txEl>
                                          </p:spTgt>
                                        </p:tgtEl>
                                        <p:attrNameLst>
                                          <p:attrName>style.visibility</p:attrName>
                                        </p:attrNameLst>
                                      </p:cBhvr>
                                      <p:to>
                                        <p:strVal val="visible"/>
                                      </p:to>
                                    </p:set>
                                    <p:anim calcmode="lin" valueType="num">
                                      <p:cBhvr additive="base">
                                        <p:cTn id="65"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3"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anim calcmode="lin" valueType="num">
                                      <p:cBhvr additive="base">
                                        <p:cTn id="71"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16" end="16"/>
                                            </p:txEl>
                                          </p:spTgt>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3" fill="hold" nodeType="clickEffect">
                                  <p:stCondLst>
                                    <p:cond delay="0"/>
                                  </p:stCondLst>
                                  <p:childTnLst>
                                    <p:set>
                                      <p:cBhvr>
                                        <p:cTn id="76" dur="1" fill="hold">
                                          <p:stCondLst>
                                            <p:cond delay="0"/>
                                          </p:stCondLst>
                                        </p:cTn>
                                        <p:tgtEl>
                                          <p:spTgt spid="3">
                                            <p:txEl>
                                              <p:pRg st="17" end="17"/>
                                            </p:txEl>
                                          </p:spTgt>
                                        </p:tgtEl>
                                        <p:attrNameLst>
                                          <p:attrName>style.visibility</p:attrName>
                                        </p:attrNameLst>
                                      </p:cBhvr>
                                      <p:to>
                                        <p:strVal val="visible"/>
                                      </p:to>
                                    </p:set>
                                    <p:anim calcmode="lin" valueType="num">
                                      <p:cBhvr additive="base">
                                        <p:cTn id="77" dur="500" fill="hold"/>
                                        <p:tgtEl>
                                          <p:spTgt spid="3">
                                            <p:txEl>
                                              <p:pRg st="17" end="17"/>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3">
                                            <p:txEl>
                                              <p:pRg st="17" end="17"/>
                                            </p:txEl>
                                          </p:spTgt>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3" fill="hold" nodeType="clickEffect">
                                  <p:stCondLst>
                                    <p:cond delay="0"/>
                                  </p:stCondLst>
                                  <p:childTnLst>
                                    <p:set>
                                      <p:cBhvr>
                                        <p:cTn id="82" dur="1" fill="hold">
                                          <p:stCondLst>
                                            <p:cond delay="0"/>
                                          </p:stCondLst>
                                        </p:cTn>
                                        <p:tgtEl>
                                          <p:spTgt spid="3">
                                            <p:txEl>
                                              <p:pRg st="18" end="18"/>
                                            </p:txEl>
                                          </p:spTgt>
                                        </p:tgtEl>
                                        <p:attrNameLst>
                                          <p:attrName>style.visibility</p:attrName>
                                        </p:attrNameLst>
                                      </p:cBhvr>
                                      <p:to>
                                        <p:strVal val="visible"/>
                                      </p:to>
                                    </p:set>
                                    <p:anim calcmode="lin" valueType="num">
                                      <p:cBhvr additive="base">
                                        <p:cTn id="83" dur="500" fill="hold"/>
                                        <p:tgtEl>
                                          <p:spTgt spid="3">
                                            <p:txEl>
                                              <p:pRg st="18" end="18"/>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3">
                                            <p:txEl>
                                              <p:pRg st="18" end="18"/>
                                            </p:txEl>
                                          </p:spTgt>
                                        </p:tgtEl>
                                        <p:attrNameLst>
                                          <p:attrName>ppt_y</p:attrName>
                                        </p:attrNameLst>
                                      </p:cBhvr>
                                      <p:tavLst>
                                        <p:tav tm="0">
                                          <p:val>
                                            <p:strVal val="0-#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3" fill="hold" nodeType="clickEffect">
                                  <p:stCondLst>
                                    <p:cond delay="0"/>
                                  </p:stCondLst>
                                  <p:childTnLst>
                                    <p:set>
                                      <p:cBhvr>
                                        <p:cTn id="88" dur="1" fill="hold">
                                          <p:stCondLst>
                                            <p:cond delay="0"/>
                                          </p:stCondLst>
                                        </p:cTn>
                                        <p:tgtEl>
                                          <p:spTgt spid="3">
                                            <p:txEl>
                                              <p:pRg st="19" end="19"/>
                                            </p:txEl>
                                          </p:spTgt>
                                        </p:tgtEl>
                                        <p:attrNameLst>
                                          <p:attrName>style.visibility</p:attrName>
                                        </p:attrNameLst>
                                      </p:cBhvr>
                                      <p:to>
                                        <p:strVal val="visible"/>
                                      </p:to>
                                    </p:set>
                                    <p:anim calcmode="lin" valueType="num">
                                      <p:cBhvr additive="base">
                                        <p:cTn id="89" dur="500" fill="hold"/>
                                        <p:tgtEl>
                                          <p:spTgt spid="3">
                                            <p:txEl>
                                              <p:pRg st="19" end="19"/>
                                            </p:txEl>
                                          </p:spTgt>
                                        </p:tgtEl>
                                        <p:attrNameLst>
                                          <p:attrName>ppt_x</p:attrName>
                                        </p:attrNameLst>
                                      </p:cBhvr>
                                      <p:tavLst>
                                        <p:tav tm="0">
                                          <p:val>
                                            <p:strVal val="1+#ppt_w/2"/>
                                          </p:val>
                                        </p:tav>
                                        <p:tav tm="100000">
                                          <p:val>
                                            <p:strVal val="#ppt_x"/>
                                          </p:val>
                                        </p:tav>
                                      </p:tavLst>
                                    </p:anim>
                                    <p:anim calcmode="lin" valueType="num">
                                      <p:cBhvr additive="base">
                                        <p:cTn id="90" dur="500" fill="hold"/>
                                        <p:tgtEl>
                                          <p:spTgt spid="3">
                                            <p:txEl>
                                              <p:pRg st="19" end="1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dirty="0" smtClean="0">
                <a:solidFill>
                  <a:srgbClr val="00B0F0"/>
                </a:solidFill>
              </a:rPr>
              <a:t>معامل الاختلاف:</a:t>
            </a:r>
            <a:endParaRPr lang="en-US" sz="3600" dirty="0">
              <a:solidFill>
                <a:srgbClr val="00B0F0"/>
              </a:solidFill>
            </a:endParaRPr>
          </a:p>
        </p:txBody>
      </p:sp>
      <p:sp>
        <p:nvSpPr>
          <p:cNvPr id="3" name="عنصر نائب للمحتوى 2"/>
          <p:cNvSpPr>
            <a:spLocks noGrp="1"/>
          </p:cNvSpPr>
          <p:nvPr>
            <p:ph idx="1"/>
          </p:nvPr>
        </p:nvSpPr>
        <p:spPr>
          <a:xfrm>
            <a:off x="457200" y="836712"/>
            <a:ext cx="8229600" cy="5289451"/>
          </a:xfrm>
        </p:spPr>
        <p:txBody>
          <a:bodyPr/>
          <a:lstStyle/>
          <a:p>
            <a:pPr>
              <a:buFontTx/>
              <a:buChar char="-"/>
            </a:pPr>
            <a:r>
              <a:rPr lang="ar-JO" dirty="0" smtClean="0"/>
              <a:t>يمكن </a:t>
            </a:r>
            <a:r>
              <a:rPr lang="ar-JO" dirty="0"/>
              <a:t>استخدام مقياس آخر للمخاطر هـو معامـل الاخـتلاف </a:t>
            </a:r>
            <a:r>
              <a:rPr lang="en-US" dirty="0"/>
              <a:t>Variance of Coefficient </a:t>
            </a:r>
            <a:r>
              <a:rPr lang="ar-JO" dirty="0"/>
              <a:t>والذي يساوي </a:t>
            </a:r>
            <a:r>
              <a:rPr lang="ar-JO" dirty="0" smtClean="0"/>
              <a:t>:</a:t>
            </a:r>
          </a:p>
          <a:p>
            <a:pPr>
              <a:buFontTx/>
              <a:buChar char="-"/>
            </a:pPr>
            <a:r>
              <a:rPr lang="ar-JO" dirty="0" smtClean="0"/>
              <a:t> </a:t>
            </a:r>
            <a:r>
              <a:rPr lang="ar-JO" dirty="0"/>
              <a:t>معامل </a:t>
            </a:r>
            <a:r>
              <a:rPr lang="ar-JO" dirty="0" smtClean="0"/>
              <a:t>الاختلاف</a:t>
            </a:r>
            <a:r>
              <a:rPr lang="en-US" dirty="0" smtClean="0"/>
              <a:t>CV </a:t>
            </a:r>
            <a:r>
              <a:rPr lang="ar-JO" dirty="0" smtClean="0"/>
              <a:t>= الانحراف المعياري ÷ </a:t>
            </a:r>
            <a:r>
              <a:rPr lang="ar-JO" dirty="0"/>
              <a:t>العائد </a:t>
            </a:r>
            <a:r>
              <a:rPr lang="ar-JO" dirty="0" smtClean="0"/>
              <a:t>المتوقع يعطي </a:t>
            </a:r>
            <a:r>
              <a:rPr lang="ar-JO" dirty="0"/>
              <a:t>هذا المقياس حجم المخاطر لكل وحدة من وحدات </a:t>
            </a:r>
            <a:r>
              <a:rPr lang="ar-JO" dirty="0" smtClean="0"/>
              <a:t>العائد.</a:t>
            </a:r>
          </a:p>
          <a:p>
            <a:pPr>
              <a:buFontTx/>
              <a:buChar char="-"/>
            </a:pPr>
            <a:r>
              <a:rPr lang="ar-JO" dirty="0" smtClean="0"/>
              <a:t> </a:t>
            </a:r>
            <a:r>
              <a:rPr lang="ar-JO" dirty="0"/>
              <a:t>وهو يوفر أساساً جيداً للمقارنة بين البدائل المختلفة في الحالات التي يكون فيها العائد المتوقع غير متساوٍ بين هذه البدائل</a:t>
            </a:r>
            <a:r>
              <a:rPr lang="ar-JO" dirty="0" smtClean="0"/>
              <a:t>.</a:t>
            </a:r>
          </a:p>
          <a:p>
            <a:pPr>
              <a:buFontTx/>
              <a:buChar char="-"/>
            </a:pPr>
            <a:r>
              <a:rPr lang="ar-JO" dirty="0" smtClean="0"/>
              <a:t> </a:t>
            </a:r>
            <a:r>
              <a:rPr lang="ar-JO" dirty="0"/>
              <a:t>ولشرح مفهوم معامل الاختلاف لنأخذ المثال التالي</a:t>
            </a:r>
            <a:r>
              <a:rPr lang="ar-JO" dirty="0" smtClean="0"/>
              <a:t>:</a:t>
            </a:r>
          </a:p>
          <a:p>
            <a:pPr marL="0" indent="0">
              <a:buNone/>
            </a:pPr>
            <a:endParaRPr lang="en-US" dirty="0"/>
          </a:p>
        </p:txBody>
      </p:sp>
    </p:spTree>
    <p:extLst>
      <p:ext uri="{BB962C8B-B14F-4D97-AF65-F5344CB8AC3E}">
        <p14:creationId xmlns:p14="http://schemas.microsoft.com/office/powerpoint/2010/main" val="281732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62500" lnSpcReduction="20000"/>
          </a:bodyPr>
          <a:lstStyle/>
          <a:p>
            <a:pPr marL="0" indent="0">
              <a:buNone/>
            </a:pPr>
            <a:r>
              <a:rPr lang="ar-JO" dirty="0"/>
              <a:t>لنفترض أن أمامنا خيارين استثماريين </a:t>
            </a:r>
            <a:r>
              <a:rPr lang="ar-JO" dirty="0" smtClean="0"/>
              <a:t>(</a:t>
            </a:r>
            <a:r>
              <a:rPr lang="en-US" dirty="0" smtClean="0"/>
              <a:t>A</a:t>
            </a:r>
            <a:r>
              <a:rPr lang="ar-JO" dirty="0" smtClean="0"/>
              <a:t>، </a:t>
            </a:r>
            <a:r>
              <a:rPr lang="en-US" dirty="0" smtClean="0"/>
              <a:t>B</a:t>
            </a:r>
            <a:r>
              <a:rPr lang="ar-JO" dirty="0" smtClean="0"/>
              <a:t>) </a:t>
            </a:r>
            <a:r>
              <a:rPr lang="ar-JO" dirty="0"/>
              <a:t>وكان العائد المتوقع، والانحراف المعياري لهما كما يلي</a:t>
            </a:r>
            <a:r>
              <a:rPr lang="ar-JO" dirty="0" smtClean="0"/>
              <a:t>:</a:t>
            </a:r>
          </a:p>
          <a:p>
            <a:pPr marL="0" indent="0">
              <a:buNone/>
            </a:pPr>
            <a:endParaRPr lang="ar-JO" dirty="0" smtClean="0"/>
          </a:p>
          <a:p>
            <a:pPr marL="0" indent="0">
              <a:buNone/>
            </a:pPr>
            <a:endParaRPr lang="en-US" dirty="0" smtClean="0"/>
          </a:p>
          <a:p>
            <a:pPr marL="0" indent="0">
              <a:buNone/>
            </a:pPr>
            <a:endParaRPr lang="ar-JO" dirty="0"/>
          </a:p>
          <a:p>
            <a:pPr marL="0" indent="0">
              <a:buNone/>
            </a:pPr>
            <a:endParaRPr lang="ar-JO" dirty="0" smtClean="0"/>
          </a:p>
          <a:p>
            <a:pPr marL="0" indent="0">
              <a:buNone/>
            </a:pPr>
            <a:endParaRPr lang="ar-JO" dirty="0"/>
          </a:p>
          <a:p>
            <a:pPr marL="0" indent="0">
              <a:buNone/>
            </a:pPr>
            <a:r>
              <a:rPr lang="ar-JO" dirty="0" smtClean="0"/>
              <a:t>- أي من هذين المشروعين أكثر بالنسبة للعائد المتوقع منه؟</a:t>
            </a:r>
          </a:p>
          <a:p>
            <a:pPr marL="0" indent="0">
              <a:buNone/>
            </a:pPr>
            <a:r>
              <a:rPr lang="ar-JO" dirty="0" smtClean="0"/>
              <a:t>- يساعدنا معامل الاختلاف لمعرفة ذلك كالتالي:</a:t>
            </a:r>
          </a:p>
          <a:p>
            <a:pPr marL="0" indent="0">
              <a:buNone/>
            </a:pPr>
            <a:r>
              <a:rPr lang="ar-JO" dirty="0" smtClean="0"/>
              <a:t>- معامل الاختلاف للمشروع </a:t>
            </a:r>
            <a:r>
              <a:rPr lang="en-US" dirty="0" smtClean="0"/>
              <a:t>A</a:t>
            </a:r>
            <a:r>
              <a:rPr lang="ar-JO" dirty="0" smtClean="0"/>
              <a:t>= (</a:t>
            </a:r>
            <a:r>
              <a:rPr lang="en-US" dirty="0" smtClean="0"/>
              <a:t>0.15</a:t>
            </a:r>
            <a:r>
              <a:rPr lang="ar-JO" dirty="0"/>
              <a:t> </a:t>
            </a:r>
            <a:r>
              <a:rPr lang="ar-JO" dirty="0" smtClean="0"/>
              <a:t>÷ </a:t>
            </a:r>
            <a:r>
              <a:rPr lang="en-US" dirty="0" smtClean="0"/>
              <a:t>0.45</a:t>
            </a:r>
            <a:r>
              <a:rPr lang="ar-JO" dirty="0" smtClean="0"/>
              <a:t>) = </a:t>
            </a:r>
            <a:r>
              <a:rPr lang="en-US" dirty="0" smtClean="0"/>
              <a:t>0.3333</a:t>
            </a:r>
            <a:r>
              <a:rPr lang="ar-JO" dirty="0" smtClean="0"/>
              <a:t> = </a:t>
            </a:r>
            <a:r>
              <a:rPr lang="en-US" dirty="0" smtClean="0"/>
              <a:t>33.33</a:t>
            </a:r>
            <a:r>
              <a:rPr lang="ar-JO" dirty="0" smtClean="0"/>
              <a:t>%</a:t>
            </a:r>
          </a:p>
          <a:p>
            <a:pPr marL="0" indent="0">
              <a:buNone/>
            </a:pPr>
            <a:r>
              <a:rPr lang="ar-JO" dirty="0" smtClean="0"/>
              <a:t>- معامل </a:t>
            </a:r>
            <a:r>
              <a:rPr lang="ar-JO" dirty="0"/>
              <a:t>الاختلاف للمشروع </a:t>
            </a:r>
            <a:r>
              <a:rPr lang="en-US" dirty="0" smtClean="0"/>
              <a:t>B</a:t>
            </a:r>
            <a:r>
              <a:rPr lang="ar-JO" dirty="0" smtClean="0"/>
              <a:t>= </a:t>
            </a:r>
            <a:r>
              <a:rPr lang="ar-JO" dirty="0"/>
              <a:t>(</a:t>
            </a:r>
            <a:r>
              <a:rPr lang="en-US" dirty="0" smtClean="0"/>
              <a:t>0.04</a:t>
            </a:r>
            <a:r>
              <a:rPr lang="ar-JO" dirty="0" smtClean="0"/>
              <a:t> </a:t>
            </a:r>
            <a:r>
              <a:rPr lang="ar-JO" dirty="0"/>
              <a:t>÷ </a:t>
            </a:r>
            <a:r>
              <a:rPr lang="en-US" dirty="0" smtClean="0"/>
              <a:t>0.08</a:t>
            </a:r>
            <a:r>
              <a:rPr lang="ar-JO" dirty="0" smtClean="0"/>
              <a:t>) </a:t>
            </a:r>
            <a:r>
              <a:rPr lang="ar-JO" dirty="0"/>
              <a:t>= </a:t>
            </a:r>
            <a:r>
              <a:rPr lang="en-US" dirty="0" smtClean="0"/>
              <a:t>0.50</a:t>
            </a:r>
            <a:r>
              <a:rPr lang="ar-JO" dirty="0" smtClean="0"/>
              <a:t> </a:t>
            </a:r>
            <a:r>
              <a:rPr lang="ar-JO" dirty="0"/>
              <a:t>= </a:t>
            </a:r>
            <a:r>
              <a:rPr lang="en-US" dirty="0" smtClean="0"/>
              <a:t>50</a:t>
            </a:r>
            <a:r>
              <a:rPr lang="ar-JO" dirty="0" smtClean="0"/>
              <a:t>% </a:t>
            </a:r>
          </a:p>
          <a:p>
            <a:pPr marL="0" indent="0">
              <a:buNone/>
            </a:pPr>
            <a:r>
              <a:rPr lang="ar-JO" dirty="0" smtClean="0"/>
              <a:t>- الانحراف </a:t>
            </a:r>
            <a:r>
              <a:rPr lang="ar-JO" dirty="0"/>
              <a:t>المعياري للمشروع </a:t>
            </a:r>
            <a:r>
              <a:rPr lang="ar-JO" dirty="0" smtClean="0"/>
              <a:t>(</a:t>
            </a:r>
            <a:r>
              <a:rPr lang="en-US" dirty="0" smtClean="0"/>
              <a:t>A</a:t>
            </a:r>
            <a:r>
              <a:rPr lang="ar-JO" dirty="0" smtClean="0"/>
              <a:t>) </a:t>
            </a:r>
            <a:r>
              <a:rPr lang="ar-JO" dirty="0"/>
              <a:t>أكبر، وبالتالي المخاطرة المطلقة </a:t>
            </a:r>
            <a:r>
              <a:rPr lang="ar-JO" dirty="0" smtClean="0"/>
              <a:t>أكبر</a:t>
            </a:r>
            <a:r>
              <a:rPr lang="en-US" dirty="0" smtClean="0"/>
              <a:t>.</a:t>
            </a:r>
          </a:p>
          <a:p>
            <a:pPr marL="0" indent="0">
              <a:buNone/>
            </a:pPr>
            <a:r>
              <a:rPr lang="ar-JO" dirty="0" smtClean="0"/>
              <a:t>- </a:t>
            </a:r>
            <a:r>
              <a:rPr lang="ar-JO" dirty="0"/>
              <a:t>لكن كل وحدة مـن العائد (أي كل </a:t>
            </a:r>
            <a:r>
              <a:rPr lang="en-US" dirty="0" smtClean="0"/>
              <a:t>1</a:t>
            </a:r>
            <a:r>
              <a:rPr lang="ar-JO" dirty="0" smtClean="0"/>
              <a:t> </a:t>
            </a:r>
            <a:r>
              <a:rPr lang="ar-JO" dirty="0"/>
              <a:t>%من العائد) في المشروع </a:t>
            </a:r>
            <a:r>
              <a:rPr lang="ar-JO" dirty="0" smtClean="0"/>
              <a:t>(</a:t>
            </a:r>
            <a:r>
              <a:rPr lang="en-US" dirty="0" smtClean="0"/>
              <a:t>B</a:t>
            </a:r>
            <a:r>
              <a:rPr lang="ar-JO" dirty="0" smtClean="0"/>
              <a:t>) </a:t>
            </a:r>
            <a:r>
              <a:rPr lang="ar-JO" dirty="0"/>
              <a:t>تتحمل درجة مخاطرة أكبر</a:t>
            </a:r>
            <a:r>
              <a:rPr lang="ar-JO" dirty="0" smtClean="0"/>
              <a:t>.</a:t>
            </a:r>
            <a:endParaRPr lang="en-US" dirty="0" smtClean="0"/>
          </a:p>
          <a:p>
            <a:pPr marL="0" indent="0">
              <a:buNone/>
            </a:pPr>
            <a:r>
              <a:rPr lang="ar-JO" dirty="0" smtClean="0"/>
              <a:t> - مع </a:t>
            </a:r>
            <a:r>
              <a:rPr lang="ar-JO" dirty="0"/>
              <a:t>أن المشروع </a:t>
            </a:r>
            <a:r>
              <a:rPr lang="ar-JO" dirty="0" smtClean="0"/>
              <a:t>(</a:t>
            </a:r>
            <a:r>
              <a:rPr lang="en-US" dirty="0" smtClean="0"/>
              <a:t>B</a:t>
            </a:r>
            <a:r>
              <a:rPr lang="ar-JO" dirty="0" smtClean="0"/>
              <a:t>) </a:t>
            </a:r>
            <a:r>
              <a:rPr lang="ar-JO" dirty="0"/>
              <a:t>أقل مخاطرة من المشروع </a:t>
            </a:r>
            <a:r>
              <a:rPr lang="ar-JO" dirty="0" smtClean="0"/>
              <a:t>(</a:t>
            </a:r>
            <a:r>
              <a:rPr lang="en-US" dirty="0" smtClean="0"/>
              <a:t>A</a:t>
            </a:r>
            <a:r>
              <a:rPr lang="ar-JO" dirty="0" smtClean="0"/>
              <a:t>) </a:t>
            </a:r>
            <a:r>
              <a:rPr lang="ar-JO" dirty="0"/>
              <a:t>بمقياس الانحراف </a:t>
            </a:r>
            <a:r>
              <a:rPr lang="ar-JO" dirty="0" smtClean="0"/>
              <a:t>المعياري</a:t>
            </a:r>
            <a:r>
              <a:rPr lang="en-US" dirty="0" smtClean="0"/>
              <a:t>.</a:t>
            </a:r>
            <a:r>
              <a:rPr lang="ar-JO" dirty="0" smtClean="0"/>
              <a:t> </a:t>
            </a:r>
            <a:endParaRPr lang="en-US" dirty="0" smtClean="0"/>
          </a:p>
          <a:p>
            <a:pPr marL="0" indent="0">
              <a:buNone/>
            </a:pPr>
            <a:r>
              <a:rPr lang="ar-JO" dirty="0" smtClean="0"/>
              <a:t>- لكن </a:t>
            </a:r>
            <a:r>
              <a:rPr lang="ar-JO" dirty="0"/>
              <a:t>بمقياس معامل الاختلاف نجد أننا لا نفضل المشروع </a:t>
            </a:r>
            <a:r>
              <a:rPr lang="ar-JO" dirty="0" smtClean="0"/>
              <a:t>(</a:t>
            </a:r>
            <a:r>
              <a:rPr lang="en-US" dirty="0" smtClean="0"/>
              <a:t>B</a:t>
            </a:r>
            <a:r>
              <a:rPr lang="ar-JO" dirty="0" smtClean="0"/>
              <a:t>)، </a:t>
            </a:r>
            <a:r>
              <a:rPr lang="ar-JO" dirty="0"/>
              <a:t>لأن مخاطرهُ منسوبة للعائد المتوقع منه أعلى. </a:t>
            </a:r>
            <a:endParaRPr lang="en-US" dirty="0" smtClean="0"/>
          </a:p>
          <a:p>
            <a:pPr marL="0" indent="0">
              <a:buNone/>
            </a:pPr>
            <a:r>
              <a:rPr lang="ar-JO" dirty="0" smtClean="0"/>
              <a:t>- مما </a:t>
            </a:r>
            <a:r>
              <a:rPr lang="ar-JO" dirty="0"/>
              <a:t>يجدر ذكره أن الانحراف المعياري ومعامل الاختلاف يقيسان المخاطر الكلية </a:t>
            </a:r>
            <a:r>
              <a:rPr lang="ar-JO" dirty="0" smtClean="0"/>
              <a:t>للاستثمار. </a:t>
            </a:r>
            <a:endParaRPr lang="ar-JO" dirty="0"/>
          </a:p>
          <a:p>
            <a:pPr marL="0" indent="0">
              <a:buNone/>
            </a:pPr>
            <a:endParaRPr lang="ar-JO" dirty="0" smtClean="0"/>
          </a:p>
          <a:p>
            <a:pPr marL="0" indent="0">
              <a:buNone/>
            </a:pPr>
            <a:r>
              <a:rPr lang="ar-JO" dirty="0" smtClean="0"/>
              <a:t> </a:t>
            </a:r>
          </a:p>
          <a:p>
            <a:pPr marL="0" indent="0">
              <a:buNone/>
            </a:pP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3302779780"/>
              </p:ext>
            </p:extLst>
          </p:nvPr>
        </p:nvGraphicFramePr>
        <p:xfrm>
          <a:off x="2123728" y="1196752"/>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dirty="0" smtClean="0"/>
                        <a:t>B</a:t>
                      </a:r>
                      <a:endParaRPr lang="en-US" dirty="0"/>
                    </a:p>
                  </a:txBody>
                  <a:tcPr/>
                </a:tc>
                <a:tc>
                  <a:txBody>
                    <a:bodyPr/>
                    <a:lstStyle/>
                    <a:p>
                      <a:r>
                        <a:rPr lang="en-US" dirty="0" smtClean="0"/>
                        <a:t>A</a:t>
                      </a:r>
                      <a:endParaRPr lang="en-US" dirty="0"/>
                    </a:p>
                  </a:txBody>
                  <a:tcPr/>
                </a:tc>
                <a:tc>
                  <a:txBody>
                    <a:bodyPr/>
                    <a:lstStyle/>
                    <a:p>
                      <a:r>
                        <a:rPr lang="ar-JO" dirty="0" smtClean="0"/>
                        <a:t>البيــــــــــــــــــــــان</a:t>
                      </a:r>
                      <a:endParaRPr lang="en-US" dirty="0"/>
                    </a:p>
                  </a:txBody>
                  <a:tcPr/>
                </a:tc>
              </a:tr>
              <a:tr h="370840">
                <a:tc>
                  <a:txBody>
                    <a:bodyPr/>
                    <a:lstStyle/>
                    <a:p>
                      <a:r>
                        <a:rPr lang="en-US" dirty="0" smtClean="0"/>
                        <a:t>8</a:t>
                      </a:r>
                      <a:r>
                        <a:rPr lang="ar-JO" dirty="0" smtClean="0"/>
                        <a:t>%</a:t>
                      </a:r>
                      <a:endParaRPr lang="en-US" dirty="0"/>
                    </a:p>
                  </a:txBody>
                  <a:tcPr/>
                </a:tc>
                <a:tc>
                  <a:txBody>
                    <a:bodyPr/>
                    <a:lstStyle/>
                    <a:p>
                      <a:r>
                        <a:rPr lang="en-US" dirty="0" smtClean="0"/>
                        <a:t>45</a:t>
                      </a:r>
                      <a:r>
                        <a:rPr lang="ar-JO" dirty="0" smtClean="0"/>
                        <a:t>%</a:t>
                      </a:r>
                      <a:endParaRPr lang="en-US" dirty="0"/>
                    </a:p>
                  </a:txBody>
                  <a:tcPr/>
                </a:tc>
                <a:tc>
                  <a:txBody>
                    <a:bodyPr/>
                    <a:lstStyle/>
                    <a:p>
                      <a:r>
                        <a:rPr lang="ar-JO" dirty="0" smtClean="0"/>
                        <a:t>العائد المتوقع</a:t>
                      </a:r>
                      <a:endParaRPr lang="en-US" dirty="0"/>
                    </a:p>
                  </a:txBody>
                  <a:tcPr/>
                </a:tc>
              </a:tr>
              <a:tr h="370840">
                <a:tc>
                  <a:txBody>
                    <a:bodyPr/>
                    <a:lstStyle/>
                    <a:p>
                      <a:r>
                        <a:rPr lang="en-US" dirty="0" smtClean="0"/>
                        <a:t>4</a:t>
                      </a:r>
                      <a:r>
                        <a:rPr lang="ar-JO" dirty="0" smtClean="0"/>
                        <a:t>%</a:t>
                      </a:r>
                      <a:endParaRPr lang="en-US" dirty="0"/>
                    </a:p>
                  </a:txBody>
                  <a:tcPr/>
                </a:tc>
                <a:tc>
                  <a:txBody>
                    <a:bodyPr/>
                    <a:lstStyle/>
                    <a:p>
                      <a:r>
                        <a:rPr lang="en-US" dirty="0" smtClean="0"/>
                        <a:t>15</a:t>
                      </a:r>
                      <a:r>
                        <a:rPr lang="ar-JO" dirty="0" smtClean="0"/>
                        <a:t>%</a:t>
                      </a:r>
                      <a:endParaRPr lang="en-US" dirty="0"/>
                    </a:p>
                  </a:txBody>
                  <a:tcPr/>
                </a:tc>
                <a:tc>
                  <a:txBody>
                    <a:bodyPr/>
                    <a:lstStyle/>
                    <a:p>
                      <a:r>
                        <a:rPr lang="ar-JO" dirty="0" smtClean="0"/>
                        <a:t>الانحراف المعياري</a:t>
                      </a:r>
                      <a:endParaRPr lang="en-US" dirty="0"/>
                    </a:p>
                  </a:txBody>
                  <a:tcPr/>
                </a:tc>
              </a:tr>
            </a:tbl>
          </a:graphicData>
        </a:graphic>
      </p:graphicFrame>
    </p:spTree>
    <p:extLst>
      <p:ext uri="{BB962C8B-B14F-4D97-AF65-F5344CB8AC3E}">
        <p14:creationId xmlns:p14="http://schemas.microsoft.com/office/powerpoint/2010/main" val="316400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6"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additive="base">
                                        <p:cTn id="1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6"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 calcmode="lin" valueType="num">
                                      <p:cBhvr additive="base">
                                        <p:cTn id="24"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6"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 calcmode="lin" valueType="num">
                                      <p:cBhvr additive="base">
                                        <p:cTn id="30"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 calcmode="lin" valueType="num">
                                      <p:cBhvr additive="base">
                                        <p:cTn id="36"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6"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calcmode="lin" valueType="num">
                                      <p:cBhvr additive="base">
                                        <p:cTn id="42"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6"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 calcmode="lin" valueType="num">
                                      <p:cBhvr additive="base">
                                        <p:cTn id="48"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6" fill="hold" nodeType="clickEffect">
                                  <p:stCondLst>
                                    <p:cond delay="0"/>
                                  </p:stCondLst>
                                  <p:childTnLst>
                                    <p:set>
                                      <p:cBhvr>
                                        <p:cTn id="53" dur="1" fill="hold">
                                          <p:stCondLst>
                                            <p:cond delay="0"/>
                                          </p:stCondLst>
                                        </p:cTn>
                                        <p:tgtEl>
                                          <p:spTgt spid="3">
                                            <p:txEl>
                                              <p:pRg st="12" end="12"/>
                                            </p:txEl>
                                          </p:spTgt>
                                        </p:tgtEl>
                                        <p:attrNameLst>
                                          <p:attrName>style.visibility</p:attrName>
                                        </p:attrNameLst>
                                      </p:cBhvr>
                                      <p:to>
                                        <p:strVal val="visible"/>
                                      </p:to>
                                    </p:set>
                                    <p:anim calcmode="lin" valueType="num">
                                      <p:cBhvr additive="base">
                                        <p:cTn id="54"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6" fill="hold" nodeType="clickEffect">
                                  <p:stCondLst>
                                    <p:cond delay="0"/>
                                  </p:stCondLst>
                                  <p:childTnLst>
                                    <p:set>
                                      <p:cBhvr>
                                        <p:cTn id="59" dur="1" fill="hold">
                                          <p:stCondLst>
                                            <p:cond delay="0"/>
                                          </p:stCondLst>
                                        </p:cTn>
                                        <p:tgtEl>
                                          <p:spTgt spid="3">
                                            <p:txEl>
                                              <p:pRg st="13" end="13"/>
                                            </p:txEl>
                                          </p:spTgt>
                                        </p:tgtEl>
                                        <p:attrNameLst>
                                          <p:attrName>style.visibility</p:attrName>
                                        </p:attrNameLst>
                                      </p:cBhvr>
                                      <p:to>
                                        <p:strVal val="visible"/>
                                      </p:to>
                                    </p:set>
                                    <p:anim calcmode="lin" valueType="num">
                                      <p:cBhvr additive="base">
                                        <p:cTn id="60"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1"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6" fill="hold" nodeType="clickEffect">
                                  <p:stCondLst>
                                    <p:cond delay="0"/>
                                  </p:stCondLst>
                                  <p:childTnLst>
                                    <p:set>
                                      <p:cBhvr>
                                        <p:cTn id="65" dur="1" fill="hold">
                                          <p:stCondLst>
                                            <p:cond delay="0"/>
                                          </p:stCondLst>
                                        </p:cTn>
                                        <p:tgtEl>
                                          <p:spTgt spid="3">
                                            <p:txEl>
                                              <p:pRg st="14" end="14"/>
                                            </p:txEl>
                                          </p:spTgt>
                                        </p:tgtEl>
                                        <p:attrNameLst>
                                          <p:attrName>style.visibility</p:attrName>
                                        </p:attrNameLst>
                                      </p:cBhvr>
                                      <p:to>
                                        <p:strVal val="visible"/>
                                      </p:to>
                                    </p:set>
                                    <p:anim calcmode="lin" valueType="num">
                                      <p:cBhvr additive="base">
                                        <p:cTn id="66"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3600" b="1" dirty="0" smtClean="0">
                <a:solidFill>
                  <a:srgbClr val="0070C0"/>
                </a:solidFill>
              </a:rPr>
              <a:t>اهداف الفصل:</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800" b="1" dirty="0" smtClean="0"/>
              <a:t>بعد الانتهاء من هذا الفصل يتوقع أن يتم تحقيق الأهداف التالية: </a:t>
            </a:r>
          </a:p>
          <a:p>
            <a:pPr marL="0" indent="0">
              <a:buNone/>
            </a:pPr>
            <a:r>
              <a:rPr lang="en-US" sz="2800" b="1" dirty="0" smtClean="0"/>
              <a:t>1</a:t>
            </a:r>
            <a:r>
              <a:rPr lang="ar-JO" sz="2800" b="1" dirty="0" smtClean="0"/>
              <a:t>- التعرف على مفهوم العائد والمخاطر.</a:t>
            </a:r>
          </a:p>
          <a:p>
            <a:pPr marL="0" indent="0">
              <a:buNone/>
            </a:pPr>
            <a:r>
              <a:rPr lang="en-US" sz="2800" b="1" dirty="0" smtClean="0"/>
              <a:t>2</a:t>
            </a:r>
            <a:r>
              <a:rPr lang="ar-JO" sz="2800" b="1" dirty="0" smtClean="0"/>
              <a:t>- القدرة على قياس العوائد والمخاطر.</a:t>
            </a:r>
          </a:p>
          <a:p>
            <a:pPr marL="0" indent="0">
              <a:buNone/>
            </a:pPr>
            <a:r>
              <a:rPr lang="en-US" sz="2800" b="1" dirty="0" smtClean="0"/>
              <a:t>3</a:t>
            </a:r>
            <a:r>
              <a:rPr lang="ar-JO" sz="2800" b="1" dirty="0" smtClean="0"/>
              <a:t>- الاطلاع على خطوات حساب العائد المتوقع والمخاطرة من المعلومات التاريخية.</a:t>
            </a:r>
          </a:p>
          <a:p>
            <a:pPr marL="0" indent="0">
              <a:buNone/>
            </a:pPr>
            <a:r>
              <a:rPr lang="en-US" sz="2800" b="1" dirty="0" smtClean="0"/>
              <a:t>4</a:t>
            </a:r>
            <a:r>
              <a:rPr lang="ar-JO" sz="2800" b="1" dirty="0" smtClean="0"/>
              <a:t>- التعرف على أنواع مخاطر الاستثمار.</a:t>
            </a:r>
            <a:endParaRPr lang="en-US" sz="2800" b="1" dirty="0"/>
          </a:p>
        </p:txBody>
      </p:sp>
    </p:spTree>
    <p:extLst>
      <p:ext uri="{BB962C8B-B14F-4D97-AF65-F5344CB8AC3E}">
        <p14:creationId xmlns:p14="http://schemas.microsoft.com/office/powerpoint/2010/main" val="171975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576064"/>
          </a:xfrm>
        </p:spPr>
        <p:txBody>
          <a:bodyPr>
            <a:noAutofit/>
          </a:bodyPr>
          <a:lstStyle/>
          <a:p>
            <a:pPr algn="r"/>
            <a:r>
              <a:rPr lang="ar-JO" sz="3600" b="1" dirty="0" smtClean="0">
                <a:solidFill>
                  <a:srgbClr val="00B0F0"/>
                </a:solidFill>
                <a:latin typeface="Arial"/>
                <a:ea typeface="Arial"/>
                <a:cs typeface="Arial"/>
                <a:sym typeface="Arial"/>
              </a:rPr>
              <a:t>مقدمة:</a:t>
            </a:r>
            <a:endParaRPr lang="en-US" sz="3600" dirty="0">
              <a:solidFill>
                <a:srgbClr val="00B0F0"/>
              </a:solidFill>
            </a:endParaRPr>
          </a:p>
        </p:txBody>
      </p:sp>
      <p:sp>
        <p:nvSpPr>
          <p:cNvPr id="3" name="عنصر نائب للمحتوى 2"/>
          <p:cNvSpPr>
            <a:spLocks noGrp="1"/>
          </p:cNvSpPr>
          <p:nvPr>
            <p:ph idx="1"/>
          </p:nvPr>
        </p:nvSpPr>
        <p:spPr>
          <a:xfrm>
            <a:off x="179512" y="692696"/>
            <a:ext cx="8507288" cy="5832648"/>
          </a:xfrm>
        </p:spPr>
        <p:txBody>
          <a:bodyPr>
            <a:noAutofit/>
          </a:bodyPr>
          <a:lstStyle/>
          <a:p>
            <a:pPr lvl="0">
              <a:lnSpc>
                <a:spcPct val="80000"/>
              </a:lnSpc>
              <a:spcBef>
                <a:spcPts val="0"/>
              </a:spcBef>
              <a:buClr>
                <a:schemeClr val="dk1"/>
              </a:buClr>
              <a:buSzPts val="2800"/>
              <a:buFontTx/>
              <a:buChar char="-"/>
            </a:pPr>
            <a:r>
              <a:rPr lang="ar-JO" sz="2400" dirty="0"/>
              <a:t>ذكرنا في فصول سابقة أن مؤسسات الأعمال والأفراد يستثمرون مـدخراتهم فـي مجـالات الاستثمار المختلفة على أمل الحصول على مردود أو عائـد على هذه </a:t>
            </a:r>
            <a:r>
              <a:rPr lang="ar-JO" sz="2400" dirty="0" smtClean="0"/>
              <a:t>الاستثمارات.</a:t>
            </a:r>
          </a:p>
          <a:p>
            <a:pPr lvl="0">
              <a:lnSpc>
                <a:spcPct val="80000"/>
              </a:lnSpc>
              <a:spcBef>
                <a:spcPts val="0"/>
              </a:spcBef>
              <a:buClr>
                <a:schemeClr val="dk1"/>
              </a:buClr>
              <a:buSzPts val="2800"/>
              <a:buFontTx/>
              <a:buChar char="-"/>
            </a:pPr>
            <a:r>
              <a:rPr lang="ar-JO" sz="2400" dirty="0" smtClean="0"/>
              <a:t>المستثمر يتخلى عن منفعة أو مستوى إشباع معين، كان بإمكانه تحقيقه من استهلاك حالي </a:t>
            </a:r>
            <a:r>
              <a:rPr lang="ar-JO" sz="2400" dirty="0"/>
              <a:t>لبعض السلع والخـدمات، على أمل الحصول على عائد أو مردود يمكِّنه من الحصول على منفعة أو مستوى إشباع أكبر مـن استهلاك مستقبلي. </a:t>
            </a:r>
            <a:endParaRPr lang="ar-JO" sz="2400" dirty="0" smtClean="0"/>
          </a:p>
          <a:p>
            <a:pPr lvl="0">
              <a:lnSpc>
                <a:spcPct val="80000"/>
              </a:lnSpc>
              <a:spcBef>
                <a:spcPts val="0"/>
              </a:spcBef>
              <a:buClr>
                <a:schemeClr val="dk1"/>
              </a:buClr>
              <a:buSzPts val="2800"/>
              <a:buFontTx/>
              <a:buChar char="-"/>
            </a:pPr>
            <a:r>
              <a:rPr lang="ar-JO" sz="2400" dirty="0" smtClean="0"/>
              <a:t>يرتبط </a:t>
            </a:r>
            <a:r>
              <a:rPr lang="ar-JO" sz="2400" dirty="0"/>
              <a:t>تحقق العائد المتوقع بالحصول على تدفقات نقدية مستقبلية، ولكن تحقق هذه التـدفقات بالنسبة للقيمة والتوقيت مرهون بعوامل خارج سيطرة </a:t>
            </a:r>
            <a:r>
              <a:rPr lang="ar-JO" sz="2400" dirty="0" smtClean="0"/>
              <a:t>المستثمر.</a:t>
            </a:r>
          </a:p>
          <a:p>
            <a:pPr lvl="0">
              <a:lnSpc>
                <a:spcPct val="80000"/>
              </a:lnSpc>
              <a:spcBef>
                <a:spcPts val="0"/>
              </a:spcBef>
              <a:buClr>
                <a:schemeClr val="dk1"/>
              </a:buClr>
              <a:buSzPts val="2800"/>
              <a:buFontTx/>
              <a:buChar char="-"/>
            </a:pPr>
            <a:r>
              <a:rPr lang="ar-JO" sz="2400" dirty="0" smtClean="0"/>
              <a:t> </a:t>
            </a:r>
            <a:r>
              <a:rPr lang="ar-JO" sz="2400" dirty="0"/>
              <a:t>لذا يصبح من المستحيل افتراض أن احتمال تحقق هذه التدفقات هو </a:t>
            </a:r>
            <a:r>
              <a:rPr lang="en-US" sz="2400" dirty="0" smtClean="0"/>
              <a:t>100</a:t>
            </a:r>
            <a:r>
              <a:rPr lang="ar-JO" sz="2400" dirty="0" smtClean="0"/>
              <a:t> %</a:t>
            </a:r>
            <a:r>
              <a:rPr lang="en-US" sz="2400" dirty="0" smtClean="0"/>
              <a:t> </a:t>
            </a:r>
            <a:r>
              <a:rPr lang="ar-JO" sz="2400" dirty="0" smtClean="0"/>
              <a:t>.</a:t>
            </a:r>
          </a:p>
          <a:p>
            <a:pPr lvl="0">
              <a:lnSpc>
                <a:spcPct val="80000"/>
              </a:lnSpc>
              <a:spcBef>
                <a:spcPts val="0"/>
              </a:spcBef>
              <a:buClr>
                <a:schemeClr val="dk1"/>
              </a:buClr>
              <a:buSzPts val="2800"/>
              <a:buFontTx/>
              <a:buChar char="-"/>
            </a:pPr>
            <a:r>
              <a:rPr lang="ar-JO" sz="2400" dirty="0" smtClean="0"/>
              <a:t>ومتى </a:t>
            </a:r>
            <a:r>
              <a:rPr lang="ar-JO" sz="2400" dirty="0"/>
              <a:t>انخفض احتمال تحقق هذه التدفقات عن </a:t>
            </a:r>
            <a:r>
              <a:rPr lang="en-US" sz="2400" dirty="0" smtClean="0"/>
              <a:t>100</a:t>
            </a:r>
            <a:r>
              <a:rPr lang="ar-JO" sz="2400" dirty="0" smtClean="0"/>
              <a:t>% تبرز </a:t>
            </a:r>
            <a:r>
              <a:rPr lang="ar-JO" sz="2400" dirty="0"/>
              <a:t>المخاطرة والتي تزيد درجتها ارتفاعاً كلما انخفض احتمال تحقق هذه التدفقات. </a:t>
            </a:r>
            <a:endParaRPr lang="ar-JO" sz="2400" dirty="0" smtClean="0"/>
          </a:p>
          <a:p>
            <a:pPr lvl="0">
              <a:lnSpc>
                <a:spcPct val="80000"/>
              </a:lnSpc>
              <a:spcBef>
                <a:spcPts val="0"/>
              </a:spcBef>
              <a:buClr>
                <a:schemeClr val="dk1"/>
              </a:buClr>
              <a:buSzPts val="2800"/>
              <a:buFontTx/>
              <a:buChar char="-"/>
            </a:pPr>
            <a:r>
              <a:rPr lang="ar-JO" sz="2400" dirty="0" smtClean="0"/>
              <a:t>فالمخاطرة </a:t>
            </a:r>
            <a:r>
              <a:rPr lang="ar-JO" sz="2400" dirty="0"/>
              <a:t>تنشأ من احتمال عدم تحقق العائد المتوقع على </a:t>
            </a:r>
            <a:r>
              <a:rPr lang="ar-JO" sz="2400" dirty="0" smtClean="0"/>
              <a:t>الاستثمار.</a:t>
            </a:r>
          </a:p>
          <a:p>
            <a:pPr lvl="0">
              <a:lnSpc>
                <a:spcPct val="80000"/>
              </a:lnSpc>
              <a:spcBef>
                <a:spcPts val="0"/>
              </a:spcBef>
              <a:buClr>
                <a:schemeClr val="dk1"/>
              </a:buClr>
              <a:buSzPts val="2800"/>
              <a:buFontTx/>
              <a:buChar char="-"/>
            </a:pPr>
            <a:r>
              <a:rPr lang="ar-JO" sz="2400" dirty="0" smtClean="0"/>
              <a:t> </a:t>
            </a:r>
            <a:r>
              <a:rPr lang="ar-JO" sz="2400" dirty="0"/>
              <a:t>أو بعبارة أخرى احتمال الحصول على عائد فعلي أقل من العائد المتوقع نتيجة فشل الأرباح (الفوائـد) الموزعـة، أو سـعر الورقة المالية، أو كليهما معاً في الوصول إلى المستوى المتوقع. </a:t>
            </a:r>
            <a:endParaRPr lang="ar-JO" sz="2400" dirty="0" smtClean="0"/>
          </a:p>
          <a:p>
            <a:pPr lvl="0">
              <a:lnSpc>
                <a:spcPct val="80000"/>
              </a:lnSpc>
              <a:spcBef>
                <a:spcPts val="0"/>
              </a:spcBef>
              <a:buClr>
                <a:schemeClr val="dk1"/>
              </a:buClr>
              <a:buSzPts val="2800"/>
              <a:buFontTx/>
              <a:buChar char="-"/>
            </a:pPr>
            <a:r>
              <a:rPr lang="ar-JO" sz="2400" dirty="0" smtClean="0"/>
              <a:t>والعوامل </a:t>
            </a:r>
            <a:r>
              <a:rPr lang="ar-JO" sz="2400" dirty="0"/>
              <a:t>التي تؤدي إلى حدوث هذا التباين بين العوائد المحققة (الفعلية) والعوائـد المتوقعـة تكوِّن مصادر هذه </a:t>
            </a:r>
            <a:r>
              <a:rPr lang="ar-JO" sz="2400" dirty="0" smtClean="0"/>
              <a:t>المخاطرة.</a:t>
            </a:r>
          </a:p>
          <a:p>
            <a:pPr lvl="0">
              <a:lnSpc>
                <a:spcPct val="80000"/>
              </a:lnSpc>
              <a:spcBef>
                <a:spcPts val="0"/>
              </a:spcBef>
              <a:buClr>
                <a:schemeClr val="dk1"/>
              </a:buClr>
              <a:buSzPts val="2800"/>
              <a:buFontTx/>
              <a:buChar char="-"/>
            </a:pPr>
            <a:r>
              <a:rPr lang="ar-JO" sz="2400" dirty="0" smtClean="0"/>
              <a:t> </a:t>
            </a:r>
            <a:r>
              <a:rPr lang="ar-JO" sz="2400" dirty="0"/>
              <a:t>وسيركز هذا الفصل على مفهومي العائد والمخاطرة ، ولكـن بدايـة سنتعرف على الحالات التي يمكن أن يواجهها متخذ القرار</a:t>
            </a:r>
            <a:r>
              <a:rPr lang="ar-JO" sz="2400" dirty="0" smtClean="0"/>
              <a:t>، لنرى </a:t>
            </a:r>
            <a:r>
              <a:rPr lang="ar-JO" sz="2400" dirty="0"/>
              <a:t>أياً منها ينطبق على متخذ القـرار الاستثماري.</a:t>
            </a:r>
            <a:endParaRPr lang="en-US" sz="2300" dirty="0">
              <a:cs typeface="+mj-cs"/>
            </a:endParaRPr>
          </a:p>
        </p:txBody>
      </p:sp>
    </p:spTree>
    <p:extLst>
      <p:ext uri="{BB962C8B-B14F-4D97-AF65-F5344CB8AC3E}">
        <p14:creationId xmlns:p14="http://schemas.microsoft.com/office/powerpoint/2010/main" val="91307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algn="r"/>
            <a:r>
              <a:rPr lang="ar-JO" sz="3600" b="1" dirty="0" smtClean="0">
                <a:solidFill>
                  <a:srgbClr val="00B0F0"/>
                </a:solidFill>
              </a:rPr>
              <a:t>حالات اتخاذ القرار:</a:t>
            </a:r>
            <a:endParaRPr lang="en-US" sz="3600" b="1" dirty="0">
              <a:solidFill>
                <a:srgbClr val="00B0F0"/>
              </a:solidFill>
            </a:endParaRPr>
          </a:p>
        </p:txBody>
      </p:sp>
      <p:sp>
        <p:nvSpPr>
          <p:cNvPr id="3" name="عنصر نائب للمحتوى 2"/>
          <p:cNvSpPr>
            <a:spLocks noGrp="1"/>
          </p:cNvSpPr>
          <p:nvPr>
            <p:ph idx="1"/>
          </p:nvPr>
        </p:nvSpPr>
        <p:spPr>
          <a:xfrm>
            <a:off x="457200" y="908720"/>
            <a:ext cx="8229600" cy="5217443"/>
          </a:xfrm>
        </p:spPr>
        <p:txBody>
          <a:bodyPr>
            <a:normAutofit fontScale="85000" lnSpcReduction="20000"/>
          </a:bodyPr>
          <a:lstStyle/>
          <a:p>
            <a:pPr marL="0" indent="0">
              <a:buNone/>
            </a:pPr>
            <a:r>
              <a:rPr lang="ar-JO" dirty="0" smtClean="0"/>
              <a:t>- قبل </a:t>
            </a:r>
            <a:r>
              <a:rPr lang="ar-JO" dirty="0"/>
              <a:t>البدء بدراسة المخاطر وكيفية قياسها من المفيد أن نتعرف على الحالات الأخرى التي يمكن أن تواجه متخذ </a:t>
            </a:r>
            <a:r>
              <a:rPr lang="ar-JO" dirty="0" smtClean="0"/>
              <a:t>القرار، </a:t>
            </a:r>
            <a:r>
              <a:rPr lang="ar-JO" dirty="0"/>
              <a:t>وذلك حتى نستطيع أن نضع حالة المخاطرة في إطارها الصحيح . </a:t>
            </a:r>
            <a:endParaRPr lang="ar-JO" dirty="0" smtClean="0"/>
          </a:p>
          <a:p>
            <a:pPr marL="0" indent="0">
              <a:buNone/>
            </a:pPr>
            <a:r>
              <a:rPr lang="ar-JO" dirty="0" smtClean="0"/>
              <a:t>- يمكن </a:t>
            </a:r>
            <a:r>
              <a:rPr lang="ar-JO" dirty="0"/>
              <a:t>تصنيف حالات اتخاذ القرار، حسب درجة المعرفة بنتائج هذا القرار إلى ثلاث حالات هي:- </a:t>
            </a:r>
            <a:endParaRPr lang="ar-JO" dirty="0" smtClean="0"/>
          </a:p>
          <a:p>
            <a:pPr marL="0" indent="0">
              <a:buNone/>
            </a:pPr>
            <a:r>
              <a:rPr lang="en-US" dirty="0" smtClean="0"/>
              <a:t>1</a:t>
            </a:r>
            <a:r>
              <a:rPr lang="ar-JO" dirty="0" smtClean="0"/>
              <a:t>- حالة التأكد </a:t>
            </a:r>
            <a:r>
              <a:rPr lang="en-US" dirty="0" smtClean="0"/>
              <a:t>Certainty</a:t>
            </a:r>
            <a:endParaRPr lang="ar-JO" dirty="0"/>
          </a:p>
          <a:p>
            <a:pPr marL="0" indent="0">
              <a:buNone/>
            </a:pPr>
            <a:r>
              <a:rPr lang="en-US" dirty="0" smtClean="0"/>
              <a:t>2</a:t>
            </a:r>
            <a:r>
              <a:rPr lang="ar-JO" dirty="0" smtClean="0"/>
              <a:t>- حالة عدم التأكد </a:t>
            </a:r>
            <a:r>
              <a:rPr lang="en-US" dirty="0" smtClean="0"/>
              <a:t>Uncertainty</a:t>
            </a:r>
            <a:endParaRPr lang="ar-JO" dirty="0" smtClean="0"/>
          </a:p>
          <a:p>
            <a:pPr marL="0" indent="0">
              <a:buNone/>
            </a:pPr>
            <a:r>
              <a:rPr lang="en-US" dirty="0" smtClean="0"/>
              <a:t>3</a:t>
            </a:r>
            <a:r>
              <a:rPr lang="ar-JO" dirty="0" smtClean="0"/>
              <a:t>- حالة </a:t>
            </a:r>
            <a:r>
              <a:rPr lang="ar-JO" dirty="0"/>
              <a:t>المخاطرة </a:t>
            </a:r>
            <a:r>
              <a:rPr lang="en-US" dirty="0"/>
              <a:t>Risk </a:t>
            </a:r>
            <a:endParaRPr lang="ar-JO" dirty="0" smtClean="0"/>
          </a:p>
          <a:p>
            <a:pPr>
              <a:buFontTx/>
              <a:buChar char="-"/>
            </a:pPr>
            <a:r>
              <a:rPr lang="ar-JO" dirty="0" smtClean="0"/>
              <a:t>فالتأكد </a:t>
            </a:r>
            <a:r>
              <a:rPr lang="ar-JO" dirty="0"/>
              <a:t>هو حالة يؤدي اتخاذ القرار فيها إلى نتيجة واحدة ومعروفة، أي أن متخذ القرار يعرف تماماً ما سيؤدي إليه قراره. </a:t>
            </a:r>
            <a:endParaRPr lang="ar-JO" dirty="0" smtClean="0"/>
          </a:p>
          <a:p>
            <a:pPr>
              <a:buFontTx/>
              <a:buChar char="-"/>
            </a:pPr>
            <a:r>
              <a:rPr lang="ar-JO" dirty="0" smtClean="0"/>
              <a:t>وعدم </a:t>
            </a:r>
            <a:r>
              <a:rPr lang="ar-JO" dirty="0"/>
              <a:t>التأكد هي حالة يؤدي اتخاذ القرار فيها إلى مجموعة من النتائج الممكنة، لكن احتمـال حدوث كلٍ منها غير معروف ،إما لعدم الخبرة ،أو لأن القرار جديد من نوعه، أو لصعوبة الحصول على معلومات تساعد على تقدير الاحتمالات. </a:t>
            </a:r>
            <a:endParaRPr lang="en-US" dirty="0"/>
          </a:p>
        </p:txBody>
      </p:sp>
    </p:spTree>
    <p:extLst>
      <p:ext uri="{BB962C8B-B14F-4D97-AF65-F5344CB8AC3E}">
        <p14:creationId xmlns:p14="http://schemas.microsoft.com/office/powerpoint/2010/main" val="23330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0000" lnSpcReduction="20000"/>
          </a:bodyPr>
          <a:lstStyle/>
          <a:p>
            <a:pPr>
              <a:buFontTx/>
              <a:buChar char="-"/>
            </a:pPr>
            <a:r>
              <a:rPr lang="ar-JO" dirty="0" smtClean="0"/>
              <a:t>أما </a:t>
            </a:r>
            <a:r>
              <a:rPr lang="ar-JO" dirty="0"/>
              <a:t>حالة المخاطرة فهي حالة يؤدي اتخاذ القرار فيها إلى واحدة من مجموعة نتائج ممكنـة، لكن متخذ القرار يعرف احتمال حدوث كلٍ من هذه </a:t>
            </a:r>
            <a:r>
              <a:rPr lang="ar-JO" dirty="0" smtClean="0"/>
              <a:t>النتائج.</a:t>
            </a:r>
          </a:p>
          <a:p>
            <a:pPr>
              <a:buFontTx/>
              <a:buChar char="-"/>
            </a:pPr>
            <a:r>
              <a:rPr lang="ar-JO" dirty="0" smtClean="0"/>
              <a:t> </a:t>
            </a:r>
            <a:r>
              <a:rPr lang="ar-JO" dirty="0"/>
              <a:t>لذلك يقترن ذكر المخاطرة مع الحـديث عن التوزيعات الاحتمالية كما سنرى </a:t>
            </a:r>
            <a:r>
              <a:rPr lang="ar-JO" dirty="0" smtClean="0"/>
              <a:t>لاحقاً.</a:t>
            </a:r>
          </a:p>
          <a:p>
            <a:pPr>
              <a:buFontTx/>
              <a:buChar char="-"/>
            </a:pPr>
            <a:r>
              <a:rPr lang="ar-JO" dirty="0" smtClean="0"/>
              <a:t> </a:t>
            </a:r>
            <a:r>
              <a:rPr lang="ar-JO" dirty="0"/>
              <a:t>إن متخذ القرار في الحالة الأولى هو علـى علـمٍ تـام بالمستقبل أما في الحالة الثانية فهو على جهلٍ تام بهذا المستقبل. </a:t>
            </a:r>
            <a:endParaRPr lang="ar-JO" dirty="0" smtClean="0"/>
          </a:p>
          <a:p>
            <a:pPr>
              <a:buFontTx/>
              <a:buChar char="-"/>
            </a:pPr>
            <a:r>
              <a:rPr lang="ar-JO" dirty="0" smtClean="0"/>
              <a:t>لكن </a:t>
            </a:r>
            <a:r>
              <a:rPr lang="ar-JO" dirty="0"/>
              <a:t>حالة اتخاذ القرارات في عـالم الاستثمار وفي عالم الأعمال عموماً ليست من هذين النوعين، فالمدير في شركة أو المسـتثمر فـي بورصة لا يستطيع أن يتنبأ بنتائج قراراته بدقة كاملة، لأنه لا يعلم ما سيحدث في </a:t>
            </a:r>
            <a:r>
              <a:rPr lang="ar-JO" dirty="0" smtClean="0"/>
              <a:t>المستقبل</a:t>
            </a:r>
          </a:p>
          <a:p>
            <a:pPr>
              <a:buFontTx/>
              <a:buChar char="-"/>
            </a:pPr>
            <a:r>
              <a:rPr lang="ar-JO" dirty="0" smtClean="0"/>
              <a:t> </a:t>
            </a:r>
            <a:r>
              <a:rPr lang="ar-JO" dirty="0"/>
              <a:t>ولكنـه أيضاً ليس في حالة جهل كامل عما يمكن أن يحدث، فهو يستطيع </a:t>
            </a:r>
            <a:r>
              <a:rPr lang="ar-JO" dirty="0" smtClean="0"/>
              <a:t>بناءً </a:t>
            </a:r>
            <a:r>
              <a:rPr lang="ar-JO" dirty="0"/>
              <a:t>على خلفيته وخبرته وتقـديره الشخصي للأمور أن يقوم بتقدير احتمالات شخصية للنتائج الممكنة </a:t>
            </a:r>
            <a:r>
              <a:rPr lang="ar-JO" dirty="0" smtClean="0"/>
              <a:t>للقرار.</a:t>
            </a:r>
          </a:p>
          <a:p>
            <a:pPr>
              <a:buFontTx/>
              <a:buChar char="-"/>
            </a:pPr>
            <a:r>
              <a:rPr lang="ar-JO" dirty="0" smtClean="0"/>
              <a:t> </a:t>
            </a:r>
            <a:r>
              <a:rPr lang="ar-JO" dirty="0"/>
              <a:t>كما يمكن أن يقوم بتقدير احتمالات موضوعية باستعمال أساليب علمية </a:t>
            </a:r>
            <a:r>
              <a:rPr lang="ar-JO" dirty="0" smtClean="0"/>
              <a:t>وإحصائية.</a:t>
            </a:r>
          </a:p>
          <a:p>
            <a:pPr>
              <a:buFontTx/>
              <a:buChar char="-"/>
            </a:pPr>
            <a:r>
              <a:rPr lang="ar-JO" dirty="0" smtClean="0"/>
              <a:t> </a:t>
            </a:r>
            <a:r>
              <a:rPr lang="ar-JO" dirty="0"/>
              <a:t>وأياً كانت طريقة تحديد هذه الاحتمالات فإن وجودها يعني أن هناك حالة معرفة جزئية بالمستقبل. </a:t>
            </a:r>
            <a:endParaRPr lang="ar-JO" dirty="0" smtClean="0"/>
          </a:p>
          <a:p>
            <a:pPr>
              <a:buFontTx/>
              <a:buChar char="-"/>
            </a:pPr>
            <a:r>
              <a:rPr lang="ar-JO" dirty="0" smtClean="0"/>
              <a:t>إذاً </a:t>
            </a:r>
            <a:r>
              <a:rPr lang="ar-JO" dirty="0"/>
              <a:t>فحالة اتخاذ القرار في عالم الاستثمار هي حالة الخطر، ومدراء الشركات والأفراد يقدمون على الاستثمارات عندما تكون أخطارها محسوبة، ولو أنهم يكرهون الخطر بصورة عامة. </a:t>
            </a:r>
            <a:endParaRPr lang="en-US" dirty="0"/>
          </a:p>
        </p:txBody>
      </p:sp>
    </p:spTree>
    <p:extLst>
      <p:ext uri="{BB962C8B-B14F-4D97-AF65-F5344CB8AC3E}">
        <p14:creationId xmlns:p14="http://schemas.microsoft.com/office/powerpoint/2010/main" val="139173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B0F0"/>
                </a:solidFill>
              </a:rPr>
              <a:t>قياس العوائد والمخاطر:</a:t>
            </a:r>
            <a:endParaRPr lang="en-US" sz="3600" b="1" dirty="0">
              <a:solidFill>
                <a:srgbClr val="00B0F0"/>
              </a:solidFill>
            </a:endParaRPr>
          </a:p>
        </p:txBody>
      </p:sp>
      <p:sp>
        <p:nvSpPr>
          <p:cNvPr id="3" name="عنصر نائب للمحتوى 2"/>
          <p:cNvSpPr>
            <a:spLocks noGrp="1"/>
          </p:cNvSpPr>
          <p:nvPr>
            <p:ph idx="1"/>
          </p:nvPr>
        </p:nvSpPr>
        <p:spPr>
          <a:xfrm>
            <a:off x="467544" y="764704"/>
            <a:ext cx="8229600" cy="5217443"/>
          </a:xfrm>
        </p:spPr>
        <p:txBody>
          <a:bodyPr>
            <a:normAutofit fontScale="70000" lnSpcReduction="20000"/>
          </a:bodyPr>
          <a:lstStyle/>
          <a:p>
            <a:pPr marL="0" indent="0">
              <a:buNone/>
            </a:pPr>
            <a:r>
              <a:rPr lang="ar-JO" b="1" dirty="0" smtClean="0"/>
              <a:t>أولاً- </a:t>
            </a:r>
            <a:r>
              <a:rPr lang="ar-JO" b="1" dirty="0"/>
              <a:t>قياس العوائد التاريخية: </a:t>
            </a:r>
            <a:endParaRPr lang="ar-JO" b="1" dirty="0" smtClean="0"/>
          </a:p>
          <a:p>
            <a:pPr>
              <a:buFontTx/>
              <a:buChar char="-"/>
            </a:pPr>
            <a:r>
              <a:rPr lang="ar-JO" dirty="0" smtClean="0"/>
              <a:t>إن </a:t>
            </a:r>
            <a:r>
              <a:rPr lang="ar-JO" dirty="0"/>
              <a:t>كلمة العائد قد تكون مضللة أحياناً إذا لم يتم تحديد المقصود منها بدقة، فلا يوجـد مفهـوم موحد لمعنى هذه الكلمة، حيث أن هناك كثيراً من العوامل قد تتسبب في خلق عـدة مفـاهيم لكلمـة العائد</a:t>
            </a:r>
            <a:r>
              <a:rPr lang="ar-JO" dirty="0" smtClean="0"/>
              <a:t>:</a:t>
            </a:r>
          </a:p>
          <a:p>
            <a:pPr>
              <a:buFontTx/>
              <a:buChar char="-"/>
            </a:pPr>
            <a:r>
              <a:rPr lang="ar-JO" dirty="0" smtClean="0"/>
              <a:t> </a:t>
            </a:r>
            <a:r>
              <a:rPr lang="ar-JO" dirty="0"/>
              <a:t>فالضرائب والتضخم وتوقيت الحصول على التدفقات النقدية، كلهـا عوامـل، ولـو أخـذت بالاعتبار فإنها ستخلق مفاهيم جديدة لكلمة </a:t>
            </a:r>
            <a:r>
              <a:rPr lang="ar-JO" dirty="0" smtClean="0"/>
              <a:t>العائد.</a:t>
            </a:r>
          </a:p>
          <a:p>
            <a:pPr>
              <a:buFontTx/>
              <a:buChar char="-"/>
            </a:pPr>
            <a:r>
              <a:rPr lang="ar-JO" dirty="0" smtClean="0"/>
              <a:t> </a:t>
            </a:r>
            <a:r>
              <a:rPr lang="ar-JO" dirty="0"/>
              <a:t>لكننا سنركز هنا على مفهوم محدد لهـذه الكلمـة، يتناسب مع غرض الاستثمار في الأوراق المالية ويكفي للتعرف على معنى العائد</a:t>
            </a:r>
            <a:r>
              <a:rPr lang="ar-JO" dirty="0" smtClean="0"/>
              <a:t>.</a:t>
            </a:r>
          </a:p>
          <a:p>
            <a:pPr>
              <a:buFontTx/>
              <a:buChar char="-"/>
            </a:pPr>
            <a:r>
              <a:rPr lang="ar-JO" dirty="0" smtClean="0"/>
              <a:t> </a:t>
            </a:r>
            <a:r>
              <a:rPr lang="ar-JO" dirty="0"/>
              <a:t>إن المستثمر في الأوراق المالية أو في غيرها يتطلع للحصول على أحد نوعين من العائد أو كليهما معاً</a:t>
            </a:r>
            <a:r>
              <a:rPr lang="ar-JO" dirty="0" smtClean="0"/>
              <a:t>:</a:t>
            </a:r>
          </a:p>
          <a:p>
            <a:pPr marL="0" indent="0">
              <a:buNone/>
            </a:pPr>
            <a:r>
              <a:rPr lang="en-US" dirty="0" smtClean="0"/>
              <a:t>1</a:t>
            </a:r>
            <a:r>
              <a:rPr lang="ar-JO" dirty="0" smtClean="0"/>
              <a:t>- </a:t>
            </a:r>
            <a:r>
              <a:rPr lang="ar-JO" dirty="0"/>
              <a:t>العائد الجاري: </a:t>
            </a:r>
            <a:r>
              <a:rPr lang="en-US" dirty="0" smtClean="0"/>
              <a:t>Current Yield</a:t>
            </a:r>
            <a:r>
              <a:rPr lang="ar-JO" dirty="0" smtClean="0"/>
              <a:t> </a:t>
            </a:r>
          </a:p>
          <a:p>
            <a:pPr marL="0" indent="0">
              <a:buNone/>
            </a:pPr>
            <a:r>
              <a:rPr lang="en-US" dirty="0" smtClean="0"/>
              <a:t>2</a:t>
            </a:r>
            <a:r>
              <a:rPr lang="ar-JO" dirty="0"/>
              <a:t>- العائد الرأسمالي: </a:t>
            </a:r>
            <a:r>
              <a:rPr lang="en-US" dirty="0" smtClean="0"/>
              <a:t>Yield</a:t>
            </a:r>
            <a:r>
              <a:rPr lang="ar-JO" dirty="0" smtClean="0"/>
              <a:t> </a:t>
            </a:r>
            <a:r>
              <a:rPr lang="en-US" dirty="0"/>
              <a:t>Capital</a:t>
            </a:r>
            <a:endParaRPr lang="ar-JO" dirty="0" smtClean="0"/>
          </a:p>
          <a:p>
            <a:pPr>
              <a:buFontTx/>
              <a:buChar char="-"/>
            </a:pPr>
            <a:r>
              <a:rPr lang="ar-JO" dirty="0" smtClean="0"/>
              <a:t>ينتج </a:t>
            </a:r>
            <a:r>
              <a:rPr lang="ar-JO" dirty="0"/>
              <a:t>العائد الجاري عن التدفقات النقدية المستلمة إما على شكل فوائد أو أرباح </a:t>
            </a:r>
            <a:r>
              <a:rPr lang="ar-JO" dirty="0" smtClean="0"/>
              <a:t>موزعة.</a:t>
            </a:r>
          </a:p>
          <a:p>
            <a:pPr>
              <a:buFontTx/>
              <a:buChar char="-"/>
            </a:pPr>
            <a:r>
              <a:rPr lang="ar-JO" dirty="0" smtClean="0"/>
              <a:t> </a:t>
            </a:r>
            <a:r>
              <a:rPr lang="ar-JO" dirty="0"/>
              <a:t>أما العائد الرأسمالي فينتج عن تغير سعر الأصل موضع الاستثمار (بالزيادة أو بالنقص). </a:t>
            </a:r>
            <a:endParaRPr lang="en-US" dirty="0"/>
          </a:p>
        </p:txBody>
      </p:sp>
    </p:spTree>
    <p:extLst>
      <p:ext uri="{BB962C8B-B14F-4D97-AF65-F5344CB8AC3E}">
        <p14:creationId xmlns:p14="http://schemas.microsoft.com/office/powerpoint/2010/main" val="102649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pPr>
              <a:buFontTx/>
              <a:buChar char="-"/>
            </a:pPr>
            <a:r>
              <a:rPr lang="ar-JO" dirty="0" smtClean="0"/>
              <a:t>المستثمر </a:t>
            </a:r>
            <a:r>
              <a:rPr lang="ar-JO" dirty="0"/>
              <a:t>يحصل خلال فترة استثماره على عائد كلي يساوي مجموع العائد الجاري والعائـد </a:t>
            </a:r>
            <a:r>
              <a:rPr lang="ar-JO" dirty="0" smtClean="0"/>
              <a:t>الرأسمالي.</a:t>
            </a:r>
          </a:p>
          <a:p>
            <a:pPr>
              <a:buFontTx/>
              <a:buChar char="-"/>
            </a:pPr>
            <a:r>
              <a:rPr lang="ar-JO" dirty="0" smtClean="0"/>
              <a:t> </a:t>
            </a:r>
            <a:r>
              <a:rPr lang="ar-JO" dirty="0"/>
              <a:t>يسمى هذا العائد الكلي بالعائد لفترة الاحتفاظ </a:t>
            </a:r>
            <a:r>
              <a:rPr lang="en-US" dirty="0" smtClean="0"/>
              <a:t>Holding Period Return (HPR)</a:t>
            </a:r>
            <a:endParaRPr lang="ar-JO" dirty="0" smtClean="0"/>
          </a:p>
          <a:p>
            <a:pPr>
              <a:buFontTx/>
              <a:buChar char="-"/>
            </a:pPr>
            <a:r>
              <a:rPr lang="ar-JO" dirty="0" smtClean="0"/>
              <a:t>العائد </a:t>
            </a:r>
            <a:r>
              <a:rPr lang="ar-JO" dirty="0"/>
              <a:t>لفترة الاحتفاظ = التدفقات النقدية الجارية + (سعر بيع الأصل - سعر شراء الأصل</a:t>
            </a:r>
            <a:r>
              <a:rPr lang="ar-JO" dirty="0" smtClean="0"/>
              <a:t>) ÷ </a:t>
            </a:r>
            <a:r>
              <a:rPr lang="ar-JO" dirty="0"/>
              <a:t>سعر شراء الأصل </a:t>
            </a:r>
            <a:endParaRPr lang="ar-JO" dirty="0" smtClean="0"/>
          </a:p>
          <a:p>
            <a:pPr>
              <a:buFontTx/>
              <a:buChar char="-"/>
            </a:pPr>
            <a:r>
              <a:rPr lang="ar-JO" dirty="0" smtClean="0"/>
              <a:t>= {(التدفقات </a:t>
            </a:r>
            <a:r>
              <a:rPr lang="ar-JO" dirty="0"/>
              <a:t>النقدية الجارية + سعر بيع الأصل </a:t>
            </a:r>
            <a:r>
              <a:rPr lang="ar-JO" dirty="0" smtClean="0"/>
              <a:t>سعر) ÷ شراء الأصل} - </a:t>
            </a:r>
            <a:r>
              <a:rPr lang="en-US" dirty="0" smtClean="0"/>
              <a:t>1</a:t>
            </a:r>
            <a:r>
              <a:rPr lang="ar-JO" dirty="0" smtClean="0"/>
              <a:t> </a:t>
            </a:r>
          </a:p>
          <a:p>
            <a:pPr marL="0" indent="0">
              <a:buNone/>
            </a:pPr>
            <a:r>
              <a:rPr lang="ar-JO" b="1" dirty="0" smtClean="0">
                <a:solidFill>
                  <a:srgbClr val="00B0F0"/>
                </a:solidFill>
              </a:rPr>
              <a:t>مثال (</a:t>
            </a:r>
            <a:r>
              <a:rPr lang="en-US" b="1" dirty="0" smtClean="0">
                <a:solidFill>
                  <a:srgbClr val="00B0F0"/>
                </a:solidFill>
              </a:rPr>
              <a:t>1</a:t>
            </a:r>
            <a:r>
              <a:rPr lang="ar-JO" b="1" dirty="0" smtClean="0">
                <a:solidFill>
                  <a:srgbClr val="00B0F0"/>
                </a:solidFill>
              </a:rPr>
              <a:t>) : </a:t>
            </a:r>
          </a:p>
          <a:p>
            <a:pPr>
              <a:buFontTx/>
              <a:buChar char="-"/>
            </a:pPr>
            <a:r>
              <a:rPr lang="ar-JO" dirty="0" smtClean="0"/>
              <a:t>لو </a:t>
            </a:r>
            <a:r>
              <a:rPr lang="ar-JO" dirty="0"/>
              <a:t>اشتريت سهماً في </a:t>
            </a:r>
            <a:r>
              <a:rPr lang="en-US" dirty="0" smtClean="0"/>
              <a:t>1</a:t>
            </a:r>
            <a:r>
              <a:rPr lang="ar-JO" dirty="0" smtClean="0"/>
              <a:t>/</a:t>
            </a:r>
            <a:r>
              <a:rPr lang="en-US" dirty="0" smtClean="0"/>
              <a:t>1</a:t>
            </a:r>
            <a:r>
              <a:rPr lang="ar-JO" dirty="0" smtClean="0"/>
              <a:t>/</a:t>
            </a:r>
            <a:r>
              <a:rPr lang="en-US" dirty="0" smtClean="0"/>
              <a:t>1998</a:t>
            </a:r>
            <a:r>
              <a:rPr lang="ar-JO" dirty="0" smtClean="0"/>
              <a:t> </a:t>
            </a:r>
            <a:r>
              <a:rPr lang="ar-JO" dirty="0"/>
              <a:t>بـ </a:t>
            </a:r>
            <a:r>
              <a:rPr lang="en-US" dirty="0" smtClean="0"/>
              <a:t>10</a:t>
            </a:r>
            <a:r>
              <a:rPr lang="ar-JO" dirty="0" smtClean="0"/>
              <a:t> </a:t>
            </a:r>
            <a:r>
              <a:rPr lang="ar-JO" dirty="0"/>
              <a:t>دنانير، وحصلت في نهاية السنة على دينار واحـد كتوزيعات أرباح، وكان سعر السهم في نهاية السنة </a:t>
            </a:r>
            <a:r>
              <a:rPr lang="en-US" dirty="0" smtClean="0"/>
              <a:t>11</a:t>
            </a:r>
            <a:r>
              <a:rPr lang="ar-JO" dirty="0" smtClean="0"/>
              <a:t> </a:t>
            </a:r>
            <a:r>
              <a:rPr lang="ar-JO" dirty="0"/>
              <a:t>ديناراً فكم العائد لفترة الاحتفاظ لهذا السـهم في نهاية السنة. </a:t>
            </a:r>
            <a:endParaRPr lang="ar-JO" dirty="0" smtClean="0"/>
          </a:p>
          <a:p>
            <a:pPr marL="0" indent="0">
              <a:buNone/>
            </a:pPr>
            <a:r>
              <a:rPr lang="ar-JO" b="1" dirty="0" smtClean="0">
                <a:solidFill>
                  <a:srgbClr val="00B0F0"/>
                </a:solidFill>
              </a:rPr>
              <a:t>الجواب</a:t>
            </a:r>
            <a:r>
              <a:rPr lang="ar-JO" b="1" dirty="0">
                <a:solidFill>
                  <a:srgbClr val="00B0F0"/>
                </a:solidFill>
              </a:rPr>
              <a:t>: </a:t>
            </a:r>
            <a:endParaRPr lang="ar-JO" b="1" dirty="0" smtClean="0">
              <a:solidFill>
                <a:srgbClr val="00B0F0"/>
              </a:solidFill>
            </a:endParaRPr>
          </a:p>
          <a:p>
            <a:pPr marL="0" indent="0">
              <a:buNone/>
            </a:pPr>
            <a:r>
              <a:rPr lang="ar-JO" dirty="0" smtClean="0"/>
              <a:t>العائد لفترة الاحتفاظ = ( (</a:t>
            </a:r>
            <a:r>
              <a:rPr lang="en-US" dirty="0" smtClean="0"/>
              <a:t>1</a:t>
            </a:r>
            <a:r>
              <a:rPr lang="ar-JO" dirty="0" smtClean="0"/>
              <a:t> + </a:t>
            </a:r>
            <a:r>
              <a:rPr lang="en-US" dirty="0" smtClean="0"/>
              <a:t>11</a:t>
            </a:r>
            <a:r>
              <a:rPr lang="ar-JO" dirty="0" smtClean="0"/>
              <a:t>) ÷ </a:t>
            </a:r>
            <a:r>
              <a:rPr lang="en-US" dirty="0" smtClean="0"/>
              <a:t>10</a:t>
            </a:r>
            <a:r>
              <a:rPr lang="ar-JO" dirty="0" smtClean="0"/>
              <a:t>) – </a:t>
            </a:r>
            <a:r>
              <a:rPr lang="en-US" dirty="0" smtClean="0"/>
              <a:t>1</a:t>
            </a:r>
            <a:r>
              <a:rPr lang="ar-JO" dirty="0" smtClean="0"/>
              <a:t>) × </a:t>
            </a:r>
            <a:r>
              <a:rPr lang="en-US" dirty="0" smtClean="0"/>
              <a:t>100</a:t>
            </a:r>
            <a:r>
              <a:rPr lang="ar-JO" dirty="0" smtClean="0"/>
              <a:t>%</a:t>
            </a:r>
          </a:p>
          <a:p>
            <a:pPr marL="0" indent="0">
              <a:buNone/>
            </a:pPr>
            <a:r>
              <a:rPr lang="ar-JO" dirty="0" smtClean="0"/>
              <a:t>= (</a:t>
            </a:r>
            <a:r>
              <a:rPr lang="en-US" dirty="0" smtClean="0"/>
              <a:t>1.2</a:t>
            </a:r>
            <a:r>
              <a:rPr lang="ar-JO" dirty="0" smtClean="0"/>
              <a:t> – </a:t>
            </a:r>
            <a:r>
              <a:rPr lang="en-US" dirty="0" smtClean="0"/>
              <a:t>1</a:t>
            </a:r>
            <a:r>
              <a:rPr lang="ar-JO" dirty="0" smtClean="0"/>
              <a:t>) × </a:t>
            </a:r>
            <a:r>
              <a:rPr lang="en-US" dirty="0" smtClean="0"/>
              <a:t>100</a:t>
            </a:r>
            <a:r>
              <a:rPr lang="ar-JO" dirty="0" smtClean="0"/>
              <a:t>%</a:t>
            </a:r>
          </a:p>
          <a:p>
            <a:pPr marL="0" indent="0">
              <a:buNone/>
            </a:pPr>
            <a:r>
              <a:rPr lang="en-US" dirty="0" smtClean="0"/>
              <a:t>0.2=</a:t>
            </a:r>
            <a:r>
              <a:rPr lang="ar-JO" dirty="0" smtClean="0"/>
              <a:t> × </a:t>
            </a:r>
            <a:r>
              <a:rPr lang="en-US" dirty="0" smtClean="0"/>
              <a:t>100</a:t>
            </a:r>
            <a:r>
              <a:rPr lang="ar-JO" dirty="0" smtClean="0"/>
              <a:t>% </a:t>
            </a:r>
          </a:p>
          <a:p>
            <a:pPr marL="0" indent="0">
              <a:buNone/>
            </a:pPr>
            <a:r>
              <a:rPr lang="ar-JO" dirty="0" smtClean="0"/>
              <a:t>= </a:t>
            </a:r>
            <a:r>
              <a:rPr lang="en-US" dirty="0" smtClean="0"/>
              <a:t>20</a:t>
            </a:r>
            <a:r>
              <a:rPr lang="ar-JO" dirty="0" smtClean="0"/>
              <a:t>%</a:t>
            </a:r>
          </a:p>
          <a:p>
            <a:pPr marL="0" indent="0">
              <a:buNone/>
            </a:pPr>
            <a:endParaRPr lang="ar-JO" dirty="0" smtClean="0"/>
          </a:p>
        </p:txBody>
      </p:sp>
    </p:spTree>
    <p:extLst>
      <p:ext uri="{BB962C8B-B14F-4D97-AF65-F5344CB8AC3E}">
        <p14:creationId xmlns:p14="http://schemas.microsoft.com/office/powerpoint/2010/main" val="343114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pPr marL="0" indent="0">
              <a:buNone/>
            </a:pPr>
            <a:r>
              <a:rPr lang="ar-JO" b="1" dirty="0" smtClean="0"/>
              <a:t>ثانياً- قياس العوائد المتوقعة:    </a:t>
            </a:r>
          </a:p>
          <a:p>
            <a:pPr>
              <a:buFontTx/>
              <a:buChar char="-"/>
            </a:pPr>
            <a:r>
              <a:rPr lang="ar-JO" dirty="0" smtClean="0"/>
              <a:t>لو </a:t>
            </a:r>
            <a:r>
              <a:rPr lang="ar-JO" dirty="0"/>
              <a:t>قمنا باستخدام نفس المفهوم السابق للعوائد التاريخية في توقع العوائد المستقبلية، فإنه يكون بإمكاننا توقع العائد على استثمار معين لو استطعنا التنبؤ بعنصرين</a:t>
            </a:r>
            <a:r>
              <a:rPr lang="ar-JO" dirty="0" smtClean="0"/>
              <a:t>:</a:t>
            </a:r>
          </a:p>
          <a:p>
            <a:pPr marL="0" indent="0">
              <a:buNone/>
            </a:pPr>
            <a:r>
              <a:rPr lang="en-US" dirty="0" smtClean="0"/>
              <a:t>1</a:t>
            </a:r>
            <a:r>
              <a:rPr lang="ar-JO" dirty="0" smtClean="0"/>
              <a:t>- التدفقات </a:t>
            </a:r>
            <a:r>
              <a:rPr lang="ar-JO" dirty="0"/>
              <a:t>النقدية المتوقع استلامها من هذا الاستثمار. </a:t>
            </a:r>
            <a:endParaRPr lang="ar-JO" dirty="0" smtClean="0"/>
          </a:p>
          <a:p>
            <a:pPr marL="0" indent="0">
              <a:buNone/>
            </a:pPr>
            <a:r>
              <a:rPr lang="en-US" dirty="0" smtClean="0"/>
              <a:t>2</a:t>
            </a:r>
            <a:r>
              <a:rPr lang="ar-JO" dirty="0" smtClean="0"/>
              <a:t>- مستوى </a:t>
            </a:r>
            <a:r>
              <a:rPr lang="ar-JO" dirty="0"/>
              <a:t>السعر الذي يمكن أن تصل إليه الورقة المالية في نهاية مدة الاستثمار (التي عادة مـا تعتبر سنة</a:t>
            </a:r>
            <a:r>
              <a:rPr lang="ar-JO" dirty="0" smtClean="0"/>
              <a:t>).</a:t>
            </a:r>
          </a:p>
          <a:p>
            <a:pPr>
              <a:buFontTx/>
              <a:buChar char="-"/>
            </a:pPr>
            <a:r>
              <a:rPr lang="ar-JO" dirty="0" smtClean="0"/>
              <a:t>ولكن </a:t>
            </a:r>
            <a:r>
              <a:rPr lang="ar-JO" dirty="0"/>
              <a:t>هل يمكن التنبؤ بهذين العنصرين بدقة؟ </a:t>
            </a:r>
            <a:endParaRPr lang="ar-JO" dirty="0" smtClean="0"/>
          </a:p>
          <a:p>
            <a:pPr>
              <a:buFontTx/>
              <a:buChar char="-"/>
            </a:pPr>
            <a:r>
              <a:rPr lang="ar-JO" dirty="0" smtClean="0"/>
              <a:t>فإن </a:t>
            </a:r>
            <a:r>
              <a:rPr lang="ar-JO" dirty="0"/>
              <a:t>تحقق تنبؤاتنا أو عدمه مرتبط بعوامل خارجة عن سيطرتنا، ولكننا يمكن أن نخفض مـن درجة عدم التأكد لو استطعنا معرفة العوامل التي تؤثر على تحقق أو عدم تحقق العائد ودرجة احتمال حدوث كل عامل من هذه العوامل، ومستوى العائد المتوقع تحقيقه في حالة تحقق هذا الاحتمال، وهذا ما يعرف بالتوزيع الاحتمالي للعائد. </a:t>
            </a:r>
            <a:endParaRPr lang="ar-JO" dirty="0" smtClean="0"/>
          </a:p>
          <a:p>
            <a:pPr>
              <a:buFontTx/>
              <a:buChar char="-"/>
            </a:pPr>
            <a:r>
              <a:rPr lang="ar-JO" dirty="0" smtClean="0"/>
              <a:t>ومعرفة </a:t>
            </a:r>
            <a:r>
              <a:rPr lang="ar-JO" dirty="0"/>
              <a:t>هذا التوزيع هو مفتاح قدرتنا على توقع قيمـة معينـة للعائد تكون هي القيمة الأكثر احتمالا لتحققها، وهي ما يطلق عليه العائد المتوقع. </a:t>
            </a:r>
            <a:endParaRPr lang="ar-JO" dirty="0" smtClean="0"/>
          </a:p>
          <a:p>
            <a:pPr>
              <a:buFontTx/>
              <a:buChar char="-"/>
            </a:pPr>
            <a:r>
              <a:rPr lang="ar-JO" dirty="0" smtClean="0"/>
              <a:t>والآن </a:t>
            </a:r>
            <a:r>
              <a:rPr lang="ar-JO" dirty="0"/>
              <a:t>دعونا نستعين بالمثال التالي لشرح المفاهيم السابقة وكيفية حساب العائد المتوقـع مـن استثمار معين:</a:t>
            </a:r>
            <a:endParaRPr lang="en-US" dirty="0"/>
          </a:p>
        </p:txBody>
      </p:sp>
    </p:spTree>
    <p:extLst>
      <p:ext uri="{BB962C8B-B14F-4D97-AF65-F5344CB8AC3E}">
        <p14:creationId xmlns:p14="http://schemas.microsoft.com/office/powerpoint/2010/main" val="10186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568952" cy="6120680"/>
          </a:xfrm>
        </p:spPr>
        <p:txBody>
          <a:bodyPr>
            <a:normAutofit fontScale="70000" lnSpcReduction="20000"/>
          </a:bodyPr>
          <a:lstStyle/>
          <a:p>
            <a:pPr marL="0" indent="0">
              <a:buNone/>
            </a:pPr>
            <a:r>
              <a:rPr lang="ar-JO" b="1" dirty="0"/>
              <a:t>مثال: </a:t>
            </a:r>
            <a:endParaRPr lang="en-US" b="1" dirty="0" smtClean="0"/>
          </a:p>
          <a:p>
            <a:pPr marL="0" indent="0">
              <a:buNone/>
            </a:pPr>
            <a:r>
              <a:rPr lang="ar-JO" dirty="0" smtClean="0"/>
              <a:t>لنفترض </a:t>
            </a:r>
            <a:r>
              <a:rPr lang="ar-JO" dirty="0"/>
              <a:t>انك مستثمر وأمامك شركتان هما </a:t>
            </a:r>
            <a:r>
              <a:rPr lang="ar-JO" dirty="0" smtClean="0"/>
              <a:t>(</a:t>
            </a:r>
            <a:r>
              <a:rPr lang="en-US" dirty="0" smtClean="0"/>
              <a:t>A</a:t>
            </a:r>
            <a:r>
              <a:rPr lang="ar-JO" dirty="0" smtClean="0"/>
              <a:t>) </a:t>
            </a:r>
            <a:r>
              <a:rPr lang="ar-JO" dirty="0"/>
              <a:t>و </a:t>
            </a:r>
            <a:r>
              <a:rPr lang="ar-JO" dirty="0" smtClean="0"/>
              <a:t>(</a:t>
            </a:r>
            <a:r>
              <a:rPr lang="en-US" dirty="0" smtClean="0"/>
              <a:t>B</a:t>
            </a:r>
            <a:r>
              <a:rPr lang="ar-JO" dirty="0" smtClean="0"/>
              <a:t>) </a:t>
            </a:r>
            <a:r>
              <a:rPr lang="ar-JO" dirty="0"/>
              <a:t>وأن العائد الذي سوف تحققه من الاستثمار في أي شركة مرتبط بالوضع الاقتصادي الذي سيسود خلال فترة الاستثمار، وقد توقع محللون احتمالات الوضع الاقتصادي والعائد الذي سيتحقق في كل حالة كالتالي:- </a:t>
            </a:r>
            <a:endParaRPr lang="ar-JO" dirty="0" smtClean="0"/>
          </a:p>
          <a:p>
            <a:pPr marL="0" indent="0">
              <a:buNone/>
            </a:pPr>
            <a:endParaRPr lang="ar-JO" dirty="0" smtClean="0"/>
          </a:p>
          <a:p>
            <a:pPr marL="0" indent="0">
              <a:buNone/>
            </a:pPr>
            <a:endParaRPr lang="ar-JO" dirty="0" smtClean="0"/>
          </a:p>
          <a:p>
            <a:pPr marL="0" indent="0">
              <a:buNone/>
            </a:pPr>
            <a:endParaRPr lang="ar-JO" dirty="0"/>
          </a:p>
          <a:p>
            <a:pPr marL="0" indent="0">
              <a:buNone/>
            </a:pPr>
            <a:endParaRPr lang="ar-JO" dirty="0" smtClean="0"/>
          </a:p>
          <a:p>
            <a:pPr marL="0" indent="0">
              <a:buNone/>
            </a:pPr>
            <a:endParaRPr lang="ar-JO" dirty="0"/>
          </a:p>
          <a:p>
            <a:pPr marL="0" indent="0">
              <a:buNone/>
            </a:pPr>
            <a:endParaRPr lang="ar-JO" dirty="0"/>
          </a:p>
          <a:p>
            <a:pPr marL="0" indent="0">
              <a:buNone/>
            </a:pPr>
            <a:r>
              <a:rPr lang="ar-JO" dirty="0" smtClean="0"/>
              <a:t>- </a:t>
            </a:r>
            <a:r>
              <a:rPr lang="ar-JO" dirty="0"/>
              <a:t>من المثال نرى بأن هناك احتمال </a:t>
            </a:r>
            <a:r>
              <a:rPr lang="en-US" dirty="0" smtClean="0"/>
              <a:t>30</a:t>
            </a:r>
            <a:r>
              <a:rPr lang="ar-JO" dirty="0" smtClean="0"/>
              <a:t> % أن </a:t>
            </a:r>
            <a:r>
              <a:rPr lang="ar-JO" dirty="0"/>
              <a:t>يحدث نمو في </a:t>
            </a:r>
            <a:r>
              <a:rPr lang="ar-JO" dirty="0" smtClean="0"/>
              <a:t>الاقتصاد، وفي </a:t>
            </a:r>
            <a:r>
              <a:rPr lang="ar-JO" dirty="0"/>
              <a:t>هذه الحالـة فـإن العائد على سهم الشركة </a:t>
            </a:r>
            <a:r>
              <a:rPr lang="ar-JO" dirty="0" smtClean="0"/>
              <a:t>(</a:t>
            </a:r>
            <a:r>
              <a:rPr lang="en-US" dirty="0" smtClean="0"/>
              <a:t>A</a:t>
            </a:r>
            <a:r>
              <a:rPr lang="ar-JO" dirty="0" smtClean="0"/>
              <a:t>) </a:t>
            </a:r>
            <a:r>
              <a:rPr lang="ar-JO" dirty="0"/>
              <a:t>سيكون </a:t>
            </a:r>
            <a:r>
              <a:rPr lang="en-US" dirty="0" smtClean="0"/>
              <a:t>70</a:t>
            </a:r>
            <a:r>
              <a:rPr lang="ar-JO" dirty="0" smtClean="0"/>
              <a:t>%، أما </a:t>
            </a:r>
            <a:r>
              <a:rPr lang="ar-JO" dirty="0"/>
              <a:t>العائد على سـهم الشـركة </a:t>
            </a:r>
            <a:r>
              <a:rPr lang="ar-JO" dirty="0" smtClean="0"/>
              <a:t>(</a:t>
            </a:r>
            <a:r>
              <a:rPr lang="en-US" dirty="0" smtClean="0"/>
              <a:t>B</a:t>
            </a:r>
            <a:r>
              <a:rPr lang="ar-JO" dirty="0" smtClean="0"/>
              <a:t>) </a:t>
            </a:r>
            <a:r>
              <a:rPr lang="ar-JO" dirty="0"/>
              <a:t>فسـيكون </a:t>
            </a:r>
            <a:r>
              <a:rPr lang="en-US" dirty="0" smtClean="0"/>
              <a:t>25</a:t>
            </a:r>
            <a:r>
              <a:rPr lang="ar-JO" dirty="0" smtClean="0"/>
              <a:t>%</a:t>
            </a:r>
            <a:r>
              <a:rPr lang="en-US" dirty="0" smtClean="0"/>
              <a:t>.</a:t>
            </a:r>
            <a:r>
              <a:rPr lang="ar-JO" dirty="0" smtClean="0"/>
              <a:t> </a:t>
            </a:r>
          </a:p>
          <a:p>
            <a:pPr marL="0" indent="0">
              <a:buNone/>
            </a:pPr>
            <a:r>
              <a:rPr lang="ar-JO" dirty="0" smtClean="0"/>
              <a:t>- وهناك </a:t>
            </a:r>
            <a:r>
              <a:rPr lang="ar-JO" dirty="0"/>
              <a:t>احتمالا بنسبة </a:t>
            </a:r>
            <a:r>
              <a:rPr lang="en-US" dirty="0" smtClean="0"/>
              <a:t>40</a:t>
            </a:r>
            <a:r>
              <a:rPr lang="ar-JO" dirty="0" smtClean="0"/>
              <a:t>% أن </a:t>
            </a:r>
            <a:r>
              <a:rPr lang="ar-JO" dirty="0"/>
              <a:t>يكون وضع الاقتصاد عادياً وفي هذه الحالة يكون العائد </a:t>
            </a:r>
            <a:r>
              <a:rPr lang="en-US" dirty="0" smtClean="0"/>
              <a:t>20</a:t>
            </a:r>
            <a:r>
              <a:rPr lang="ar-JO" dirty="0" smtClean="0"/>
              <a:t> % لكـلا </a:t>
            </a:r>
            <a:r>
              <a:rPr lang="ar-JO" dirty="0"/>
              <a:t>الشركتين. </a:t>
            </a:r>
            <a:endParaRPr lang="ar-JO" dirty="0" smtClean="0"/>
          </a:p>
          <a:p>
            <a:pPr>
              <a:buFontTx/>
              <a:buChar char="-"/>
            </a:pPr>
            <a:r>
              <a:rPr lang="ar-JO" dirty="0" smtClean="0"/>
              <a:t>كما </a:t>
            </a:r>
            <a:r>
              <a:rPr lang="ar-JO" dirty="0"/>
              <a:t>أن هناك </a:t>
            </a:r>
            <a:r>
              <a:rPr lang="ar-JO" dirty="0" smtClean="0"/>
              <a:t>احتمالا </a:t>
            </a:r>
            <a:r>
              <a:rPr lang="ar-JO" dirty="0"/>
              <a:t>بنسبة </a:t>
            </a:r>
            <a:r>
              <a:rPr lang="en-US" dirty="0" smtClean="0"/>
              <a:t>30</a:t>
            </a:r>
            <a:r>
              <a:rPr lang="ar-JO" dirty="0" smtClean="0"/>
              <a:t>% أن </a:t>
            </a:r>
            <a:r>
              <a:rPr lang="ar-JO" dirty="0"/>
              <a:t>يحدث تراجع في الاقتصاد وفي هذه الحالة فإن الاستثمار في الشركة </a:t>
            </a:r>
            <a:r>
              <a:rPr lang="ar-JO" dirty="0" smtClean="0"/>
              <a:t>(</a:t>
            </a:r>
            <a:r>
              <a:rPr lang="en-US" dirty="0" smtClean="0"/>
              <a:t>A</a:t>
            </a:r>
            <a:r>
              <a:rPr lang="ar-JO" dirty="0" smtClean="0"/>
              <a:t>) </a:t>
            </a:r>
            <a:r>
              <a:rPr lang="ar-JO" dirty="0"/>
              <a:t>سيحقق خسائر بنسبة </a:t>
            </a:r>
            <a:r>
              <a:rPr lang="en-US" dirty="0" smtClean="0"/>
              <a:t>30</a:t>
            </a:r>
            <a:r>
              <a:rPr lang="ar-JO" dirty="0" smtClean="0"/>
              <a:t>% أما </a:t>
            </a:r>
            <a:r>
              <a:rPr lang="ar-JO" dirty="0"/>
              <a:t>الاستثمار فـي الشـركة </a:t>
            </a:r>
            <a:r>
              <a:rPr lang="ar-JO" dirty="0" smtClean="0"/>
              <a:t>(</a:t>
            </a:r>
            <a:r>
              <a:rPr lang="en-US" dirty="0" smtClean="0"/>
              <a:t>B</a:t>
            </a:r>
            <a:r>
              <a:rPr lang="ar-JO" dirty="0" smtClean="0"/>
              <a:t>) </a:t>
            </a:r>
            <a:r>
              <a:rPr lang="ar-JO" dirty="0"/>
              <a:t>فسـيحقق عائــداً مقـداره </a:t>
            </a:r>
            <a:r>
              <a:rPr lang="en-US" dirty="0" smtClean="0"/>
              <a:t>15</a:t>
            </a:r>
            <a:r>
              <a:rPr lang="ar-JO" dirty="0" smtClean="0"/>
              <a:t>%.</a:t>
            </a:r>
          </a:p>
          <a:p>
            <a:pPr>
              <a:buFontTx/>
              <a:buChar char="-"/>
            </a:pPr>
            <a:r>
              <a:rPr lang="ar-JO" dirty="0" smtClean="0"/>
              <a:t> لاحظ </a:t>
            </a:r>
            <a:r>
              <a:rPr lang="ar-JO" dirty="0"/>
              <a:t>أيضاً أن مجموع احتمالات تحقق جميع الأحداث الممكنة هو واحد صحيح .</a:t>
            </a: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2230302043"/>
              </p:ext>
            </p:extLst>
          </p:nvPr>
        </p:nvGraphicFramePr>
        <p:xfrm>
          <a:off x="251520" y="1556792"/>
          <a:ext cx="8280920" cy="1854200"/>
        </p:xfrm>
        <a:graphic>
          <a:graphicData uri="http://schemas.openxmlformats.org/drawingml/2006/table">
            <a:tbl>
              <a:tblPr firstRow="1" bandRow="1">
                <a:tableStyleId>{5C22544A-7EE6-4342-B048-85BDC9FD1C3A}</a:tableStyleId>
              </a:tblPr>
              <a:tblGrid>
                <a:gridCol w="2088232"/>
                <a:gridCol w="2160240"/>
                <a:gridCol w="2520280"/>
                <a:gridCol w="1512168"/>
              </a:tblGrid>
              <a:tr h="370840">
                <a:tc gridSpan="2">
                  <a:txBody>
                    <a:bodyPr/>
                    <a:lstStyle/>
                    <a:p>
                      <a:r>
                        <a:rPr lang="ar-JO" dirty="0" smtClean="0"/>
                        <a:t>العائد على الاستثمار في حالة تحقق الحالة الاقتصادية</a:t>
                      </a:r>
                      <a:endParaRPr lang="en-US" dirty="0"/>
                    </a:p>
                  </a:txBody>
                  <a:tcPr/>
                </a:tc>
                <a:tc hMerge="1">
                  <a:txBody>
                    <a:bodyPr/>
                    <a:lstStyle/>
                    <a:p>
                      <a:endParaRPr lang="en-US" dirty="0"/>
                    </a:p>
                  </a:txBody>
                  <a:tcPr/>
                </a:tc>
                <a:tc rowSpan="2">
                  <a:txBody>
                    <a:bodyPr/>
                    <a:lstStyle/>
                    <a:p>
                      <a:r>
                        <a:rPr lang="ar-JO" dirty="0" smtClean="0"/>
                        <a:t>احتمال تحقق</a:t>
                      </a:r>
                      <a:r>
                        <a:rPr lang="ar-JO" baseline="0" dirty="0" smtClean="0"/>
                        <a:t> الحالة الاقتصادية</a:t>
                      </a:r>
                      <a:endParaRPr lang="en-US" dirty="0"/>
                    </a:p>
                  </a:txBody>
                  <a:tcPr/>
                </a:tc>
                <a:tc rowSpan="2">
                  <a:txBody>
                    <a:bodyPr/>
                    <a:lstStyle/>
                    <a:p>
                      <a:r>
                        <a:rPr lang="ar-JO" dirty="0" smtClean="0"/>
                        <a:t>الحالة الاقتصادية</a:t>
                      </a:r>
                      <a:endParaRPr lang="en-US"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t>الشركة ( </a:t>
                      </a:r>
                      <a:r>
                        <a:rPr lang="en-US" dirty="0" smtClean="0"/>
                        <a:t>B</a:t>
                      </a:r>
                      <a:r>
                        <a:rPr lang="ar-JO" dirty="0" smtClean="0"/>
                        <a:t> )</a:t>
                      </a:r>
                      <a:endParaRPr lang="en-US" dirty="0" smtClean="0"/>
                    </a:p>
                  </a:txBody>
                  <a:tcPr/>
                </a:tc>
                <a:tc>
                  <a:txBody>
                    <a:bodyPr/>
                    <a:lstStyle/>
                    <a:p>
                      <a:r>
                        <a:rPr lang="ar-JO" dirty="0" smtClean="0"/>
                        <a:t>الشركة ( </a:t>
                      </a:r>
                      <a:r>
                        <a:rPr lang="en-US" dirty="0" smtClean="0"/>
                        <a:t>A</a:t>
                      </a:r>
                      <a:r>
                        <a:rPr lang="ar-JO" dirty="0" smtClean="0"/>
                        <a:t> )</a:t>
                      </a:r>
                      <a:endParaRPr lang="en-US" dirty="0"/>
                    </a:p>
                  </a:txBody>
                  <a:tcPr/>
                </a:tc>
                <a:tc vMerge="1">
                  <a:txBody>
                    <a:bodyPr/>
                    <a:lstStyle/>
                    <a:p>
                      <a:endParaRPr lang="en-US" dirty="0"/>
                    </a:p>
                  </a:txBody>
                  <a:tcPr/>
                </a:tc>
                <a:tc vMerge="1">
                  <a:txBody>
                    <a:bodyPr/>
                    <a:lstStyle/>
                    <a:p>
                      <a:endParaRPr lang="en-US" dirty="0"/>
                    </a:p>
                  </a:txBody>
                  <a:tcPr/>
                </a:tc>
              </a:tr>
              <a:tr h="370840">
                <a:tc>
                  <a:txBody>
                    <a:bodyPr/>
                    <a:lstStyle/>
                    <a:p>
                      <a:r>
                        <a:rPr lang="en-US" dirty="0" smtClean="0"/>
                        <a:t>0.25</a:t>
                      </a:r>
                      <a:endParaRPr lang="en-US" dirty="0"/>
                    </a:p>
                  </a:txBody>
                  <a:tcPr/>
                </a:tc>
                <a:tc>
                  <a:txBody>
                    <a:bodyPr/>
                    <a:lstStyle/>
                    <a:p>
                      <a:r>
                        <a:rPr lang="en-US" dirty="0" smtClean="0"/>
                        <a:t>0.70</a:t>
                      </a:r>
                      <a:endParaRPr lang="en-US" dirty="0"/>
                    </a:p>
                  </a:txBody>
                  <a:tcPr/>
                </a:tc>
                <a:tc>
                  <a:txBody>
                    <a:bodyPr/>
                    <a:lstStyle/>
                    <a:p>
                      <a:r>
                        <a:rPr lang="en-US" dirty="0" smtClean="0"/>
                        <a:t>0.30</a:t>
                      </a:r>
                      <a:endParaRPr lang="en-US" dirty="0"/>
                    </a:p>
                  </a:txBody>
                  <a:tcPr/>
                </a:tc>
                <a:tc>
                  <a:txBody>
                    <a:bodyPr/>
                    <a:lstStyle/>
                    <a:p>
                      <a:r>
                        <a:rPr lang="ar-JO" dirty="0" smtClean="0"/>
                        <a:t>نمو</a:t>
                      </a:r>
                      <a:endParaRPr lang="en-US" dirty="0"/>
                    </a:p>
                  </a:txBody>
                  <a:tcPr/>
                </a:tc>
              </a:tr>
              <a:tr h="370840">
                <a:tc>
                  <a:txBody>
                    <a:bodyPr/>
                    <a:lstStyle/>
                    <a:p>
                      <a:r>
                        <a:rPr lang="en-US" dirty="0" smtClean="0"/>
                        <a:t>0.20</a:t>
                      </a:r>
                      <a:endParaRPr lang="en-US" dirty="0"/>
                    </a:p>
                  </a:txBody>
                  <a:tcPr/>
                </a:tc>
                <a:tc>
                  <a:txBody>
                    <a:bodyPr/>
                    <a:lstStyle/>
                    <a:p>
                      <a:r>
                        <a:rPr lang="en-US" dirty="0" smtClean="0"/>
                        <a:t>0.20</a:t>
                      </a:r>
                      <a:endParaRPr lang="en-US" dirty="0"/>
                    </a:p>
                  </a:txBody>
                  <a:tcPr/>
                </a:tc>
                <a:tc>
                  <a:txBody>
                    <a:bodyPr/>
                    <a:lstStyle/>
                    <a:p>
                      <a:r>
                        <a:rPr lang="en-US" dirty="0" smtClean="0"/>
                        <a:t>0.40</a:t>
                      </a:r>
                      <a:endParaRPr lang="en-US" dirty="0"/>
                    </a:p>
                  </a:txBody>
                  <a:tcPr/>
                </a:tc>
                <a:tc>
                  <a:txBody>
                    <a:bodyPr/>
                    <a:lstStyle/>
                    <a:p>
                      <a:r>
                        <a:rPr lang="ar-JO" dirty="0" smtClean="0"/>
                        <a:t>عادي</a:t>
                      </a:r>
                      <a:endParaRPr lang="en-US" dirty="0"/>
                    </a:p>
                  </a:txBody>
                  <a:tcPr/>
                </a:tc>
              </a:tr>
              <a:tr h="370840">
                <a:tc>
                  <a:txBody>
                    <a:bodyPr/>
                    <a:lstStyle/>
                    <a:p>
                      <a:r>
                        <a:rPr lang="en-US" dirty="0" smtClean="0"/>
                        <a:t>0.15</a:t>
                      </a:r>
                      <a:endParaRPr lang="en-US" dirty="0"/>
                    </a:p>
                  </a:txBody>
                  <a:tcPr/>
                </a:tc>
                <a:tc>
                  <a:txBody>
                    <a:bodyPr/>
                    <a:lstStyle/>
                    <a:p>
                      <a:r>
                        <a:rPr lang="en-US" dirty="0" smtClean="0"/>
                        <a:t>( 0.30 )</a:t>
                      </a:r>
                      <a:endParaRPr lang="en-US" dirty="0"/>
                    </a:p>
                  </a:txBody>
                  <a:tcPr/>
                </a:tc>
                <a:tc>
                  <a:txBody>
                    <a:bodyPr/>
                    <a:lstStyle/>
                    <a:p>
                      <a:r>
                        <a:rPr lang="en-US" dirty="0" smtClean="0"/>
                        <a:t>0.30</a:t>
                      </a:r>
                      <a:endParaRPr lang="en-US" dirty="0"/>
                    </a:p>
                  </a:txBody>
                  <a:tcPr/>
                </a:tc>
                <a:tc>
                  <a:txBody>
                    <a:bodyPr/>
                    <a:lstStyle/>
                    <a:p>
                      <a:r>
                        <a:rPr lang="ar-JO" dirty="0" smtClean="0"/>
                        <a:t>تراجع</a:t>
                      </a:r>
                      <a:endParaRPr lang="en-US" dirty="0"/>
                    </a:p>
                  </a:txBody>
                  <a:tcPr/>
                </a:tc>
              </a:tr>
            </a:tbl>
          </a:graphicData>
        </a:graphic>
      </p:graphicFrame>
    </p:spTree>
    <p:extLst>
      <p:ext uri="{BB962C8B-B14F-4D97-AF65-F5344CB8AC3E}">
        <p14:creationId xmlns:p14="http://schemas.microsoft.com/office/powerpoint/2010/main" val="351183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12"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2062</TotalTime>
  <Words>2617</Words>
  <Application>Microsoft Office PowerPoint</Application>
  <PresentationFormat>عرض على الشاشة (3:4)‏</PresentationFormat>
  <Paragraphs>243</Paragraphs>
  <Slides>17</Slides>
  <Notes>0</Notes>
  <HiddenSlides>0</HiddenSlides>
  <MMClips>0</MMClips>
  <ScaleCrop>false</ScaleCrop>
  <HeadingPairs>
    <vt:vector size="4" baseType="variant">
      <vt:variant>
        <vt:lpstr>نسق</vt:lpstr>
      </vt:variant>
      <vt:variant>
        <vt:i4>2</vt:i4>
      </vt:variant>
      <vt:variant>
        <vt:lpstr>عناوين الشرائح</vt:lpstr>
      </vt:variant>
      <vt:variant>
        <vt:i4>17</vt:i4>
      </vt:variant>
    </vt:vector>
  </HeadingPairs>
  <TitlesOfParts>
    <vt:vector size="19" baseType="lpstr">
      <vt:lpstr>سمة Office</vt:lpstr>
      <vt:lpstr>1_سمة Office</vt:lpstr>
      <vt:lpstr>مبادئ التمويل – الفصل السابع - العائد والمخاطرة  Risk and Return د. محمد احمد سيد احمد</vt:lpstr>
      <vt:lpstr>اهداف الفصل:</vt:lpstr>
      <vt:lpstr>مقدمة:</vt:lpstr>
      <vt:lpstr>حالات اتخاذ القرار:</vt:lpstr>
      <vt:lpstr>عرض تقديمي في PowerPoint</vt:lpstr>
      <vt:lpstr>قياس العوائد والمخاطر:</vt:lpstr>
      <vt:lpstr>عرض تقديمي في PowerPoint</vt:lpstr>
      <vt:lpstr>عرض تقديمي في PowerPoint</vt:lpstr>
      <vt:lpstr>عرض تقديمي في PowerPoint</vt:lpstr>
      <vt:lpstr>عرض تقديمي في PowerPoint</vt:lpstr>
      <vt:lpstr>قياس المخاطر:</vt:lpstr>
      <vt:lpstr>عرض تقديمي في PowerPoint</vt:lpstr>
      <vt:lpstr>عرض تقديمي في PowerPoint</vt:lpstr>
      <vt:lpstr>حساب العائد المتوقع والمخاطرة من المعلومات التاريخية:</vt:lpstr>
      <vt:lpstr>عرض تقديمي في PowerPoint</vt:lpstr>
      <vt:lpstr>معامل الاختلاف:</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أساسيات الادارة المالية – العائد والمخاطرة د. محمد احمد سيد احمد</dc:title>
  <dc:creator>Ahmad</dc:creator>
  <cp:lastModifiedBy>hp</cp:lastModifiedBy>
  <cp:revision>95</cp:revision>
  <dcterms:created xsi:type="dcterms:W3CDTF">2020-10-29T12:41:18Z</dcterms:created>
  <dcterms:modified xsi:type="dcterms:W3CDTF">2024-08-18T18:02:12Z</dcterms:modified>
</cp:coreProperties>
</file>