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356741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5CF774-DB0C-458D-A37F-D58059721034}" type="datetimeFigureOut">
              <a:rPr lang="ar-SA" smtClean="0"/>
              <a:t>21/08/1442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58905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809497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05511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3019811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12876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2250906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1101254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308617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33467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415999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5CF774-DB0C-458D-A37F-D58059721034}" type="datetimeFigureOut">
              <a:rPr lang="ar-SA" smtClean="0"/>
              <a:t>21/08/1442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231820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5CF774-DB0C-458D-A37F-D58059721034}" type="datetimeFigureOut">
              <a:rPr lang="ar-SA" smtClean="0"/>
              <a:t>21/08/1442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317495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3"/>
          <p:cNvSpPr>
            <a:spLocks noGrp="1"/>
          </p:cNvSpPr>
          <p:nvPr>
            <p:ph type="ftr" sz="quarter" idx="11"/>
          </p:nvPr>
        </p:nvSpPr>
        <p:spPr/>
        <p:txBody>
          <a:bodyPr/>
          <a:lstStyle/>
          <a:p>
            <a:endParaRPr lang="ar-SA"/>
          </a:p>
        </p:txBody>
      </p:sp>
      <p:sp>
        <p:nvSpPr>
          <p:cNvPr id="6" name="Slide Number Placeholder 4"/>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157352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2"/>
          <p:cNvSpPr>
            <a:spLocks noGrp="1"/>
          </p:cNvSpPr>
          <p:nvPr>
            <p:ph type="ftr" sz="quarter" idx="11"/>
          </p:nvPr>
        </p:nvSpPr>
        <p:spPr/>
        <p:txBody>
          <a:bodyPr/>
          <a:lstStyle/>
          <a:p>
            <a:endParaRPr lang="ar-SA"/>
          </a:p>
        </p:txBody>
      </p:sp>
      <p:sp>
        <p:nvSpPr>
          <p:cNvPr id="6" name="Slide Number Placeholder 3"/>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810162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295CF774-DB0C-458D-A37F-D58059721034}" type="datetimeFigureOut">
              <a:rPr lang="ar-SA" smtClean="0"/>
              <a:t>21/08/1442</a:t>
            </a:fld>
            <a:endParaRPr lang="ar-SA"/>
          </a:p>
        </p:txBody>
      </p:sp>
      <p:sp>
        <p:nvSpPr>
          <p:cNvPr id="5" name="Footer Placeholder 5"/>
          <p:cNvSpPr>
            <a:spLocks noGrp="1"/>
          </p:cNvSpPr>
          <p:nvPr>
            <p:ph type="ftr" sz="quarter" idx="11"/>
          </p:nvPr>
        </p:nvSpPr>
        <p:spPr/>
        <p:txBody>
          <a:bodyPr/>
          <a:lstStyle/>
          <a:p>
            <a:endParaRPr lang="ar-SA"/>
          </a:p>
        </p:txBody>
      </p:sp>
      <p:sp>
        <p:nvSpPr>
          <p:cNvPr id="6" name="Slide Number Placeholder 6"/>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126115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5CF774-DB0C-458D-A37F-D58059721034}" type="datetimeFigureOut">
              <a:rPr lang="ar-SA" smtClean="0"/>
              <a:t>21/08/1442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A6CF1C7-8C8F-48B6-B737-5AE8DC617ED5}" type="slidenum">
              <a:rPr lang="ar-SA" smtClean="0"/>
              <a:t>‹#›</a:t>
            </a:fld>
            <a:endParaRPr lang="ar-SA"/>
          </a:p>
        </p:txBody>
      </p:sp>
    </p:spTree>
    <p:extLst>
      <p:ext uri="{BB962C8B-B14F-4D97-AF65-F5344CB8AC3E}">
        <p14:creationId xmlns:p14="http://schemas.microsoft.com/office/powerpoint/2010/main" val="299372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95CF774-DB0C-458D-A37F-D58059721034}" type="datetimeFigureOut">
              <a:rPr lang="ar-SA" smtClean="0"/>
              <a:t>21/08/1442</a:t>
            </a:fld>
            <a:endParaRPr lang="ar-S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S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A6CF1C7-8C8F-48B6-B737-5AE8DC617ED5}" type="slidenum">
              <a:rPr lang="ar-SA" smtClean="0"/>
              <a:t>‹#›</a:t>
            </a:fld>
            <a:endParaRPr lang="ar-SA"/>
          </a:p>
        </p:txBody>
      </p:sp>
    </p:spTree>
    <p:extLst>
      <p:ext uri="{BB962C8B-B14F-4D97-AF65-F5344CB8AC3E}">
        <p14:creationId xmlns:p14="http://schemas.microsoft.com/office/powerpoint/2010/main" val="9575223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r"/>
            <a:r>
              <a:rPr lang="ar-JO" dirty="0" smtClean="0"/>
              <a:t>حساب قسط التأمين</a:t>
            </a:r>
            <a:endParaRPr lang="ar-SA" dirty="0"/>
          </a:p>
        </p:txBody>
      </p:sp>
      <p:sp>
        <p:nvSpPr>
          <p:cNvPr id="3" name="عنوان فرعي 2"/>
          <p:cNvSpPr>
            <a:spLocks noGrp="1"/>
          </p:cNvSpPr>
          <p:nvPr>
            <p:ph type="subTitle" idx="1"/>
          </p:nvPr>
        </p:nvSpPr>
        <p:spPr/>
        <p:txBody>
          <a:bodyPr/>
          <a:lstStyle/>
          <a:p>
            <a:pPr algn="r"/>
            <a:r>
              <a:rPr lang="ar-JO" dirty="0" smtClean="0"/>
              <a:t>لحساب قسط التأمين يحسب أولا القسط الصافي ومنه يتم حساب القسط التجاري الواجب دفعه</a:t>
            </a:r>
            <a:endParaRPr lang="ar-SA" dirty="0"/>
          </a:p>
        </p:txBody>
      </p:sp>
    </p:spTree>
    <p:extLst>
      <p:ext uri="{BB962C8B-B14F-4D97-AF65-F5344CB8AC3E}">
        <p14:creationId xmlns:p14="http://schemas.microsoft.com/office/powerpoint/2010/main" val="2954498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838200"/>
            <a:ext cx="10642600" cy="5338763"/>
          </a:xfrm>
        </p:spPr>
        <p:txBody>
          <a:bodyPr>
            <a:normAutofit/>
          </a:bodyPr>
          <a:lstStyle/>
          <a:p>
            <a:r>
              <a:rPr lang="ar-JO" sz="2800" dirty="0" smtClean="0"/>
              <a:t>القسط الصافي: هو الذي يكفي فقط لدفع التعويض الذي يأخذه المستحقين حال وقوع الخطر موضوع التأمين</a:t>
            </a:r>
          </a:p>
          <a:p>
            <a:r>
              <a:rPr lang="ar-JO" sz="2800" dirty="0" smtClean="0"/>
              <a:t>وهناك طريقتان لحسابه:</a:t>
            </a:r>
          </a:p>
          <a:p>
            <a:r>
              <a:rPr lang="ar-JO" sz="2800" dirty="0" smtClean="0"/>
              <a:t>أ- معدل الخسارة</a:t>
            </a:r>
          </a:p>
          <a:p>
            <a:r>
              <a:rPr lang="ar-JO" sz="2800" dirty="0" smtClean="0"/>
              <a:t>ب- التوقع الرياضي</a:t>
            </a:r>
          </a:p>
          <a:p>
            <a:r>
              <a:rPr lang="ar-JO" sz="2800" dirty="0" smtClean="0"/>
              <a:t>القسط التجاري: هو القسط الصافي مضاف اليه ما تتحمله الشركة من مصاريف والارباح</a:t>
            </a:r>
            <a:endParaRPr lang="ar-SA" sz="2800" dirty="0"/>
          </a:p>
        </p:txBody>
      </p:sp>
    </p:spTree>
    <p:extLst>
      <p:ext uri="{BB962C8B-B14F-4D97-AF65-F5344CB8AC3E}">
        <p14:creationId xmlns:p14="http://schemas.microsoft.com/office/powerpoint/2010/main" val="4279396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JO" dirty="0" smtClean="0"/>
              <a:t>حساب القسط الصافي</a:t>
            </a:r>
            <a:endParaRPr lang="ar-SA" dirty="0"/>
          </a:p>
        </p:txBody>
      </p:sp>
      <p:sp>
        <p:nvSpPr>
          <p:cNvPr id="3" name="عنصر نائب للمحتوى 2"/>
          <p:cNvSpPr>
            <a:spLocks noGrp="1"/>
          </p:cNvSpPr>
          <p:nvPr>
            <p:ph idx="1"/>
          </p:nvPr>
        </p:nvSpPr>
        <p:spPr>
          <a:xfrm>
            <a:off x="838200" y="1816100"/>
            <a:ext cx="10528300" cy="4360863"/>
          </a:xfrm>
        </p:spPr>
        <p:txBody>
          <a:bodyPr>
            <a:normAutofit/>
          </a:bodyPr>
          <a:lstStyle/>
          <a:p>
            <a:pPr marL="0" indent="0">
              <a:buNone/>
            </a:pPr>
            <a:r>
              <a:rPr lang="ar-JO" dirty="0" smtClean="0"/>
              <a:t>معدل </a:t>
            </a:r>
            <a:r>
              <a:rPr lang="ar-JO" dirty="0" err="1" smtClean="0"/>
              <a:t>الخسارة:هو</a:t>
            </a:r>
            <a:r>
              <a:rPr lang="ar-JO" dirty="0" smtClean="0"/>
              <a:t> نسبة قيمة الخسائر الناتجة عن وقوع خطر معين الى قيمة الممتلكات التي تعرضت للخطر (يستخدم في كافة أنواع التأمين ما عدا التأمين على الحياة)</a:t>
            </a:r>
          </a:p>
          <a:p>
            <a:pPr marL="0" indent="0">
              <a:buNone/>
            </a:pPr>
            <a:r>
              <a:rPr lang="ar-JO" dirty="0" smtClean="0"/>
              <a:t>مثال: إذا دلت الإحصاءات الدقيقة ان مبلغ الخسارة بسبب الحريق في دولة ما في سنة ما   50000  دينار، وان قيمة الممتلكات التي امن عليها في نفس الفترة ونفس الدولة كانت 10 مليون دينار . احسب القسط الصافي إذا أراد احد الأشخاص التأمين على ممتلكاته البلغ 100000 دينار، ضد الحريق؟</a:t>
            </a:r>
          </a:p>
          <a:p>
            <a:pPr marL="0" indent="0">
              <a:buNone/>
            </a:pPr>
            <a:r>
              <a:rPr lang="ar-JO" dirty="0" smtClean="0"/>
              <a:t>الحل: نحسب أولا معدل الخسارة</a:t>
            </a:r>
          </a:p>
          <a:p>
            <a:pPr marL="0" indent="0">
              <a:buNone/>
            </a:pPr>
            <a:r>
              <a:rPr lang="ar-JO" dirty="0" smtClean="0"/>
              <a:t>معدل الخسارة = قيمة الخسارة الفعلية ÷ قيمة الممتلكات = 50000÷ 10000000</a:t>
            </a:r>
          </a:p>
          <a:p>
            <a:pPr marL="0" indent="0">
              <a:buNone/>
            </a:pPr>
            <a:r>
              <a:rPr lang="ar-JO" dirty="0"/>
              <a:t> </a:t>
            </a:r>
            <a:r>
              <a:rPr lang="ar-JO" dirty="0" smtClean="0"/>
              <a:t>                = 0.005 =0.5%</a:t>
            </a:r>
          </a:p>
          <a:p>
            <a:pPr marL="0" indent="0">
              <a:buNone/>
            </a:pPr>
            <a:r>
              <a:rPr lang="ar-JO" dirty="0" smtClean="0"/>
              <a:t>قسط التأمين الصافي= قيمة الممتلكات المراد التأمين عليها× معدل الخسارة</a:t>
            </a:r>
          </a:p>
          <a:p>
            <a:pPr marL="0" indent="0">
              <a:buNone/>
            </a:pPr>
            <a:r>
              <a:rPr lang="ar-JO" dirty="0"/>
              <a:t> </a:t>
            </a:r>
            <a:r>
              <a:rPr lang="ar-JO" dirty="0" smtClean="0"/>
              <a:t>                      = 100000×0.005=500 دينار</a:t>
            </a:r>
            <a:endParaRPr lang="ar-SA" dirty="0"/>
          </a:p>
        </p:txBody>
      </p:sp>
    </p:spTree>
    <p:extLst>
      <p:ext uri="{BB962C8B-B14F-4D97-AF65-F5344CB8AC3E}">
        <p14:creationId xmlns:p14="http://schemas.microsoft.com/office/powerpoint/2010/main" val="3536666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711200"/>
            <a:ext cx="10515600" cy="5465763"/>
          </a:xfrm>
        </p:spPr>
        <p:txBody>
          <a:bodyPr/>
          <a:lstStyle/>
          <a:p>
            <a:r>
              <a:rPr lang="ar-JO" dirty="0" smtClean="0"/>
              <a:t>طريقة التوقع الرياضي: تستخدم هذه الطريقة في التأمين على الحياة، وتعتمد على احتمال وقوع الخطر في وقت ما ( احتمال حدوث الوفاة في سن 40 الى 45)</a:t>
            </a:r>
          </a:p>
          <a:p>
            <a:r>
              <a:rPr lang="ar-JO" dirty="0" smtClean="0"/>
              <a:t>القسط الصافي( التوقع الرياضي)= مبلغ </a:t>
            </a:r>
            <a:r>
              <a:rPr lang="ar-JO" dirty="0" err="1" smtClean="0"/>
              <a:t>التأمين×احتمال</a:t>
            </a:r>
            <a:r>
              <a:rPr lang="ar-JO" dirty="0" smtClean="0"/>
              <a:t> حدوث الخطر</a:t>
            </a:r>
          </a:p>
          <a:p>
            <a:r>
              <a:rPr lang="ar-JO" dirty="0" smtClean="0"/>
              <a:t>مثال: أراد شخص عمره 50 سنة التأمين على حياته ببوليصة تأمين على الحياة قيمتها 10000 </a:t>
            </a:r>
            <a:r>
              <a:rPr lang="ar-JO" dirty="0" err="1" smtClean="0"/>
              <a:t>دينارلمدة</a:t>
            </a:r>
            <a:r>
              <a:rPr lang="ar-JO" dirty="0" smtClean="0"/>
              <a:t> ثلاث سنوات لصالح البنك الذي اقترض منه</a:t>
            </a:r>
            <a:r>
              <a:rPr lang="ar-JO" smtClean="0"/>
              <a:t>، مع العلم </a:t>
            </a:r>
            <a:r>
              <a:rPr lang="ar-JO" dirty="0" smtClean="0"/>
              <a:t>ان معدل الوفيات في بلده للأشخاص التي أعمارهم ما بين 50 و55 هي 1%، احسب القسط الصافي؟</a:t>
            </a:r>
          </a:p>
          <a:p>
            <a:r>
              <a:rPr lang="ar-JO" dirty="0" smtClean="0"/>
              <a:t>الحل: القسط الصافي (التوقع الرياضي)= مبلغ </a:t>
            </a:r>
            <a:r>
              <a:rPr lang="ar-JO" dirty="0" err="1" smtClean="0"/>
              <a:t>التأمين×احتمال</a:t>
            </a:r>
            <a:r>
              <a:rPr lang="ar-JO" dirty="0" smtClean="0"/>
              <a:t> حدوث الخطر </a:t>
            </a:r>
          </a:p>
          <a:p>
            <a:r>
              <a:rPr lang="ar-JO" dirty="0"/>
              <a:t> </a:t>
            </a:r>
            <a:r>
              <a:rPr lang="ar-JO" dirty="0" smtClean="0"/>
              <a:t>                                          = 10000× 0.01= 100 دينار</a:t>
            </a:r>
          </a:p>
          <a:p>
            <a:r>
              <a:rPr lang="ar-JO" dirty="0" smtClean="0"/>
              <a:t>ملاحظة:</a:t>
            </a:r>
          </a:p>
          <a:p>
            <a:r>
              <a:rPr lang="ar-JO" dirty="0" smtClean="0"/>
              <a:t>القسط التجاري= القسط الصافي + العمول+ </a:t>
            </a:r>
            <a:r>
              <a:rPr lang="ar-JO" dirty="0" err="1" smtClean="0"/>
              <a:t>الرسوم+الارباح</a:t>
            </a:r>
            <a:r>
              <a:rPr lang="ar-JO" dirty="0" smtClean="0"/>
              <a:t>+ أي مصاريف اخرى</a:t>
            </a:r>
          </a:p>
          <a:p>
            <a:endParaRPr lang="ar-SA" dirty="0"/>
          </a:p>
        </p:txBody>
      </p:sp>
    </p:spTree>
    <p:extLst>
      <p:ext uri="{BB962C8B-B14F-4D97-AF65-F5344CB8AC3E}">
        <p14:creationId xmlns:p14="http://schemas.microsoft.com/office/powerpoint/2010/main" val="1709742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73</TotalTime>
  <Words>304</Words>
  <Application>Microsoft Office PowerPoint</Application>
  <PresentationFormat>ملء الشاشة</PresentationFormat>
  <Paragraphs>22</Paragraphs>
  <Slides>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4</vt:i4>
      </vt:variant>
    </vt:vector>
  </HeadingPairs>
  <TitlesOfParts>
    <vt:vector size="9" baseType="lpstr">
      <vt:lpstr>Arial</vt:lpstr>
      <vt:lpstr>Century Gothic</vt:lpstr>
      <vt:lpstr>Times New Roman</vt:lpstr>
      <vt:lpstr>Wingdings 3</vt:lpstr>
      <vt:lpstr>أيون</vt:lpstr>
      <vt:lpstr>حساب قسط التأمين</vt:lpstr>
      <vt:lpstr>عرض تقديمي في PowerPoint</vt:lpstr>
      <vt:lpstr>حساب القسط الصافي</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Hisham</dc:creator>
  <cp:lastModifiedBy>Hisham</cp:lastModifiedBy>
  <cp:revision>14</cp:revision>
  <dcterms:created xsi:type="dcterms:W3CDTF">2020-03-27T18:49:58Z</dcterms:created>
  <dcterms:modified xsi:type="dcterms:W3CDTF">2021-04-03T11:18:12Z</dcterms:modified>
</cp:coreProperties>
</file>