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"/>
  </p:notesMasterIdLst>
  <p:sldIdLst>
    <p:sldId id="259" r:id="rId2"/>
    <p:sldId id="284" r:id="rId3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0" d="100"/>
          <a:sy n="70" d="100"/>
        </p:scale>
        <p:origin x="-136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6CAD8D9-AA21-4FFE-BAC7-43DF0285C09E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1275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F013B2-17CA-455D-B1C2-2CCE85A9D1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711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13/07/1446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US" sz="3600" b="1" u="sng" dirty="0" smtClean="0"/>
              <a:t>Example 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sz="1600" dirty="0"/>
              <a:t>Nina Garcia is the newly appointed president of Laser Products. She is examining the May</a:t>
            </a:r>
          </a:p>
          <a:p>
            <a:pPr marL="0" indent="0" algn="l" rtl="0">
              <a:buNone/>
            </a:pPr>
            <a:r>
              <a:rPr lang="en-US" sz="1600" dirty="0"/>
              <a:t>2012 results for the Aerospace Products Division. This division manufactures wing parts for</a:t>
            </a:r>
          </a:p>
          <a:p>
            <a:pPr marL="0" indent="0" algn="l" rtl="0">
              <a:buNone/>
            </a:pPr>
            <a:r>
              <a:rPr lang="en-US" sz="1600" dirty="0"/>
              <a:t>satellites. Garcia’s current concern is with manufacturing overhead costs at the Aerospace</a:t>
            </a:r>
          </a:p>
          <a:p>
            <a:pPr marL="0" indent="0" algn="l" rtl="0">
              <a:buNone/>
            </a:pPr>
            <a:r>
              <a:rPr lang="en-US" sz="1600" dirty="0"/>
              <a:t>Products Division. Both variable and fixed overhead costs are allocated to the wing parts on</a:t>
            </a:r>
          </a:p>
          <a:p>
            <a:pPr marL="0" indent="0" algn="l" rtl="0">
              <a:buNone/>
            </a:pPr>
            <a:r>
              <a:rPr lang="en-US" sz="1600" dirty="0"/>
              <a:t>the basis of laser-cutting-hours. </a:t>
            </a:r>
            <a:r>
              <a:rPr lang="en-US" sz="1600" b="1" dirty="0">
                <a:solidFill>
                  <a:srgbClr val="002060"/>
                </a:solidFill>
              </a:rPr>
              <a:t>The following budget information is available:</a:t>
            </a:r>
          </a:p>
          <a:p>
            <a:pPr marL="0" indent="0" algn="l" rtl="0">
              <a:buNone/>
            </a:pP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endParaRPr lang="en-US" sz="16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600" dirty="0"/>
              <a:t>Budgeted variable overhead rate $200 per </a:t>
            </a:r>
            <a:r>
              <a:rPr lang="en-US" sz="1600" dirty="0" smtClean="0"/>
              <a:t>hour  </a:t>
            </a:r>
            <a:endParaRPr lang="en-US" sz="1600" dirty="0"/>
          </a:p>
          <a:p>
            <a:pPr marL="0" indent="0" algn="l" rtl="0">
              <a:buNone/>
            </a:pPr>
            <a:r>
              <a:rPr lang="en-US" sz="1600" dirty="0"/>
              <a:t>Budgeted fixed overhead rate $240 per hour</a:t>
            </a:r>
          </a:p>
          <a:p>
            <a:pPr marL="0" indent="0" algn="l" rtl="0">
              <a:buNone/>
            </a:pPr>
            <a:r>
              <a:rPr lang="en-US" sz="1600" dirty="0"/>
              <a:t>Budgeted laser-cutting time per wing part 1.5 hours</a:t>
            </a:r>
          </a:p>
          <a:p>
            <a:pPr marL="0" indent="0" algn="l" rtl="0">
              <a:buNone/>
            </a:pPr>
            <a:r>
              <a:rPr lang="en-US" sz="1600" dirty="0"/>
              <a:t>Budgeted production and sales for May 2012 5,000 wing parts</a:t>
            </a:r>
          </a:p>
          <a:p>
            <a:pPr marL="0" indent="0" algn="l" rtl="0">
              <a:buNone/>
            </a:pPr>
            <a:r>
              <a:rPr lang="en-US" sz="1600" dirty="0"/>
              <a:t>Budgeted fixed overhead costs for May 2012 $</a:t>
            </a:r>
            <a:r>
              <a:rPr lang="en-US" sz="1600" dirty="0" smtClean="0"/>
              <a:t>1,800,000 </a:t>
            </a:r>
          </a:p>
          <a:p>
            <a:pPr marL="0" indent="0" algn="l" rtl="0">
              <a:buNone/>
            </a:pPr>
            <a:r>
              <a:rPr lang="en-US" sz="1600" dirty="0" smtClean="0"/>
              <a:t>   </a:t>
            </a:r>
            <a:endParaRPr lang="en-US" sz="1600" dirty="0"/>
          </a:p>
          <a:p>
            <a:pPr marL="0" indent="0" algn="l" rtl="0">
              <a:buNone/>
            </a:pPr>
            <a:r>
              <a:rPr lang="en-US" sz="1600" b="1" dirty="0">
                <a:solidFill>
                  <a:srgbClr val="002060"/>
                </a:solidFill>
              </a:rPr>
              <a:t>Actual results for May 2012 are as follows</a:t>
            </a:r>
            <a:r>
              <a:rPr lang="en-US" sz="1600" b="1" dirty="0" smtClean="0">
                <a:solidFill>
                  <a:srgbClr val="002060"/>
                </a:solidFill>
              </a:rPr>
              <a:t>:</a:t>
            </a:r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r>
              <a:rPr lang="en-US" sz="1600" dirty="0"/>
              <a:t>Wing parts produced and sold 4,800 units</a:t>
            </a:r>
          </a:p>
          <a:p>
            <a:pPr marL="0" indent="0" algn="l" rtl="0">
              <a:buNone/>
            </a:pPr>
            <a:r>
              <a:rPr lang="en-US" sz="1600" dirty="0"/>
              <a:t>Laser-cutting-hours used 8,400 hours</a:t>
            </a:r>
          </a:p>
          <a:p>
            <a:pPr marL="0" indent="0" algn="l" rtl="0">
              <a:buNone/>
            </a:pPr>
            <a:r>
              <a:rPr lang="en-US" sz="1600" dirty="0"/>
              <a:t>Variable overhead costs $1,478,400</a:t>
            </a:r>
          </a:p>
          <a:p>
            <a:pPr marL="0" indent="0" algn="l" rtl="0">
              <a:buNone/>
            </a:pPr>
            <a:r>
              <a:rPr lang="en-US" sz="1600" dirty="0"/>
              <a:t>Fixed overhead costs $</a:t>
            </a:r>
            <a:r>
              <a:rPr lang="en-US" sz="1600" dirty="0" smtClean="0"/>
              <a:t>1,832,200</a:t>
            </a:r>
          </a:p>
          <a:p>
            <a:pPr marL="0" indent="0" algn="l" rtl="0">
              <a:buNone/>
            </a:pPr>
            <a:endParaRPr lang="en-US" sz="1600" dirty="0"/>
          </a:p>
          <a:p>
            <a:pPr marL="0" indent="0" algn="l" rtl="0">
              <a:buNone/>
            </a:pPr>
            <a:r>
              <a:rPr lang="en-US" sz="1600" dirty="0"/>
              <a:t>1. Compute the spending variance and the efficiency variance for variable overhead. Required</a:t>
            </a:r>
          </a:p>
          <a:p>
            <a:pPr marL="0" indent="0" algn="l" rtl="0">
              <a:buNone/>
            </a:pPr>
            <a:r>
              <a:rPr lang="en-US" sz="1600" dirty="0"/>
              <a:t>2. Compute the spending variance and the production-volume variance for fixed overhead.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4618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60648"/>
            <a:ext cx="9036496" cy="60486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lvl="0" indent="0" algn="l" rtl="0">
              <a:buNone/>
            </a:pPr>
            <a:r>
              <a:rPr lang="en-US" sz="2000" b="1" u="sng" dirty="0">
                <a:solidFill>
                  <a:schemeClr val="accent5">
                    <a:lumMod val="50000"/>
                  </a:schemeClr>
                </a:solidFill>
              </a:rPr>
              <a:t>Variable </a:t>
            </a:r>
          </a:p>
          <a:p>
            <a:pPr marL="0" lvl="0" indent="0" algn="l" rtl="0">
              <a:buNone/>
            </a:pPr>
            <a:endParaRPr lang="en-US" sz="2000" b="1" u="sng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   </a:t>
            </a:r>
            <a:r>
              <a:rPr lang="en-US" sz="2000" b="1" u="sng" dirty="0" smtClean="0">
                <a:solidFill>
                  <a:prstClr val="black"/>
                </a:solidFill>
              </a:rPr>
              <a:t> Allocated</a:t>
            </a:r>
            <a:r>
              <a:rPr lang="en-US" sz="2000" b="1" dirty="0" smtClean="0">
                <a:solidFill>
                  <a:prstClr val="black"/>
                </a:solidFill>
              </a:rPr>
              <a:t>                                         </a:t>
            </a:r>
            <a:r>
              <a:rPr lang="en-US" sz="2000" b="1" u="sng" dirty="0" smtClean="0">
                <a:solidFill>
                  <a:prstClr val="black"/>
                </a:solidFill>
              </a:rPr>
              <a:t> </a:t>
            </a:r>
            <a:r>
              <a:rPr lang="en-US" sz="2000" b="1" u="sng" dirty="0">
                <a:solidFill>
                  <a:prstClr val="black"/>
                </a:solidFill>
              </a:rPr>
              <a:t>Flexible </a:t>
            </a:r>
            <a:r>
              <a:rPr lang="en-US" sz="2000" b="1" dirty="0">
                <a:solidFill>
                  <a:prstClr val="black"/>
                </a:solidFill>
              </a:rPr>
              <a:t>                          </a:t>
            </a:r>
            <a:r>
              <a:rPr lang="en-US" sz="2000" b="1" dirty="0" smtClean="0">
                <a:solidFill>
                  <a:prstClr val="black"/>
                </a:solidFill>
              </a:rPr>
              <a:t>                    </a:t>
            </a:r>
            <a:r>
              <a:rPr lang="en-US" sz="2000" b="1" u="sng" dirty="0">
                <a:solidFill>
                  <a:prstClr val="black"/>
                </a:solidFill>
              </a:rPr>
              <a:t>Actual </a:t>
            </a:r>
            <a:endParaRPr lang="en-US" sz="2000" b="1" u="sng" dirty="0" smtClean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 smtClean="0">
                <a:solidFill>
                  <a:prstClr val="black"/>
                </a:solidFill>
              </a:rPr>
              <a:t> actual Q x budgeted inputs                            actual 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Actual </a:t>
            </a:r>
            <a:r>
              <a:rPr lang="en-US" sz="1400" dirty="0">
                <a:solidFill>
                  <a:prstClr val="black"/>
                </a:solidFill>
              </a:rPr>
              <a:t>inputs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                       </a:t>
            </a:r>
            <a:r>
              <a:rPr lang="en-US" sz="1400" dirty="0">
                <a:solidFill>
                  <a:prstClr val="black"/>
                </a:solidFill>
              </a:rPr>
              <a:t>actual </a:t>
            </a:r>
            <a:r>
              <a:rPr lang="en-US" sz="1400" dirty="0" smtClean="0">
                <a:solidFill>
                  <a:prstClr val="black"/>
                </a:solidFill>
              </a:rPr>
              <a:t>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actual inputs          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 smtClean="0">
                <a:solidFill>
                  <a:prstClr val="black"/>
                </a:solidFill>
              </a:rPr>
              <a:t>    x </a:t>
            </a:r>
            <a:r>
              <a:rPr lang="en-US" sz="1400" dirty="0">
                <a:solidFill>
                  <a:prstClr val="black"/>
                </a:solidFill>
              </a:rPr>
              <a:t>budgeted </a:t>
            </a:r>
            <a:r>
              <a:rPr lang="en-US" sz="1400" dirty="0" smtClean="0">
                <a:solidFill>
                  <a:prstClr val="black"/>
                </a:solidFill>
              </a:rPr>
              <a:t>rate                                                     x budgeted rate                                                                   x Actual rate </a:t>
            </a:r>
            <a:endParaRPr lang="en-US" sz="14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2000" dirty="0" smtClean="0">
                <a:solidFill>
                  <a:prstClr val="black"/>
                </a:solidFill>
              </a:rPr>
              <a:t>(4,800x1.5)x 200                        (4,800x1.75)x200                                   4,800x1.75x176</a:t>
            </a:r>
          </a:p>
          <a:p>
            <a:pPr marL="0" lvl="0" indent="0" algn="l" rtl="0">
              <a:buNone/>
            </a:pP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</a:rPr>
              <a:t> 7,200x200                                     8,400x200                                                8400x176</a:t>
            </a:r>
          </a:p>
          <a:p>
            <a:pPr marL="0" lvl="0" indent="0" algn="l" rtl="0">
              <a:buNone/>
            </a:pPr>
            <a:r>
              <a:rPr lang="en-US" sz="1800" b="1" dirty="0" smtClean="0">
                <a:solidFill>
                  <a:srgbClr val="002060"/>
                </a:solidFill>
              </a:rPr>
              <a:t>  1,440,000         </a:t>
            </a:r>
            <a:r>
              <a:rPr lang="en-US" sz="1800" b="1" dirty="0" smtClean="0">
                <a:solidFill>
                  <a:srgbClr val="C00000"/>
                </a:solidFill>
              </a:rPr>
              <a:t>240,000   U                </a:t>
            </a:r>
            <a:r>
              <a:rPr lang="en-US" sz="1800" b="1" dirty="0" smtClean="0">
                <a:solidFill>
                  <a:srgbClr val="002060"/>
                </a:solidFill>
              </a:rPr>
              <a:t>1,680,000              </a:t>
            </a:r>
            <a:r>
              <a:rPr lang="en-US" sz="1800" b="1" dirty="0" smtClean="0">
                <a:solidFill>
                  <a:srgbClr val="C00000"/>
                </a:solidFill>
              </a:rPr>
              <a:t>201,600  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smtClean="0">
                <a:solidFill>
                  <a:srgbClr val="C00000"/>
                </a:solidFill>
              </a:rPr>
              <a:t>F</a:t>
            </a:r>
            <a:r>
              <a:rPr lang="en-US" sz="1800" b="1" dirty="0" smtClean="0">
                <a:solidFill>
                  <a:srgbClr val="002060"/>
                </a:solidFill>
              </a:rPr>
              <a:t>                     1,478,400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lvl="0" indent="0" algn="l">
              <a:buNone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          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Efficiency                                           spending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000" b="1" u="sng" dirty="0" smtClean="0">
                <a:solidFill>
                  <a:schemeClr val="accent5">
                    <a:lumMod val="50000"/>
                  </a:schemeClr>
                </a:solidFill>
              </a:rPr>
              <a:t>Fixed </a:t>
            </a:r>
            <a:endParaRPr lang="en-US" sz="2000" b="1" u="sng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l" rtl="0">
              <a:buNone/>
            </a:pPr>
            <a:r>
              <a:rPr lang="en-US" sz="2000" b="1" u="sng" dirty="0">
                <a:solidFill>
                  <a:prstClr val="black"/>
                </a:solidFill>
              </a:rPr>
              <a:t>Allocated</a:t>
            </a:r>
            <a:r>
              <a:rPr lang="en-US" sz="2000" b="1" dirty="0">
                <a:solidFill>
                  <a:prstClr val="black"/>
                </a:solidFill>
              </a:rPr>
              <a:t>                                             </a:t>
            </a:r>
            <a:r>
              <a:rPr lang="en-US" sz="2000" b="1" u="sng" dirty="0">
                <a:solidFill>
                  <a:prstClr val="black"/>
                </a:solidFill>
              </a:rPr>
              <a:t> Flexible </a:t>
            </a:r>
            <a:r>
              <a:rPr lang="en-US" sz="2000" b="1" dirty="0">
                <a:solidFill>
                  <a:prstClr val="black"/>
                </a:solidFill>
              </a:rPr>
              <a:t>                                  </a:t>
            </a:r>
            <a:r>
              <a:rPr lang="en-US" sz="2000" b="1" dirty="0" smtClean="0">
                <a:solidFill>
                  <a:prstClr val="black"/>
                </a:solidFill>
              </a:rPr>
              <a:t>              </a:t>
            </a:r>
            <a:r>
              <a:rPr lang="en-US" sz="2000" b="1" u="sng" dirty="0">
                <a:solidFill>
                  <a:prstClr val="black"/>
                </a:solidFill>
              </a:rPr>
              <a:t>Actual </a:t>
            </a:r>
            <a:endParaRPr lang="en-US" sz="2000" b="1" u="sng" dirty="0" smtClean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>
                <a:solidFill>
                  <a:prstClr val="black"/>
                </a:solidFill>
              </a:rPr>
              <a:t>actual Q x budgeted inputs   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budgeted Q </a:t>
            </a:r>
            <a:r>
              <a:rPr lang="en-US" sz="1400" dirty="0">
                <a:solidFill>
                  <a:prstClr val="black"/>
                </a:solidFill>
              </a:rPr>
              <a:t>x </a:t>
            </a:r>
            <a:r>
              <a:rPr lang="en-US" sz="1400" dirty="0" smtClean="0">
                <a:solidFill>
                  <a:prstClr val="black"/>
                </a:solidFill>
              </a:rPr>
              <a:t>Budgeted </a:t>
            </a:r>
            <a:r>
              <a:rPr lang="en-US" sz="1400" dirty="0">
                <a:solidFill>
                  <a:prstClr val="black"/>
                </a:solidFill>
              </a:rPr>
              <a:t>inputs                                             </a:t>
            </a:r>
            <a:r>
              <a:rPr lang="en-US" sz="1400" dirty="0" smtClean="0">
                <a:solidFill>
                  <a:prstClr val="black"/>
                </a:solidFill>
              </a:rPr>
              <a:t>  </a:t>
            </a:r>
            <a:r>
              <a:rPr lang="en-US" sz="1400" dirty="0">
                <a:solidFill>
                  <a:prstClr val="black"/>
                </a:solidFill>
              </a:rPr>
              <a:t>actual Q x actual inputs          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 algn="l" rtl="0">
              <a:buNone/>
            </a:pPr>
            <a:r>
              <a:rPr lang="en-US" sz="1400" dirty="0">
                <a:solidFill>
                  <a:prstClr val="black"/>
                </a:solidFill>
              </a:rPr>
              <a:t>    x budgeted rate                                                     x budgeted rate                                                                   x Actual rate </a:t>
            </a:r>
          </a:p>
          <a:p>
            <a:pPr marL="0" lvl="0" indent="0" algn="l" rtl="0">
              <a:buNone/>
            </a:pPr>
            <a:r>
              <a:rPr lang="en-US" sz="2000" dirty="0" smtClean="0">
                <a:solidFill>
                  <a:prstClr val="black"/>
                </a:solidFill>
              </a:rPr>
              <a:t>4,800x1.5x240                                5,000x1.5x240                                          1,832,200</a:t>
            </a:r>
          </a:p>
          <a:p>
            <a:pPr marL="0" lvl="0" indent="0" algn="l" rtl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1,728,000          </a:t>
            </a:r>
            <a:r>
              <a:rPr lang="en-US" sz="1800" b="1" dirty="0" smtClean="0">
                <a:solidFill>
                  <a:srgbClr val="C00000"/>
                </a:solidFill>
              </a:rPr>
              <a:t>72 </a:t>
            </a:r>
            <a:r>
              <a:rPr lang="en-US" sz="1800" b="1" dirty="0">
                <a:solidFill>
                  <a:srgbClr val="C00000"/>
                </a:solidFill>
              </a:rPr>
              <a:t>,000 U           </a:t>
            </a:r>
            <a:r>
              <a:rPr lang="en-US" sz="1800" b="1" dirty="0" smtClean="0">
                <a:solidFill>
                  <a:srgbClr val="C00000"/>
                </a:solidFill>
              </a:rPr>
              <a:t>    </a:t>
            </a:r>
            <a:r>
              <a:rPr lang="en-US" sz="2000" b="1" dirty="0" smtClean="0">
                <a:solidFill>
                  <a:srgbClr val="002060"/>
                </a:solidFill>
              </a:rPr>
              <a:t>1,800,000           </a:t>
            </a:r>
            <a:r>
              <a:rPr lang="en-US" sz="1800" b="1" dirty="0" smtClean="0">
                <a:solidFill>
                  <a:srgbClr val="C00000"/>
                </a:solidFill>
              </a:rPr>
              <a:t>32,200  </a:t>
            </a:r>
            <a:r>
              <a:rPr lang="en-US" sz="1800" b="1" dirty="0">
                <a:solidFill>
                  <a:srgbClr val="C00000"/>
                </a:solidFill>
              </a:rPr>
              <a:t>U</a:t>
            </a:r>
            <a:r>
              <a:rPr lang="en-US" sz="2000" b="1" dirty="0" smtClean="0">
                <a:solidFill>
                  <a:srgbClr val="002060"/>
                </a:solidFill>
              </a:rPr>
              <a:t>                        1,832,200 </a:t>
            </a:r>
            <a:r>
              <a:rPr lang="en-US" sz="2000" dirty="0" smtClean="0">
                <a:solidFill>
                  <a:prstClr val="black"/>
                </a:solidFill>
              </a:rPr>
              <a:t>                                                              </a:t>
            </a:r>
          </a:p>
          <a:p>
            <a:pPr marL="0" lvl="0" indent="0" algn="l" rtl="0">
              <a:buNone/>
            </a:pPr>
            <a:endParaRPr lang="en-US" sz="2000" b="1" u="sng" dirty="0" smtClean="0">
              <a:solidFill>
                <a:prstClr val="black"/>
              </a:solidFill>
            </a:endParaRPr>
          </a:p>
          <a:p>
            <a:pPr marL="0" indent="0" algn="l" rtl="0">
              <a:buNone/>
            </a:pPr>
            <a:r>
              <a:rPr lang="en-US" sz="1400" b="1" smtClean="0"/>
              <a:t>                  </a:t>
            </a:r>
            <a:r>
              <a:rPr lang="en-US" sz="1800" b="1" smtClean="0">
                <a:solidFill>
                  <a:schemeClr val="accent6">
                    <a:lumMod val="50000"/>
                  </a:schemeClr>
                </a:solidFill>
              </a:rPr>
              <a:t>production volume                                                       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spending variance </a:t>
            </a:r>
          </a:p>
        </p:txBody>
      </p:sp>
      <p:sp>
        <p:nvSpPr>
          <p:cNvPr id="4" name="Right Bracket 3"/>
          <p:cNvSpPr/>
          <p:nvPr/>
        </p:nvSpPr>
        <p:spPr>
          <a:xfrm rot="5400000">
            <a:off x="2258742" y="1385775"/>
            <a:ext cx="162019" cy="3168352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Bracket 4"/>
          <p:cNvSpPr/>
          <p:nvPr/>
        </p:nvSpPr>
        <p:spPr>
          <a:xfrm rot="5400000">
            <a:off x="5895147" y="1277763"/>
            <a:ext cx="162018" cy="3384376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ket 5"/>
          <p:cNvSpPr/>
          <p:nvPr/>
        </p:nvSpPr>
        <p:spPr>
          <a:xfrm rot="5400000">
            <a:off x="5823139" y="3771041"/>
            <a:ext cx="162018" cy="3528391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ket 6"/>
          <p:cNvSpPr/>
          <p:nvPr/>
        </p:nvSpPr>
        <p:spPr>
          <a:xfrm rot="5400000">
            <a:off x="2146229" y="3910558"/>
            <a:ext cx="243030" cy="3168352"/>
          </a:xfrm>
          <a:prstGeom prst="righ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5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8570</TotalTime>
  <Words>228</Words>
  <Application>Microsoft Office PowerPoint</Application>
  <PresentationFormat>On-screen Show (4:3)</PresentationFormat>
  <Paragraphs>38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نسق Office</vt:lpstr>
      <vt:lpstr>Example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433</cp:revision>
  <cp:lastPrinted>2020-11-07T10:53:22Z</cp:lastPrinted>
  <dcterms:created xsi:type="dcterms:W3CDTF">2020-09-18T07:15:41Z</dcterms:created>
  <dcterms:modified xsi:type="dcterms:W3CDTF">2025-01-12T18:13:47Z</dcterms:modified>
</cp:coreProperties>
</file>