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84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3600" b="1" u="sng" dirty="0" smtClean="0"/>
              <a:t>Example </a:t>
            </a:r>
            <a:endParaRPr lang="ar-SA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sz="1600" dirty="0"/>
              <a:t>Nina Garcia is the newly appointed president of Laser Products. She is examining the May</a:t>
            </a:r>
          </a:p>
          <a:p>
            <a:pPr marL="0" indent="0" algn="l" rtl="0">
              <a:buNone/>
            </a:pPr>
            <a:r>
              <a:rPr lang="en-US" sz="1600" dirty="0"/>
              <a:t>2012 results for the Aerospace Products Division. This division manufactures wing parts for</a:t>
            </a:r>
          </a:p>
          <a:p>
            <a:pPr marL="0" indent="0" algn="l" rtl="0">
              <a:buNone/>
            </a:pPr>
            <a:r>
              <a:rPr lang="en-US" sz="1600" dirty="0"/>
              <a:t>satellites. Garcia’s current concern is with manufacturing overhead costs at the Aerospace</a:t>
            </a:r>
          </a:p>
          <a:p>
            <a:pPr marL="0" indent="0" algn="l" rtl="0">
              <a:buNone/>
            </a:pPr>
            <a:r>
              <a:rPr lang="en-US" sz="1600" dirty="0"/>
              <a:t>Products Division. Both variable and fixed overhead costs are allocated to the wing parts on</a:t>
            </a:r>
          </a:p>
          <a:p>
            <a:pPr marL="0" indent="0" algn="l" rtl="0">
              <a:buNone/>
            </a:pPr>
            <a:r>
              <a:rPr lang="en-US" sz="1600" dirty="0"/>
              <a:t>the basis of laser-cutting-hours. </a:t>
            </a:r>
            <a:r>
              <a:rPr lang="en-US" sz="1600" b="1" dirty="0">
                <a:solidFill>
                  <a:srgbClr val="002060"/>
                </a:solidFill>
              </a:rPr>
              <a:t>The following budget information is available:</a:t>
            </a:r>
          </a:p>
          <a:p>
            <a:pPr marL="0" indent="0" algn="l" rtl="0">
              <a:buNone/>
            </a:pP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endParaRPr lang="en-US" sz="16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600" dirty="0"/>
              <a:t>Budgeted variable overhead rate $200 per </a:t>
            </a:r>
            <a:r>
              <a:rPr lang="en-US" sz="1600" dirty="0" smtClean="0"/>
              <a:t>hour  </a:t>
            </a:r>
            <a:endParaRPr lang="en-US" sz="1600" dirty="0"/>
          </a:p>
          <a:p>
            <a:pPr marL="0" indent="0" algn="l" rtl="0">
              <a:buNone/>
            </a:pPr>
            <a:r>
              <a:rPr lang="en-US" sz="1600" dirty="0"/>
              <a:t>Budgeted fixed overhead rate $240 per hour</a:t>
            </a:r>
          </a:p>
          <a:p>
            <a:pPr marL="0" indent="0" algn="l" rtl="0">
              <a:buNone/>
            </a:pPr>
            <a:r>
              <a:rPr lang="en-US" sz="1600" dirty="0"/>
              <a:t>Budgeted laser-cutting time per wing part 1.5 hours</a:t>
            </a:r>
          </a:p>
          <a:p>
            <a:pPr marL="0" indent="0" algn="l" rtl="0">
              <a:buNone/>
            </a:pPr>
            <a:r>
              <a:rPr lang="en-US" sz="1600" dirty="0"/>
              <a:t>Budgeted production and sales for May 2012 5,000 wing parts</a:t>
            </a:r>
          </a:p>
          <a:p>
            <a:pPr marL="0" indent="0" algn="l" rtl="0">
              <a:buNone/>
            </a:pPr>
            <a:r>
              <a:rPr lang="en-US" sz="1600" dirty="0"/>
              <a:t>Budgeted fixed overhead costs for May 2012 $</a:t>
            </a:r>
            <a:r>
              <a:rPr lang="en-US" sz="1600" dirty="0" smtClean="0"/>
              <a:t>1,800,000 </a:t>
            </a:r>
          </a:p>
          <a:p>
            <a:pPr marL="0" indent="0" algn="l" rtl="0">
              <a:buNone/>
            </a:pPr>
            <a:r>
              <a:rPr lang="en-US" sz="1600" dirty="0" smtClean="0"/>
              <a:t>   </a:t>
            </a:r>
            <a:endParaRPr lang="en-US" sz="1600" dirty="0"/>
          </a:p>
          <a:p>
            <a:pPr marL="0" indent="0" algn="l" rtl="0">
              <a:buNone/>
            </a:pPr>
            <a:r>
              <a:rPr lang="en-US" sz="1600" b="1" dirty="0">
                <a:solidFill>
                  <a:srgbClr val="002060"/>
                </a:solidFill>
              </a:rPr>
              <a:t>Actual results for May 2012 are as follows</a:t>
            </a:r>
            <a:r>
              <a:rPr lang="en-US" sz="1600" b="1" dirty="0" smtClean="0">
                <a:solidFill>
                  <a:srgbClr val="002060"/>
                </a:solidFill>
              </a:rPr>
              <a:t>: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1600" dirty="0"/>
              <a:t>Wing parts produced and sold 4,800 units</a:t>
            </a:r>
          </a:p>
          <a:p>
            <a:pPr marL="0" indent="0" algn="l" rtl="0">
              <a:buNone/>
            </a:pPr>
            <a:r>
              <a:rPr lang="en-US" sz="1600" dirty="0"/>
              <a:t>Laser-cutting-hours used 8,400 hours</a:t>
            </a:r>
          </a:p>
          <a:p>
            <a:pPr marL="0" indent="0" algn="l" rtl="0">
              <a:buNone/>
            </a:pPr>
            <a:r>
              <a:rPr lang="en-US" sz="1600" dirty="0"/>
              <a:t>Variable overhead costs $1,478,400</a:t>
            </a:r>
          </a:p>
          <a:p>
            <a:pPr marL="0" indent="0" algn="l" rtl="0">
              <a:buNone/>
            </a:pPr>
            <a:r>
              <a:rPr lang="en-US" sz="1600" dirty="0"/>
              <a:t>Fixed overhead costs $</a:t>
            </a:r>
            <a:r>
              <a:rPr lang="en-US" sz="1600" dirty="0" smtClean="0"/>
              <a:t>1,832,200</a:t>
            </a:r>
          </a:p>
          <a:p>
            <a:pPr marL="0" indent="0" algn="l" rtl="0">
              <a:buNone/>
            </a:pPr>
            <a:endParaRPr lang="en-US" sz="1600" dirty="0"/>
          </a:p>
          <a:p>
            <a:pPr marL="0" indent="0" algn="l" rtl="0">
              <a:buNone/>
            </a:pPr>
            <a:r>
              <a:rPr lang="en-US" sz="1600" dirty="0"/>
              <a:t>1. Compute the spending variance and the efficiency variance for variable overhead. Required</a:t>
            </a:r>
          </a:p>
          <a:p>
            <a:pPr marL="0" indent="0" algn="l" rtl="0">
              <a:buNone/>
            </a:pPr>
            <a:r>
              <a:rPr lang="en-US" sz="1600" dirty="0"/>
              <a:t>2. Compute the spending variance and the production-volume variance for fixed overhead.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8461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9036496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 algn="l" rtl="0">
              <a:buNone/>
            </a:pPr>
            <a:r>
              <a:rPr lang="en-US" sz="2000" b="1" u="sng" dirty="0">
                <a:solidFill>
                  <a:schemeClr val="accent5">
                    <a:lumMod val="50000"/>
                  </a:schemeClr>
                </a:solidFill>
              </a:rPr>
              <a:t>Variable </a:t>
            </a:r>
          </a:p>
          <a:p>
            <a:pPr marL="0" lvl="0" indent="0" algn="l" rtl="0">
              <a:buNone/>
            </a:pPr>
            <a:endParaRPr lang="en-US" sz="2000" b="1" u="sng" dirty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2000" b="1" dirty="0" smtClean="0">
                <a:solidFill>
                  <a:prstClr val="black"/>
                </a:solidFill>
              </a:rPr>
              <a:t>   </a:t>
            </a:r>
            <a:r>
              <a:rPr lang="en-US" sz="2000" b="1" u="sng" dirty="0" smtClean="0">
                <a:solidFill>
                  <a:prstClr val="black"/>
                </a:solidFill>
              </a:rPr>
              <a:t> Allocated</a:t>
            </a:r>
            <a:r>
              <a:rPr lang="en-US" sz="2000" b="1" dirty="0" smtClean="0">
                <a:solidFill>
                  <a:prstClr val="black"/>
                </a:solidFill>
              </a:rPr>
              <a:t>                                         </a:t>
            </a:r>
            <a:r>
              <a:rPr lang="en-US" sz="2000" b="1" u="sng" dirty="0" smtClean="0">
                <a:solidFill>
                  <a:prstClr val="black"/>
                </a:solidFill>
              </a:rPr>
              <a:t> </a:t>
            </a:r>
            <a:r>
              <a:rPr lang="en-US" sz="2000" b="1" u="sng" dirty="0">
                <a:solidFill>
                  <a:prstClr val="black"/>
                </a:solidFill>
              </a:rPr>
              <a:t>Flexible </a:t>
            </a:r>
            <a:r>
              <a:rPr lang="en-US" sz="2000" b="1" dirty="0">
                <a:solidFill>
                  <a:prstClr val="black"/>
                </a:solidFill>
              </a:rPr>
              <a:t>                          </a:t>
            </a:r>
            <a:r>
              <a:rPr lang="en-US" sz="2000" b="1" dirty="0" smtClean="0">
                <a:solidFill>
                  <a:prstClr val="black"/>
                </a:solidFill>
              </a:rPr>
              <a:t>                    </a:t>
            </a:r>
            <a:r>
              <a:rPr lang="en-US" sz="2000" b="1" u="sng" dirty="0">
                <a:solidFill>
                  <a:prstClr val="black"/>
                </a:solidFill>
              </a:rPr>
              <a:t>Actual </a:t>
            </a:r>
            <a:endParaRPr lang="en-US" sz="2000" b="1" u="sng" dirty="0" smtClean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1400" dirty="0" smtClean="0">
                <a:solidFill>
                  <a:prstClr val="black"/>
                </a:solidFill>
              </a:rPr>
              <a:t> actual Q x budgeted inputs                            actual Q </a:t>
            </a:r>
            <a:r>
              <a:rPr lang="en-US" sz="1400" dirty="0">
                <a:solidFill>
                  <a:prstClr val="black"/>
                </a:solidFill>
              </a:rPr>
              <a:t>x </a:t>
            </a:r>
            <a:r>
              <a:rPr lang="en-US" sz="1400" dirty="0" smtClean="0">
                <a:solidFill>
                  <a:prstClr val="black"/>
                </a:solidFill>
              </a:rPr>
              <a:t>Actual </a:t>
            </a:r>
            <a:r>
              <a:rPr lang="en-US" sz="1400" dirty="0">
                <a:solidFill>
                  <a:prstClr val="black"/>
                </a:solidFill>
              </a:rPr>
              <a:t>inputs                         </a:t>
            </a:r>
            <a:r>
              <a:rPr lang="en-US" sz="1400" dirty="0" smtClean="0">
                <a:solidFill>
                  <a:prstClr val="black"/>
                </a:solidFill>
              </a:rPr>
              <a:t>                       </a:t>
            </a:r>
            <a:r>
              <a:rPr lang="en-US" sz="1400" dirty="0">
                <a:solidFill>
                  <a:prstClr val="black"/>
                </a:solidFill>
              </a:rPr>
              <a:t>actual </a:t>
            </a:r>
            <a:r>
              <a:rPr lang="en-US" sz="1400" dirty="0" smtClean="0">
                <a:solidFill>
                  <a:prstClr val="black"/>
                </a:solidFill>
              </a:rPr>
              <a:t>Q </a:t>
            </a:r>
            <a:r>
              <a:rPr lang="en-US" sz="1400" dirty="0">
                <a:solidFill>
                  <a:prstClr val="black"/>
                </a:solidFill>
              </a:rPr>
              <a:t>x </a:t>
            </a:r>
            <a:r>
              <a:rPr lang="en-US" sz="1400" dirty="0" smtClean="0">
                <a:solidFill>
                  <a:prstClr val="black"/>
                </a:solidFill>
              </a:rPr>
              <a:t>actual inputs          </a:t>
            </a:r>
            <a:endParaRPr lang="en-US" sz="2000" dirty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1400" dirty="0" smtClean="0">
                <a:solidFill>
                  <a:prstClr val="black"/>
                </a:solidFill>
              </a:rPr>
              <a:t>    x </a:t>
            </a:r>
            <a:r>
              <a:rPr lang="en-US" sz="1400" dirty="0">
                <a:solidFill>
                  <a:prstClr val="black"/>
                </a:solidFill>
              </a:rPr>
              <a:t>budgeted </a:t>
            </a:r>
            <a:r>
              <a:rPr lang="en-US" sz="1400" dirty="0" smtClean="0">
                <a:solidFill>
                  <a:prstClr val="black"/>
                </a:solidFill>
              </a:rPr>
              <a:t>rate                                                     x budgeted rate                                                                   x Actual rate </a:t>
            </a:r>
            <a:endParaRPr lang="en-US" sz="1400" dirty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(4,800x1.5)x 200                        (4,800x1.75)x200                                   4,800x1.75x176</a:t>
            </a:r>
          </a:p>
          <a:p>
            <a:pPr marL="0" lvl="0" indent="0" algn="l" rtl="0">
              <a:buNone/>
            </a:pP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smtClean="0">
                <a:solidFill>
                  <a:prstClr val="black"/>
                </a:solidFill>
              </a:rPr>
              <a:t> 7,200x200                                     8,400x200                                                8400x176</a:t>
            </a:r>
          </a:p>
          <a:p>
            <a:pPr marL="0" lvl="0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  1,440,000         </a:t>
            </a:r>
            <a:r>
              <a:rPr lang="en-US" sz="1800" b="1" dirty="0" smtClean="0">
                <a:solidFill>
                  <a:srgbClr val="C00000"/>
                </a:solidFill>
              </a:rPr>
              <a:t>240,000   U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1,680,000              </a:t>
            </a:r>
            <a:r>
              <a:rPr lang="en-US" sz="1800" b="1" dirty="0" smtClean="0">
                <a:solidFill>
                  <a:srgbClr val="C00000"/>
                </a:solidFill>
              </a:rPr>
              <a:t>201,600  </a:t>
            </a:r>
            <a:r>
              <a:rPr lang="en-US" sz="1800" b="1" dirty="0" smtClean="0">
                <a:solidFill>
                  <a:srgbClr val="00206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F</a:t>
            </a:r>
            <a:r>
              <a:rPr lang="en-US" sz="1800" b="1" dirty="0" smtClean="0">
                <a:solidFill>
                  <a:srgbClr val="002060"/>
                </a:solidFill>
              </a:rPr>
              <a:t>                     1,478,400</a:t>
            </a:r>
            <a:endParaRPr lang="en-US" sz="1800" b="1" dirty="0">
              <a:solidFill>
                <a:srgbClr val="002060"/>
              </a:solidFill>
            </a:endParaRPr>
          </a:p>
          <a:p>
            <a:pPr marL="0" lvl="0" indent="0" algn="l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          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Efficiency                                           spending</a:t>
            </a:r>
            <a:r>
              <a:rPr lang="en-US" sz="2400" dirty="0">
                <a:solidFill>
                  <a:prstClr val="black"/>
                </a:solidFill>
              </a:rPr>
              <a:t/>
            </a:r>
            <a:br>
              <a:rPr lang="en-US" sz="2400" dirty="0">
                <a:solidFill>
                  <a:prstClr val="black"/>
                </a:solidFill>
              </a:rPr>
            </a:br>
            <a:r>
              <a:rPr lang="en-US" sz="2000" b="1" u="sng" dirty="0" smtClean="0">
                <a:solidFill>
                  <a:schemeClr val="accent5">
                    <a:lumMod val="50000"/>
                  </a:schemeClr>
                </a:solidFill>
              </a:rPr>
              <a:t>Fixed </a:t>
            </a:r>
            <a:endParaRPr lang="en-US" sz="2000" b="1" u="sng" dirty="0">
              <a:solidFill>
                <a:schemeClr val="accent5">
                  <a:lumMod val="50000"/>
                </a:schemeClr>
              </a:solidFill>
            </a:endParaRPr>
          </a:p>
          <a:p>
            <a:pPr marL="0" lvl="0" indent="0" algn="l" rtl="0">
              <a:buNone/>
            </a:pPr>
            <a:r>
              <a:rPr lang="en-US" sz="2000" b="1" u="sng" dirty="0">
                <a:solidFill>
                  <a:prstClr val="black"/>
                </a:solidFill>
              </a:rPr>
              <a:t>Allocated</a:t>
            </a:r>
            <a:r>
              <a:rPr lang="en-US" sz="2000" b="1" dirty="0">
                <a:solidFill>
                  <a:prstClr val="black"/>
                </a:solidFill>
              </a:rPr>
              <a:t>                                             </a:t>
            </a:r>
            <a:r>
              <a:rPr lang="en-US" sz="2000" b="1" u="sng" dirty="0">
                <a:solidFill>
                  <a:prstClr val="black"/>
                </a:solidFill>
              </a:rPr>
              <a:t> Flexible </a:t>
            </a:r>
            <a:r>
              <a:rPr lang="en-US" sz="2000" b="1" dirty="0">
                <a:solidFill>
                  <a:prstClr val="black"/>
                </a:solidFill>
              </a:rPr>
              <a:t>                                  </a:t>
            </a:r>
            <a:r>
              <a:rPr lang="en-US" sz="2000" b="1" dirty="0" smtClean="0">
                <a:solidFill>
                  <a:prstClr val="black"/>
                </a:solidFill>
              </a:rPr>
              <a:t>              </a:t>
            </a:r>
            <a:r>
              <a:rPr lang="en-US" sz="2000" b="1" u="sng" dirty="0">
                <a:solidFill>
                  <a:prstClr val="black"/>
                </a:solidFill>
              </a:rPr>
              <a:t>Actual </a:t>
            </a:r>
            <a:endParaRPr lang="en-US" sz="2000" b="1" u="sng" dirty="0" smtClean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1400" dirty="0">
                <a:solidFill>
                  <a:prstClr val="black"/>
                </a:solidFill>
              </a:rPr>
              <a:t>actual Q x budgeted inputs                            </a:t>
            </a:r>
            <a:r>
              <a:rPr lang="en-US" sz="1400" dirty="0" smtClean="0">
                <a:solidFill>
                  <a:prstClr val="black"/>
                </a:solidFill>
              </a:rPr>
              <a:t>budgeted Q </a:t>
            </a:r>
            <a:r>
              <a:rPr lang="en-US" sz="1400" dirty="0">
                <a:solidFill>
                  <a:prstClr val="black"/>
                </a:solidFill>
              </a:rPr>
              <a:t>x </a:t>
            </a:r>
            <a:r>
              <a:rPr lang="en-US" sz="1400" dirty="0" smtClean="0">
                <a:solidFill>
                  <a:prstClr val="black"/>
                </a:solidFill>
              </a:rPr>
              <a:t>Budgeted </a:t>
            </a:r>
            <a:r>
              <a:rPr lang="en-US" sz="1400" dirty="0">
                <a:solidFill>
                  <a:prstClr val="black"/>
                </a:solidFill>
              </a:rPr>
              <a:t>inputs                                             </a:t>
            </a:r>
            <a:r>
              <a:rPr lang="en-US" sz="1400" dirty="0" smtClean="0">
                <a:solidFill>
                  <a:prstClr val="black"/>
                </a:solidFill>
              </a:rPr>
              <a:t>  </a:t>
            </a:r>
            <a:r>
              <a:rPr lang="en-US" sz="1400" dirty="0">
                <a:solidFill>
                  <a:prstClr val="black"/>
                </a:solidFill>
              </a:rPr>
              <a:t>actual Q x actual inputs          </a:t>
            </a:r>
            <a:endParaRPr lang="en-US" sz="2000" dirty="0">
              <a:solidFill>
                <a:prstClr val="black"/>
              </a:solidFill>
            </a:endParaRPr>
          </a:p>
          <a:p>
            <a:pPr marL="0" lvl="0" indent="0" algn="l" rtl="0">
              <a:buNone/>
            </a:pPr>
            <a:r>
              <a:rPr lang="en-US" sz="1400" dirty="0">
                <a:solidFill>
                  <a:prstClr val="black"/>
                </a:solidFill>
              </a:rPr>
              <a:t>    x budgeted rate                                                     x budgeted rate                                                                   x Actual rate </a:t>
            </a:r>
          </a:p>
          <a:p>
            <a:pPr marL="0" lvl="0" indent="0" algn="l" rtl="0">
              <a:buNone/>
            </a:pPr>
            <a:r>
              <a:rPr lang="en-US" sz="2000" dirty="0" smtClean="0">
                <a:solidFill>
                  <a:prstClr val="black"/>
                </a:solidFill>
              </a:rPr>
              <a:t>4,800x1.5x240                                5,000x1.5x240                                          1,832,200</a:t>
            </a:r>
          </a:p>
          <a:p>
            <a:pPr marL="0" lvl="0" indent="0" algn="l" rtl="0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1,728,000          </a:t>
            </a:r>
            <a:r>
              <a:rPr lang="en-US" sz="1800" b="1" dirty="0" smtClean="0">
                <a:solidFill>
                  <a:srgbClr val="C00000"/>
                </a:solidFill>
              </a:rPr>
              <a:t>72 </a:t>
            </a:r>
            <a:r>
              <a:rPr lang="en-US" sz="1800" b="1" dirty="0">
                <a:solidFill>
                  <a:srgbClr val="C00000"/>
                </a:solidFill>
              </a:rPr>
              <a:t>,000 U           </a:t>
            </a:r>
            <a:r>
              <a:rPr lang="en-US" sz="1800" b="1" dirty="0" smtClean="0">
                <a:solidFill>
                  <a:srgbClr val="C00000"/>
                </a:solidFill>
              </a:rPr>
              <a:t>    </a:t>
            </a:r>
            <a:r>
              <a:rPr lang="en-US" sz="2000" b="1" dirty="0" smtClean="0">
                <a:solidFill>
                  <a:srgbClr val="002060"/>
                </a:solidFill>
              </a:rPr>
              <a:t>1,800,000           </a:t>
            </a:r>
            <a:r>
              <a:rPr lang="en-US" sz="1800" b="1" dirty="0" smtClean="0">
                <a:solidFill>
                  <a:srgbClr val="C00000"/>
                </a:solidFill>
              </a:rPr>
              <a:t>32,200  </a:t>
            </a:r>
            <a:r>
              <a:rPr lang="en-US" sz="1800" b="1" dirty="0">
                <a:solidFill>
                  <a:srgbClr val="C00000"/>
                </a:solidFill>
              </a:rPr>
              <a:t>U</a:t>
            </a:r>
            <a:r>
              <a:rPr lang="en-US" sz="2000" b="1" dirty="0" smtClean="0">
                <a:solidFill>
                  <a:srgbClr val="002060"/>
                </a:solidFill>
              </a:rPr>
              <a:t>                        1,832,200 </a:t>
            </a:r>
            <a:r>
              <a:rPr lang="en-US" sz="2000" dirty="0" smtClean="0">
                <a:solidFill>
                  <a:prstClr val="black"/>
                </a:solidFill>
              </a:rPr>
              <a:t>                                                              </a:t>
            </a:r>
          </a:p>
          <a:p>
            <a:pPr marL="0" lvl="0" indent="0" algn="l" rtl="0">
              <a:buNone/>
            </a:pPr>
            <a:endParaRPr lang="en-US" sz="2000" b="1" u="sng" dirty="0" smtClean="0">
              <a:solidFill>
                <a:prstClr val="black"/>
              </a:solidFill>
            </a:endParaRPr>
          </a:p>
          <a:p>
            <a:pPr marL="0" indent="0" algn="l" rtl="0">
              <a:buNone/>
            </a:pPr>
            <a:r>
              <a:rPr lang="en-US" sz="1400" b="1" smtClean="0"/>
              <a:t>                  </a:t>
            </a:r>
            <a:r>
              <a:rPr lang="en-US" sz="1800" b="1" smtClean="0">
                <a:solidFill>
                  <a:schemeClr val="accent6">
                    <a:lumMod val="50000"/>
                  </a:schemeClr>
                </a:solidFill>
              </a:rPr>
              <a:t>production volume                                                       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spending variance </a:t>
            </a:r>
          </a:p>
        </p:txBody>
      </p:sp>
      <p:sp>
        <p:nvSpPr>
          <p:cNvPr id="4" name="Right Bracket 3"/>
          <p:cNvSpPr/>
          <p:nvPr/>
        </p:nvSpPr>
        <p:spPr>
          <a:xfrm rot="5400000">
            <a:off x="2258742" y="1385775"/>
            <a:ext cx="162019" cy="3168352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ket 4"/>
          <p:cNvSpPr/>
          <p:nvPr/>
        </p:nvSpPr>
        <p:spPr>
          <a:xfrm rot="5400000">
            <a:off x="5895147" y="1277763"/>
            <a:ext cx="162018" cy="3384376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 rot="5400000">
            <a:off x="5823139" y="3771041"/>
            <a:ext cx="162018" cy="3528391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ket 6"/>
          <p:cNvSpPr/>
          <p:nvPr/>
        </p:nvSpPr>
        <p:spPr>
          <a:xfrm rot="5400000">
            <a:off x="2146229" y="3910558"/>
            <a:ext cx="243030" cy="3168352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5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8570</TotalTime>
  <Words>228</Words>
  <Application>Microsoft Office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Example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433</cp:revision>
  <cp:lastPrinted>2020-11-07T10:53:22Z</cp:lastPrinted>
  <dcterms:created xsi:type="dcterms:W3CDTF">2020-09-18T07:15:41Z</dcterms:created>
  <dcterms:modified xsi:type="dcterms:W3CDTF">2025-01-12T18:13:47Z</dcterms:modified>
</cp:coreProperties>
</file>