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5" r:id="rId2"/>
    <p:sldId id="296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Question 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l" rtl="0">
              <a:buNone/>
            </a:pPr>
            <a:r>
              <a:rPr lang="en-GB" sz="1900" dirty="0" err="1"/>
              <a:t>Color</a:t>
            </a:r>
            <a:r>
              <a:rPr lang="en-GB" sz="1900" dirty="0"/>
              <a:t> Rugs is holding a two-week carpet sale at Jerry’s Club, a local warehouse</a:t>
            </a:r>
            <a:endParaRPr lang="en-US" sz="1900" dirty="0"/>
          </a:p>
          <a:p>
            <a:pPr marL="0" indent="0" algn="l" rtl="0">
              <a:buNone/>
            </a:pPr>
            <a:r>
              <a:rPr lang="en-GB" sz="1900" dirty="0"/>
              <a:t>store. </a:t>
            </a:r>
            <a:r>
              <a:rPr lang="en-GB" sz="1900" dirty="0" err="1"/>
              <a:t>Color</a:t>
            </a:r>
            <a:r>
              <a:rPr lang="en-GB" sz="1900" dirty="0"/>
              <a:t> Rugs plans to sell carpets for $500 each. The company will purchase the carpets from a local distributor for $350 each, with the privilege of returning any unsold units for a full refund. Jerry’s Club has offered </a:t>
            </a:r>
            <a:r>
              <a:rPr lang="en-GB" sz="1900" dirty="0" err="1"/>
              <a:t>Color</a:t>
            </a:r>
            <a:r>
              <a:rPr lang="en-GB" sz="1900" dirty="0"/>
              <a:t> Rugs two payment alternatives for the use of space.</a:t>
            </a:r>
            <a:endParaRPr lang="en-US" sz="1900" dirty="0"/>
          </a:p>
          <a:p>
            <a:pPr marL="0" indent="0" algn="l" rtl="0">
              <a:buNone/>
            </a:pPr>
            <a:r>
              <a:rPr lang="en-GB" sz="1900" dirty="0"/>
              <a:t> </a:t>
            </a:r>
            <a:endParaRPr lang="en-US" sz="1900" dirty="0"/>
          </a:p>
          <a:p>
            <a:pPr marL="0" indent="0" algn="l" rtl="0">
              <a:buNone/>
            </a:pPr>
            <a:r>
              <a:rPr lang="en-GB" sz="1800" dirty="0" smtClean="0"/>
              <a:t> </a:t>
            </a:r>
            <a:r>
              <a:rPr lang="en-GB" sz="1800" b="1" dirty="0"/>
              <a:t>Option 1</a:t>
            </a:r>
            <a:r>
              <a:rPr lang="en-GB" sz="1800" dirty="0"/>
              <a:t>: A fixed payment of $5,000 for the sale period</a:t>
            </a:r>
            <a:endParaRPr lang="en-US" sz="1800" dirty="0"/>
          </a:p>
          <a:p>
            <a:pPr marL="0" indent="0" algn="l" rtl="0">
              <a:buNone/>
            </a:pPr>
            <a:r>
              <a:rPr lang="en-GB" sz="1800" dirty="0" smtClean="0"/>
              <a:t> </a:t>
            </a:r>
            <a:r>
              <a:rPr lang="en-GB" sz="1800" b="1" dirty="0"/>
              <a:t>Option 2</a:t>
            </a:r>
            <a:r>
              <a:rPr lang="en-GB" sz="1800" dirty="0"/>
              <a:t>: 10% of total revenues earned during the sale period</a:t>
            </a:r>
            <a:endParaRPr lang="en-US" sz="1800" dirty="0"/>
          </a:p>
          <a:p>
            <a:pPr marL="0" indent="0" rtl="0">
              <a:buNone/>
            </a:pPr>
            <a:r>
              <a:rPr lang="en-GB" dirty="0"/>
              <a:t> </a:t>
            </a:r>
            <a:endParaRPr lang="en-US" dirty="0"/>
          </a:p>
          <a:p>
            <a:pPr marL="0" indent="0" algn="l" rtl="0">
              <a:buNone/>
            </a:pPr>
            <a:r>
              <a:rPr lang="en-GB" sz="1900" b="1" u="sng" dirty="0"/>
              <a:t>Required</a:t>
            </a:r>
            <a:endParaRPr lang="en-US" sz="1900" b="1" u="sng" dirty="0"/>
          </a:p>
          <a:p>
            <a:pPr marL="0" indent="0" algn="l" rtl="0">
              <a:buNone/>
            </a:pPr>
            <a:r>
              <a:rPr lang="en-GB" sz="1900" dirty="0"/>
              <a:t>1. Calculate the breakeven point in units for (a) option 1 and (b) option 2</a:t>
            </a:r>
            <a:endParaRPr lang="en-US" sz="1900" dirty="0"/>
          </a:p>
          <a:p>
            <a:pPr marL="0" indent="0" algn="l" rtl="0">
              <a:buNone/>
            </a:pPr>
            <a:r>
              <a:rPr lang="en-GB" sz="1900" dirty="0"/>
              <a:t>2. At what level of revenues will </a:t>
            </a:r>
            <a:r>
              <a:rPr lang="en-GB" sz="1900" dirty="0" err="1"/>
              <a:t>Color</a:t>
            </a:r>
            <a:r>
              <a:rPr lang="en-GB" sz="1900" dirty="0"/>
              <a:t> Rugs earn the same operating income under either option?</a:t>
            </a:r>
            <a:endParaRPr lang="en-US" sz="1900" dirty="0"/>
          </a:p>
          <a:p>
            <a:pPr marL="0" indent="0" algn="l" rtl="0">
              <a:buNone/>
            </a:pPr>
            <a:r>
              <a:rPr lang="en-GB" sz="1900" dirty="0"/>
              <a:t>3. Calculate the degree of operating leverage at sales of 100 units for the two rental options.</a:t>
            </a:r>
            <a:endParaRPr lang="en-US" sz="1900" dirty="0"/>
          </a:p>
          <a:p>
            <a:pPr algn="l"/>
            <a:r>
              <a:rPr lang="en-GB" sz="1900" dirty="0"/>
              <a:t>4. Briefly explain and interpret your answer to requirement 3.</a:t>
            </a:r>
            <a:endParaRPr lang="en-US" sz="1900" dirty="0"/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5605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Solution 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 algn="l" rtl="0">
                  <a:buNone/>
                </a:pPr>
                <a:r>
                  <a:rPr lang="en-US" sz="2000" dirty="0" smtClean="0"/>
                  <a:t>BEP for option 1=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𝑃</m:t>
                        </m:r>
                        <m:r>
                          <a:rPr lang="en-US" sz="20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2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/>
                          </a:rPr>
                          <m:t>,</m:t>
                        </m:r>
                        <m:r>
                          <a:rPr lang="en-US" sz="2000" b="0" i="1" smtClean="0">
                            <a:latin typeface="Cambria Math"/>
                          </a:rPr>
                          <m:t>000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500</m:t>
                        </m:r>
                        <m:r>
                          <a:rPr lang="en-US" sz="20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/>
                          </a:rPr>
                          <m:t>350</m:t>
                        </m:r>
                      </m:den>
                    </m:f>
                  </m:oMath>
                </a14:m>
                <a:r>
                  <a:rPr lang="en-US" sz="2000" dirty="0" smtClean="0"/>
                  <a:t>  = </a:t>
                </a:r>
                <a:r>
                  <a:rPr lang="en-US" sz="2000" b="1" dirty="0" smtClean="0">
                    <a:solidFill>
                      <a:srgbClr val="002060"/>
                    </a:solidFill>
                  </a:rPr>
                  <a:t>33.34</a:t>
                </a:r>
              </a:p>
              <a:p>
                <a:pPr marL="0" indent="0" algn="l" rtl="0">
                  <a:buNone/>
                </a:pPr>
                <a:r>
                  <a:rPr lang="en-US" sz="2000" dirty="0"/>
                  <a:t>BEP for option </a:t>
                </a:r>
                <a:r>
                  <a:rPr lang="en-US" sz="2000" dirty="0" smtClean="0"/>
                  <a:t>2=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𝑃</m:t>
                        </m:r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r>
                          <a:rPr lang="en-US" sz="2000" i="1">
                            <a:latin typeface="Cambria Math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𝑍𝑒𝑟𝑜</m:t>
                    </m:r>
                  </m:oMath>
                </a14:m>
                <a:endParaRPr lang="en-US" sz="2000" b="0" dirty="0" smtClean="0"/>
              </a:p>
              <a:p>
                <a:pPr marL="0" indent="0" algn="l" rtl="0">
                  <a:buNone/>
                </a:pPr>
                <a:endParaRPr lang="en-US" sz="2000" b="0" dirty="0" smtClean="0"/>
              </a:p>
              <a:p>
                <a:pPr marL="0" indent="0" algn="l" rtl="0">
                  <a:buNone/>
                </a:pPr>
                <a:r>
                  <a:rPr lang="en-US" sz="2400" dirty="0" smtClean="0"/>
                  <a:t>2-   Q(p-v)-F    =    Q(p-v)-F</a:t>
                </a:r>
              </a:p>
              <a:p>
                <a:pPr marL="0" indent="0" algn="l" rtl="0">
                  <a:buNone/>
                </a:pPr>
                <a:r>
                  <a:rPr lang="en-US" sz="1600" dirty="0" smtClean="0"/>
                  <a:t>  Q(500-350)-5,000     </a:t>
                </a:r>
                <a:r>
                  <a:rPr lang="en-US" sz="2400" dirty="0"/>
                  <a:t>=  </a:t>
                </a:r>
                <a:r>
                  <a:rPr lang="en-US" sz="1600" dirty="0" smtClean="0"/>
                  <a:t>    Q(500-(350+50))</a:t>
                </a:r>
                <a:endParaRPr lang="ar-SA" sz="1600" dirty="0"/>
              </a:p>
              <a:p>
                <a:pPr marL="0" indent="0" algn="l" rtl="0">
                  <a:buNone/>
                </a:pPr>
                <a:r>
                  <a:rPr lang="en-US" sz="2000" dirty="0" smtClean="0"/>
                  <a:t>   150</a:t>
                </a:r>
                <a:r>
                  <a:rPr lang="en-US" sz="2000" b="1" dirty="0" smtClean="0"/>
                  <a:t>Q</a:t>
                </a:r>
                <a:r>
                  <a:rPr lang="en-US" sz="2000" dirty="0" smtClean="0"/>
                  <a:t> -5,000  = 100</a:t>
                </a:r>
                <a:r>
                  <a:rPr lang="en-US" sz="2000" b="1" dirty="0" smtClean="0"/>
                  <a:t>Q</a:t>
                </a:r>
              </a:p>
              <a:p>
                <a:pPr marL="0" indent="0" algn="l" rtl="0">
                  <a:buNone/>
                </a:pPr>
                <a:r>
                  <a:rPr lang="en-US" sz="2000" b="1" dirty="0" smtClean="0"/>
                  <a:t>               </a:t>
                </a:r>
                <a:r>
                  <a:rPr lang="en-US" sz="2000" b="1" dirty="0" smtClean="0">
                    <a:solidFill>
                      <a:srgbClr val="002060"/>
                    </a:solidFill>
                  </a:rPr>
                  <a:t>Q= 100</a:t>
                </a:r>
              </a:p>
              <a:p>
                <a:pPr marL="0" indent="0" algn="l" rtl="0">
                  <a:buNone/>
                </a:pPr>
                <a:endParaRPr lang="en-US" sz="2000" b="1" dirty="0" smtClean="0"/>
              </a:p>
              <a:p>
                <a:pPr marL="0" indent="0" algn="l" rtl="0">
                  <a:buNone/>
                </a:pPr>
                <a:r>
                  <a:rPr lang="en-US" sz="1800" dirty="0" smtClean="0"/>
                  <a:t>3- operating leverage for option 1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1800" b="0" i="1" smtClean="0">
                            <a:latin typeface="Cambria Math"/>
                          </a:rPr>
                          <m:t>(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𝑝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1800" b="0" i="1" smtClean="0">
                            <a:latin typeface="Cambria Math"/>
                          </a:rPr>
                          <m:t>𝑣</m:t>
                        </m:r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𝑂𝐼</m:t>
                        </m:r>
                      </m:den>
                    </m:f>
                  </m:oMath>
                </a14:m>
                <a:r>
                  <a:rPr lang="en-US" sz="1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100</m:t>
                        </m:r>
                        <m:r>
                          <a:rPr lang="en-US" sz="1800" b="0" i="1" smtClean="0">
                            <a:latin typeface="Cambria Math"/>
                          </a:rPr>
                          <m:t>(</m:t>
                        </m:r>
                        <m:r>
                          <a:rPr lang="en-US" sz="1800" b="0" i="1" smtClean="0">
                            <a:latin typeface="Cambria Math"/>
                          </a:rPr>
                          <m:t>500</m:t>
                        </m:r>
                        <m:r>
                          <a:rPr lang="en-US" sz="1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1800" b="0" i="1" smtClean="0">
                            <a:latin typeface="Cambria Math"/>
                          </a:rPr>
                          <m:t>350</m:t>
                        </m:r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100</m:t>
                        </m:r>
                        <m:d>
                          <m:d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500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350</m:t>
                            </m:r>
                          </m:e>
                        </m:d>
                        <m:r>
                          <a:rPr lang="en-US" sz="1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1800" b="0" i="1" smtClean="0">
                            <a:latin typeface="Cambria Math"/>
                          </a:rPr>
                          <m:t>5</m:t>
                        </m:r>
                        <m:r>
                          <a:rPr lang="en-US" sz="1800" b="0" i="1" smtClean="0">
                            <a:latin typeface="Cambria Math"/>
                          </a:rPr>
                          <m:t>,</m:t>
                        </m:r>
                        <m:r>
                          <a:rPr lang="en-US" sz="1800" b="0" i="1" smtClean="0">
                            <a:latin typeface="Cambria Math"/>
                          </a:rPr>
                          <m:t>000</m:t>
                        </m:r>
                      </m:den>
                    </m:f>
                    <m:r>
                      <a:rPr lang="en-US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15</m:t>
                        </m:r>
                        <m:r>
                          <a:rPr lang="en-US" sz="1800" b="0" i="1" smtClean="0">
                            <a:latin typeface="Cambria Math"/>
                          </a:rPr>
                          <m:t>,</m:t>
                        </m:r>
                        <m:r>
                          <a:rPr lang="en-US" sz="1800" b="0" i="1" smtClean="0">
                            <a:latin typeface="Cambria Math"/>
                          </a:rPr>
                          <m:t>000</m:t>
                        </m:r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10</m:t>
                        </m:r>
                        <m:r>
                          <a:rPr lang="en-US" sz="1800" b="0" i="1" smtClean="0">
                            <a:latin typeface="Cambria Math"/>
                          </a:rPr>
                          <m:t>,</m:t>
                        </m:r>
                        <m:r>
                          <a:rPr lang="en-US" sz="1800" b="0" i="1" smtClean="0">
                            <a:latin typeface="Cambria Math"/>
                          </a:rPr>
                          <m:t>000</m:t>
                        </m:r>
                      </m:den>
                    </m:f>
                  </m:oMath>
                </a14:m>
                <a:r>
                  <a:rPr lang="en-US" sz="1800" dirty="0" smtClean="0"/>
                  <a:t> = </a:t>
                </a:r>
                <a:r>
                  <a:rPr lang="en-US" sz="2000" b="1" dirty="0">
                    <a:solidFill>
                      <a:srgbClr val="002060"/>
                    </a:solidFill>
                  </a:rPr>
                  <a:t>1.5</a:t>
                </a:r>
              </a:p>
              <a:p>
                <a:pPr marL="0" indent="0" algn="l" rtl="0">
                  <a:buNone/>
                </a:pPr>
                <a:r>
                  <a:rPr lang="en-US" sz="1800" dirty="0"/>
                  <a:t> 3- operating leverage for option </a:t>
                </a:r>
                <a:r>
                  <a:rPr lang="en-US" sz="1800" dirty="0" smtClean="0"/>
                  <a:t>2 </a:t>
                </a:r>
                <a:r>
                  <a:rPr lang="en-US" sz="1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𝑄</m:t>
                        </m:r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𝑝</m:t>
                        </m:r>
                        <m:r>
                          <a:rPr lang="en-US" sz="1800" i="1">
                            <a:latin typeface="Cambria Math"/>
                          </a:rPr>
                          <m:t>−</m:t>
                        </m:r>
                        <m:r>
                          <a:rPr lang="en-US" sz="1800" i="1">
                            <a:latin typeface="Cambria Math"/>
                          </a:rPr>
                          <m:t>𝑣</m:t>
                        </m:r>
                        <m:r>
                          <a:rPr lang="en-US" sz="1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𝑂𝐼</m:t>
                        </m:r>
                      </m:den>
                    </m:f>
                  </m:oMath>
                </a14:m>
                <a:r>
                  <a:rPr lang="en-US" sz="1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100</m:t>
                        </m:r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500</m:t>
                        </m:r>
                        <m:r>
                          <a:rPr lang="en-US" sz="1800" i="1">
                            <a:latin typeface="Cambria Math"/>
                          </a:rPr>
                          <m:t>−</m:t>
                        </m:r>
                        <m:r>
                          <a:rPr lang="en-US" sz="1800" b="0" i="1" smtClean="0">
                            <a:latin typeface="Cambria Math"/>
                          </a:rPr>
                          <m:t>40</m:t>
                        </m:r>
                        <m:r>
                          <a:rPr lang="en-US" sz="1800" i="1">
                            <a:latin typeface="Cambria Math"/>
                          </a:rPr>
                          <m:t>0</m:t>
                        </m:r>
                        <m:r>
                          <a:rPr lang="en-US" sz="18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100</m:t>
                        </m:r>
                        <m:d>
                          <m:dPr>
                            <m:ctrlPr>
                              <a:rPr lang="en-US" sz="1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800" i="1">
                                <a:latin typeface="Cambria Math"/>
                              </a:rPr>
                              <m:t>500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1800" b="0" i="1" smtClean="0">
                                <a:latin typeface="Cambria Math"/>
                              </a:rPr>
                              <m:t>400</m:t>
                            </m:r>
                          </m:e>
                        </m:d>
                      </m:den>
                    </m:f>
                    <m:r>
                      <a:rPr lang="en-US" sz="1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</m:t>
                        </m:r>
                        <m:r>
                          <a:rPr lang="en-US" sz="1800" b="0" i="1" smtClean="0">
                            <a:latin typeface="Cambria Math"/>
                          </a:rPr>
                          <m:t>0</m:t>
                        </m:r>
                        <m:r>
                          <a:rPr lang="en-US" sz="1800" i="1">
                            <a:latin typeface="Cambria Math"/>
                          </a:rPr>
                          <m:t>,</m:t>
                        </m:r>
                        <m:r>
                          <a:rPr lang="en-US" sz="1800" i="1">
                            <a:latin typeface="Cambria Math"/>
                          </a:rPr>
                          <m:t>000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10</m:t>
                        </m:r>
                        <m:r>
                          <a:rPr lang="en-US" sz="1800" i="1">
                            <a:latin typeface="Cambria Math"/>
                          </a:rPr>
                          <m:t>,</m:t>
                        </m:r>
                        <m:r>
                          <a:rPr lang="en-US" sz="1800" i="1">
                            <a:latin typeface="Cambria Math"/>
                          </a:rPr>
                          <m:t>000</m:t>
                        </m:r>
                      </m:den>
                    </m:f>
                  </m:oMath>
                </a14:m>
                <a:r>
                  <a:rPr lang="en-US" sz="1800" dirty="0"/>
                  <a:t> = </a:t>
                </a:r>
                <a:r>
                  <a:rPr lang="en-US" sz="2000" b="1" dirty="0">
                    <a:solidFill>
                      <a:srgbClr val="002060"/>
                    </a:solidFill>
                  </a:rPr>
                  <a:t>1</a:t>
                </a:r>
              </a:p>
              <a:p>
                <a:pPr marL="0" indent="0" algn="l" rtl="0">
                  <a:buNone/>
                </a:pPr>
                <a:endParaRPr lang="en-US" sz="1800" dirty="0" smtClean="0"/>
              </a:p>
              <a:p>
                <a:pPr marL="0" indent="0" algn="l" rtl="0">
                  <a:buNone/>
                </a:pPr>
                <a:endParaRPr lang="ar-SA" sz="1800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0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سهم إلى اليمين 4"/>
          <p:cNvSpPr/>
          <p:nvPr/>
        </p:nvSpPr>
        <p:spPr>
          <a:xfrm>
            <a:off x="755576" y="4365104"/>
            <a:ext cx="618368" cy="170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528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4855</TotalTime>
  <Words>208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Question </vt:lpstr>
      <vt:lpstr>Solution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241</cp:revision>
  <cp:lastPrinted>2020-10-02T18:57:05Z</cp:lastPrinted>
  <dcterms:created xsi:type="dcterms:W3CDTF">2020-09-18T07:15:41Z</dcterms:created>
  <dcterms:modified xsi:type="dcterms:W3CDTF">2025-01-14T17:00:09Z</dcterms:modified>
</cp:coreProperties>
</file>