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614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086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884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834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654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4229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08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963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265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255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204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6D3F-CDB0-4BF3-9184-23E131248C8E}" type="datetimeFigureOut">
              <a:rPr lang="ar-SA" smtClean="0"/>
              <a:t>20/05/1443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221B1-ACC2-4940-9BD5-CC1D848E22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908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دور القطاعات المختلفة في مكافحة الفساد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الحكم المحلي</a:t>
            </a:r>
            <a:br>
              <a:rPr lang="ar-SA" dirty="0" smtClean="0"/>
            </a:br>
            <a:r>
              <a:rPr lang="ar-SA" dirty="0" smtClean="0"/>
              <a:t>القطاع الخاص</a:t>
            </a:r>
            <a:br>
              <a:rPr lang="ar-SA" dirty="0" smtClean="0"/>
            </a:br>
            <a:r>
              <a:rPr lang="ar-SA" dirty="0" smtClean="0"/>
              <a:t>الإعلام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8485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الحكم المحلي: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/>
              <a:t>اتخذت عملية تطوير هيئات الحكم المحلي في فلسطين </a:t>
            </a:r>
            <a:r>
              <a:rPr lang="ar-SA" dirty="0" smtClean="0"/>
              <a:t>اهتماماً متزايداً</a:t>
            </a:r>
            <a:r>
              <a:rPr lang="ar-SA" dirty="0"/>
              <a:t>، بدايةً لكونها على اتصال يومي ومباشر مع المواطنين، وتشكل الجسم </a:t>
            </a:r>
            <a:r>
              <a:rPr lang="ar-SA" dirty="0" smtClean="0"/>
              <a:t>الرسمي الأقرب </a:t>
            </a:r>
            <a:r>
              <a:rPr lang="ar-SA" dirty="0"/>
              <a:t>والأقدر على تلمس ومعرفة احتياجاتهم </a:t>
            </a:r>
            <a:r>
              <a:rPr lang="ar-SA" dirty="0" smtClean="0"/>
              <a:t>، </a:t>
            </a:r>
            <a:r>
              <a:rPr lang="ar-SA" dirty="0"/>
              <a:t>وكذلك لدورها الحيوي الهام في </a:t>
            </a:r>
            <a:r>
              <a:rPr lang="ar-SA" dirty="0" smtClean="0"/>
              <a:t>تطوير المجتمع </a:t>
            </a:r>
            <a:r>
              <a:rPr lang="ar-SA" dirty="0"/>
              <a:t>الفلسطيني بما يشمل العمل على تحسين نوعية الخدمات المقدمة </a:t>
            </a:r>
            <a:r>
              <a:rPr lang="ar-SA" dirty="0" smtClean="0"/>
              <a:t>للمواطنين في </a:t>
            </a:r>
            <a:r>
              <a:rPr lang="ar-SA" dirty="0"/>
              <a:t>كافة مناحي الحياة والمجالات التي تتعدى تلك التقليدية المتمثلة في تقديم </a:t>
            </a:r>
            <a:r>
              <a:rPr lang="ar-SA" dirty="0" smtClean="0"/>
              <a:t>خدمات الكهرباء </a:t>
            </a:r>
            <a:r>
              <a:rPr lang="ar-SA" dirty="0"/>
              <a:t>والماء، والتخطيط والتنظيم، والبنى التحتية، إلى تقديم خدمات في </a:t>
            </a:r>
            <a:r>
              <a:rPr lang="ar-SA" dirty="0" smtClean="0"/>
              <a:t>المجالات الاجتماعية</a:t>
            </a:r>
            <a:r>
              <a:rPr lang="ar-SA" dirty="0"/>
              <a:t>، والاقتصاد المحلي، والصحة العامة والبيئة، والأمن وإدارة الكوارث، </a:t>
            </a:r>
            <a:r>
              <a:rPr lang="ar-SA" dirty="0" smtClean="0"/>
              <a:t>والثقافة والرياضة وغيرها.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8042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91" y="401782"/>
            <a:ext cx="10515600" cy="951057"/>
          </a:xfrm>
        </p:spPr>
        <p:txBody>
          <a:bodyPr/>
          <a:lstStyle/>
          <a:p>
            <a:pPr algn="r" rtl="1"/>
            <a:r>
              <a:rPr lang="ar-SA" dirty="0" smtClean="0"/>
              <a:t>دور الهيئات المحلية في مكافحة الفساد: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255"/>
            <a:ext cx="10515600" cy="4959926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 smtClean="0"/>
              <a:t>وحتى </a:t>
            </a:r>
            <a:r>
              <a:rPr lang="ar-SA" dirty="0"/>
              <a:t>تكون الهيئات المحلية محصنة ضد الفساد، ويكون لها دور رئيس </a:t>
            </a:r>
            <a:r>
              <a:rPr lang="ar-SA" dirty="0" smtClean="0"/>
              <a:t>في الوقاية </a:t>
            </a:r>
            <a:r>
              <a:rPr lang="ar-SA" dirty="0"/>
              <a:t>من الفساد ومكافحته؛ فإن عليها الالتزام بمبادئ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الحكم </a:t>
            </a:r>
            <a:r>
              <a:rPr lang="ar-SA" dirty="0"/>
              <a:t>الصالح، والتي من </a:t>
            </a:r>
            <a:r>
              <a:rPr lang="ar-SA" dirty="0" smtClean="0"/>
              <a:t>أهمها ما يلي: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1. الالتزام </a:t>
            </a:r>
            <a:r>
              <a:rPr lang="ar-SA" dirty="0"/>
              <a:t>بمدونات السلوك، حيث تعتبر مدونة سلوك العاملين في الهيئات </a:t>
            </a:r>
            <a:r>
              <a:rPr lang="ar-SA" dirty="0" smtClean="0"/>
              <a:t>المحلية قواعد </a:t>
            </a:r>
            <a:r>
              <a:rPr lang="ar-SA" dirty="0"/>
              <a:t>أساسية لسلوك أعضاء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وموظفي </a:t>
            </a:r>
            <a:r>
              <a:rPr lang="ar-SA" dirty="0"/>
              <a:t>المجلس وتصرفاتهم وقيامهم على </a:t>
            </a:r>
            <a:r>
              <a:rPr lang="ar-SA" dirty="0" smtClean="0"/>
              <a:t>خدمة المواطنين </a:t>
            </a:r>
            <a:r>
              <a:rPr lang="ar-SA" dirty="0"/>
              <a:t>ضمن أسس الحكم الرشيد ومبادئ الشفافية وقيم النزاهة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ونظم المساءلة المعتمدة </a:t>
            </a:r>
            <a:r>
              <a:rPr lang="ar-SA" dirty="0"/>
              <a:t>في المجلس والتي تستند للقوانين والأنظمة والقيم النبيلة 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2. إعداد دليل إجراءات </a:t>
            </a:r>
            <a:r>
              <a:rPr lang="ar-SA" dirty="0"/>
              <a:t>العمل، والوصف الوظيفي ونطاق الاشراف، والهيكلية، وغيرها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3. أن </a:t>
            </a:r>
            <a:r>
              <a:rPr lang="ar-SA" dirty="0"/>
              <a:t>تعمل الهيئة المحلية على تطبيق ما نص عليه قانون مكافحة الفساد فيما </a:t>
            </a:r>
            <a:r>
              <a:rPr lang="ar-SA" dirty="0" smtClean="0"/>
              <a:t>يتعلق بوجوب </a:t>
            </a:r>
            <a:r>
              <a:rPr lang="ar-SA" dirty="0"/>
              <a:t>التزام الفئات الواردة في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القانون (رؤساء </a:t>
            </a:r>
            <a:r>
              <a:rPr lang="ar-SA" dirty="0"/>
              <a:t>وأعضاء مجالس الهيئات </a:t>
            </a:r>
            <a:r>
              <a:rPr lang="ar-SA" dirty="0" smtClean="0"/>
              <a:t>المحلية والعاملين فيها) </a:t>
            </a:r>
            <a:r>
              <a:rPr lang="ar-SA" dirty="0"/>
              <a:t>بتقديم اقرارات الذمة المالية لهيئة مكافحة الفساد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4. وجود </a:t>
            </a:r>
            <a:r>
              <a:rPr lang="ar-SA" dirty="0"/>
              <a:t>نظام مالي مكتوب </a:t>
            </a:r>
            <a:r>
              <a:rPr lang="ar-SA" dirty="0" smtClean="0"/>
              <a:t>ومحدد وملتزم </a:t>
            </a:r>
            <a:r>
              <a:rPr lang="ar-SA" dirty="0"/>
              <a:t>به، ووجود نظام الإيرادات، ونظام المدفوعات والنفقات، ومعايير </a:t>
            </a:r>
            <a:r>
              <a:rPr lang="ar-SA" dirty="0" smtClean="0"/>
              <a:t>واضحة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لتسعير الخدمات </a:t>
            </a:r>
            <a:r>
              <a:rPr lang="ar-SA" dirty="0"/>
              <a:t>المقدمة، وغيرها</a:t>
            </a:r>
            <a:r>
              <a:rPr lang="ar-S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776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8764"/>
            <a:ext cx="10515600" cy="6082145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5. فيما يتعلق بالتوظيف الالتزام بالمبادئ الأساسية التالية: مراعاة تحقيق مبدأ تكافؤ الفرص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</a:t>
            </a:r>
            <a:r>
              <a:rPr lang="ar-SA" dirty="0" smtClean="0"/>
              <a:t>والمساواة، والشفافية في الإعلان، والنزاهة في الاختيار.</a:t>
            </a:r>
          </a:p>
          <a:p>
            <a:pPr marL="0" indent="0" algn="r" rtl="1">
              <a:buNone/>
            </a:pPr>
            <a:r>
              <a:rPr lang="ar-SA" dirty="0" smtClean="0"/>
              <a:t>6. الالتزام بالقواعد التالية فيما يخص العاملين وادارتهم: الالتزام بالقوانين والأنظمة المالية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</a:t>
            </a:r>
            <a:r>
              <a:rPr lang="ar-SA" dirty="0" smtClean="0"/>
              <a:t>والإدارية والتعليمات، والإجراءات ومدونة السلوك، وتوخي الدقة والأمانة والكفاءة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</a:t>
            </a:r>
            <a:r>
              <a:rPr lang="ar-SA" dirty="0" smtClean="0"/>
              <a:t>والنزاهة والشفافية.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7</a:t>
            </a:r>
            <a:r>
              <a:rPr lang="ar-SA" dirty="0" smtClean="0"/>
              <a:t>. في </a:t>
            </a:r>
            <a:r>
              <a:rPr lang="ar-SA" dirty="0"/>
              <a:t>مجال العطاءات: يتعهد كل من رئيس وأعضاء الهيئة المحلية بالالتزام باتخاذ القرارات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بما </a:t>
            </a:r>
            <a:r>
              <a:rPr lang="ar-SA" dirty="0"/>
              <a:t>يحقق المصلحة الفضلى </a:t>
            </a:r>
            <a:r>
              <a:rPr lang="ar-SA" dirty="0" smtClean="0"/>
              <a:t>للبلدية.</a:t>
            </a:r>
          </a:p>
          <a:p>
            <a:pPr marL="0" indent="0" algn="r" rtl="1">
              <a:buNone/>
            </a:pPr>
            <a:r>
              <a:rPr lang="ar-SA" dirty="0" smtClean="0"/>
              <a:t>8. تشكل </a:t>
            </a:r>
            <a:r>
              <a:rPr lang="ar-SA" dirty="0"/>
              <a:t>في كل هيئة محلية وحدة مختصة باستقبال الشكاوى تكون تابعة مباشرة </a:t>
            </a:r>
            <a:r>
              <a:rPr lang="ar-SA" dirty="0" smtClean="0"/>
              <a:t>لرئيس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الهيئة.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2077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القطاع الخاص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نظراً </a:t>
            </a:r>
            <a:r>
              <a:rPr lang="ar-SA" dirty="0"/>
              <a:t>لأهمية الدور الذي يقوم به القطاع الخاص، وتأثير سلوك الشركات على كثير من</a:t>
            </a:r>
          </a:p>
          <a:p>
            <a:pPr marL="0" indent="0" algn="r" rtl="1">
              <a:buNone/>
            </a:pPr>
            <a:r>
              <a:rPr lang="ar-SA" dirty="0"/>
              <a:t>أفراد المجتمع وشرائحه، فقد عمل تعديل قانون مكافحة الفساد في العام 2018 على</a:t>
            </a:r>
          </a:p>
          <a:p>
            <a:pPr marL="0" indent="0" algn="r" rtl="1">
              <a:buNone/>
            </a:pPr>
            <a:r>
              <a:rPr lang="ar-SA" dirty="0"/>
              <a:t>إدراج “رؤساء وأعضاء مجالس إدارة الشركات، والعاملين فيها، والتي تكون الدولة أو أي</a:t>
            </a:r>
          </a:p>
          <a:p>
            <a:pPr marL="0" indent="0" algn="r" rtl="1">
              <a:buNone/>
            </a:pPr>
            <a:r>
              <a:rPr lang="ar-SA" dirty="0"/>
              <a:t>من مؤسساتها مساهماً فيها” ضمن الأشخاص الخاضعين لأحكام قانون مكافحة الفساد،</a:t>
            </a:r>
          </a:p>
          <a:p>
            <a:pPr marL="0" indent="0" algn="r" rtl="1">
              <a:buNone/>
            </a:pPr>
            <a:r>
              <a:rPr lang="ar-SA" dirty="0"/>
              <a:t>مما يعني أن قيام أي عضو مجلس إدارة في هذه الشركات أو أي موظف فيها بارتكاب</a:t>
            </a:r>
          </a:p>
          <a:p>
            <a:pPr marL="0" indent="0" algn="r" rtl="1">
              <a:buNone/>
            </a:pPr>
            <a:r>
              <a:rPr lang="ar-SA" dirty="0"/>
              <a:t>أيٍ من جرائم الفساد الواردة في القانون فإنه سيتم محاكمته في محكمة جرائم الفساد</a:t>
            </a:r>
          </a:p>
          <a:p>
            <a:pPr marL="0" indent="0" algn="r" rtl="1">
              <a:buNone/>
            </a:pPr>
            <a:r>
              <a:rPr lang="ar-SA" dirty="0"/>
              <a:t>على أنه مرتكب لجريمة فساد. ومن شان ذلك أن يحد من الفساد في هذه الشركات، وأن</a:t>
            </a:r>
          </a:p>
          <a:p>
            <a:pPr marL="0" indent="0" algn="r" rtl="1">
              <a:buNone/>
            </a:pPr>
            <a:r>
              <a:rPr lang="ar-SA" dirty="0"/>
              <a:t>يعزز من الحوكمة فيها.</a:t>
            </a:r>
          </a:p>
        </p:txBody>
      </p:sp>
    </p:spTree>
    <p:extLst>
      <p:ext uri="{BB962C8B-B14F-4D97-AF65-F5344CB8AC3E}">
        <p14:creationId xmlns:p14="http://schemas.microsoft.com/office/powerpoint/2010/main" val="279685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الإعلام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SA" dirty="0"/>
              <a:t>يقصد بوسائل </a:t>
            </a:r>
            <a:r>
              <a:rPr lang="ar-SA" dirty="0" smtClean="0"/>
              <a:t>الإعلام: جميع </a:t>
            </a:r>
            <a:r>
              <a:rPr lang="ar-SA" dirty="0"/>
              <a:t>الوسائل والأدوات التي تنقل إلى </a:t>
            </a:r>
            <a:r>
              <a:rPr lang="ar-SA" dirty="0" smtClean="0"/>
              <a:t>الجماهير المتلقية </a:t>
            </a:r>
            <a:r>
              <a:rPr lang="ar-SA" dirty="0"/>
              <a:t>وما يجري من </a:t>
            </a:r>
            <a:r>
              <a:rPr lang="ar-SA" dirty="0" smtClean="0"/>
              <a:t>حولها </a:t>
            </a:r>
          </a:p>
          <a:p>
            <a:pPr marL="0" indent="0" algn="r" rtl="1">
              <a:buNone/>
            </a:pPr>
            <a:r>
              <a:rPr lang="ar-SA" dirty="0" smtClean="0"/>
              <a:t>عن </a:t>
            </a:r>
            <a:r>
              <a:rPr lang="ar-SA" dirty="0"/>
              <a:t>طريق السمع والبصر، وتتجسد في </a:t>
            </a:r>
            <a:r>
              <a:rPr lang="ar-SA" dirty="0" smtClean="0"/>
              <a:t>الراديو والتلفزيون </a:t>
            </a:r>
            <a:r>
              <a:rPr lang="ar-SA" dirty="0"/>
              <a:t>والصحف </a:t>
            </a:r>
            <a:r>
              <a:rPr lang="ar-SA" dirty="0" smtClean="0"/>
              <a:t>والمجلات والكتب </a:t>
            </a:r>
            <a:r>
              <a:rPr lang="ar-SA" dirty="0"/>
              <a:t>والسينما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والإعلان</a:t>
            </a:r>
            <a:r>
              <a:rPr lang="ar-SA" dirty="0"/>
              <a:t>، وهي تؤثر في </a:t>
            </a:r>
            <a:r>
              <a:rPr lang="ar-SA" dirty="0" smtClean="0"/>
              <a:t>شخصية وأفكار </a:t>
            </a:r>
            <a:r>
              <a:rPr lang="ar-SA" dirty="0"/>
              <a:t>واتجاهات </a:t>
            </a:r>
            <a:r>
              <a:rPr lang="ar-SA" dirty="0" smtClean="0"/>
              <a:t>المتلقي.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الصحافة الاستقصائية: </a:t>
            </a:r>
          </a:p>
          <a:p>
            <a:pPr marL="0" indent="0" algn="r" rtl="1">
              <a:buNone/>
            </a:pPr>
            <a:r>
              <a:rPr lang="ar-SA" dirty="0" smtClean="0"/>
              <a:t>ظهرت </a:t>
            </a:r>
            <a:r>
              <a:rPr lang="ar-SA" dirty="0"/>
              <a:t>الصحافة الاستقصائية مع بداية تطور مفهوم ودور الصحافة في </a:t>
            </a:r>
            <a:r>
              <a:rPr lang="ar-SA" dirty="0" smtClean="0"/>
              <a:t>المجتمع واتجاهها </a:t>
            </a:r>
            <a:r>
              <a:rPr lang="ar-SA" dirty="0"/>
              <a:t>في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الإبراز </a:t>
            </a:r>
            <a:r>
              <a:rPr lang="ar-SA" dirty="0"/>
              <a:t>والتركيز والتحري عن قضايا معينة تحدث في المجتمع، خاصة </a:t>
            </a:r>
            <a:r>
              <a:rPr lang="ar-SA" dirty="0" smtClean="0"/>
              <a:t>جوانب الانحراف والفساد.</a:t>
            </a:r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تعرف الصحافة الاستقصائية: إنها </a:t>
            </a:r>
            <a:r>
              <a:rPr lang="ar-SA" dirty="0"/>
              <a:t>البحث والتنقيب حول قضية أو موضوع ما والبحث في عمقها، لمعرفة ما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وراء المعلومات</a:t>
            </a:r>
            <a:r>
              <a:rPr lang="ar-SA" dirty="0"/>
              <a:t>، فنشر خبر عن مؤتمر سيعقد في مكان ما ليس صحافة استقصائية، </a:t>
            </a:r>
            <a:r>
              <a:rPr lang="ar-SA" dirty="0" smtClean="0"/>
              <a:t>بل معرفة </a:t>
            </a:r>
            <a:r>
              <a:rPr lang="ar-SA" dirty="0"/>
              <a:t>أسباب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الانعقاد </a:t>
            </a:r>
            <a:r>
              <a:rPr lang="ar-SA" dirty="0"/>
              <a:t>وملابساته، ومعرفة سبب عقده في هذه الأوقات </a:t>
            </a:r>
            <a:r>
              <a:rPr lang="ar-SA" dirty="0" smtClean="0"/>
              <a:t>والظروف المحيطة </a:t>
            </a:r>
            <a:r>
              <a:rPr lang="ar-SA" dirty="0"/>
              <a:t>به هو التنقيب </a:t>
            </a:r>
            <a:r>
              <a:rPr lang="ar-SA" dirty="0" smtClean="0"/>
              <a:t>والاستقصاء.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0332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7" y="332508"/>
            <a:ext cx="11443854" cy="6262255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/>
              <a:t>وتعد وسائل </a:t>
            </a:r>
            <a:r>
              <a:rPr lang="ar-SA" dirty="0" smtClean="0"/>
              <a:t>الإعلام </a:t>
            </a:r>
            <a:r>
              <a:rPr lang="ar-SA" dirty="0"/>
              <a:t>وسيلة فعالة التأثير في سلوك المجتمع من خال </a:t>
            </a:r>
            <a:r>
              <a:rPr lang="ar-SA" dirty="0" smtClean="0"/>
              <a:t>الضوابط الآتية:</a:t>
            </a:r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1. الإسهام </a:t>
            </a:r>
            <a:r>
              <a:rPr lang="ar-SA" dirty="0"/>
              <a:t>في توعية الناس بمفهوم بالفساد وأسبابه ونتائجه وسبل مكافحته ومعالجته.</a:t>
            </a:r>
          </a:p>
          <a:p>
            <a:pPr marL="0" indent="0" algn="r" rtl="1">
              <a:buNone/>
            </a:pPr>
            <a:r>
              <a:rPr lang="ar-SA" dirty="0" smtClean="0"/>
              <a:t>2. الكشف </a:t>
            </a:r>
            <a:r>
              <a:rPr lang="ar-SA" dirty="0"/>
              <a:t>عن حالات الفساد المتنوعة لمساعدة الحكومة في الحد منها.</a:t>
            </a:r>
          </a:p>
          <a:p>
            <a:pPr marL="0" indent="0" algn="r" rtl="1">
              <a:buNone/>
            </a:pPr>
            <a:r>
              <a:rPr lang="ar-SA" dirty="0" smtClean="0"/>
              <a:t>3. الحث </a:t>
            </a:r>
            <a:r>
              <a:rPr lang="ar-SA" dirty="0"/>
              <a:t>على سن القوانين المحكمة التي تكافح الفساد.</a:t>
            </a:r>
          </a:p>
          <a:p>
            <a:pPr marL="0" indent="0" algn="r" rtl="1">
              <a:buNone/>
            </a:pPr>
            <a:r>
              <a:rPr lang="ar-SA" dirty="0" smtClean="0"/>
              <a:t>4. تعزیز </a:t>
            </a:r>
            <a:r>
              <a:rPr lang="ar-SA" dirty="0"/>
              <a:t>نظام المساءلة، وإدخال إصلاحات للسوق تقضي على الفساد.</a:t>
            </a:r>
          </a:p>
          <a:p>
            <a:pPr marL="0" indent="0" algn="r" rtl="1">
              <a:buNone/>
            </a:pPr>
            <a:r>
              <a:rPr lang="ar-SA" dirty="0" smtClean="0"/>
              <a:t>5. التأثير </a:t>
            </a:r>
            <a:r>
              <a:rPr lang="ar-SA" dirty="0"/>
              <a:t>على الرأي العام لجعله أكثر عداء للفساد.</a:t>
            </a:r>
          </a:p>
          <a:p>
            <a:pPr marL="0" indent="0" algn="r" rtl="1">
              <a:buNone/>
            </a:pPr>
            <a:r>
              <a:rPr lang="ar-SA" dirty="0" smtClean="0"/>
              <a:t>6. دفع </a:t>
            </a:r>
            <a:r>
              <a:rPr lang="ar-SA" dirty="0"/>
              <a:t>الجهات الرسمية إلى إجراء التحقيقات والتحريات التي تخلص المجتمع </a:t>
            </a:r>
            <a:r>
              <a:rPr lang="ar-SA" dirty="0" smtClean="0"/>
              <a:t>من الفساد والمفسدين.</a:t>
            </a:r>
          </a:p>
          <a:p>
            <a:pPr marL="0" indent="0" algn="r" rtl="1">
              <a:buNone/>
            </a:pPr>
            <a:r>
              <a:rPr lang="ar-SA" dirty="0" smtClean="0"/>
              <a:t>7. القيام بحملات </a:t>
            </a:r>
            <a:r>
              <a:rPr lang="ar-SA" dirty="0"/>
              <a:t>إعلامية واسعة ومستمرة تشرح عواقب الفساد وتبين الحاجة </a:t>
            </a:r>
            <a:r>
              <a:rPr lang="ar-SA" dirty="0" smtClean="0"/>
              <a:t>إلى الإصلاحات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الإدارية </a:t>
            </a:r>
            <a:r>
              <a:rPr lang="ar-SA" dirty="0"/>
              <a:t>والاجتماعية والمالية وتسهيل انسيابية المعاملات.</a:t>
            </a:r>
          </a:p>
          <a:p>
            <a:pPr marL="0" indent="0" algn="r" rtl="1">
              <a:buNone/>
            </a:pPr>
            <a:r>
              <a:rPr lang="ar-SA" dirty="0" smtClean="0"/>
              <a:t>8. نشر </a:t>
            </a:r>
            <a:r>
              <a:rPr lang="ar-SA" dirty="0"/>
              <a:t>مقالات وموضوعات مختصرة وواضحة تشرح عواقب الفساد.</a:t>
            </a:r>
          </a:p>
          <a:p>
            <a:pPr marL="0" indent="0" algn="r" rtl="1">
              <a:buNone/>
            </a:pPr>
            <a:r>
              <a:rPr lang="ar-SA" dirty="0" smtClean="0"/>
              <a:t>9. الاستفادة </a:t>
            </a:r>
            <a:r>
              <a:rPr lang="ar-SA" dirty="0"/>
              <a:t>من المعلومات عن مخاطر الفساد ونشرها على أوسع نطاق.</a:t>
            </a:r>
          </a:p>
        </p:txBody>
      </p:sp>
    </p:spTree>
    <p:extLst>
      <p:ext uri="{BB962C8B-B14F-4D97-AF65-F5344CB8AC3E}">
        <p14:creationId xmlns:p14="http://schemas.microsoft.com/office/powerpoint/2010/main" val="126645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751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دور القطاعات المختلفة في مكافحة الفساد</vt:lpstr>
      <vt:lpstr>الحكم المحلي:</vt:lpstr>
      <vt:lpstr>دور الهيئات المحلية في مكافحة الفساد:</vt:lpstr>
      <vt:lpstr>PowerPoint Presentation</vt:lpstr>
      <vt:lpstr>دور القطاع الخاص في مكافحة الفساد: </vt:lpstr>
      <vt:lpstr>دور الإعلام في مكافحة الفساد: 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القطاعات المختلفة في مكافحة الفساد</dc:title>
  <dc:creator>Maher</dc:creator>
  <cp:lastModifiedBy>Maher</cp:lastModifiedBy>
  <cp:revision>4</cp:revision>
  <dcterms:created xsi:type="dcterms:W3CDTF">2021-12-24T09:01:56Z</dcterms:created>
  <dcterms:modified xsi:type="dcterms:W3CDTF">2021-12-24T09:24:42Z</dcterms:modified>
</cp:coreProperties>
</file>