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3" r:id="rId2"/>
    <p:sldId id="294" r:id="rId3"/>
    <p:sldId id="295" r:id="rId4"/>
    <p:sldId id="296" r:id="rId5"/>
    <p:sldId id="320" r:id="rId6"/>
    <p:sldId id="297" r:id="rId7"/>
    <p:sldId id="298" r:id="rId8"/>
    <p:sldId id="299" r:id="rId9"/>
    <p:sldId id="300" r:id="rId10"/>
    <p:sldId id="301" r:id="rId11"/>
    <p:sldId id="302" r:id="rId12"/>
    <p:sldId id="303" r:id="rId13"/>
    <p:sldId id="304" r:id="rId14"/>
    <p:sldId id="305" r:id="rId15"/>
    <p:sldId id="306" r:id="rId16"/>
    <p:sldId id="307" r:id="rId17"/>
    <p:sldId id="313" r:id="rId18"/>
    <p:sldId id="312" r:id="rId19"/>
    <p:sldId id="308" r:id="rId20"/>
    <p:sldId id="316" r:id="rId21"/>
    <p:sldId id="315" r:id="rId22"/>
    <p:sldId id="309" r:id="rId23"/>
    <p:sldId id="314" r:id="rId24"/>
    <p:sldId id="310" r:id="rId25"/>
    <p:sldId id="318" r:id="rId26"/>
    <p:sldId id="319" r:id="rId27"/>
    <p:sldId id="317" r:id="rId28"/>
    <p:sldId id="311" r:id="rId29"/>
    <p:sldId id="321"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9" d="100"/>
          <a:sy n="89" d="100"/>
        </p:scale>
        <p:origin x="-1258" y="22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970E5D-C84C-49B4-AA6B-50F7AFF47780}" type="datetimeFigureOut">
              <a:rPr lang="en-US" smtClean="0"/>
              <a:t>7/25/2024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F02E6A-7758-4DAB-B6A0-2A5ED7700724}" type="slidenum">
              <a:rPr lang="en-US" smtClean="0"/>
              <a:t>‹#›</a:t>
            </a:fld>
            <a:endParaRPr lang="en-US"/>
          </a:p>
        </p:txBody>
      </p:sp>
    </p:spTree>
    <p:extLst>
      <p:ext uri="{BB962C8B-B14F-4D97-AF65-F5344CB8AC3E}">
        <p14:creationId xmlns:p14="http://schemas.microsoft.com/office/powerpoint/2010/main" val="334878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2268300"/>
            <a:ext cx="45924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10" name="Google Shape;10;p2"/>
          <p:cNvSpPr txBox="1">
            <a:spLocks noGrp="1"/>
          </p:cNvSpPr>
          <p:nvPr>
            <p:ph type="subTitle" idx="1"/>
          </p:nvPr>
        </p:nvSpPr>
        <p:spPr>
          <a:xfrm>
            <a:off x="1039575" y="4275200"/>
            <a:ext cx="24021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344220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gi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7.gi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49.gif"/><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7.gif"/><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gif"/><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0.gif"/></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Fo3hQFAFVuo" TargetMode="External"/><Relationship Id="rId3" Type="http://schemas.openxmlformats.org/officeDocument/2006/relationships/image" Target="../media/image8.png"/><Relationship Id="rId7" Type="http://schemas.openxmlformats.org/officeDocument/2006/relationships/hyperlink" Target="https://www.youtube.com/watch?v=HG5Kho73yu0"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s://www.youtube.com/watch?v=hbOzNt5lBxw" TargetMode="External"/><Relationship Id="rId5" Type="http://schemas.openxmlformats.org/officeDocument/2006/relationships/hyperlink" Target="https://www.youtube.com/watch?v=pClFkI3EWaM" TargetMode="External"/><Relationship Id="rId10" Type="http://schemas.openxmlformats.org/officeDocument/2006/relationships/hyperlink" Target="https://www.youtube.com/watch?v=lvod95De4y4" TargetMode="External"/><Relationship Id="rId4" Type="http://schemas.openxmlformats.org/officeDocument/2006/relationships/image" Target="../media/image81.gif"/><Relationship Id="rId9" Type="http://schemas.openxmlformats.org/officeDocument/2006/relationships/hyperlink" Target="https://www.youtube.com/watch?v=rJ21NziAqs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gi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7" name="Google Shape;127;p24"/>
          <p:cNvSpPr/>
          <p:nvPr/>
        </p:nvSpPr>
        <p:spPr>
          <a:xfrm rot="-5400000" flipH="1">
            <a:off x="-1955978" y="3080722"/>
            <a:ext cx="4133056"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89664"/>
            <a:ext cx="3923332" cy="1323112"/>
          </a:xfrm>
          <a:prstGeom prst="rect">
            <a:avLst/>
          </a:prstGeom>
        </p:spPr>
      </p:pic>
      <p:pic>
        <p:nvPicPr>
          <p:cNvPr id="5" name="صورة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571" y="1124744"/>
            <a:ext cx="6188509" cy="4133056"/>
          </a:xfrm>
          <a:prstGeom prst="rect">
            <a:avLst/>
          </a:prstGeom>
        </p:spPr>
      </p:pic>
      <p:pic>
        <p:nvPicPr>
          <p:cNvPr id="3" name="صورة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8850" y="1676400"/>
            <a:ext cx="2532546" cy="1828800"/>
          </a:xfrm>
          <a:prstGeom prst="rect">
            <a:avLst/>
          </a:prstGeom>
        </p:spPr>
      </p:pic>
      <p:pic>
        <p:nvPicPr>
          <p:cNvPr id="4" name="صورة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4963" y="4419600"/>
            <a:ext cx="2560320" cy="1981200"/>
          </a:xfrm>
          <a:prstGeom prst="rect">
            <a:avLst/>
          </a:prstGeom>
        </p:spPr>
      </p:pic>
    </p:spTree>
    <p:extLst>
      <p:ext uri="{BB962C8B-B14F-4D97-AF65-F5344CB8AC3E}">
        <p14:creationId xmlns:p14="http://schemas.microsoft.com/office/powerpoint/2010/main" val="3065229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632" y="2362200"/>
            <a:ext cx="365379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077" y="2031852"/>
            <a:ext cx="5063524" cy="398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5987" y="702646"/>
            <a:ext cx="9149987" cy="1200329"/>
          </a:xfrm>
          <a:prstGeom prst="rect">
            <a:avLst/>
          </a:prstGeom>
        </p:spPr>
        <p:txBody>
          <a:bodyPr wrap="square">
            <a:spAutoFit/>
          </a:bodyPr>
          <a:lstStyle/>
          <a:p>
            <a:pPr algn="just" rtl="1"/>
            <a:r>
              <a:rPr lang="ar-SA" b="1" dirty="0">
                <a:solidFill>
                  <a:srgbClr val="FF0000"/>
                </a:solidFill>
              </a:rPr>
              <a:t>2. التعرف على الأسلاك</a:t>
            </a:r>
          </a:p>
          <a:p>
            <a:pPr algn="just" rtl="1"/>
            <a:r>
              <a:rPr lang="ar-SA" dirty="0"/>
              <a:t>هنالك ثلاثة أسلاك اثنان منها للتشغيل في حال كان الخزان فارغاً، يتم معرفة مهام الأسلاك من خلال دليل الاستخدام المرفق مع القطعة، ولكن في معظم الحالات هنالك ثلاثة ألوان ألا وهي الأسود والأزرق والبني، البني يتم التخلي </a:t>
            </a:r>
            <a:r>
              <a:rPr lang="ar-SA" dirty="0" smtClean="0"/>
              <a:t>عنه واستخدام </a:t>
            </a:r>
            <a:r>
              <a:rPr lang="ar-SA" dirty="0"/>
              <a:t>الشريط الأزرق والأسود فقط.</a:t>
            </a:r>
            <a:endParaRPr lang="en-US" dirty="0"/>
          </a:p>
        </p:txBody>
      </p:sp>
    </p:spTree>
    <p:extLst>
      <p:ext uri="{BB962C8B-B14F-4D97-AF65-F5344CB8AC3E}">
        <p14:creationId xmlns:p14="http://schemas.microsoft.com/office/powerpoint/2010/main" val="4909091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2330" y="753545"/>
            <a:ext cx="4775742" cy="176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7" y="838201"/>
            <a:ext cx="4346181"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86" y="2819400"/>
            <a:ext cx="4273941" cy="340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9200" y="2819400"/>
            <a:ext cx="3733800" cy="2667000"/>
          </a:xfrm>
          <a:prstGeom prst="rect">
            <a:avLst/>
          </a:prstGeom>
        </p:spPr>
      </p:pic>
    </p:spTree>
    <p:extLst>
      <p:ext uri="{BB962C8B-B14F-4D97-AF65-F5344CB8AC3E}">
        <p14:creationId xmlns:p14="http://schemas.microsoft.com/office/powerpoint/2010/main" val="490909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4552950"/>
            <a:ext cx="2133600" cy="165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4538049"/>
            <a:ext cx="2321939" cy="166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2936" y="4550101"/>
            <a:ext cx="741400" cy="28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604" y="4538049"/>
            <a:ext cx="74295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0" y="889844"/>
            <a:ext cx="9139906" cy="2862322"/>
          </a:xfrm>
          <a:prstGeom prst="rect">
            <a:avLst/>
          </a:prstGeom>
        </p:spPr>
        <p:txBody>
          <a:bodyPr wrap="square">
            <a:spAutoFit/>
          </a:bodyPr>
          <a:lstStyle/>
          <a:p>
            <a:pPr algn="just" rtl="1"/>
            <a:r>
              <a:rPr lang="ar-SA" b="1" dirty="0" smtClean="0">
                <a:solidFill>
                  <a:srgbClr val="FF0000"/>
                </a:solidFill>
              </a:rPr>
              <a:t>3</a:t>
            </a:r>
            <a:r>
              <a:rPr lang="ar-SA" b="1" dirty="0">
                <a:solidFill>
                  <a:srgbClr val="FF0000"/>
                </a:solidFill>
              </a:rPr>
              <a:t>. تهيئة الخزان لتركيب عوامة خزان الماء الكهربائية</a:t>
            </a:r>
          </a:p>
          <a:p>
            <a:pPr algn="just" rtl="1"/>
            <a:r>
              <a:rPr lang="ar-SA" dirty="0"/>
              <a:t>يفضل أن يكون الخزان فارغاً عند العمل، تبدأ عملية تهيئة الخزان بإحداث ثقب في القسم العلوي منه، حجم الثقب يجب أن يكون متوافقاً مع عرض كابل الكهرباء الخارج من العوامة الكهربائية، أو أكبر قليلاً لا مشكلة في ذلك، يتم استخدام </a:t>
            </a:r>
            <a:r>
              <a:rPr lang="ar-SA" dirty="0" smtClean="0"/>
              <a:t>المثقب الكهربائية </a:t>
            </a:r>
            <a:r>
              <a:rPr lang="ar-SA" dirty="0"/>
              <a:t>لإجراء ذلك الثقب.</a:t>
            </a:r>
          </a:p>
          <a:p>
            <a:pPr algn="just" rtl="1"/>
            <a:r>
              <a:rPr lang="ar-SA" b="1" dirty="0">
                <a:solidFill>
                  <a:srgbClr val="FF0000"/>
                </a:solidFill>
              </a:rPr>
              <a:t>4. معرفة أين سيتم تركيب عوامة خزان الماء الكهربائية</a:t>
            </a:r>
          </a:p>
          <a:p>
            <a:pPr algn="just" rtl="1"/>
            <a:r>
              <a:rPr lang="ar-SA" dirty="0"/>
              <a:t>يتم أخذ شريط القياس متر، ومعرفة كم هو ارتفاع الخزان، فعلى فرض أن الخزان ارتفاعه 160 لو أحبب أن تعمل العوامة عندما يصل الخزان إلى الثلث، فيجب تقسيم 160 على ثلاثة، أو ان كنت تريدها أن تعمل عند المنتصف فيجب أن </a:t>
            </a:r>
            <a:r>
              <a:rPr lang="ar-SA" dirty="0" smtClean="0"/>
              <a:t>تقسم ارتفاع </a:t>
            </a:r>
            <a:r>
              <a:rPr lang="ar-SA" dirty="0"/>
              <a:t>الخزان على اثنان، وهكذا.</a:t>
            </a:r>
          </a:p>
          <a:p>
            <a:pPr algn="just" rtl="1"/>
            <a:r>
              <a:rPr lang="ar-SA" dirty="0"/>
              <a:t>ولكن يفضل أن يمكن القيام بذلك بشكل تقديري، مما يجب معرفته أن العوامة سوف تعطي الأمر للمضخة بتشغيل </a:t>
            </a:r>
            <a:r>
              <a:rPr lang="ar-SA" dirty="0" smtClean="0"/>
              <a:t>المياه عندما </a:t>
            </a:r>
            <a:r>
              <a:rPr lang="ar-SA" dirty="0"/>
              <a:t>تكون موجهة نحو الأسفل، وسوف تفصل المضخة عندما تقلب بفعل المياه رأساً على عقب.</a:t>
            </a:r>
            <a:endParaRPr lang="en-US" dirty="0"/>
          </a:p>
        </p:txBody>
      </p:sp>
    </p:spTree>
    <p:extLst>
      <p:ext uri="{BB962C8B-B14F-4D97-AF65-F5344CB8AC3E}">
        <p14:creationId xmlns:p14="http://schemas.microsoft.com/office/powerpoint/2010/main" val="490909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5604" y="766100"/>
            <a:ext cx="2963872" cy="254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5604" y="3413926"/>
            <a:ext cx="2895600" cy="212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076" y="1143000"/>
            <a:ext cx="5444524" cy="5029200"/>
          </a:xfrm>
          <a:prstGeom prst="rect">
            <a:avLst/>
          </a:prstGeom>
        </p:spPr>
      </p:pic>
    </p:spTree>
    <p:extLst>
      <p:ext uri="{BB962C8B-B14F-4D97-AF65-F5344CB8AC3E}">
        <p14:creationId xmlns:p14="http://schemas.microsoft.com/office/powerpoint/2010/main" val="490909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3436" y="3058147"/>
            <a:ext cx="57435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5669599"/>
            <a:ext cx="2314575"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018" y="3276600"/>
            <a:ext cx="29432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330" y="1207378"/>
            <a:ext cx="2280366" cy="1383422"/>
          </a:xfrm>
          <a:prstGeom prst="rect">
            <a:avLst/>
          </a:prstGeom>
        </p:spPr>
      </p:pic>
      <p:sp>
        <p:nvSpPr>
          <p:cNvPr id="3" name="مستطيل 2"/>
          <p:cNvSpPr/>
          <p:nvPr/>
        </p:nvSpPr>
        <p:spPr>
          <a:xfrm>
            <a:off x="2473696" y="797510"/>
            <a:ext cx="6670304" cy="1477328"/>
          </a:xfrm>
          <a:prstGeom prst="rect">
            <a:avLst/>
          </a:prstGeom>
        </p:spPr>
        <p:txBody>
          <a:bodyPr wrap="square">
            <a:spAutoFit/>
          </a:bodyPr>
          <a:lstStyle/>
          <a:p>
            <a:pPr algn="just" rtl="1"/>
            <a:r>
              <a:rPr lang="ar-SA" b="1" dirty="0">
                <a:solidFill>
                  <a:srgbClr val="FF0000"/>
                </a:solidFill>
              </a:rPr>
              <a:t>ز - مفتاح </a:t>
            </a:r>
            <a:r>
              <a:rPr lang="ar-SA" b="1" dirty="0" err="1">
                <a:solidFill>
                  <a:srgbClr val="FF0000"/>
                </a:solidFill>
              </a:rPr>
              <a:t>الديمر</a:t>
            </a:r>
            <a:r>
              <a:rPr lang="ar-SA" b="1" dirty="0">
                <a:solidFill>
                  <a:srgbClr val="FF0000"/>
                </a:solidFill>
              </a:rPr>
              <a:t> </a:t>
            </a:r>
            <a:r>
              <a:rPr lang="en-US" b="1" dirty="0" smtClean="0">
                <a:solidFill>
                  <a:srgbClr val="FF0000"/>
                </a:solidFill>
              </a:rPr>
              <a:t>Dimmer )</a:t>
            </a:r>
            <a:r>
              <a:rPr lang="ar-SA" b="1" dirty="0" smtClean="0">
                <a:solidFill>
                  <a:srgbClr val="FF0000"/>
                </a:solidFill>
              </a:rPr>
              <a:t>)</a:t>
            </a:r>
            <a:endParaRPr lang="en-US" b="1" dirty="0">
              <a:solidFill>
                <a:srgbClr val="FF0000"/>
              </a:solidFill>
            </a:endParaRPr>
          </a:p>
          <a:p>
            <a:pPr algn="just" rtl="1"/>
            <a:r>
              <a:rPr lang="ar-SA" dirty="0"/>
              <a:t>هو مفتاح إلكتروني يستخدم للتحكم في شدة إضاءة المصابيح المتوهجة ( سلك تنجستون)، حيث يعمل المفتاح على التحكم بشدة الإضاءة عن طريق التحكم بالجهد الواصل إلى المصباح ، ويوجد منه أشكال مختلفة ، ويجب الانتباه إلى مواصفات الديمر من حيث التيار المقرر عند الاستخدام</a:t>
            </a:r>
            <a:endParaRPr lang="en-US" dirty="0"/>
          </a:p>
        </p:txBody>
      </p:sp>
    </p:spTree>
    <p:extLst>
      <p:ext uri="{BB962C8B-B14F-4D97-AF65-F5344CB8AC3E}">
        <p14:creationId xmlns:p14="http://schemas.microsoft.com/office/powerpoint/2010/main" val="490909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1975" y="1221248"/>
            <a:ext cx="52387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
          <p:cNvSpPr/>
          <p:nvPr/>
        </p:nvSpPr>
        <p:spPr>
          <a:xfrm>
            <a:off x="-13109" y="4330846"/>
            <a:ext cx="9143999" cy="1200329"/>
          </a:xfrm>
          <a:prstGeom prst="rect">
            <a:avLst/>
          </a:prstGeom>
        </p:spPr>
        <p:txBody>
          <a:bodyPr wrap="square">
            <a:spAutoFit/>
          </a:bodyPr>
          <a:lstStyle/>
          <a:p>
            <a:pPr algn="r" rtl="1" fontAlgn="base"/>
            <a:r>
              <a:rPr lang="ar-IQ" b="1" dirty="0">
                <a:solidFill>
                  <a:srgbClr val="FF0000"/>
                </a:solidFill>
              </a:rPr>
              <a:t>بعض أنواع من مصابيح </a:t>
            </a:r>
            <a:r>
              <a:rPr lang="en-US" b="1" dirty="0">
                <a:solidFill>
                  <a:srgbClr val="FF0000"/>
                </a:solidFill>
              </a:rPr>
              <a:t>LED </a:t>
            </a:r>
            <a:r>
              <a:rPr lang="ar-IQ" b="1" dirty="0">
                <a:solidFill>
                  <a:srgbClr val="FF0000"/>
                </a:solidFill>
              </a:rPr>
              <a:t>و أي حمل آخر بشرطين :</a:t>
            </a:r>
            <a:br>
              <a:rPr lang="ar-IQ" b="1" dirty="0">
                <a:solidFill>
                  <a:srgbClr val="FF0000"/>
                </a:solidFill>
              </a:rPr>
            </a:br>
            <a:r>
              <a:rPr lang="ar-IQ" b="1" dirty="0" smtClean="0">
                <a:solidFill>
                  <a:srgbClr val="FF0000"/>
                </a:solidFill>
              </a:rPr>
              <a:t>أن </a:t>
            </a:r>
            <a:r>
              <a:rPr lang="ar-IQ" b="1" dirty="0">
                <a:solidFill>
                  <a:srgbClr val="FF0000"/>
                </a:solidFill>
              </a:rPr>
              <a:t>يتناسب مع أقصى تيار القابل للتحمل الخاص بالتراياك المستخدم</a:t>
            </a:r>
            <a:endParaRPr lang="ar-IQ" dirty="0">
              <a:solidFill>
                <a:srgbClr val="FF0000"/>
              </a:solidFill>
            </a:endParaRPr>
          </a:p>
          <a:p>
            <a:pPr algn="r" rtl="1" fontAlgn="base"/>
            <a:r>
              <a:rPr lang="ar-IQ" b="1" dirty="0">
                <a:solidFill>
                  <a:srgbClr val="FF0000"/>
                </a:solidFill>
              </a:rPr>
              <a:t>أن يكون الحمل قابل للتحكم أو ما يسمى </a:t>
            </a:r>
            <a:r>
              <a:rPr lang="en-US" b="1" dirty="0">
                <a:solidFill>
                  <a:srgbClr val="FF0000"/>
                </a:solidFill>
              </a:rPr>
              <a:t>Dimmable </a:t>
            </a:r>
            <a:r>
              <a:rPr lang="ar-IQ" b="1" dirty="0">
                <a:solidFill>
                  <a:srgbClr val="FF0000"/>
                </a:solidFill>
              </a:rPr>
              <a:t>حيث أن بعض الأحمال لا يمكن التحكم بها مثل مصابيح الفلورسنت و بعض أنواع من </a:t>
            </a:r>
            <a:r>
              <a:rPr lang="en-US" b="1" dirty="0">
                <a:solidFill>
                  <a:srgbClr val="FF0000"/>
                </a:solidFill>
              </a:rPr>
              <a:t>LED </a:t>
            </a:r>
            <a:r>
              <a:rPr lang="ar-IQ" b="1" dirty="0">
                <a:solidFill>
                  <a:srgbClr val="FF0000"/>
                </a:solidFill>
              </a:rPr>
              <a:t>و قد يسبب تلف </a:t>
            </a:r>
            <a:r>
              <a:rPr lang="ar-IQ" b="1" dirty="0" smtClean="0">
                <a:solidFill>
                  <a:srgbClr val="FF0000"/>
                </a:solidFill>
              </a:rPr>
              <a:t>المصباح</a:t>
            </a:r>
            <a:endParaRPr lang="en-US" dirty="0">
              <a:solidFill>
                <a:srgbClr val="FF0000"/>
              </a:solidFill>
            </a:endParaRPr>
          </a:p>
        </p:txBody>
      </p:sp>
      <p:pic>
        <p:nvPicPr>
          <p:cNvPr id="13" name="صورة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328738"/>
            <a:ext cx="2354959" cy="1766219"/>
          </a:xfrm>
          <a:prstGeom prst="rect">
            <a:avLst/>
          </a:prstGeom>
        </p:spPr>
      </p:pic>
      <p:sp>
        <p:nvSpPr>
          <p:cNvPr id="2" name="مستطيل 1"/>
          <p:cNvSpPr/>
          <p:nvPr/>
        </p:nvSpPr>
        <p:spPr>
          <a:xfrm>
            <a:off x="118076" y="3336668"/>
            <a:ext cx="9043014" cy="923330"/>
          </a:xfrm>
          <a:prstGeom prst="rect">
            <a:avLst/>
          </a:prstGeom>
        </p:spPr>
        <p:txBody>
          <a:bodyPr wrap="square">
            <a:spAutoFit/>
          </a:bodyPr>
          <a:lstStyle/>
          <a:p>
            <a:pPr algn="just" rtl="1"/>
            <a:r>
              <a:rPr lang="ar-SA" dirty="0"/>
              <a:t>قد نحتاج التحكم في درجة سطوع مصباح كهربائي في مسرح مثلاً !! أو درجة الحرارة لسخان، فكيف </a:t>
            </a:r>
            <a:r>
              <a:rPr lang="ar-SA" dirty="0" smtClean="0"/>
              <a:t>يمكننا </a:t>
            </a:r>
            <a:r>
              <a:rPr lang="ar-SA" dirty="0"/>
              <a:t>فعل ذلك بدون اهدار الطاقة الكهربائية على شكل حرارة في مقاومات ؟! او التدرج بدرجات محددة و كبيرة </a:t>
            </a:r>
            <a:r>
              <a:rPr lang="ar-SA" dirty="0" smtClean="0"/>
              <a:t>باستخدام </a:t>
            </a:r>
            <a:r>
              <a:rPr lang="ar-SA" dirty="0"/>
              <a:t>مجموعة من المحولات ) تكلفتها مرتفعة و حجمها كبير لحل مشكلة التحكم بال </a:t>
            </a:r>
            <a:r>
              <a:rPr lang="en-US" dirty="0"/>
              <a:t>AC </a:t>
            </a:r>
            <a:r>
              <a:rPr lang="ar-SA" dirty="0"/>
              <a:t>يوجد أكثر من طريقة ابرزها دارة ال </a:t>
            </a:r>
            <a:r>
              <a:rPr lang="en-US" dirty="0"/>
              <a:t>dimmer</a:t>
            </a:r>
          </a:p>
        </p:txBody>
      </p:sp>
      <p:sp>
        <p:nvSpPr>
          <p:cNvPr id="3" name="مستطيل 2"/>
          <p:cNvSpPr/>
          <p:nvPr/>
        </p:nvSpPr>
        <p:spPr>
          <a:xfrm>
            <a:off x="2133600" y="751902"/>
            <a:ext cx="6834920" cy="369332"/>
          </a:xfrm>
          <a:prstGeom prst="rect">
            <a:avLst/>
          </a:prstGeom>
        </p:spPr>
        <p:txBody>
          <a:bodyPr wrap="square">
            <a:spAutoFit/>
          </a:bodyPr>
          <a:lstStyle/>
          <a:p>
            <a:pPr algn="r"/>
            <a:r>
              <a:rPr lang="ar-SA" dirty="0">
                <a:solidFill>
                  <a:srgbClr val="FF0000"/>
                </a:solidFill>
              </a:rPr>
              <a:t>توصيل دائرة مفتاح مجزئ الجهد ( </a:t>
            </a:r>
            <a:r>
              <a:rPr lang="ar-SA" dirty="0" smtClean="0">
                <a:solidFill>
                  <a:srgbClr val="FF0000"/>
                </a:solidFill>
              </a:rPr>
              <a:t>دايمر) للتحكم </a:t>
            </a:r>
            <a:r>
              <a:rPr lang="ar-SA" dirty="0">
                <a:solidFill>
                  <a:srgbClr val="FF0000"/>
                </a:solidFill>
              </a:rPr>
              <a:t>في شدة الإضاءة </a:t>
            </a:r>
            <a:r>
              <a:rPr lang="ar-SA" dirty="0" smtClean="0">
                <a:solidFill>
                  <a:srgbClr val="FF0000"/>
                </a:solidFill>
              </a:rPr>
              <a:t>للمصباح</a:t>
            </a:r>
            <a:endParaRPr lang="en-US" dirty="0">
              <a:solidFill>
                <a:srgbClr val="FF0000"/>
              </a:solidFill>
            </a:endParaRPr>
          </a:p>
        </p:txBody>
      </p:sp>
    </p:spTree>
    <p:extLst>
      <p:ext uri="{BB962C8B-B14F-4D97-AF65-F5344CB8AC3E}">
        <p14:creationId xmlns:p14="http://schemas.microsoft.com/office/powerpoint/2010/main" val="490909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006" y="778846"/>
            <a:ext cx="2803745" cy="158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3387" y="4681864"/>
            <a:ext cx="2185014" cy="152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009" y="4711239"/>
            <a:ext cx="2982345" cy="14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06683" y="731205"/>
            <a:ext cx="5532117" cy="1477328"/>
          </a:xfrm>
          <a:prstGeom prst="rect">
            <a:avLst/>
          </a:prstGeom>
        </p:spPr>
        <p:txBody>
          <a:bodyPr wrap="square">
            <a:spAutoFit/>
          </a:bodyPr>
          <a:lstStyle/>
          <a:p>
            <a:pPr algn="just" rtl="1"/>
            <a:r>
              <a:rPr lang="ar-SA" dirty="0"/>
              <a:t>يمكنك تغير المقاومة في الدارة من التلاعب في قيمة جهد ال </a:t>
            </a:r>
            <a:r>
              <a:rPr lang="en-US" dirty="0"/>
              <a:t>AC </a:t>
            </a:r>
            <a:r>
              <a:rPr lang="ar-SA" dirty="0"/>
              <a:t>المسلط على المحرك اعلاه، بالتالي التحكم في سرعته ، حيث يمكننا التحكم بسرعة ال </a:t>
            </a:r>
            <a:r>
              <a:rPr lang="en-US" dirty="0"/>
              <a:t>Induction motor </a:t>
            </a:r>
            <a:r>
              <a:rPr lang="ar-SA" dirty="0"/>
              <a:t>إما بتغيير التردد عليه، او بتغير الجهد الذي يتحكم بال ! </a:t>
            </a:r>
            <a:r>
              <a:rPr lang="en-US" dirty="0"/>
              <a:t>Slip </a:t>
            </a:r>
            <a:r>
              <a:rPr lang="ar-SA" dirty="0"/>
              <a:t>و </a:t>
            </a:r>
            <a:r>
              <a:rPr lang="ar-SA" dirty="0" smtClean="0"/>
              <a:t>تتحكم هذه </a:t>
            </a:r>
            <a:r>
              <a:rPr lang="ar-SA" dirty="0"/>
              <a:t>الدارة بالجهد حيث سنقوم بزيادته او تقليله. تتكون هذه الدارة من:</a:t>
            </a:r>
            <a:endParaRPr lang="en-US" dirty="0"/>
          </a:p>
        </p:txBody>
      </p:sp>
      <p:sp>
        <p:nvSpPr>
          <p:cNvPr id="3" name="مستطيل 2"/>
          <p:cNvSpPr/>
          <p:nvPr/>
        </p:nvSpPr>
        <p:spPr>
          <a:xfrm>
            <a:off x="-304800" y="1966602"/>
            <a:ext cx="4572000" cy="1200329"/>
          </a:xfrm>
          <a:prstGeom prst="rect">
            <a:avLst/>
          </a:prstGeom>
        </p:spPr>
        <p:txBody>
          <a:bodyPr>
            <a:spAutoFit/>
          </a:bodyPr>
          <a:lstStyle/>
          <a:p>
            <a:pPr marL="285750" indent="-285750" algn="r" rtl="1">
              <a:buFont typeface="Arial" pitchFamily="34" charset="0"/>
              <a:buChar char="•"/>
            </a:pPr>
            <a:r>
              <a:rPr lang="ar-SA" dirty="0"/>
              <a:t>مقاومة متغيرة</a:t>
            </a:r>
          </a:p>
          <a:p>
            <a:pPr marL="285750" indent="-285750" algn="r" rtl="1">
              <a:buFont typeface="Arial" pitchFamily="34" charset="0"/>
              <a:buChar char="•"/>
            </a:pPr>
            <a:r>
              <a:rPr lang="ar-SA" dirty="0"/>
              <a:t>مكثف غير قطبي</a:t>
            </a:r>
          </a:p>
          <a:p>
            <a:pPr marL="285750" indent="-285750" algn="r" rtl="1">
              <a:buFont typeface="Arial" pitchFamily="34" charset="0"/>
              <a:buChar char="•"/>
            </a:pPr>
            <a:r>
              <a:rPr lang="en-US" dirty="0"/>
              <a:t>Diac</a:t>
            </a:r>
          </a:p>
          <a:p>
            <a:pPr marL="285750" indent="-285750" algn="r" rtl="1">
              <a:buFont typeface="Arial" pitchFamily="34" charset="0"/>
              <a:buChar char="•"/>
            </a:pPr>
            <a:r>
              <a:rPr lang="en-US" dirty="0"/>
              <a:t>Triac</a:t>
            </a:r>
          </a:p>
        </p:txBody>
      </p:sp>
      <p:sp>
        <p:nvSpPr>
          <p:cNvPr id="4" name="مستطيل 3"/>
          <p:cNvSpPr/>
          <p:nvPr/>
        </p:nvSpPr>
        <p:spPr>
          <a:xfrm>
            <a:off x="1" y="3204536"/>
            <a:ext cx="9128750" cy="1200329"/>
          </a:xfrm>
          <a:prstGeom prst="rect">
            <a:avLst/>
          </a:prstGeom>
        </p:spPr>
        <p:txBody>
          <a:bodyPr wrap="square">
            <a:spAutoFit/>
          </a:bodyPr>
          <a:lstStyle/>
          <a:p>
            <a:pPr algn="just" rtl="1"/>
            <a:r>
              <a:rPr lang="en-US" dirty="0"/>
              <a:t>Triac </a:t>
            </a:r>
            <a:r>
              <a:rPr lang="ar-SA" dirty="0"/>
              <a:t>فهو قطعة الكترونية لها ثلاث ارجل </a:t>
            </a:r>
            <a:r>
              <a:rPr lang="en-US" dirty="0"/>
              <a:t>T</a:t>
            </a:r>
            <a:r>
              <a:rPr lang="en-US" sz="1600" dirty="0"/>
              <a:t>1</a:t>
            </a:r>
            <a:r>
              <a:rPr lang="en-US" dirty="0"/>
              <a:t> </a:t>
            </a:r>
            <a:r>
              <a:rPr lang="ar-SA" dirty="0"/>
              <a:t>و </a:t>
            </a:r>
            <a:r>
              <a:rPr lang="en-US" dirty="0"/>
              <a:t>T</a:t>
            </a:r>
            <a:r>
              <a:rPr lang="en-US" sz="1600" dirty="0"/>
              <a:t>2</a:t>
            </a:r>
            <a:r>
              <a:rPr lang="en-US" dirty="0"/>
              <a:t> </a:t>
            </a:r>
            <a:r>
              <a:rPr lang="ar-SA" dirty="0"/>
              <a:t>و </a:t>
            </a:r>
            <a:r>
              <a:rPr lang="en-US" dirty="0"/>
              <a:t>G </a:t>
            </a:r>
            <a:r>
              <a:rPr lang="ar-SA" dirty="0"/>
              <a:t>تقوم بتمرير التيار بالاتجاهين بين اثنين من مداخله </a:t>
            </a:r>
            <a:r>
              <a:rPr lang="en-US" dirty="0"/>
              <a:t>T</a:t>
            </a:r>
            <a:r>
              <a:rPr lang="en-US" sz="1600" dirty="0"/>
              <a:t>1</a:t>
            </a:r>
            <a:r>
              <a:rPr lang="en-US" dirty="0"/>
              <a:t> </a:t>
            </a:r>
            <a:r>
              <a:rPr lang="ar-SA" dirty="0"/>
              <a:t>و </a:t>
            </a:r>
            <a:r>
              <a:rPr lang="en-US" dirty="0"/>
              <a:t>T</a:t>
            </a:r>
            <a:r>
              <a:rPr lang="en-US" sz="1600" dirty="0"/>
              <a:t>2</a:t>
            </a:r>
            <a:r>
              <a:rPr lang="en-US" dirty="0"/>
              <a:t> </a:t>
            </a:r>
            <a:r>
              <a:rPr lang="ar-SA" dirty="0"/>
              <a:t>عند قدحه من المدخل الثالث ( القدح يعني تمرير تيار في رجل ال </a:t>
            </a:r>
            <a:r>
              <a:rPr lang="en-US" dirty="0"/>
              <a:t>Gate </a:t>
            </a:r>
            <a:r>
              <a:rPr lang="ar-SA" dirty="0"/>
              <a:t>لهذه القطعة ) ، القدحة هي مجرد تيار بسيط </a:t>
            </a:r>
            <a:r>
              <a:rPr lang="ar-SA" dirty="0" smtClean="0"/>
              <a:t>لمدة بسيطة </a:t>
            </a:r>
            <a:r>
              <a:rPr lang="ar-SA" dirty="0"/>
              <a:t>من الزمن يستمر بعدها الترياك تمريره للكهرباء حتى بعد فصل تيار ال </a:t>
            </a:r>
            <a:r>
              <a:rPr lang="en-US" dirty="0"/>
              <a:t>Gate </a:t>
            </a:r>
            <a:r>
              <a:rPr lang="ar-SA" dirty="0"/>
              <a:t>عنه ، و يقوم </a:t>
            </a:r>
            <a:r>
              <a:rPr lang="ar-SA" dirty="0" smtClean="0"/>
              <a:t>بإيقاف </a:t>
            </a:r>
            <a:r>
              <a:rPr lang="ar-SA" dirty="0"/>
              <a:t>تمرير التيار فقط </a:t>
            </a:r>
            <a:r>
              <a:rPr lang="ar-SA" dirty="0" smtClean="0"/>
              <a:t>في حال </a:t>
            </a:r>
            <a:r>
              <a:rPr lang="ar-SA" dirty="0"/>
              <a:t>قطعنا تيار المصدر ، او عكسنا قطبية التيار عليه.</a:t>
            </a:r>
            <a:endParaRPr lang="en-US" dirty="0"/>
          </a:p>
        </p:txBody>
      </p:sp>
    </p:spTree>
    <p:extLst>
      <p:ext uri="{BB962C8B-B14F-4D97-AF65-F5344CB8AC3E}">
        <p14:creationId xmlns:p14="http://schemas.microsoft.com/office/powerpoint/2010/main" val="490909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5761" y="1524000"/>
            <a:ext cx="4419304" cy="32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209800"/>
            <a:ext cx="123030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0" y="765566"/>
            <a:ext cx="9144000" cy="646331"/>
          </a:xfrm>
          <a:prstGeom prst="rect">
            <a:avLst/>
          </a:prstGeom>
        </p:spPr>
        <p:txBody>
          <a:bodyPr wrap="square">
            <a:spAutoFit/>
          </a:bodyPr>
          <a:lstStyle/>
          <a:p>
            <a:pPr algn="just" rtl="1"/>
            <a:r>
              <a:rPr lang="ar-SA" dirty="0"/>
              <a:t>اما الدياك فهو مشابه للترياك و لكنه يفتح عند وصول الجهد فيه الى جهد محدد يسمى جهد الانهيار حيث يبدأ </a:t>
            </a:r>
            <a:r>
              <a:rPr lang="ar-SA" dirty="0" smtClean="0"/>
              <a:t>بالتوصيل عنده </a:t>
            </a:r>
            <a:r>
              <a:rPr lang="ar-SA" dirty="0"/>
              <a:t>مثلاً اذا وصل الجهد المسلط عليه 28 فولت يبدأ بالتوصيل.</a:t>
            </a:r>
            <a:endParaRPr lang="en-US" dirty="0"/>
          </a:p>
        </p:txBody>
      </p:sp>
      <p:sp>
        <p:nvSpPr>
          <p:cNvPr id="3" name="مستطيل 2"/>
          <p:cNvSpPr/>
          <p:nvPr/>
        </p:nvSpPr>
        <p:spPr>
          <a:xfrm>
            <a:off x="-5988" y="5207934"/>
            <a:ext cx="6514091" cy="923330"/>
          </a:xfrm>
          <a:prstGeom prst="rect">
            <a:avLst/>
          </a:prstGeom>
        </p:spPr>
        <p:txBody>
          <a:bodyPr wrap="square">
            <a:spAutoFit/>
          </a:bodyPr>
          <a:lstStyle/>
          <a:p>
            <a:pPr algn="just" rtl="1"/>
            <a:r>
              <a:rPr lang="ar-SA" dirty="0"/>
              <a:t>شرح الدارة</a:t>
            </a:r>
          </a:p>
          <a:p>
            <a:pPr algn="just" rtl="1"/>
            <a:r>
              <a:rPr lang="ar-SA" dirty="0"/>
              <a:t>تقوم الدارة على مبدأ تغير قيمة ال </a:t>
            </a:r>
            <a:r>
              <a:rPr lang="en-US" dirty="0"/>
              <a:t>RMS </a:t>
            </a:r>
            <a:r>
              <a:rPr lang="ar-SA" dirty="0"/>
              <a:t>للجهد عن طريق اقتطاع اجزاء من الموجة ، </a:t>
            </a:r>
            <a:r>
              <a:rPr lang="ar-SA" dirty="0" smtClean="0"/>
              <a:t> مثل </a:t>
            </a:r>
            <a:r>
              <a:rPr lang="ar-SA" dirty="0"/>
              <a:t>الصورة اقتطاع الموجة الى </a:t>
            </a:r>
            <a:r>
              <a:rPr lang="ar-SA" dirty="0" smtClean="0"/>
              <a:t>بداية زاوية </a:t>
            </a:r>
            <a:r>
              <a:rPr lang="ar-SA" dirty="0"/>
              <a:t>90 درجة ، هكذا يصبح شكل الموجة</a:t>
            </a:r>
            <a:endParaRPr lang="en-US" dirty="0"/>
          </a:p>
        </p:txBody>
      </p:sp>
    </p:spTree>
    <p:extLst>
      <p:ext uri="{BB962C8B-B14F-4D97-AF65-F5344CB8AC3E}">
        <p14:creationId xmlns:p14="http://schemas.microsoft.com/office/powerpoint/2010/main" val="38210224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7915" y="736453"/>
            <a:ext cx="3787439" cy="1933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38200"/>
            <a:ext cx="3949036"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5196" y="3886200"/>
            <a:ext cx="9145893" cy="1477328"/>
          </a:xfrm>
          <a:prstGeom prst="rect">
            <a:avLst/>
          </a:prstGeom>
        </p:spPr>
        <p:txBody>
          <a:bodyPr wrap="square">
            <a:spAutoFit/>
          </a:bodyPr>
          <a:lstStyle/>
          <a:p>
            <a:pPr algn="just" rtl="1"/>
            <a:r>
              <a:rPr lang="ar-SA" dirty="0"/>
              <a:t>وتسمى الفا بزاوية القدح حيث ان الموجة الكاملة بجزئيها الموجب والسالب هي 360 درجة ، بالتالي فالجزء الموجب فقط او السالب فقط يتكون من 180 درجة ، و إذا قلت بأني اقدح عند زاوية 90 فهذا يعني ان اقدح في نصف الموجة الموجبة و ايضاً في نصف الموجة السالبة و هكذا اذا كلما زدنا زاوية القدح للترياك ، فإننا نقوم بتخفيض جهد ال </a:t>
            </a:r>
            <a:r>
              <a:rPr lang="en-US" dirty="0"/>
              <a:t>RMS </a:t>
            </a:r>
            <a:r>
              <a:rPr lang="ar-SA" dirty="0"/>
              <a:t>المسلط على </a:t>
            </a:r>
            <a:r>
              <a:rPr lang="ar-SA" dirty="0" smtClean="0"/>
              <a:t>الحمل</a:t>
            </a:r>
            <a:r>
              <a:rPr lang="en-US" dirty="0" smtClean="0"/>
              <a:t> </a:t>
            </a:r>
            <a:r>
              <a:rPr lang="ar-SA" dirty="0" smtClean="0"/>
              <a:t>بالتالي </a:t>
            </a:r>
            <a:r>
              <a:rPr lang="ar-SA" dirty="0"/>
              <a:t>تغيير سطوع مصباح أو ابطاء حركة محرك !!</a:t>
            </a:r>
          </a:p>
          <a:p>
            <a:pPr algn="just" rtl="1"/>
            <a:r>
              <a:rPr lang="ar-SA" dirty="0"/>
              <a:t>الدائرة الأولى تستخدم لأحمال الممانعة مثل المصابيح المتوهجة و جهاز اللحام (</a:t>
            </a:r>
            <a:r>
              <a:rPr lang="en-US" dirty="0"/>
              <a:t>Solder) </a:t>
            </a:r>
            <a:r>
              <a:rPr lang="ar-SA" dirty="0"/>
              <a:t>و الخ.</a:t>
            </a:r>
            <a:endParaRPr lang="en-US" dirty="0"/>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8870" y="3332767"/>
            <a:ext cx="2690813"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118076" y="2743200"/>
            <a:ext cx="9043013" cy="646331"/>
          </a:xfrm>
          <a:prstGeom prst="rect">
            <a:avLst/>
          </a:prstGeom>
        </p:spPr>
        <p:txBody>
          <a:bodyPr wrap="square">
            <a:spAutoFit/>
          </a:bodyPr>
          <a:lstStyle/>
          <a:p>
            <a:pPr algn="just" rtl="1"/>
            <a:r>
              <a:rPr lang="en-US" dirty="0"/>
              <a:t>AC IN </a:t>
            </a:r>
            <a:r>
              <a:rPr lang="ar-SA" dirty="0"/>
              <a:t>هي اشارة الدخل للموجة و </a:t>
            </a:r>
            <a:r>
              <a:rPr lang="en-US" dirty="0" smtClean="0"/>
              <a:t>AC out </a:t>
            </a:r>
            <a:r>
              <a:rPr lang="ar-SA" dirty="0"/>
              <a:t>هي الاشارة التي ستظهر على المحرك او المصباح ، في هذه الحالة ستتغير </a:t>
            </a:r>
            <a:r>
              <a:rPr lang="ar-SA" dirty="0" smtClean="0"/>
              <a:t>قيمة</a:t>
            </a:r>
            <a:r>
              <a:rPr lang="en-US" dirty="0" smtClean="0"/>
              <a:t> </a:t>
            </a:r>
            <a:r>
              <a:rPr lang="ar-SA" dirty="0" smtClean="0"/>
              <a:t>ال </a:t>
            </a:r>
            <a:r>
              <a:rPr lang="en-US" dirty="0"/>
              <a:t>RMS </a:t>
            </a:r>
            <a:r>
              <a:rPr lang="ar-SA" dirty="0"/>
              <a:t>المقاسة التي كانت 220 فولت ) و ايضاً الجهد المتوسط للموجة </a:t>
            </a:r>
            <a:r>
              <a:rPr lang="ar-SA" dirty="0" smtClean="0"/>
              <a:t>الواحدة</a:t>
            </a:r>
            <a:r>
              <a:rPr lang="en-US" dirty="0" smtClean="0"/>
              <a:t> </a:t>
            </a:r>
            <a:r>
              <a:rPr lang="ar-SA" dirty="0" smtClean="0"/>
              <a:t>حيث </a:t>
            </a:r>
            <a:r>
              <a:rPr lang="ar-SA" dirty="0"/>
              <a:t>يعطى جهد ال </a:t>
            </a:r>
            <a:r>
              <a:rPr lang="en-US" dirty="0"/>
              <a:t>RMS </a:t>
            </a:r>
            <a:r>
              <a:rPr lang="ar-SA" dirty="0"/>
              <a:t>بالمعادلة</a:t>
            </a:r>
            <a:endParaRPr lang="en-US" dirty="0"/>
          </a:p>
        </p:txBody>
      </p:sp>
    </p:spTree>
    <p:extLst>
      <p:ext uri="{BB962C8B-B14F-4D97-AF65-F5344CB8AC3E}">
        <p14:creationId xmlns:p14="http://schemas.microsoft.com/office/powerpoint/2010/main" val="3821022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485122"/>
            <a:ext cx="5310933" cy="1639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191001"/>
            <a:ext cx="4724400" cy="18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5987" y="702646"/>
            <a:ext cx="9149987" cy="646331"/>
          </a:xfrm>
          <a:prstGeom prst="rect">
            <a:avLst/>
          </a:prstGeom>
        </p:spPr>
        <p:txBody>
          <a:bodyPr wrap="square">
            <a:spAutoFit/>
          </a:bodyPr>
          <a:lstStyle/>
          <a:p>
            <a:pPr algn="just" rtl="1"/>
            <a:r>
              <a:rPr lang="ar-SA" dirty="0"/>
              <a:t>الدائرة الثانية تستخدم إذا كان الحمل حتي مثل المحركات و المراوح و ... الخ. في الحقيقة هي مشابهة للدائرة السابقة فقط تم إضافة مكثف ومقاومة على أطراف التراياك لكي يقضي على جهود المستحثة الكبيرة الناتجة من تشغيل أحمال </a:t>
            </a:r>
            <a:r>
              <a:rPr lang="ar-SA" dirty="0" smtClean="0"/>
              <a:t>الحثية</a:t>
            </a:r>
            <a:endParaRPr lang="ar-SA" dirty="0"/>
          </a:p>
        </p:txBody>
      </p:sp>
      <p:sp>
        <p:nvSpPr>
          <p:cNvPr id="3" name="مستطيل 2"/>
          <p:cNvSpPr/>
          <p:nvPr/>
        </p:nvSpPr>
        <p:spPr>
          <a:xfrm>
            <a:off x="91728" y="3336668"/>
            <a:ext cx="9048178" cy="923330"/>
          </a:xfrm>
          <a:prstGeom prst="rect">
            <a:avLst/>
          </a:prstGeom>
        </p:spPr>
        <p:txBody>
          <a:bodyPr wrap="square">
            <a:spAutoFit/>
          </a:bodyPr>
          <a:lstStyle/>
          <a:p>
            <a:pPr algn="just" rtl="1"/>
            <a:r>
              <a:rPr lang="ar-SA" dirty="0"/>
              <a:t>الدائرة الثالثة تستخدم في حين إذا كان الحمل حتي ذات معامل قدرة قليلة ففي هذه الحالة قد لا تعمل الدائرة السابقة </a:t>
            </a:r>
            <a:r>
              <a:rPr lang="ar-SA" dirty="0" smtClean="0"/>
              <a:t>بشكل</a:t>
            </a:r>
            <a:r>
              <a:rPr lang="en-US" dirty="0" smtClean="0"/>
              <a:t> </a:t>
            </a:r>
            <a:r>
              <a:rPr lang="ar-SA" dirty="0" smtClean="0"/>
              <a:t>صحيح </a:t>
            </a:r>
            <a:r>
              <a:rPr lang="ar-SA" dirty="0"/>
              <a:t>لذا نقوم بإضافة تعديلات أخرى عليها الغرض من </a:t>
            </a:r>
            <a:r>
              <a:rPr lang="ar-SA" dirty="0" smtClean="0"/>
              <a:t>استخدام </a:t>
            </a:r>
            <a:r>
              <a:rPr lang="ar-SA" dirty="0"/>
              <a:t>الملف هنا تقليل تشوش الدائرة على أجهزة التي تعمل </a:t>
            </a:r>
            <a:r>
              <a:rPr lang="ar-SA" dirty="0" smtClean="0"/>
              <a:t>على</a:t>
            </a:r>
            <a:r>
              <a:rPr lang="en-US" dirty="0" smtClean="0"/>
              <a:t> </a:t>
            </a:r>
            <a:r>
              <a:rPr lang="ar-SA" dirty="0" smtClean="0"/>
              <a:t>أمواج </a:t>
            </a:r>
            <a:r>
              <a:rPr lang="en-US" dirty="0"/>
              <a:t>RF </a:t>
            </a:r>
            <a:r>
              <a:rPr lang="ar-SA" dirty="0"/>
              <a:t>هذا التشوش قد ينتج نتيجة تشغيل و إطفاء التراياك بسرعة عالية.</a:t>
            </a:r>
            <a:endParaRPr lang="en-US" dirty="0"/>
          </a:p>
        </p:txBody>
      </p:sp>
    </p:spTree>
    <p:extLst>
      <p:ext uri="{BB962C8B-B14F-4D97-AF65-F5344CB8AC3E}">
        <p14:creationId xmlns:p14="http://schemas.microsoft.com/office/powerpoint/2010/main" val="490909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4"/>
          <p:cNvSpPr/>
          <p:nvPr/>
        </p:nvSpPr>
        <p:spPr>
          <a:xfrm rot="5400000">
            <a:off x="700642" y="1094103"/>
            <a:ext cx="3541450" cy="4328748"/>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sp>
        <p:nvSpPr>
          <p:cNvPr id="125" name="Google Shape;125;p24"/>
          <p:cNvSpPr txBox="1">
            <a:spLocks noGrp="1"/>
          </p:cNvSpPr>
          <p:nvPr>
            <p:ph type="subTitle" idx="1"/>
          </p:nvPr>
        </p:nvSpPr>
        <p:spPr>
          <a:xfrm>
            <a:off x="467544" y="4293096"/>
            <a:ext cx="5256584" cy="6720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400" dirty="0" smtClean="0">
                <a:solidFill>
                  <a:schemeClr val="accent1">
                    <a:lumMod val="75000"/>
                  </a:schemeClr>
                </a:solidFill>
                <a:latin typeface="Lato Black" panose="020F0502020204030203" pitchFamily="34" charset="0"/>
                <a:ea typeface="Lato Black" panose="020F0502020204030203" pitchFamily="34" charset="0"/>
                <a:cs typeface="Lato Black" panose="020F0502020204030203" pitchFamily="34" charset="0"/>
              </a:rPr>
              <a:t>Summer Semester 2024/2025</a:t>
            </a:r>
          </a:p>
        </p:txBody>
      </p:sp>
      <p:sp>
        <p:nvSpPr>
          <p:cNvPr id="126" name="Google Shape;126;p24"/>
          <p:cNvSpPr txBox="1">
            <a:spLocks noGrp="1"/>
          </p:cNvSpPr>
          <p:nvPr>
            <p:ph type="ctrTitle"/>
          </p:nvPr>
        </p:nvSpPr>
        <p:spPr>
          <a:xfrm>
            <a:off x="306993" y="1676400"/>
            <a:ext cx="4184731" cy="1992357"/>
          </a:xfrm>
          <a:prstGeom prst="rect">
            <a:avLst/>
          </a:prstGeom>
        </p:spPr>
        <p:txBody>
          <a:bodyPr spcFirstLastPara="1" wrap="square" lIns="91425" tIns="91425" rIns="91425" bIns="91425" anchor="b" anchorCtr="0">
            <a:noAutofit/>
          </a:bodyPr>
          <a:lstStyle/>
          <a:p>
            <a:pPr algn="ctr"/>
            <a:r>
              <a:rPr lang="en-US" sz="3600" b="1" dirty="0" smtClean="0">
                <a:solidFill>
                  <a:schemeClr val="accent4">
                    <a:lumMod val="75000"/>
                  </a:schemeClr>
                </a:solidFill>
              </a:rPr>
              <a:t>LECTURE4:</a:t>
            </a:r>
            <a:br>
              <a:rPr lang="en-US" sz="3600" b="1" dirty="0" smtClean="0">
                <a:solidFill>
                  <a:schemeClr val="accent4">
                    <a:lumMod val="75000"/>
                  </a:schemeClr>
                </a:solidFill>
              </a:rPr>
            </a:br>
            <a:r>
              <a:rPr lang="en-US" sz="2800" b="1" dirty="0" smtClean="0">
                <a:solidFill>
                  <a:schemeClr val="accent4">
                    <a:lumMod val="75000"/>
                  </a:schemeClr>
                </a:solidFill>
              </a:rPr>
              <a:t>ELECTRICAL SWITCHES</a:t>
            </a:r>
            <a:endParaRPr sz="2800" b="1" dirty="0">
              <a:solidFill>
                <a:schemeClr val="accent4">
                  <a:lumMod val="75000"/>
                </a:schemeClr>
              </a:solidFill>
              <a:sym typeface="Livvic"/>
            </a:endParaRPr>
          </a:p>
        </p:txBody>
      </p:sp>
      <p:sp>
        <p:nvSpPr>
          <p:cNvPr id="127" name="Google Shape;127;p24"/>
          <p:cNvSpPr/>
          <p:nvPr/>
        </p:nvSpPr>
        <p:spPr>
          <a:xfrm rot="-5400000" flipH="1">
            <a:off x="-1660175" y="3147927"/>
            <a:ext cx="3541452" cy="2211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075" y="68627"/>
            <a:ext cx="3923332" cy="1226773"/>
          </a:xfrm>
          <a:prstGeom prst="rect">
            <a:avLst/>
          </a:prstGeom>
        </p:spPr>
      </p:pic>
      <p:sp>
        <p:nvSpPr>
          <p:cNvPr id="7" name="مستطيل 6"/>
          <p:cNvSpPr/>
          <p:nvPr/>
        </p:nvSpPr>
        <p:spPr>
          <a:xfrm>
            <a:off x="0" y="6405331"/>
            <a:ext cx="9144000" cy="452668"/>
          </a:xfrm>
          <a:prstGeom prst="rect">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a:solidFill>
                  <a:schemeClr val="accent4">
                    <a:lumMod val="75000"/>
                  </a:schemeClr>
                </a:solidFill>
                <a:latin typeface="Corbel" panose="020B0503020204020204" pitchFamily="34" charset="0"/>
                <a:ea typeface="BatangChe" panose="02030609000101010101" pitchFamily="49" charset="-127"/>
              </a:rPr>
              <a:t>Eng. Asma’  shara’b </a:t>
            </a:r>
            <a:r>
              <a:rPr lang="en-US" sz="1800" b="1" dirty="0" smtClean="0">
                <a:solidFill>
                  <a:schemeClr val="accent4">
                    <a:lumMod val="75000"/>
                  </a:schemeClr>
                </a:solidFill>
                <a:latin typeface="Corbel" panose="020B0503020204020204" pitchFamily="34" charset="0"/>
                <a:ea typeface="BatangChe" panose="02030609000101010101" pitchFamily="49" charset="-127"/>
              </a:rPr>
              <a:t>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199" y="1447800"/>
            <a:ext cx="3570141" cy="2169849"/>
          </a:xfrm>
          <a:prstGeom prst="rect">
            <a:avLst/>
          </a:prstGeom>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4038600"/>
            <a:ext cx="3570141" cy="2084070"/>
          </a:xfrm>
          <a:prstGeom prst="rect">
            <a:avLst/>
          </a:prstGeom>
        </p:spPr>
      </p:pic>
    </p:spTree>
    <p:extLst>
      <p:ext uri="{BB962C8B-B14F-4D97-AF65-F5344CB8AC3E}">
        <p14:creationId xmlns:p14="http://schemas.microsoft.com/office/powerpoint/2010/main" val="4284195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63" y="736454"/>
            <a:ext cx="2034578" cy="166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0445" y="2831310"/>
            <a:ext cx="3291555" cy="273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076" y="2559755"/>
            <a:ext cx="4318615" cy="357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2385741" y="728174"/>
            <a:ext cx="6758259" cy="1754326"/>
          </a:xfrm>
          <a:prstGeom prst="rect">
            <a:avLst/>
          </a:prstGeom>
        </p:spPr>
        <p:txBody>
          <a:bodyPr wrap="square">
            <a:spAutoFit/>
          </a:bodyPr>
          <a:lstStyle/>
          <a:p>
            <a:pPr algn="just" rtl="1"/>
            <a:r>
              <a:rPr lang="ar-SA" dirty="0"/>
              <a:t>مبدأ عمل الدوائر الموضحة في الأعلى هو قطع جزء من موجة المترددة كما موضح في الشكل التالي, فبالتالي يمكن التحكم بسرعة المروحة عن طريق التحكم بالقدرة التي تذهب إلى المروحة من مصدر الجهد تسمى هذه الطريقة </a:t>
            </a:r>
            <a:r>
              <a:rPr lang="en-US" dirty="0"/>
              <a:t>Phase angle </a:t>
            </a:r>
            <a:r>
              <a:rPr lang="en-US" dirty="0" smtClean="0"/>
              <a:t>, control </a:t>
            </a:r>
            <a:r>
              <a:rPr lang="ar-SA" dirty="0"/>
              <a:t>يتم ذلك عن طريق تشغيل و إطفاء التراياك خلال شحن وتفريغ المكثف المربوط جنب الدياك, حيث أن </a:t>
            </a:r>
            <a:r>
              <a:rPr lang="ar-SA" dirty="0" smtClean="0"/>
              <a:t>المقاومة</a:t>
            </a:r>
            <a:r>
              <a:rPr lang="en-US" dirty="0" smtClean="0"/>
              <a:t> </a:t>
            </a:r>
            <a:r>
              <a:rPr lang="ar-SA" dirty="0" smtClean="0"/>
              <a:t>المتغيرة </a:t>
            </a:r>
            <a:r>
              <a:rPr lang="ar-SA" dirty="0"/>
              <a:t>تتحكم بسرعة الشحن فبالتالي سرعة تشغيل و إطفاء التراياك التي يحدد سرعة المروحة.</a:t>
            </a:r>
            <a:endParaRPr lang="en-US" dirty="0"/>
          </a:p>
        </p:txBody>
      </p:sp>
    </p:spTree>
    <p:extLst>
      <p:ext uri="{BB962C8B-B14F-4D97-AF65-F5344CB8AC3E}">
        <p14:creationId xmlns:p14="http://schemas.microsoft.com/office/powerpoint/2010/main" val="38093515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8434" y="1171575"/>
            <a:ext cx="42291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905" y="1317477"/>
            <a:ext cx="480060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00986" y="4191000"/>
            <a:ext cx="9048178" cy="923330"/>
          </a:xfrm>
          <a:prstGeom prst="rect">
            <a:avLst/>
          </a:prstGeom>
        </p:spPr>
        <p:txBody>
          <a:bodyPr wrap="square">
            <a:spAutoFit/>
          </a:bodyPr>
          <a:lstStyle/>
          <a:p>
            <a:pPr algn="just" rtl="1"/>
            <a:r>
              <a:rPr lang="ar-SA" dirty="0"/>
              <a:t>نبدأ من المصدر حيث عدد الاسلاك (3) وهي تمثل الخط الحامي </a:t>
            </a:r>
            <a:r>
              <a:rPr lang="en-US" dirty="0" smtClean="0"/>
              <a:t>L</a:t>
            </a:r>
            <a:r>
              <a:rPr lang="en-US" sz="1600" dirty="0" smtClean="0"/>
              <a:t>1</a:t>
            </a:r>
            <a:r>
              <a:rPr lang="en-US" dirty="0" smtClean="0"/>
              <a:t> </a:t>
            </a:r>
            <a:r>
              <a:rPr lang="ar-SA" dirty="0" smtClean="0"/>
              <a:t>والخط </a:t>
            </a:r>
            <a:r>
              <a:rPr lang="ar-SA" dirty="0"/>
              <a:t>البارد او المحايد </a:t>
            </a:r>
            <a:r>
              <a:rPr lang="en-US" dirty="0" smtClean="0"/>
              <a:t>N </a:t>
            </a:r>
            <a:r>
              <a:rPr lang="ar-SA" dirty="0"/>
              <a:t>وهو بلون الازرق وخط الحماية الارضي </a:t>
            </a:r>
            <a:r>
              <a:rPr lang="en-US" dirty="0" smtClean="0"/>
              <a:t>PE </a:t>
            </a:r>
            <a:r>
              <a:rPr lang="ar-SA" dirty="0"/>
              <a:t>وهو بلون الاخضر ونلاحظ ان الخط الحامي تم توصيله الى المفتاح الدايمر اما الخط البارد فتم توصيله </a:t>
            </a:r>
            <a:r>
              <a:rPr lang="ar-SA" dirty="0" smtClean="0"/>
              <a:t>الى</a:t>
            </a:r>
            <a:r>
              <a:rPr lang="en-US" dirty="0" smtClean="0"/>
              <a:t> </a:t>
            </a:r>
            <a:r>
              <a:rPr lang="ar-SA" dirty="0" smtClean="0"/>
              <a:t>احد </a:t>
            </a:r>
            <a:r>
              <a:rPr lang="ar-SA" dirty="0"/>
              <a:t>اطراف كل من المصباحين وخط الحماية الارضية تم توصيله مع هيكل (شصي) المصباحين والى مفتاح الديمر.</a:t>
            </a:r>
            <a:endParaRPr lang="en-US" dirty="0"/>
          </a:p>
        </p:txBody>
      </p:sp>
      <p:sp>
        <p:nvSpPr>
          <p:cNvPr id="3" name="مستطيل 2"/>
          <p:cNvSpPr/>
          <p:nvPr/>
        </p:nvSpPr>
        <p:spPr>
          <a:xfrm>
            <a:off x="5988081" y="757331"/>
            <a:ext cx="3151825" cy="369332"/>
          </a:xfrm>
          <a:prstGeom prst="rect">
            <a:avLst/>
          </a:prstGeom>
        </p:spPr>
        <p:txBody>
          <a:bodyPr wrap="none">
            <a:spAutoFit/>
          </a:bodyPr>
          <a:lstStyle/>
          <a:p>
            <a:r>
              <a:rPr lang="ar-SA" dirty="0"/>
              <a:t>او ممكن ان يكون هكذا لانارة 3 مصابيح</a:t>
            </a:r>
            <a:endParaRPr lang="en-US" dirty="0"/>
          </a:p>
        </p:txBody>
      </p:sp>
    </p:spTree>
    <p:extLst>
      <p:ext uri="{BB962C8B-B14F-4D97-AF65-F5344CB8AC3E}">
        <p14:creationId xmlns:p14="http://schemas.microsoft.com/office/powerpoint/2010/main" val="301840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056" y="952945"/>
            <a:ext cx="4082249"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0" y="952945"/>
            <a:ext cx="460406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200" y="3508992"/>
            <a:ext cx="2514600" cy="2772398"/>
          </a:xfrm>
          <a:prstGeom prst="rect">
            <a:avLst/>
          </a:prstGeom>
        </p:spPr>
      </p:pic>
    </p:spTree>
    <p:extLst>
      <p:ext uri="{BB962C8B-B14F-4D97-AF65-F5344CB8AC3E}">
        <p14:creationId xmlns:p14="http://schemas.microsoft.com/office/powerpoint/2010/main" val="4909091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sz="2400" b="1" dirty="0">
                <a:solidFill>
                  <a:srgbClr val="FF0000"/>
                </a:solidFill>
                <a:latin typeface="Corbel" panose="020B0503020204020204" pitchFamily="34" charset="0"/>
                <a:ea typeface="BatangChe" panose="02030609000101010101" pitchFamily="49" charset="-127"/>
              </a:rPr>
              <a:t>الأباجور (الشتر) الكهربائي</a:t>
            </a:r>
            <a:endParaRPr lang="en-US" sz="2400" b="1" dirty="0">
              <a:solidFill>
                <a:srgbClr val="FF0000"/>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351" y="3733800"/>
            <a:ext cx="2845428" cy="152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64" y="990600"/>
            <a:ext cx="4220836" cy="1981200"/>
          </a:xfrm>
          <a:prstGeom prst="rect">
            <a:avLst/>
          </a:prstGeom>
        </p:spPr>
      </p:pic>
      <p:sp>
        <p:nvSpPr>
          <p:cNvPr id="3" name="مستطيل 2"/>
          <p:cNvSpPr/>
          <p:nvPr/>
        </p:nvSpPr>
        <p:spPr>
          <a:xfrm>
            <a:off x="3814544" y="743137"/>
            <a:ext cx="5387119" cy="2031325"/>
          </a:xfrm>
          <a:prstGeom prst="rect">
            <a:avLst/>
          </a:prstGeom>
        </p:spPr>
        <p:txBody>
          <a:bodyPr wrap="square">
            <a:spAutoFit/>
          </a:bodyPr>
          <a:lstStyle/>
          <a:p>
            <a:pPr algn="r"/>
            <a:r>
              <a:rPr lang="ar-SA" dirty="0"/>
              <a:t>محرك (الأباجور) الكهربائي :</a:t>
            </a:r>
          </a:p>
          <a:p>
            <a:pPr algn="r"/>
            <a:r>
              <a:rPr lang="ar-SA" dirty="0"/>
              <a:t>عبارة عن محرك كهربائي يعمل من مصدر</a:t>
            </a:r>
          </a:p>
          <a:p>
            <a:pPr algn="r"/>
            <a:r>
              <a:rPr lang="ar-SA" dirty="0"/>
              <a:t>جهد متناوب بقيمة جهد (220) فولتاً وبتردد</a:t>
            </a:r>
          </a:p>
          <a:p>
            <a:pPr algn="r"/>
            <a:r>
              <a:rPr lang="ar-SA" dirty="0"/>
              <a:t>50 هرتزاً، ويدور بسرعة بطيئة (تقريبا 15 دورة</a:t>
            </a:r>
          </a:p>
          <a:p>
            <a:pPr algn="r"/>
            <a:r>
              <a:rPr lang="ar-SA" dirty="0"/>
              <a:t>في الدقيقة)، وعادة ما يكون ذا قدرة كهربائية</a:t>
            </a:r>
          </a:p>
          <a:p>
            <a:pPr algn="r"/>
            <a:r>
              <a:rPr lang="ar-SA" dirty="0"/>
              <a:t>تتراوح ما بين (150) - (350) وات، ويبين</a:t>
            </a:r>
          </a:p>
          <a:p>
            <a:pPr algn="r"/>
            <a:r>
              <a:rPr lang="ar-SA" dirty="0"/>
              <a:t>الشكل أحد أشكال محركات (الأباجور).</a:t>
            </a:r>
            <a:endParaRPr lang="en-US" dirty="0"/>
          </a:p>
        </p:txBody>
      </p:sp>
      <p:sp>
        <p:nvSpPr>
          <p:cNvPr id="4" name="مستطيل 3"/>
          <p:cNvSpPr/>
          <p:nvPr/>
        </p:nvSpPr>
        <p:spPr>
          <a:xfrm>
            <a:off x="712" y="3124912"/>
            <a:ext cx="9038920" cy="646331"/>
          </a:xfrm>
          <a:prstGeom prst="rect">
            <a:avLst/>
          </a:prstGeom>
        </p:spPr>
        <p:txBody>
          <a:bodyPr wrap="square">
            <a:spAutoFit/>
          </a:bodyPr>
          <a:lstStyle/>
          <a:p>
            <a:pPr algn="r"/>
            <a:r>
              <a:rPr lang="ar-SA" dirty="0"/>
              <a:t>يخرج عادة من أطراف المحرك كابل ذو (4) أطراف كما هو مبين في الشكل، وتكون </a:t>
            </a:r>
            <a:r>
              <a:rPr lang="ar-SA" dirty="0" smtClean="0"/>
              <a:t>بالألوان</a:t>
            </a:r>
            <a:r>
              <a:rPr lang="en-US" dirty="0" smtClean="0"/>
              <a:t>  </a:t>
            </a:r>
            <a:endParaRPr lang="ar-SA" dirty="0"/>
          </a:p>
          <a:p>
            <a:pPr algn="r"/>
            <a:r>
              <a:rPr lang="ar-SA" dirty="0"/>
              <a:t>القياسية الآتية: (البني، الأسود، الأزرق، الأصفر المموج بالأخضر).</a:t>
            </a:r>
            <a:endParaRPr lang="en-US"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955" y="4180657"/>
            <a:ext cx="4054475" cy="206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8409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8148" y="838200"/>
            <a:ext cx="448351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40" y="3276600"/>
            <a:ext cx="5569360" cy="309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09091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838200"/>
            <a:ext cx="383003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86" y="838200"/>
            <a:ext cx="485668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86" y="3276600"/>
            <a:ext cx="5004414" cy="2496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23449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47" y="3665583"/>
            <a:ext cx="3566510" cy="188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0" y="761192"/>
            <a:ext cx="9149697" cy="2585323"/>
          </a:xfrm>
          <a:prstGeom prst="rect">
            <a:avLst/>
          </a:prstGeom>
        </p:spPr>
        <p:txBody>
          <a:bodyPr wrap="square">
            <a:spAutoFit/>
          </a:bodyPr>
          <a:lstStyle/>
          <a:p>
            <a:pPr algn="just" rtl="1"/>
            <a:r>
              <a:rPr lang="ar-SA" dirty="0"/>
              <a:t>تحتاج دائرة توصيل محرك (الأباجور) الكهربائي وتشغيله إلى :</a:t>
            </a:r>
          </a:p>
          <a:p>
            <a:pPr marL="342900" indent="-342900" algn="just" rtl="1">
              <a:buAutoNum type="arabicPeriod"/>
            </a:pPr>
            <a:r>
              <a:rPr lang="ar-SA" dirty="0" smtClean="0"/>
              <a:t>كابل </a:t>
            </a:r>
            <a:r>
              <a:rPr lang="ar-SA" dirty="0"/>
              <a:t>مرن يحتوي على ثلاثة أسلاك وذلك لتوصيل التيار الكهربائي ونقله من مصدر </a:t>
            </a:r>
            <a:r>
              <a:rPr lang="ar-SA" dirty="0" smtClean="0"/>
              <a:t>الجهد</a:t>
            </a:r>
            <a:r>
              <a:rPr lang="en-US" dirty="0" smtClean="0"/>
              <a:t> </a:t>
            </a:r>
            <a:r>
              <a:rPr lang="ar-SA" dirty="0" smtClean="0"/>
              <a:t>المتناوب </a:t>
            </a:r>
            <a:r>
              <a:rPr lang="ar-SA" dirty="0"/>
              <a:t>(بجهد 220 فولتاً) إلى محرك (الأباجور)، وعادة ما تكون أقل مساحة مقطع </a:t>
            </a:r>
            <a:r>
              <a:rPr lang="ar-SA" dirty="0" smtClean="0"/>
              <a:t>لهذه</a:t>
            </a:r>
            <a:r>
              <a:rPr lang="en-US" dirty="0" smtClean="0"/>
              <a:t> </a:t>
            </a:r>
            <a:r>
              <a:rPr lang="ar-SA" dirty="0" smtClean="0"/>
              <a:t>الأسلاك </a:t>
            </a:r>
            <a:r>
              <a:rPr lang="ar-SA" dirty="0"/>
              <a:t>(1,5) ملم) كما هو مبين في الشكل</a:t>
            </a:r>
            <a:r>
              <a:rPr lang="ar-SA" dirty="0" smtClean="0"/>
              <a:t>.</a:t>
            </a:r>
            <a:endParaRPr lang="en-US" dirty="0" smtClean="0"/>
          </a:p>
          <a:p>
            <a:pPr marL="342900" indent="-342900" algn="just" rtl="1">
              <a:buAutoNum type="arabicPeriod"/>
            </a:pPr>
            <a:endParaRPr lang="en-US" dirty="0"/>
          </a:p>
          <a:p>
            <a:pPr marL="342900" indent="-342900" algn="just" rtl="1">
              <a:buAutoNum type="arabicPeriod"/>
            </a:pPr>
            <a:endParaRPr lang="en-US" dirty="0" smtClean="0"/>
          </a:p>
          <a:p>
            <a:pPr marL="342900" indent="-342900" algn="just" rtl="1">
              <a:buAutoNum type="arabicPeriod"/>
            </a:pPr>
            <a:endParaRPr lang="ar-SA" dirty="0"/>
          </a:p>
          <a:p>
            <a:pPr algn="just" rtl="1"/>
            <a:r>
              <a:rPr lang="ar-SA" dirty="0"/>
              <a:t>2. كابل متصل بأطراف محرك (الأباجور) : يضم الكابل أربعة أسلاك بألوان مختلفة كل منها بمساحة مقطع ( 0.75 </a:t>
            </a:r>
            <a:r>
              <a:rPr lang="ar-SA" dirty="0" smtClean="0"/>
              <a:t>ملم² </a:t>
            </a:r>
            <a:r>
              <a:rPr lang="ar-SA" dirty="0"/>
              <a:t>) ، وعادة ما يتصل أحد طرفي هذا الكابل مع أطراف محرك (الأباجور الداخلية بينما يبقى الطرف الآخر للكابل - الذي يكون بطول مناسب بحدود </a:t>
            </a:r>
            <a:r>
              <a:rPr lang="ar-SA" dirty="0" smtClean="0"/>
              <a:t>متر</a:t>
            </a:r>
            <a:r>
              <a:rPr lang="en-US" dirty="0" smtClean="0"/>
              <a:t> </a:t>
            </a:r>
            <a:r>
              <a:rPr lang="ar-SA" dirty="0" smtClean="0"/>
              <a:t>ونصف </a:t>
            </a:r>
            <a:r>
              <a:rPr lang="ar-SA" dirty="0"/>
              <a:t>- لتوصيله مباشرة مع دائرة تشغيل (الأباجور الكهربائي كما هو مبين في الشكل.</a:t>
            </a:r>
            <a:endParaRPr lang="en-US" dirty="0"/>
          </a:p>
        </p:txBody>
      </p:sp>
    </p:spTree>
    <p:extLst>
      <p:ext uri="{BB962C8B-B14F-4D97-AF65-F5344CB8AC3E}">
        <p14:creationId xmlns:p14="http://schemas.microsoft.com/office/powerpoint/2010/main" val="28442992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sz="2400" b="1" dirty="0">
                <a:solidFill>
                  <a:srgbClr val="FF0000"/>
                </a:solidFill>
                <a:latin typeface="Corbel" panose="020B0503020204020204" pitchFamily="34" charset="0"/>
                <a:ea typeface="BatangChe" panose="02030609000101010101" pitchFamily="49" charset="-127"/>
              </a:rPr>
              <a:t>مبدأ عمل مفاتيح نهاية الشوط في دائرة تشغيل (الأباجور) الكهربائي :</a:t>
            </a:r>
            <a:endParaRPr lang="en-US" sz="2400" b="1" dirty="0">
              <a:solidFill>
                <a:srgbClr val="FF0000"/>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906" y="3121010"/>
            <a:ext cx="3270646" cy="197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8111" y="916126"/>
            <a:ext cx="3227230" cy="198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488144"/>
            <a:ext cx="3439965" cy="2775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143400" y="952012"/>
            <a:ext cx="5563830" cy="2585323"/>
          </a:xfrm>
          <a:prstGeom prst="rect">
            <a:avLst/>
          </a:prstGeom>
        </p:spPr>
        <p:txBody>
          <a:bodyPr wrap="square">
            <a:spAutoFit/>
          </a:bodyPr>
          <a:lstStyle/>
          <a:p>
            <a:pPr algn="just" rtl="1"/>
            <a:r>
              <a:rPr lang="ar-SA" dirty="0"/>
              <a:t>يوضح الشكل آلية عمل مفتاحي نهاية الشوط لمحرك (الأباجور):</a:t>
            </a:r>
          </a:p>
          <a:p>
            <a:pPr algn="just" rtl="1"/>
            <a:r>
              <a:rPr lang="ar-SA" dirty="0"/>
              <a:t>إن الضغط على ضاغط رفع (الأباجور) إلى الأعلى يجعل حركة شرائح (الأباجور) تستمر بالارتفاع إلى الأعلى وفي لحظة معينة تلامس هذه الشرائح عتلة مفتاح نهاية الشوط العلوي </a:t>
            </a:r>
            <a:r>
              <a:rPr lang="en-US" dirty="0" smtClean="0"/>
              <a:t>S</a:t>
            </a:r>
            <a:r>
              <a:rPr lang="en-US" sz="1600" dirty="0" smtClean="0"/>
              <a:t>2</a:t>
            </a:r>
            <a:r>
              <a:rPr lang="en-US" sz="1400" dirty="0" smtClean="0"/>
              <a:t> </a:t>
            </a:r>
            <a:r>
              <a:rPr lang="ar-SA" dirty="0" smtClean="0"/>
              <a:t>مما </a:t>
            </a:r>
            <a:r>
              <a:rPr lang="ar-SA" dirty="0"/>
              <a:t>يعمل على فصل التيار الكهربائي عن دارة تشغيل (الأباجور) إلى الأعلى فيتوقف المحرك عن الدوران. وهذا أيضاً ما يحدث في حالة دوران المحرك بالاتجاه المعاكس لإغلاق (الأباجور) حيث تلامس هذه الشرائح في حالة النزول مفتاح نهاية الشوط السفلي </a:t>
            </a:r>
            <a:r>
              <a:rPr lang="en-US" dirty="0" smtClean="0"/>
              <a:t>S</a:t>
            </a:r>
            <a:r>
              <a:rPr lang="en-US" sz="1400" dirty="0" smtClean="0"/>
              <a:t>1</a:t>
            </a:r>
            <a:r>
              <a:rPr lang="en-US" dirty="0" smtClean="0"/>
              <a:t> </a:t>
            </a:r>
            <a:r>
              <a:rPr lang="ar-SA" dirty="0"/>
              <a:t>مما يعمل على فصل التيار الكهربائي عن دارة تشغيل المحرك فيتوقف </a:t>
            </a:r>
            <a:r>
              <a:rPr lang="ar-SA" dirty="0" smtClean="0"/>
              <a:t>عن</a:t>
            </a:r>
            <a:r>
              <a:rPr lang="en-US" dirty="0" smtClean="0"/>
              <a:t> </a:t>
            </a:r>
            <a:r>
              <a:rPr lang="ar-SA" dirty="0" smtClean="0"/>
              <a:t>الدوران</a:t>
            </a:r>
            <a:r>
              <a:rPr lang="ar-SA" dirty="0"/>
              <a:t>.</a:t>
            </a:r>
            <a:endParaRPr lang="en-US" dirty="0"/>
          </a:p>
        </p:txBody>
      </p:sp>
      <p:sp>
        <p:nvSpPr>
          <p:cNvPr id="4" name="مستطيل 3"/>
          <p:cNvSpPr/>
          <p:nvPr/>
        </p:nvSpPr>
        <p:spPr>
          <a:xfrm>
            <a:off x="5506122" y="5181600"/>
            <a:ext cx="3469219" cy="369332"/>
          </a:xfrm>
          <a:prstGeom prst="rect">
            <a:avLst/>
          </a:prstGeom>
        </p:spPr>
        <p:txBody>
          <a:bodyPr wrap="none">
            <a:spAutoFit/>
          </a:bodyPr>
          <a:lstStyle/>
          <a:p>
            <a:r>
              <a:rPr lang="ar-SA" dirty="0"/>
              <a:t>أطراف كابل المحرك يخرج منه أربعة أسلاك</a:t>
            </a:r>
            <a:endParaRPr lang="en-US" dirty="0"/>
          </a:p>
        </p:txBody>
      </p:sp>
    </p:spTree>
    <p:extLst>
      <p:ext uri="{BB962C8B-B14F-4D97-AF65-F5344CB8AC3E}">
        <p14:creationId xmlns:p14="http://schemas.microsoft.com/office/powerpoint/2010/main" val="24623449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76" y="4498101"/>
            <a:ext cx="4080544" cy="1836245"/>
          </a:xfrm>
          <a:prstGeom prst="rect">
            <a:avLst/>
          </a:prstGeom>
        </p:spPr>
      </p:pic>
      <p:sp>
        <p:nvSpPr>
          <p:cNvPr id="3" name="مستطيل 2"/>
          <p:cNvSpPr/>
          <p:nvPr/>
        </p:nvSpPr>
        <p:spPr>
          <a:xfrm>
            <a:off x="100986" y="751344"/>
            <a:ext cx="9043014" cy="3416320"/>
          </a:xfrm>
          <a:prstGeom prst="rect">
            <a:avLst/>
          </a:prstGeom>
        </p:spPr>
        <p:txBody>
          <a:bodyPr wrap="square">
            <a:spAutoFit/>
          </a:bodyPr>
          <a:lstStyle/>
          <a:p>
            <a:pPr algn="just" rtl="1"/>
            <a:r>
              <a:rPr lang="ar-SA" dirty="0"/>
              <a:t>مخطط دائرة توصيل محرك (الأباجور) الكهربائي وتشغيله:</a:t>
            </a:r>
          </a:p>
          <a:p>
            <a:pPr algn="just" rtl="1"/>
            <a:r>
              <a:rPr lang="ar-SA" dirty="0"/>
              <a:t>يبين الشكل مخطط توصيل دائرة تشغيل (الأباجور) إلى الأسفل وإلى الأعلى بواسطة ضاغطين (مثبتين في جسم واحد أحدهما لتشغيل (الأباجور) إلى الأعلى، بينما يستخدم الآخر</a:t>
            </a:r>
          </a:p>
          <a:p>
            <a:pPr algn="just" rtl="1"/>
            <a:r>
              <a:rPr lang="ar-SA" dirty="0"/>
              <a:t>لتشغيل (الأباجور) إلى الأسفل.</a:t>
            </a:r>
          </a:p>
          <a:p>
            <a:pPr algn="just" rtl="1"/>
            <a:r>
              <a:rPr lang="ar-SA" dirty="0"/>
              <a:t>وكما هو موضح في الشكل يتم توصيل خطي الإرث الأرضي) ذي اللون الأصفر المموج بالا خضر لكل من كابل التغذية وكابل توصيل أطراف المحرك معاً</a:t>
            </a:r>
          </a:p>
          <a:p>
            <a:pPr algn="just" rtl="1"/>
            <a:r>
              <a:rPr lang="ar-SA" dirty="0"/>
              <a:t>مباشرة، وكذلك الحال يتم توصيل الخط المتعادل ذي اللون الأزرق لكل من كابل التغذية وكابل توصيل أطراف المحرك معاً بواسطة (كلمنت) توصيل مباشرة . إضافة لذلك يتم توصيل الخط الحار (الفاز) ذي اللون البني الخاص بكابل التغذية مع النقطة رقم (2) في الضاغط المزدوج والتي تتصل مع النقطة (5) في الضاغط نفسه بوصله صغيرة خاصة (جمبر)، وكذلك يتم توصيل الخط البني لكابل توصيل أطراف المحرك مع النقطة رقم (3) في الضاغط المزدوج والخاصة</a:t>
            </a:r>
          </a:p>
          <a:p>
            <a:pPr algn="r"/>
            <a:r>
              <a:rPr lang="ar-SA" dirty="0"/>
              <a:t>برفع (الأباجور) للأعلى. بينما يتم توصيل الخط ذي اللون الأسود لكابل توصيل أطراف المحرك مع النقطة رقم (4) بالضاغط المزدوج والخاصة بتنزيل (الأباجور) إلى الأسفل.</a:t>
            </a:r>
            <a:endParaRPr lang="en-US" dirty="0"/>
          </a:p>
        </p:txBody>
      </p:sp>
    </p:spTree>
    <p:extLst>
      <p:ext uri="{BB962C8B-B14F-4D97-AF65-F5344CB8AC3E}">
        <p14:creationId xmlns:p14="http://schemas.microsoft.com/office/powerpoint/2010/main" val="490909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850" y="3962400"/>
            <a:ext cx="1931350" cy="1931350"/>
          </a:xfrm>
          <a:prstGeom prst="rect">
            <a:avLst/>
          </a:prstGeom>
        </p:spPr>
      </p:pic>
      <p:sp>
        <p:nvSpPr>
          <p:cNvPr id="5" name="مستطيل 4"/>
          <p:cNvSpPr/>
          <p:nvPr/>
        </p:nvSpPr>
        <p:spPr>
          <a:xfrm>
            <a:off x="228600" y="838200"/>
            <a:ext cx="5867400" cy="646331"/>
          </a:xfrm>
          <a:prstGeom prst="rect">
            <a:avLst/>
          </a:prstGeom>
        </p:spPr>
        <p:txBody>
          <a:bodyPr wrap="square">
            <a:spAutoFit/>
          </a:bodyPr>
          <a:lstStyle/>
          <a:p>
            <a:r>
              <a:rPr lang="en-US" dirty="0">
                <a:hlinkClick r:id="rId5"/>
              </a:rPr>
              <a:t>https://</a:t>
            </a:r>
            <a:r>
              <a:rPr lang="en-US" dirty="0" smtClean="0">
                <a:hlinkClick r:id="rId5"/>
              </a:rPr>
              <a:t>www.youtube.com/watch?v=pClFkI3EWaM</a:t>
            </a:r>
            <a:endParaRPr lang="en-US" dirty="0" smtClean="0"/>
          </a:p>
          <a:p>
            <a:endParaRPr lang="en-US" dirty="0"/>
          </a:p>
        </p:txBody>
      </p:sp>
      <p:sp>
        <p:nvSpPr>
          <p:cNvPr id="6" name="مستطيل 5"/>
          <p:cNvSpPr/>
          <p:nvPr/>
        </p:nvSpPr>
        <p:spPr>
          <a:xfrm>
            <a:off x="228600" y="1295400"/>
            <a:ext cx="5181600" cy="646331"/>
          </a:xfrm>
          <a:prstGeom prst="rect">
            <a:avLst/>
          </a:prstGeom>
        </p:spPr>
        <p:txBody>
          <a:bodyPr wrap="square">
            <a:spAutoFit/>
          </a:bodyPr>
          <a:lstStyle/>
          <a:p>
            <a:r>
              <a:rPr lang="en-US" dirty="0">
                <a:hlinkClick r:id="rId6"/>
              </a:rPr>
              <a:t>https://</a:t>
            </a:r>
            <a:r>
              <a:rPr lang="en-US" dirty="0" smtClean="0">
                <a:hlinkClick r:id="rId6"/>
              </a:rPr>
              <a:t>www.youtube.com/watch?v=hbOzNt5lBxw</a:t>
            </a:r>
            <a:endParaRPr lang="en-US" dirty="0" smtClean="0"/>
          </a:p>
          <a:p>
            <a:endParaRPr lang="en-US" dirty="0"/>
          </a:p>
        </p:txBody>
      </p:sp>
      <p:sp>
        <p:nvSpPr>
          <p:cNvPr id="7" name="مستطيل 6"/>
          <p:cNvSpPr/>
          <p:nvPr/>
        </p:nvSpPr>
        <p:spPr>
          <a:xfrm>
            <a:off x="228600" y="1647914"/>
            <a:ext cx="5257800" cy="646331"/>
          </a:xfrm>
          <a:prstGeom prst="rect">
            <a:avLst/>
          </a:prstGeom>
        </p:spPr>
        <p:txBody>
          <a:bodyPr wrap="square">
            <a:spAutoFit/>
          </a:bodyPr>
          <a:lstStyle/>
          <a:p>
            <a:r>
              <a:rPr lang="en-US" dirty="0">
                <a:hlinkClick r:id="rId7"/>
              </a:rPr>
              <a:t>https://</a:t>
            </a:r>
            <a:r>
              <a:rPr lang="en-US" dirty="0" smtClean="0">
                <a:hlinkClick r:id="rId7"/>
              </a:rPr>
              <a:t>www.youtube.com/watch?v=HG5Kho73yu0</a:t>
            </a:r>
            <a:endParaRPr lang="en-US" dirty="0" smtClean="0"/>
          </a:p>
          <a:p>
            <a:endParaRPr lang="en-US" dirty="0"/>
          </a:p>
        </p:txBody>
      </p:sp>
      <p:sp>
        <p:nvSpPr>
          <p:cNvPr id="8" name="مستطيل 7"/>
          <p:cNvSpPr/>
          <p:nvPr/>
        </p:nvSpPr>
        <p:spPr>
          <a:xfrm>
            <a:off x="228600" y="1991882"/>
            <a:ext cx="5105400" cy="923330"/>
          </a:xfrm>
          <a:prstGeom prst="rect">
            <a:avLst/>
          </a:prstGeom>
        </p:spPr>
        <p:txBody>
          <a:bodyPr wrap="square">
            <a:spAutoFit/>
          </a:bodyPr>
          <a:lstStyle/>
          <a:p>
            <a:r>
              <a:rPr lang="en-US" dirty="0">
                <a:hlinkClick r:id="rId8"/>
              </a:rPr>
              <a:t>https://</a:t>
            </a:r>
            <a:r>
              <a:rPr lang="en-US" dirty="0" smtClean="0">
                <a:hlinkClick r:id="rId8"/>
              </a:rPr>
              <a:t>www.youtube.com/watch?v=Fo3hQFAFVuo</a:t>
            </a:r>
            <a:endParaRPr lang="en-US" dirty="0" smtClean="0"/>
          </a:p>
          <a:p>
            <a:endParaRPr lang="en-US" dirty="0" smtClean="0"/>
          </a:p>
          <a:p>
            <a:endParaRPr lang="en-US" dirty="0"/>
          </a:p>
        </p:txBody>
      </p:sp>
      <p:sp>
        <p:nvSpPr>
          <p:cNvPr id="9" name="مستطيل 8"/>
          <p:cNvSpPr/>
          <p:nvPr/>
        </p:nvSpPr>
        <p:spPr>
          <a:xfrm>
            <a:off x="228600" y="2344396"/>
            <a:ext cx="5791200" cy="646331"/>
          </a:xfrm>
          <a:prstGeom prst="rect">
            <a:avLst/>
          </a:prstGeom>
        </p:spPr>
        <p:txBody>
          <a:bodyPr wrap="square">
            <a:spAutoFit/>
          </a:bodyPr>
          <a:lstStyle/>
          <a:p>
            <a:r>
              <a:rPr lang="en-US" dirty="0">
                <a:hlinkClick r:id="rId9"/>
              </a:rPr>
              <a:t>https://</a:t>
            </a:r>
            <a:r>
              <a:rPr lang="en-US" dirty="0" smtClean="0">
                <a:hlinkClick r:id="rId9"/>
              </a:rPr>
              <a:t>www.youtube.com/watch?v=rJ21NziAqs0</a:t>
            </a:r>
            <a:endParaRPr lang="en-US" dirty="0" smtClean="0"/>
          </a:p>
          <a:p>
            <a:endParaRPr lang="en-US" dirty="0"/>
          </a:p>
        </p:txBody>
      </p:sp>
      <p:sp>
        <p:nvSpPr>
          <p:cNvPr id="10" name="مستطيل 9"/>
          <p:cNvSpPr/>
          <p:nvPr/>
        </p:nvSpPr>
        <p:spPr>
          <a:xfrm>
            <a:off x="228600" y="2794926"/>
            <a:ext cx="5025364" cy="646331"/>
          </a:xfrm>
          <a:prstGeom prst="rect">
            <a:avLst/>
          </a:prstGeom>
        </p:spPr>
        <p:txBody>
          <a:bodyPr wrap="square">
            <a:spAutoFit/>
          </a:bodyPr>
          <a:lstStyle/>
          <a:p>
            <a:r>
              <a:rPr lang="en-US" dirty="0">
                <a:hlinkClick r:id="rId10"/>
              </a:rPr>
              <a:t>https://</a:t>
            </a:r>
            <a:r>
              <a:rPr lang="en-US" dirty="0" smtClean="0">
                <a:hlinkClick r:id="rId10"/>
              </a:rPr>
              <a:t>www.youtube.com/watch?v=lvod95De4y4</a:t>
            </a:r>
            <a:endParaRPr lang="en-US" dirty="0" smtClean="0"/>
          </a:p>
          <a:p>
            <a:endParaRPr lang="en-US" dirty="0"/>
          </a:p>
        </p:txBody>
      </p:sp>
      <p:sp>
        <p:nvSpPr>
          <p:cNvPr id="11" name="مستطيل 10"/>
          <p:cNvSpPr/>
          <p:nvPr/>
        </p:nvSpPr>
        <p:spPr>
          <a:xfrm>
            <a:off x="118076" y="3105835"/>
            <a:ext cx="6739924" cy="646331"/>
          </a:xfrm>
          <a:prstGeom prst="rect">
            <a:avLst/>
          </a:prstGeom>
        </p:spPr>
        <p:txBody>
          <a:bodyPr wrap="square">
            <a:spAutoFit/>
          </a:bodyPr>
          <a:lstStyle/>
          <a:p>
            <a:r>
              <a:rPr lang="en-US" dirty="0">
                <a:hlinkClick r:id="rId6"/>
              </a:rPr>
              <a:t>https://</a:t>
            </a:r>
            <a:r>
              <a:rPr lang="en-US" dirty="0" smtClean="0">
                <a:hlinkClick r:id="rId6"/>
              </a:rPr>
              <a:t>www.youtube.com/watch?v=hbOzNt5lBxw</a:t>
            </a:r>
            <a:endParaRPr lang="en-US" dirty="0" smtClean="0"/>
          </a:p>
          <a:p>
            <a:endParaRPr lang="en-US" dirty="0"/>
          </a:p>
        </p:txBody>
      </p:sp>
    </p:spTree>
    <p:extLst>
      <p:ext uri="{BB962C8B-B14F-4D97-AF65-F5344CB8AC3E}">
        <p14:creationId xmlns:p14="http://schemas.microsoft.com/office/powerpoint/2010/main" val="1568070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905000"/>
            <a:ext cx="323850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029075"/>
            <a:ext cx="496252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5153025"/>
            <a:ext cx="37242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صورة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206" y="3276600"/>
            <a:ext cx="2185394" cy="2286000"/>
          </a:xfrm>
          <a:prstGeom prst="rect">
            <a:avLst/>
          </a:prstGeom>
        </p:spPr>
      </p:pic>
      <p:sp>
        <p:nvSpPr>
          <p:cNvPr id="2" name="مستطيل 1"/>
          <p:cNvSpPr/>
          <p:nvPr/>
        </p:nvSpPr>
        <p:spPr>
          <a:xfrm>
            <a:off x="0" y="797511"/>
            <a:ext cx="9144000" cy="923330"/>
          </a:xfrm>
          <a:prstGeom prst="rect">
            <a:avLst/>
          </a:prstGeom>
        </p:spPr>
        <p:txBody>
          <a:bodyPr wrap="square">
            <a:spAutoFit/>
          </a:bodyPr>
          <a:lstStyle/>
          <a:p>
            <a:pPr algn="just" rtl="1"/>
            <a:r>
              <a:rPr lang="ar-SA" b="1" dirty="0" smtClean="0">
                <a:solidFill>
                  <a:srgbClr val="FF0000"/>
                </a:solidFill>
              </a:rPr>
              <a:t>د. </a:t>
            </a:r>
            <a:r>
              <a:rPr lang="ar-SA" b="1" dirty="0">
                <a:solidFill>
                  <a:srgbClr val="FF0000"/>
                </a:solidFill>
              </a:rPr>
              <a:t>مفتاح سحب أحادي القطب (</a:t>
            </a:r>
            <a:r>
              <a:rPr lang="en-US" b="1" dirty="0">
                <a:solidFill>
                  <a:srgbClr val="FF0000"/>
                </a:solidFill>
              </a:rPr>
              <a:t>Single Pole ، Pull </a:t>
            </a:r>
            <a:r>
              <a:rPr lang="en-US" b="1" dirty="0" smtClean="0">
                <a:solidFill>
                  <a:srgbClr val="FF0000"/>
                </a:solidFill>
              </a:rPr>
              <a:t>Switch</a:t>
            </a:r>
            <a:r>
              <a:rPr lang="ar-SA" b="1" dirty="0" smtClean="0">
                <a:solidFill>
                  <a:srgbClr val="FF0000"/>
                </a:solidFill>
              </a:rPr>
              <a:t>)</a:t>
            </a:r>
            <a:endParaRPr lang="en-US" b="1" dirty="0">
              <a:solidFill>
                <a:srgbClr val="FF0000"/>
              </a:solidFill>
            </a:endParaRPr>
          </a:p>
          <a:p>
            <a:pPr algn="just" rtl="1"/>
            <a:r>
              <a:rPr lang="ar-SA" dirty="0"/>
              <a:t>يستخدم في إنارة المصابيح أو الأحمال المعلقة، ويتم تشغيله عن طريق سحب خيط يتدلى من الحمل</a:t>
            </a:r>
            <a:r>
              <a:rPr lang="ar-SA" dirty="0" smtClean="0"/>
              <a:t>، ويستخدم </a:t>
            </a:r>
            <a:r>
              <a:rPr lang="ar-SA" dirty="0"/>
              <a:t>عادة في الأحمال الخفيفة، كالمراوح الكهربائية ومصابيح الإنارة.</a:t>
            </a:r>
            <a:endParaRPr lang="en-US" dirty="0"/>
          </a:p>
        </p:txBody>
      </p:sp>
    </p:spTree>
    <p:extLst>
      <p:ext uri="{BB962C8B-B14F-4D97-AF65-F5344CB8AC3E}">
        <p14:creationId xmlns:p14="http://schemas.microsoft.com/office/powerpoint/2010/main" val="401176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9" y="1585112"/>
            <a:ext cx="4606092" cy="199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7907" y="1794917"/>
            <a:ext cx="3622415" cy="173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564322"/>
            <a:ext cx="3918959" cy="20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163" y="3598999"/>
            <a:ext cx="4573893" cy="266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42109" y="702646"/>
            <a:ext cx="9097797" cy="923330"/>
          </a:xfrm>
          <a:prstGeom prst="rect">
            <a:avLst/>
          </a:prstGeom>
        </p:spPr>
        <p:txBody>
          <a:bodyPr wrap="square">
            <a:spAutoFit/>
          </a:bodyPr>
          <a:lstStyle/>
          <a:p>
            <a:pPr algn="just" rtl="1"/>
            <a:r>
              <a:rPr lang="ar-SA" b="1" dirty="0">
                <a:solidFill>
                  <a:srgbClr val="FF0000"/>
                </a:solidFill>
              </a:rPr>
              <a:t>ح - مفتاح التحكم بالسرعة </a:t>
            </a:r>
            <a:endParaRPr lang="ar-SA" b="1" dirty="0" smtClean="0">
              <a:solidFill>
                <a:srgbClr val="FF0000"/>
              </a:solidFill>
            </a:endParaRPr>
          </a:p>
          <a:p>
            <a:pPr algn="just" rtl="1"/>
            <a:r>
              <a:rPr lang="ar-SA" dirty="0" smtClean="0"/>
              <a:t>هو </a:t>
            </a:r>
            <a:r>
              <a:rPr lang="ar-SA" dirty="0"/>
              <a:t>مفتاح يعمل بالتدوير ، ويحتوي على </a:t>
            </a:r>
            <a:r>
              <a:rPr lang="ar-SA" dirty="0" smtClean="0"/>
              <a:t>ملامسات، </a:t>
            </a:r>
            <a:r>
              <a:rPr lang="ar-SA" dirty="0"/>
              <a:t>حيث يعمل المفتاح على توصيل أحد أطراف ملفات المحرك، حسب السرعة المطلوبة، الشكل</a:t>
            </a:r>
            <a:endParaRPr lang="en-US" dirty="0"/>
          </a:p>
        </p:txBody>
      </p:sp>
    </p:spTree>
    <p:extLst>
      <p:ext uri="{BB962C8B-B14F-4D97-AF65-F5344CB8AC3E}">
        <p14:creationId xmlns:p14="http://schemas.microsoft.com/office/powerpoint/2010/main" val="1705169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668" y="857139"/>
            <a:ext cx="5546079"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844205"/>
            <a:ext cx="5257800" cy="2527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8579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31205"/>
            <a:ext cx="4249877" cy="262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40727"/>
            <a:ext cx="4495800" cy="253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3505200"/>
            <a:ext cx="44005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169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4436" y="3719165"/>
            <a:ext cx="30575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4855" y="2804765"/>
            <a:ext cx="264795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3618" y="5900390"/>
            <a:ext cx="22383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0" y="736453"/>
            <a:ext cx="9144000" cy="1477328"/>
          </a:xfrm>
          <a:prstGeom prst="rect">
            <a:avLst/>
          </a:prstGeom>
        </p:spPr>
        <p:txBody>
          <a:bodyPr wrap="square">
            <a:spAutoFit/>
          </a:bodyPr>
          <a:lstStyle/>
          <a:p>
            <a:pPr algn="just" rtl="1"/>
            <a:r>
              <a:rPr lang="ar-SA" b="1" dirty="0">
                <a:solidFill>
                  <a:srgbClr val="FF0000"/>
                </a:solidFill>
              </a:rPr>
              <a:t>ط - مفتاح السخان الكهربائي</a:t>
            </a:r>
          </a:p>
          <a:p>
            <a:pPr algn="just" rtl="1"/>
            <a:r>
              <a:rPr lang="ar-SA" dirty="0"/>
              <a:t>مفتاح ذو قطبين ، يفصل خطي الفاز والنيوترال معا في الوقت نفسه ؛ لضرورة السلامة، خاصة مع وجود الرطوبة والماء، وهناك لمبة إشارة صغيرة تستعمل لتدل على إذا ما كانت المياه ساخنة في السخان الكهربائي ، فإذا كانت ساخنة تنطفئ اللمبة ، وتاخذ هذه اللمبة الإشارة من ثيرموستات الحرارة الذي يعمل على فصل </a:t>
            </a:r>
            <a:r>
              <a:rPr lang="ar-SA" dirty="0" smtClean="0"/>
              <a:t>السخان عندما </a:t>
            </a:r>
            <a:r>
              <a:rPr lang="ar-SA" dirty="0"/>
              <a:t>تصل درجة الحرارة إلى المستوى المطلوب .</a:t>
            </a:r>
            <a:endParaRPr lang="en-US" dirty="0"/>
          </a:p>
        </p:txBody>
      </p:sp>
    </p:spTree>
    <p:extLst>
      <p:ext uri="{BB962C8B-B14F-4D97-AF65-F5344CB8AC3E}">
        <p14:creationId xmlns:p14="http://schemas.microsoft.com/office/powerpoint/2010/main" val="1705169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2221" y="4648200"/>
            <a:ext cx="1431665" cy="323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38" y="734761"/>
            <a:ext cx="2438400" cy="1363980"/>
          </a:xfrm>
          <a:prstGeom prst="rect">
            <a:avLst/>
          </a:prstGeom>
        </p:spPr>
      </p:pic>
      <p:pic>
        <p:nvPicPr>
          <p:cNvPr id="14" name="صورة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076" y="3352799"/>
            <a:ext cx="2701324" cy="2420607"/>
          </a:xfrm>
          <a:prstGeom prst="rect">
            <a:avLst/>
          </a:prstGeom>
        </p:spPr>
      </p:pic>
      <p:sp>
        <p:nvSpPr>
          <p:cNvPr id="3" name="مستطيل 2"/>
          <p:cNvSpPr/>
          <p:nvPr/>
        </p:nvSpPr>
        <p:spPr>
          <a:xfrm>
            <a:off x="2667000" y="702646"/>
            <a:ext cx="6472906" cy="1754326"/>
          </a:xfrm>
          <a:prstGeom prst="rect">
            <a:avLst/>
          </a:prstGeom>
        </p:spPr>
        <p:txBody>
          <a:bodyPr wrap="square">
            <a:spAutoFit/>
          </a:bodyPr>
          <a:lstStyle/>
          <a:p>
            <a:pPr algn="just" rtl="1"/>
            <a:r>
              <a:rPr lang="ar-SA" b="1" dirty="0">
                <a:solidFill>
                  <a:srgbClr val="FF0000"/>
                </a:solidFill>
              </a:rPr>
              <a:t>ق - العوامة الكهربائية</a:t>
            </a:r>
          </a:p>
          <a:p>
            <a:pPr algn="just" rtl="1"/>
            <a:r>
              <a:rPr lang="ar-SA" dirty="0"/>
              <a:t>يستخدم هذا النوع من المفاتيح للتحكم في مستوى منسوب المياه، أو السوائل في الخزانات للتحكم في تشغيل مضخة الماء، ويتكون هذا المفتاح مما يأتي :</a:t>
            </a:r>
          </a:p>
          <a:p>
            <a:pPr algn="just" rtl="1"/>
            <a:r>
              <a:rPr lang="ar-SA" dirty="0"/>
              <a:t>1. صندوق بلاستيكي بداخلة كرة حديدية ومفتاح تبديل .</a:t>
            </a:r>
          </a:p>
          <a:p>
            <a:pPr algn="just" rtl="1"/>
            <a:r>
              <a:rPr lang="ar-SA" dirty="0"/>
              <a:t>2. ثقل، والغرض منه موازنة الصندوق البلاستيكي ؛ للفصل في حال امتلاء الخزان .</a:t>
            </a:r>
          </a:p>
          <a:p>
            <a:pPr algn="just" rtl="1"/>
            <a:r>
              <a:rPr lang="ar-SA" dirty="0"/>
              <a:t>3 </a:t>
            </a:r>
            <a:r>
              <a:rPr lang="ar-SA" dirty="0" smtClean="0"/>
              <a:t>.كابل </a:t>
            </a:r>
            <a:r>
              <a:rPr lang="ar-SA" dirty="0"/>
              <a:t>التوصيل والمكون من ثلاثة موصلات .</a:t>
            </a:r>
            <a:endParaRPr lang="en-US"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1803" y="2769049"/>
            <a:ext cx="427513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1698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050" y="1148610"/>
            <a:ext cx="57245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816238"/>
            <a:ext cx="22288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0" y="3067747"/>
            <a:ext cx="9161090" cy="2585323"/>
          </a:xfrm>
          <a:prstGeom prst="rect">
            <a:avLst/>
          </a:prstGeom>
        </p:spPr>
        <p:txBody>
          <a:bodyPr wrap="square">
            <a:spAutoFit/>
          </a:bodyPr>
          <a:lstStyle/>
          <a:p>
            <a:pPr algn="just" rtl="1"/>
            <a:r>
              <a:rPr lang="ar-SA" b="1" dirty="0"/>
              <a:t>آلية عمل عوامة خزان الماء الكهربائية</a:t>
            </a:r>
          </a:p>
          <a:p>
            <a:pPr algn="just" rtl="1"/>
            <a:r>
              <a:rPr lang="ar-SA" dirty="0"/>
              <a:t>تعتمد آلية عمل العوامة الكهربائية على كرة معدنية في داخلها مهمتها فصل ووصل الكهرباء عن الدينمو عن طريق مسمار معدني عندما تلتصق الكرة به تشتغل المضخة، وتصل المياه، إلى خزان المياه. وعندما تبتعد عنها تفصل الكهرباء عن المخضة، وتتوقف المياه، تعرفنا برفقتكم على طريقة تركيب عوامة خزان الماء الكهربائية.</a:t>
            </a:r>
          </a:p>
          <a:p>
            <a:pPr algn="just" rtl="1"/>
            <a:r>
              <a:rPr lang="ar-SA" dirty="0"/>
              <a:t>طريقة تركيب عوامة خزان الماء الكهربائية</a:t>
            </a:r>
          </a:p>
          <a:p>
            <a:pPr algn="just" rtl="1"/>
            <a:r>
              <a:rPr lang="ar-SA" b="1" dirty="0">
                <a:solidFill>
                  <a:srgbClr val="FF0000"/>
                </a:solidFill>
              </a:rPr>
              <a:t>1. شراء النوعية الأصلية</a:t>
            </a:r>
          </a:p>
          <a:p>
            <a:pPr algn="just" rtl="1"/>
            <a:r>
              <a:rPr lang="ar-SA" dirty="0"/>
              <a:t>يجب الحرص على شراء النوعية الأصلية من العوامة الكهربائية على أن تكون إيطالية، أو ألمانية، مع الحرص على أن تحتوي على قطعة تسمى بالثقالة، وهي قطعة اسطوانية الشكل تساعد على موازنة العوامة أثناء عملها، تجنباً لحصول أي</a:t>
            </a:r>
          </a:p>
          <a:p>
            <a:pPr algn="just" rtl="1"/>
            <a:r>
              <a:rPr lang="ar-SA" dirty="0"/>
              <a:t>تحرك وبالتالي حصول زيادة تعبئة في المياه، او نقصان، فالثقالة مهمتا حبس كابل العوامة الكهربائية.</a:t>
            </a:r>
            <a:endParaRPr lang="en-US" dirty="0"/>
          </a:p>
        </p:txBody>
      </p:sp>
      <p:sp>
        <p:nvSpPr>
          <p:cNvPr id="3" name="مستطيل 2"/>
          <p:cNvSpPr/>
          <p:nvPr/>
        </p:nvSpPr>
        <p:spPr>
          <a:xfrm>
            <a:off x="0" y="755489"/>
            <a:ext cx="9162514" cy="646331"/>
          </a:xfrm>
          <a:prstGeom prst="rect">
            <a:avLst/>
          </a:prstGeom>
        </p:spPr>
        <p:txBody>
          <a:bodyPr wrap="square">
            <a:spAutoFit/>
          </a:bodyPr>
          <a:lstStyle/>
          <a:p>
            <a:pPr algn="just" rtl="1"/>
            <a:r>
              <a:rPr lang="ar-SA" dirty="0"/>
              <a:t>وللعوامة ثلاث نقاط توصيل ، وأشبه ما تكون بحركة التبديل المفتاح الدرج ، ويمكن تحديد أطراف </a:t>
            </a:r>
            <a:r>
              <a:rPr lang="ar-SA" dirty="0" smtClean="0"/>
              <a:t>المفتاح باستخدام </a:t>
            </a:r>
            <a:r>
              <a:rPr lang="ar-SA" dirty="0"/>
              <a:t>جهاز الأوم ميتر .</a:t>
            </a:r>
            <a:endParaRPr lang="en-US" dirty="0"/>
          </a:p>
        </p:txBody>
      </p:sp>
    </p:spTree>
    <p:extLst>
      <p:ext uri="{BB962C8B-B14F-4D97-AF65-F5344CB8AC3E}">
        <p14:creationId xmlns:p14="http://schemas.microsoft.com/office/powerpoint/2010/main" val="35313861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592</TotalTime>
  <Words>2025</Words>
  <Application>Microsoft Office PowerPoint</Application>
  <PresentationFormat>عرض على الشاشة (3:4)‏</PresentationFormat>
  <Paragraphs>111</Paragraphs>
  <Slides>29</Slides>
  <Notes>2</Notes>
  <HiddenSlides>0</HiddenSlides>
  <MMClips>0</MMClips>
  <ScaleCrop>false</ScaleCrop>
  <HeadingPairs>
    <vt:vector size="4" baseType="variant">
      <vt:variant>
        <vt:lpstr>نسق</vt:lpstr>
      </vt:variant>
      <vt:variant>
        <vt:i4>1</vt:i4>
      </vt:variant>
      <vt:variant>
        <vt:lpstr>عناوين الشرائح</vt:lpstr>
      </vt:variant>
      <vt:variant>
        <vt:i4>29</vt:i4>
      </vt:variant>
    </vt:vector>
  </HeadingPairs>
  <TitlesOfParts>
    <vt:vector size="30" baseType="lpstr">
      <vt:lpstr>Office Theme</vt:lpstr>
      <vt:lpstr>عرض تقديمي في PowerPoint</vt:lpstr>
      <vt:lpstr>LECTURE4: ELECTRICAL SWITCHES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Asma</dc:creator>
  <cp:lastModifiedBy>Acer</cp:lastModifiedBy>
  <cp:revision>49</cp:revision>
  <dcterms:created xsi:type="dcterms:W3CDTF">2006-08-16T00:00:00Z</dcterms:created>
  <dcterms:modified xsi:type="dcterms:W3CDTF">2024-07-25T17:12:57Z</dcterms:modified>
</cp:coreProperties>
</file>