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301" r:id="rId10"/>
    <p:sldId id="303" r:id="rId11"/>
    <p:sldId id="304" r:id="rId12"/>
    <p:sldId id="264" r:id="rId13"/>
    <p:sldId id="265" r:id="rId14"/>
    <p:sldId id="266" r:id="rId15"/>
    <p:sldId id="267" r:id="rId16"/>
    <p:sldId id="268" r:id="rId17"/>
    <p:sldId id="269" r:id="rId18"/>
    <p:sldId id="270"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71" r:id="rId38"/>
    <p:sldId id="272" r:id="rId39"/>
    <p:sldId id="273" r:id="rId40"/>
    <p:sldId id="27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7" autoAdjust="0"/>
    <p:restoredTop sz="84744" autoAdjust="0"/>
  </p:normalViewPr>
  <p:slideViewPr>
    <p:cSldViewPr snapToGrid="0" showGuides="1">
      <p:cViewPr varScale="1">
        <p:scale>
          <a:sx n="86" d="100"/>
          <a:sy n="86" d="100"/>
        </p:scale>
        <p:origin x="-346"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23B6C4-552C-462D-91F1-3D8BC6A2716B}"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305488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3B6C4-552C-462D-91F1-3D8BC6A2716B}"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96364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3B6C4-552C-462D-91F1-3D8BC6A2716B}"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125111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3B6C4-552C-462D-91F1-3D8BC6A2716B}"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266341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3B6C4-552C-462D-91F1-3D8BC6A2716B}"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96016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23B6C4-552C-462D-91F1-3D8BC6A2716B}"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285543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23B6C4-552C-462D-91F1-3D8BC6A2716B}" type="datetimeFigureOut">
              <a:rPr lang="en-US" smtClean="0"/>
              <a:pPr/>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274545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23B6C4-552C-462D-91F1-3D8BC6A2716B}" type="datetimeFigureOut">
              <a:rPr lang="en-US" smtClean="0"/>
              <a:pPr/>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171576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3B6C4-552C-462D-91F1-3D8BC6A2716B}" type="datetimeFigureOut">
              <a:rPr lang="en-US" smtClean="0"/>
              <a:pPr/>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331042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3B6C4-552C-462D-91F1-3D8BC6A2716B}"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319919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3B6C4-552C-462D-91F1-3D8BC6A2716B}"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42326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3B6C4-552C-462D-91F1-3D8BC6A2716B}" type="datetimeFigureOut">
              <a:rPr lang="en-US" smtClean="0"/>
              <a:pPr/>
              <a:t>9/1/2024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A7A67-ED86-4E0F-A24A-CD17FDF88C33}" type="slidenum">
              <a:rPr lang="en-US" smtClean="0"/>
              <a:pPr/>
              <a:t>‹#›</a:t>
            </a:fld>
            <a:endParaRPr lang="en-US"/>
          </a:p>
        </p:txBody>
      </p:sp>
    </p:spTree>
    <p:extLst>
      <p:ext uri="{BB962C8B-B14F-4D97-AF65-F5344CB8AC3E}">
        <p14:creationId xmlns:p14="http://schemas.microsoft.com/office/powerpoint/2010/main" xmlns="" val="2930627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 mutations </a:t>
            </a:r>
            <a:endParaRPr lang="en-US" dirty="0"/>
          </a:p>
        </p:txBody>
      </p:sp>
      <p:sp>
        <p:nvSpPr>
          <p:cNvPr id="3" name="Subtitle 2"/>
          <p:cNvSpPr>
            <a:spLocks noGrp="1"/>
          </p:cNvSpPr>
          <p:nvPr>
            <p:ph type="subTitle" idx="1"/>
          </p:nvPr>
        </p:nvSpPr>
        <p:spPr/>
        <p:txBody>
          <a:bodyPr/>
          <a:lstStyle/>
          <a:p>
            <a:r>
              <a:rPr lang="en-US" dirty="0" smtClean="0"/>
              <a:t>Sabha Rabaya, MSc</a:t>
            </a:r>
            <a:endParaRPr lang="en-US" dirty="0"/>
          </a:p>
        </p:txBody>
      </p:sp>
    </p:spTree>
    <p:extLst>
      <p:ext uri="{BB962C8B-B14F-4D97-AF65-F5344CB8AC3E}">
        <p14:creationId xmlns:p14="http://schemas.microsoft.com/office/powerpoint/2010/main" xmlns="" val="70324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42043"/>
            <a:ext cx="10515600" cy="790113"/>
          </a:xfrm>
          <a:prstGeom prst="rect">
            <a:avLst/>
          </a:prstGeom>
        </p:spPr>
        <p:txBody>
          <a:bodyPr>
            <a:normAutofit fontScale="85000" lnSpcReduction="20000"/>
          </a:bodyPr>
          <a:lstStyle/>
          <a:p>
            <a:pPr lvl="0">
              <a:lnSpc>
                <a:spcPct val="90000"/>
              </a:lnSpc>
              <a:spcBef>
                <a:spcPct val="0"/>
              </a:spcBef>
            </a:pPr>
            <a:r>
              <a:rPr lang="en-US" sz="3600" dirty="0" smtClean="0">
                <a:solidFill>
                  <a:schemeClr val="accent6">
                    <a:lumMod val="50000"/>
                  </a:schemeClr>
                </a:solidFill>
                <a:latin typeface="Arial" panose="020B0604020202020204" pitchFamily="34" charset="0"/>
                <a:ea typeface="+mj-ea"/>
                <a:cs typeface="Arial" panose="020B0604020202020204" pitchFamily="34" charset="0"/>
              </a:rPr>
              <a:t>Mechanisms by which disease-causing mutations produce</a:t>
            </a:r>
          </a:p>
          <a:p>
            <a:pPr lvl="0">
              <a:lnSpc>
                <a:spcPct val="90000"/>
              </a:lnSpc>
              <a:spcBef>
                <a:spcPct val="0"/>
              </a:spcBef>
            </a:pPr>
            <a:r>
              <a:rPr lang="en-US" sz="3600" dirty="0" smtClean="0">
                <a:solidFill>
                  <a:schemeClr val="accent6">
                    <a:lumMod val="50000"/>
                  </a:schemeClr>
                </a:solidFill>
                <a:latin typeface="Arial" panose="020B0604020202020204" pitchFamily="34" charset="0"/>
                <a:ea typeface="+mj-ea"/>
                <a:cs typeface="Arial" panose="020B0604020202020204" pitchFamily="34" charset="0"/>
              </a:rPr>
              <a:t>disease</a:t>
            </a:r>
            <a:endParaRPr kumimoji="0" lang="en-US" sz="3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j-ea"/>
              <a:cs typeface="Arial" panose="020B0604020202020204" pitchFamily="34" charset="0"/>
            </a:endParaRPr>
          </a:p>
        </p:txBody>
      </p:sp>
      <p:pic>
        <p:nvPicPr>
          <p:cNvPr id="6" name="صورة 5" descr="Mechanisms by which mutations cause disease.PNG"/>
          <p:cNvPicPr>
            <a:picLocks noChangeAspect="1"/>
          </p:cNvPicPr>
          <p:nvPr/>
        </p:nvPicPr>
        <p:blipFill>
          <a:blip r:embed="rId2"/>
          <a:srcRect t="2398"/>
          <a:stretch>
            <a:fillRect/>
          </a:stretch>
        </p:blipFill>
        <p:spPr>
          <a:xfrm>
            <a:off x="1322049" y="639192"/>
            <a:ext cx="9015242" cy="60842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70517" y="0"/>
            <a:ext cx="10976375" cy="634617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smtClean="0">
                <a:solidFill>
                  <a:schemeClr val="accent6">
                    <a:lumMod val="50000"/>
                  </a:schemeClr>
                </a:solidFill>
                <a:latin typeface="Arial" panose="020B0604020202020204" pitchFamily="34" charset="0"/>
                <a:cs typeface="Arial" panose="020B0604020202020204" pitchFamily="34" charset="0"/>
              </a:rPr>
              <a:t>Pathomechanisms</a:t>
            </a:r>
            <a:r>
              <a:rPr lang="en-US" sz="3600" dirty="0" smtClean="0">
                <a:solidFill>
                  <a:schemeClr val="accent6">
                    <a:lumMod val="50000"/>
                  </a:schemeClr>
                </a:solidFill>
                <a:latin typeface="Arial" panose="020B0604020202020204" pitchFamily="34" charset="0"/>
                <a:cs typeface="Arial" panose="020B0604020202020204" pitchFamily="34" charset="0"/>
              </a:rPr>
              <a:t> of Genetic disease</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4273098" y="662781"/>
            <a:ext cx="3211135" cy="369332"/>
          </a:xfrm>
          <a:prstGeom prst="rect">
            <a:avLst/>
          </a:prstGeom>
        </p:spPr>
        <p:txBody>
          <a:bodyPr wrap="none">
            <a:spAutoFit/>
          </a:bodyPr>
          <a:lstStyle/>
          <a:p>
            <a:r>
              <a:rPr lang="en-US" dirty="0">
                <a:solidFill>
                  <a:schemeClr val="accent5">
                    <a:lumMod val="50000"/>
                  </a:schemeClr>
                </a:solidFill>
                <a:latin typeface="Arial" panose="020B0604020202020204" pitchFamily="34" charset="0"/>
                <a:cs typeface="Arial" panose="020B0604020202020204" pitchFamily="34" charset="0"/>
              </a:rPr>
              <a:t>From Genotype to </a:t>
            </a:r>
            <a:r>
              <a:rPr lang="en-US" dirty="0" smtClean="0">
                <a:solidFill>
                  <a:schemeClr val="accent5">
                    <a:lumMod val="50000"/>
                  </a:schemeClr>
                </a:solidFill>
                <a:latin typeface="Arial" panose="020B0604020202020204" pitchFamily="34" charset="0"/>
                <a:cs typeface="Arial" panose="020B0604020202020204" pitchFamily="34" charset="0"/>
              </a:rPr>
              <a:t>Phenotype</a:t>
            </a:r>
            <a:endParaRPr lang="en-US" dirty="0">
              <a:solidFill>
                <a:schemeClr val="accent5">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40543" y="1206746"/>
            <a:ext cx="9641542" cy="5146989"/>
          </a:xfrm>
          <a:prstGeom prst="rect">
            <a:avLst/>
          </a:prstGeom>
        </p:spPr>
      </p:pic>
      <p:sp>
        <p:nvSpPr>
          <p:cNvPr id="5" name="Rectangle 4"/>
          <p:cNvSpPr/>
          <p:nvPr/>
        </p:nvSpPr>
        <p:spPr>
          <a:xfrm>
            <a:off x="2380129" y="6172200"/>
            <a:ext cx="3240742" cy="363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87301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Types of gene 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336176" y="981635"/>
            <a:ext cx="9856695" cy="3416320"/>
          </a:xfrm>
          <a:prstGeom prst="rect">
            <a:avLst/>
          </a:prstGeom>
          <a:noFill/>
        </p:spPr>
        <p:txBody>
          <a:bodyPr wrap="square" rtlCol="0">
            <a:spAutoFit/>
          </a:bodyPr>
          <a:lstStyle/>
          <a:p>
            <a:pPr marL="342900" indent="-342900">
              <a:buFont typeface="+mj-lt"/>
              <a:buAutoNum type="arabicPeriod"/>
            </a:pPr>
            <a:r>
              <a:rPr lang="en-US" sz="2000" b="1" dirty="0" smtClean="0">
                <a:solidFill>
                  <a:schemeClr val="accent5">
                    <a:lumMod val="50000"/>
                  </a:schemeClr>
                </a:solidFill>
                <a:latin typeface="Arial" panose="020B0604020202020204" pitchFamily="34" charset="0"/>
                <a:cs typeface="Arial" panose="020B0604020202020204" pitchFamily="34" charset="0"/>
              </a:rPr>
              <a:t>Point mutations</a:t>
            </a:r>
          </a:p>
          <a:p>
            <a:pPr marL="285750" indent="-285750">
              <a:buFont typeface="Arial" panose="020B0604020202020204"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A </a:t>
            </a:r>
            <a:r>
              <a:rPr lang="en-US" b="1" dirty="0">
                <a:solidFill>
                  <a:schemeClr val="accent5">
                    <a:lumMod val="50000"/>
                  </a:schemeClr>
                </a:solidFill>
                <a:latin typeface="Arial" panose="020B0604020202020204" pitchFamily="34" charset="0"/>
                <a:cs typeface="Arial" panose="020B0604020202020204" pitchFamily="34" charset="0"/>
              </a:rPr>
              <a:t>point mutation</a:t>
            </a:r>
            <a:r>
              <a:rPr lang="en-US" dirty="0">
                <a:solidFill>
                  <a:schemeClr val="accent5">
                    <a:lumMod val="50000"/>
                  </a:schemeClr>
                </a:solidFill>
                <a:latin typeface="Arial" panose="020B0604020202020204" pitchFamily="34" charset="0"/>
                <a:cs typeface="Arial" panose="020B0604020202020204" pitchFamily="34" charset="0"/>
              </a:rPr>
              <a:t> is a change in a single </a:t>
            </a:r>
            <a:r>
              <a:rPr lang="en-US" dirty="0" smtClean="0">
                <a:solidFill>
                  <a:schemeClr val="accent5">
                    <a:lumMod val="50000"/>
                  </a:schemeClr>
                </a:solidFill>
                <a:latin typeface="Arial" panose="020B0604020202020204" pitchFamily="34" charset="0"/>
                <a:cs typeface="Arial" panose="020B0604020202020204" pitchFamily="34" charset="0"/>
              </a:rPr>
              <a:t>DNA base</a:t>
            </a:r>
          </a:p>
          <a:p>
            <a:pPr marL="285750" indent="-285750">
              <a:buFont typeface="Arial" panose="020B0604020202020204" pitchFamily="34" charset="0"/>
              <a:buChar char="•"/>
            </a:pPr>
            <a:r>
              <a:rPr lang="en-US" dirty="0" smtClean="0">
                <a:solidFill>
                  <a:schemeClr val="accent5">
                    <a:lumMod val="50000"/>
                  </a:schemeClr>
                </a:solidFill>
                <a:latin typeface="Arial" panose="020B0604020202020204" pitchFamily="34" charset="0"/>
                <a:cs typeface="Arial" panose="020B0604020202020204" pitchFamily="34" charset="0"/>
              </a:rPr>
              <a:t>Point mutations may </a:t>
            </a:r>
            <a:r>
              <a:rPr lang="en-US" dirty="0">
                <a:solidFill>
                  <a:schemeClr val="accent5">
                    <a:lumMod val="50000"/>
                  </a:schemeClr>
                </a:solidFill>
                <a:latin typeface="Arial" panose="020B0604020202020204" pitchFamily="34" charset="0"/>
                <a:cs typeface="Arial" panose="020B0604020202020204" pitchFamily="34" charset="0"/>
              </a:rPr>
              <a:t>or may not cause changes at the protein level</a:t>
            </a:r>
            <a:r>
              <a:rPr lang="en-US" dirty="0" smtClean="0">
                <a:solidFill>
                  <a:schemeClr val="accent5">
                    <a:lumMod val="50000"/>
                  </a:schemeClr>
                </a:solidFill>
                <a:latin typeface="Arial" panose="020B0604020202020204" pitchFamily="34" charset="0"/>
                <a:cs typeface="Arial" panose="020B0604020202020204" pitchFamily="34" charset="0"/>
              </a:rPr>
              <a:t>.</a:t>
            </a:r>
          </a:p>
          <a:p>
            <a:r>
              <a:rPr lang="en-US" dirty="0">
                <a:solidFill>
                  <a:schemeClr val="accent5">
                    <a:lumMod val="50000"/>
                  </a:schemeClr>
                </a:solidFill>
                <a:latin typeface="Arial" panose="020B0604020202020204" pitchFamily="34" charset="0"/>
                <a:cs typeface="Arial" panose="020B0604020202020204" pitchFamily="34" charset="0"/>
              </a:rPr>
              <a:t> </a:t>
            </a:r>
            <a:r>
              <a:rPr lang="en-US" dirty="0" smtClean="0">
                <a:solidFill>
                  <a:schemeClr val="accent5">
                    <a:lumMod val="50000"/>
                  </a:schemeClr>
                </a:solidFill>
                <a:latin typeface="Arial" panose="020B0604020202020204" pitchFamily="34" charset="0"/>
                <a:cs typeface="Arial" panose="020B0604020202020204" pitchFamily="34" charset="0"/>
              </a:rPr>
              <a:t>    Types:</a:t>
            </a:r>
          </a:p>
          <a:p>
            <a:pPr marL="285750" indent="-285750">
              <a:buFont typeface="Wingdings" panose="05000000000000000000" pitchFamily="2" charset="2"/>
              <a:buChar char="ü"/>
            </a:pPr>
            <a:r>
              <a:rPr lang="en-US" dirty="0" smtClean="0">
                <a:solidFill>
                  <a:schemeClr val="accent5">
                    <a:lumMod val="50000"/>
                  </a:schemeClr>
                </a:solidFill>
                <a:latin typeface="Arial" panose="020B0604020202020204" pitchFamily="34" charset="0"/>
                <a:cs typeface="Arial" panose="020B0604020202020204" pitchFamily="34" charset="0"/>
              </a:rPr>
              <a:t>Substitution (base exchange), by far the most frequent type</a:t>
            </a:r>
          </a:p>
          <a:p>
            <a:pPr marL="285750" indent="-285750">
              <a:buFont typeface="Wingdings" panose="05000000000000000000" pitchFamily="2" charset="2"/>
              <a:buChar char="ü"/>
            </a:pPr>
            <a:r>
              <a:rPr lang="en-US" dirty="0" smtClean="0">
                <a:solidFill>
                  <a:schemeClr val="accent5">
                    <a:lumMod val="50000"/>
                  </a:schemeClr>
                </a:solidFill>
                <a:latin typeface="Arial" panose="020B0604020202020204" pitchFamily="34" charset="0"/>
                <a:cs typeface="Arial" panose="020B0604020202020204" pitchFamily="34" charset="0"/>
              </a:rPr>
              <a:t>Insertion (one additional nucleotide)</a:t>
            </a:r>
          </a:p>
          <a:p>
            <a:pPr marL="285750" indent="-285750">
              <a:buFont typeface="Wingdings" panose="05000000000000000000" pitchFamily="2" charset="2"/>
              <a:buChar char="ü"/>
            </a:pPr>
            <a:r>
              <a:rPr lang="en-US" dirty="0" smtClean="0">
                <a:solidFill>
                  <a:schemeClr val="accent5">
                    <a:lumMod val="50000"/>
                  </a:schemeClr>
                </a:solidFill>
                <a:latin typeface="Arial" panose="020B0604020202020204" pitchFamily="34" charset="0"/>
                <a:cs typeface="Arial" panose="020B0604020202020204" pitchFamily="34" charset="0"/>
              </a:rPr>
              <a:t>Deletion (loss of a nucleotide)</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solidFill>
                <a:schemeClr val="accent5">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dirty="0" smtClean="0">
                <a:solidFill>
                  <a:schemeClr val="accent5">
                    <a:lumMod val="50000"/>
                  </a:schemeClr>
                </a:solidFill>
                <a:latin typeface="Arial" panose="020B0604020202020204" pitchFamily="34" charset="0"/>
                <a:cs typeface="Arial" panose="020B0604020202020204" pitchFamily="34" charset="0"/>
              </a:rPr>
              <a:t>Transition </a:t>
            </a:r>
            <a:r>
              <a:rPr lang="en-US" b="1" dirty="0">
                <a:solidFill>
                  <a:schemeClr val="accent5">
                    <a:lumMod val="50000"/>
                  </a:schemeClr>
                </a:solidFill>
                <a:latin typeface="Arial" panose="020B0604020202020204" pitchFamily="34" charset="0"/>
                <a:cs typeface="Arial" panose="020B0604020202020204" pitchFamily="34" charset="0"/>
              </a:rPr>
              <a:t>mutation</a:t>
            </a:r>
            <a:r>
              <a:rPr lang="en-US" b="1" dirty="0" smtClean="0">
                <a:solidFill>
                  <a:schemeClr val="accent5">
                    <a:lumMod val="50000"/>
                  </a:schemeClr>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b="1" dirty="0" err="1" smtClean="0">
                <a:solidFill>
                  <a:schemeClr val="accent5">
                    <a:lumMod val="50000"/>
                  </a:schemeClr>
                </a:solidFill>
                <a:latin typeface="Arial" panose="020B0604020202020204" pitchFamily="34" charset="0"/>
                <a:cs typeface="Arial" panose="020B0604020202020204" pitchFamily="34" charset="0"/>
              </a:rPr>
              <a:t>Transversion</a:t>
            </a:r>
            <a:r>
              <a:rPr lang="en-US" b="1" dirty="0" smtClean="0">
                <a:solidFill>
                  <a:schemeClr val="accent5">
                    <a:lumMod val="50000"/>
                  </a:schemeClr>
                </a:solidFill>
                <a:latin typeface="Arial" panose="020B0604020202020204" pitchFamily="34" charset="0"/>
                <a:cs typeface="Arial" panose="020B0604020202020204" pitchFamily="34" charset="0"/>
              </a:rPr>
              <a:t> mutation</a:t>
            </a:r>
            <a:endParaRPr lang="en-US" b="1"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15936" y="3163140"/>
            <a:ext cx="6428264" cy="3546943"/>
          </a:xfrm>
          <a:prstGeom prst="rect">
            <a:avLst/>
          </a:prstGeom>
        </p:spPr>
      </p:pic>
      <p:sp>
        <p:nvSpPr>
          <p:cNvPr id="14" name="Bent-Up Arrow 13"/>
          <p:cNvSpPr/>
          <p:nvPr/>
        </p:nvSpPr>
        <p:spPr>
          <a:xfrm rot="10800000">
            <a:off x="-1" y="2184274"/>
            <a:ext cx="430306" cy="195741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9805" r="18520"/>
          <a:stretch/>
        </p:blipFill>
        <p:spPr>
          <a:xfrm>
            <a:off x="7543800" y="254547"/>
            <a:ext cx="4383741" cy="2589578"/>
          </a:xfrm>
          <a:prstGeom prst="rect">
            <a:avLst/>
          </a:prstGeom>
        </p:spPr>
      </p:pic>
    </p:spTree>
    <p:extLst>
      <p:ext uri="{BB962C8B-B14F-4D97-AF65-F5344CB8AC3E}">
        <p14:creationId xmlns:p14="http://schemas.microsoft.com/office/powerpoint/2010/main" xmlns="" val="2683344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Consequences of point 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226359" y="2432175"/>
            <a:ext cx="5907742" cy="923330"/>
          </a:xfrm>
          <a:prstGeom prst="rect">
            <a:avLst/>
          </a:prstGeom>
        </p:spPr>
        <p:txBody>
          <a:bodyPr wrap="square">
            <a:spAutoFit/>
          </a:bodyPr>
          <a:lstStyle/>
          <a:p>
            <a:pPr marL="342900" indent="-342900" algn="just">
              <a:buFont typeface="+mj-lt"/>
              <a:buAutoNum type="arabicPeriod"/>
            </a:pPr>
            <a:r>
              <a:rPr lang="en-US" b="1" dirty="0">
                <a:solidFill>
                  <a:schemeClr val="accent5">
                    <a:lumMod val="50000"/>
                  </a:schemeClr>
                </a:solidFill>
                <a:latin typeface="Arial" panose="020B0604020202020204" pitchFamily="34" charset="0"/>
                <a:ea typeface="SimSun" panose="02010600030101010101" pitchFamily="2" charset="-122"/>
                <a:cs typeface="Arial" panose="020B0604020202020204" pitchFamily="34" charset="0"/>
              </a:rPr>
              <a:t>S</a:t>
            </a:r>
            <a:r>
              <a:rPr lang="en-US" b="1" i="0" dirty="0" smtClean="0">
                <a:solidFill>
                  <a:schemeClr val="accent5">
                    <a:lumMod val="50000"/>
                  </a:schemeClr>
                </a:solidFill>
                <a:effectLst/>
                <a:latin typeface="Arial" panose="020B0604020202020204" pitchFamily="34" charset="0"/>
                <a:ea typeface="SimSun" panose="02010600030101010101" pitchFamily="2" charset="-122"/>
                <a:cs typeface="Arial" panose="020B0604020202020204" pitchFamily="34" charset="0"/>
              </a:rPr>
              <a:t>ilent</a:t>
            </a:r>
            <a:r>
              <a:rPr lang="en-US" b="0" i="0" dirty="0" smtClean="0">
                <a:solidFill>
                  <a:schemeClr val="accent5">
                    <a:lumMod val="50000"/>
                  </a:schemeClr>
                </a:solidFill>
                <a:effectLst/>
                <a:latin typeface="Arial" panose="020B0604020202020204" pitchFamily="34" charset="0"/>
                <a:ea typeface="SimSun" panose="02010600030101010101" pitchFamily="2" charset="-122"/>
                <a:cs typeface="Arial" panose="020B0604020202020204" pitchFamily="34" charset="0"/>
              </a:rPr>
              <a:t> or </a:t>
            </a:r>
            <a:r>
              <a:rPr lang="en-US" b="1" i="0" dirty="0" smtClean="0">
                <a:solidFill>
                  <a:schemeClr val="accent5">
                    <a:lumMod val="50000"/>
                  </a:schemeClr>
                </a:solidFill>
                <a:effectLst/>
                <a:latin typeface="Arial" panose="020B0604020202020204" pitchFamily="34" charset="0"/>
                <a:ea typeface="SimSun" panose="02010600030101010101" pitchFamily="2" charset="-122"/>
                <a:cs typeface="Arial" panose="020B0604020202020204" pitchFamily="34" charset="0"/>
              </a:rPr>
              <a:t>synonymous</a:t>
            </a:r>
            <a:r>
              <a:rPr lang="en-US" b="0" i="0" dirty="0" smtClean="0">
                <a:solidFill>
                  <a:schemeClr val="accent5">
                    <a:lumMod val="50000"/>
                  </a:schemeClr>
                </a:solidFill>
                <a:effectLst/>
                <a:latin typeface="Arial" panose="020B0604020202020204" pitchFamily="34" charset="0"/>
                <a:ea typeface="SimSun" panose="02010600030101010101" pitchFamily="2" charset="-122"/>
                <a:cs typeface="Arial" panose="020B0604020202020204" pitchFamily="34" charset="0"/>
              </a:rPr>
              <a:t> - triplet code changes, but the encoded amino acid does not.</a:t>
            </a:r>
          </a:p>
          <a:p>
            <a:pPr algn="just"/>
            <a:endParaRPr lang="en-US" b="0" i="0" dirty="0" smtClean="0">
              <a:solidFill>
                <a:schemeClr val="accent5">
                  <a:lumMod val="50000"/>
                </a:schemeClr>
              </a:solidFill>
              <a:effectLst/>
              <a:latin typeface="Arial" panose="020B0604020202020204" pitchFamily="34" charset="0"/>
              <a:ea typeface="SimSun" panose="02010600030101010101" pitchFamily="2" charset="-122"/>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360459" y="604837"/>
            <a:ext cx="5505450" cy="2447925"/>
          </a:xfrm>
          <a:prstGeom prst="rect">
            <a:avLst/>
          </a:prstGeom>
        </p:spPr>
      </p:pic>
      <p:pic>
        <p:nvPicPr>
          <p:cNvPr id="5" name="Picture 4"/>
          <p:cNvPicPr>
            <a:picLocks noChangeAspect="1"/>
          </p:cNvPicPr>
          <p:nvPr/>
        </p:nvPicPr>
        <p:blipFill>
          <a:blip r:embed="rId3"/>
          <a:stretch>
            <a:fillRect/>
          </a:stretch>
        </p:blipFill>
        <p:spPr>
          <a:xfrm>
            <a:off x="6369984" y="3199840"/>
            <a:ext cx="5495925" cy="3067050"/>
          </a:xfrm>
          <a:prstGeom prst="rect">
            <a:avLst/>
          </a:prstGeom>
        </p:spPr>
      </p:pic>
      <p:sp>
        <p:nvSpPr>
          <p:cNvPr id="6" name="Right Arrow 5"/>
          <p:cNvSpPr/>
          <p:nvPr/>
        </p:nvSpPr>
        <p:spPr>
          <a:xfrm>
            <a:off x="6750423" y="3563470"/>
            <a:ext cx="806823" cy="349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751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250" y="1477869"/>
            <a:ext cx="6276077" cy="369332"/>
          </a:xfrm>
          <a:prstGeom prst="rect">
            <a:avLst/>
          </a:prstGeom>
        </p:spPr>
        <p:txBody>
          <a:bodyPr wrap="none">
            <a:spAutoFit/>
          </a:bodyPr>
          <a:lstStyle/>
          <a:p>
            <a:r>
              <a:rPr lang="en-US" b="1" dirty="0" smtClean="0">
                <a:solidFill>
                  <a:schemeClr val="accent5">
                    <a:lumMod val="50000"/>
                  </a:schemeClr>
                </a:solidFill>
                <a:latin typeface="Arial" panose="020B0604020202020204" pitchFamily="34" charset="0"/>
                <a:cs typeface="Arial" panose="020B0604020202020204" pitchFamily="34" charset="0"/>
              </a:rPr>
              <a:t>2. M</a:t>
            </a:r>
            <a:r>
              <a:rPr lang="en-US" b="1" i="0" dirty="0" smtClean="0">
                <a:solidFill>
                  <a:schemeClr val="accent5">
                    <a:lumMod val="50000"/>
                  </a:schemeClr>
                </a:solidFill>
                <a:effectLst/>
                <a:latin typeface="Arial" panose="020B0604020202020204" pitchFamily="34" charset="0"/>
                <a:cs typeface="Arial" panose="020B0604020202020204" pitchFamily="34" charset="0"/>
              </a:rPr>
              <a:t>issense</a:t>
            </a:r>
            <a:r>
              <a:rPr lang="en-US" b="0" i="0" dirty="0" smtClean="0">
                <a:solidFill>
                  <a:schemeClr val="accent5">
                    <a:lumMod val="50000"/>
                  </a:schemeClr>
                </a:solidFill>
                <a:effectLst/>
                <a:latin typeface="Arial" panose="020B0604020202020204" pitchFamily="34" charset="0"/>
                <a:cs typeface="Arial" panose="020B0604020202020204" pitchFamily="34" charset="0"/>
              </a:rPr>
              <a:t> - codon change alters the amino acid encoded</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Consequences of point 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292250" y="2064079"/>
            <a:ext cx="6096000" cy="2308324"/>
          </a:xfrm>
          <a:prstGeom prst="rect">
            <a:avLst/>
          </a:prstGeom>
        </p:spPr>
        <p:txBody>
          <a:bodyPr>
            <a:spAutoFit/>
          </a:bodyPr>
          <a:lstStyle/>
          <a:p>
            <a:pPr algn="just"/>
            <a:r>
              <a:rPr lang="en-US" dirty="0" smtClean="0">
                <a:solidFill>
                  <a:schemeClr val="accent5">
                    <a:lumMod val="50000"/>
                  </a:schemeClr>
                </a:solidFill>
                <a:latin typeface="Arial" panose="020B0604020202020204" pitchFamily="34" charset="0"/>
                <a:cs typeface="Arial" panose="020B0604020202020204" pitchFamily="34" charset="0"/>
              </a:rPr>
              <a:t>The functional effects of missense mutations can be manifold: they might </a:t>
            </a:r>
            <a:r>
              <a:rPr lang="en-US" b="1" dirty="0" smtClean="0">
                <a:solidFill>
                  <a:schemeClr val="accent5">
                    <a:lumMod val="50000"/>
                  </a:schemeClr>
                </a:solidFill>
                <a:latin typeface="Arial" panose="020B0604020202020204" pitchFamily="34" charset="0"/>
                <a:cs typeface="Arial" panose="020B0604020202020204" pitchFamily="34" charset="0"/>
              </a:rPr>
              <a:t>not be functionally</a:t>
            </a:r>
            <a:r>
              <a:rPr lang="en-US" b="1" dirty="0">
                <a:solidFill>
                  <a:schemeClr val="accent5">
                    <a:lumMod val="50000"/>
                  </a:schemeClr>
                </a:solidFill>
                <a:latin typeface="Arial" panose="020B0604020202020204" pitchFamily="34" charset="0"/>
                <a:cs typeface="Arial" panose="020B0604020202020204" pitchFamily="34" charset="0"/>
              </a:rPr>
              <a:t> </a:t>
            </a:r>
            <a:r>
              <a:rPr lang="en-US" dirty="0" smtClean="0">
                <a:solidFill>
                  <a:schemeClr val="accent5">
                    <a:lumMod val="50000"/>
                  </a:schemeClr>
                </a:solidFill>
                <a:latin typeface="Arial" panose="020B0604020202020204" pitchFamily="34" charset="0"/>
                <a:cs typeface="Arial" panose="020B0604020202020204" pitchFamily="34" charset="0"/>
              </a:rPr>
              <a:t>relevant at all, they may render the </a:t>
            </a:r>
            <a:r>
              <a:rPr lang="en-US" b="1" dirty="0" smtClean="0">
                <a:solidFill>
                  <a:schemeClr val="accent5">
                    <a:lumMod val="50000"/>
                  </a:schemeClr>
                </a:solidFill>
                <a:latin typeface="Arial" panose="020B0604020202020204" pitchFamily="34" charset="0"/>
                <a:cs typeface="Arial" panose="020B0604020202020204" pitchFamily="34" charset="0"/>
              </a:rPr>
              <a:t>protein nonfunctional</a:t>
            </a:r>
            <a:r>
              <a:rPr lang="en-US" dirty="0" smtClean="0">
                <a:solidFill>
                  <a:schemeClr val="accent5">
                    <a:lumMod val="50000"/>
                  </a:schemeClr>
                </a:solidFill>
                <a:latin typeface="Arial" panose="020B0604020202020204" pitchFamily="34" charset="0"/>
                <a:cs typeface="Arial" panose="020B0604020202020204" pitchFamily="34" charset="0"/>
              </a:rPr>
              <a:t>, they may affect </a:t>
            </a:r>
            <a:r>
              <a:rPr lang="en-US" b="1" dirty="0" smtClean="0">
                <a:solidFill>
                  <a:schemeClr val="accent5">
                    <a:lumMod val="50000"/>
                  </a:schemeClr>
                </a:solidFill>
                <a:latin typeface="Arial" panose="020B0604020202020204" pitchFamily="34" charset="0"/>
                <a:cs typeface="Arial" panose="020B0604020202020204" pitchFamily="34" charset="0"/>
              </a:rPr>
              <a:t>binding sites </a:t>
            </a:r>
            <a:r>
              <a:rPr lang="en-US" dirty="0" smtClean="0">
                <a:solidFill>
                  <a:schemeClr val="accent5">
                    <a:lumMod val="50000"/>
                  </a:schemeClr>
                </a:solidFill>
                <a:latin typeface="Arial" panose="020B0604020202020204" pitchFamily="34" charset="0"/>
                <a:cs typeface="Arial" panose="020B0604020202020204" pitchFamily="34" charset="0"/>
              </a:rPr>
              <a:t>with other proteins, they may impair the protein’s ability to be functionally modified (e.g.,</a:t>
            </a:r>
          </a:p>
          <a:p>
            <a:pPr algn="just"/>
            <a:r>
              <a:rPr lang="en-US" dirty="0" smtClean="0">
                <a:solidFill>
                  <a:schemeClr val="accent5">
                    <a:lumMod val="50000"/>
                  </a:schemeClr>
                </a:solidFill>
                <a:latin typeface="Arial" panose="020B0604020202020204" pitchFamily="34" charset="0"/>
                <a:cs typeface="Arial" panose="020B0604020202020204" pitchFamily="34" charset="0"/>
              </a:rPr>
              <a:t>by phosphorylation), or they may </a:t>
            </a:r>
            <a:r>
              <a:rPr lang="en-US" b="1" dirty="0" smtClean="0">
                <a:solidFill>
                  <a:schemeClr val="accent5">
                    <a:lumMod val="50000"/>
                  </a:schemeClr>
                </a:solidFill>
                <a:latin typeface="Arial" panose="020B0604020202020204" pitchFamily="34" charset="0"/>
                <a:cs typeface="Arial" panose="020B0604020202020204" pitchFamily="34" charset="0"/>
              </a:rPr>
              <a:t>affect splicing </a:t>
            </a:r>
            <a:r>
              <a:rPr lang="en-US" dirty="0" smtClean="0">
                <a:solidFill>
                  <a:schemeClr val="accent5">
                    <a:lumMod val="50000"/>
                  </a:schemeClr>
                </a:solidFill>
                <a:latin typeface="Arial" panose="020B0604020202020204" pitchFamily="34" charset="0"/>
                <a:cs typeface="Arial" panose="020B0604020202020204" pitchFamily="34" charset="0"/>
              </a:rPr>
              <a:t>of the pre-mRNA, leading to a completely different effect on protein structure and function.</a:t>
            </a:r>
            <a:endParaRPr lang="en-US" dirty="0">
              <a:solidFill>
                <a:schemeClr val="accent5">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454588" y="623238"/>
            <a:ext cx="5505450" cy="2447925"/>
          </a:xfrm>
          <a:prstGeom prst="rect">
            <a:avLst/>
          </a:prstGeom>
        </p:spPr>
      </p:pic>
      <p:pic>
        <p:nvPicPr>
          <p:cNvPr id="8" name="Picture 7"/>
          <p:cNvPicPr>
            <a:picLocks noChangeAspect="1"/>
          </p:cNvPicPr>
          <p:nvPr/>
        </p:nvPicPr>
        <p:blipFill>
          <a:blip r:embed="rId3"/>
          <a:stretch>
            <a:fillRect/>
          </a:stretch>
        </p:blipFill>
        <p:spPr>
          <a:xfrm>
            <a:off x="6464113" y="3218241"/>
            <a:ext cx="5495925" cy="3067050"/>
          </a:xfrm>
          <a:prstGeom prst="rect">
            <a:avLst/>
          </a:prstGeom>
        </p:spPr>
      </p:pic>
      <p:sp>
        <p:nvSpPr>
          <p:cNvPr id="9" name="Right Arrow 8"/>
          <p:cNvSpPr/>
          <p:nvPr/>
        </p:nvSpPr>
        <p:spPr>
          <a:xfrm>
            <a:off x="6736976" y="4225865"/>
            <a:ext cx="806823" cy="349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736976" y="5080766"/>
            <a:ext cx="806823" cy="349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5930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249" y="1075735"/>
            <a:ext cx="6096000" cy="2308324"/>
          </a:xfrm>
          <a:prstGeom prst="rect">
            <a:avLst/>
          </a:prstGeom>
        </p:spPr>
        <p:txBody>
          <a:bodyPr>
            <a:spAutoFit/>
          </a:bodyPr>
          <a:lstStyle/>
          <a:p>
            <a:r>
              <a:rPr lang="en-US" b="1" dirty="0" smtClean="0">
                <a:solidFill>
                  <a:schemeClr val="accent5">
                    <a:lumMod val="50000"/>
                  </a:schemeClr>
                </a:solidFill>
                <a:latin typeface="Arial" panose="020B0604020202020204" pitchFamily="34" charset="0"/>
                <a:cs typeface="Arial" panose="020B0604020202020204" pitchFamily="34" charset="0"/>
              </a:rPr>
              <a:t>3. N</a:t>
            </a:r>
            <a:r>
              <a:rPr lang="en-US" b="1" i="0" dirty="0" smtClean="0">
                <a:solidFill>
                  <a:schemeClr val="accent5">
                    <a:lumMod val="50000"/>
                  </a:schemeClr>
                </a:solidFill>
                <a:effectLst/>
                <a:latin typeface="Arial" panose="020B0604020202020204" pitchFamily="34" charset="0"/>
                <a:cs typeface="Arial" panose="020B0604020202020204" pitchFamily="34" charset="0"/>
              </a:rPr>
              <a:t>onsense</a:t>
            </a:r>
            <a:r>
              <a:rPr lang="en-US" b="0" i="0" dirty="0" smtClean="0">
                <a:solidFill>
                  <a:schemeClr val="accent5">
                    <a:lumMod val="50000"/>
                  </a:schemeClr>
                </a:solidFill>
                <a:effectLst/>
                <a:latin typeface="Arial" panose="020B0604020202020204" pitchFamily="34" charset="0"/>
                <a:cs typeface="Arial" panose="020B0604020202020204" pitchFamily="34" charset="0"/>
              </a:rPr>
              <a:t> - codon changes from an amino acid code to a "stop" codon, changing the nature of the final protein product.</a:t>
            </a:r>
          </a:p>
          <a:p>
            <a:endParaRPr lang="en-US" dirty="0">
              <a:solidFill>
                <a:schemeClr val="accent5">
                  <a:lumMod val="50000"/>
                </a:schemeClr>
              </a:solidFill>
              <a:latin typeface="Arial" panose="020B0604020202020204" pitchFamily="34" charset="0"/>
              <a:cs typeface="Arial" panose="020B0604020202020204" pitchFamily="34" charset="0"/>
            </a:endParaRPr>
          </a:p>
          <a:p>
            <a:r>
              <a:rPr lang="en-US" dirty="0">
                <a:solidFill>
                  <a:schemeClr val="accent5">
                    <a:lumMod val="50000"/>
                  </a:schemeClr>
                </a:solidFill>
                <a:latin typeface="Arial" panose="020B0604020202020204" pitchFamily="34" charset="0"/>
                <a:cs typeface="Arial" panose="020B0604020202020204" pitchFamily="34" charset="0"/>
              </a:rPr>
              <a:t>—UAA, UAG, or UGA</a:t>
            </a:r>
            <a:endParaRPr lang="en-US" b="0" i="0" dirty="0" smtClean="0">
              <a:solidFill>
                <a:schemeClr val="accent5">
                  <a:lumMod val="50000"/>
                </a:schemeClr>
              </a:solidFill>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b="0" i="0" dirty="0" smtClean="0">
              <a:solidFill>
                <a:srgbClr val="000000"/>
              </a:solidFill>
              <a:effectLst/>
              <a:latin typeface="Times New Roman" panose="02020603050405020304" pitchFamily="18" charset="0"/>
            </a:endParaRPr>
          </a:p>
          <a:p>
            <a:r>
              <a:rPr lang="en-US" dirty="0" smtClean="0"/>
              <a:t/>
            </a:r>
            <a:br>
              <a:rPr lang="en-US" dirty="0" smtClean="0"/>
            </a:br>
            <a:endParaRPr lang="en-US" dirty="0"/>
          </a:p>
        </p:txBody>
      </p:sp>
      <p:sp>
        <p:nvSpPr>
          <p:cNvPr id="3"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Consequences of point 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388250" y="698966"/>
            <a:ext cx="5505450" cy="2447925"/>
          </a:xfrm>
          <a:prstGeom prst="rect">
            <a:avLst/>
          </a:prstGeom>
        </p:spPr>
      </p:pic>
      <p:pic>
        <p:nvPicPr>
          <p:cNvPr id="5" name="Picture 4"/>
          <p:cNvPicPr>
            <a:picLocks noChangeAspect="1"/>
          </p:cNvPicPr>
          <p:nvPr/>
        </p:nvPicPr>
        <p:blipFill>
          <a:blip r:embed="rId3"/>
          <a:stretch>
            <a:fillRect/>
          </a:stretch>
        </p:blipFill>
        <p:spPr>
          <a:xfrm>
            <a:off x="6397775" y="3293969"/>
            <a:ext cx="5495925" cy="3067050"/>
          </a:xfrm>
          <a:prstGeom prst="rect">
            <a:avLst/>
          </a:prstGeom>
        </p:spPr>
      </p:pic>
      <p:sp>
        <p:nvSpPr>
          <p:cNvPr id="7" name="Right Arrow 6"/>
          <p:cNvSpPr/>
          <p:nvPr/>
        </p:nvSpPr>
        <p:spPr>
          <a:xfrm>
            <a:off x="6723529" y="5903258"/>
            <a:ext cx="806823" cy="349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7718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5471" y="1706656"/>
            <a:ext cx="5495925" cy="3124200"/>
          </a:xfrm>
          <a:prstGeom prst="rect">
            <a:avLst/>
          </a:prstGeom>
        </p:spPr>
      </p:pic>
      <p:sp>
        <p:nvSpPr>
          <p:cNvPr id="3" name="Right Arrow 2"/>
          <p:cNvSpPr/>
          <p:nvPr/>
        </p:nvSpPr>
        <p:spPr>
          <a:xfrm rot="2811497">
            <a:off x="8431303" y="1931019"/>
            <a:ext cx="766483" cy="349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3741" y="2237165"/>
            <a:ext cx="6096000" cy="1477328"/>
          </a:xfrm>
          <a:prstGeom prst="rect">
            <a:avLst/>
          </a:prstGeom>
        </p:spPr>
        <p:txBody>
          <a:bodyPr>
            <a:spAutoFit/>
          </a:bodyPr>
          <a:lstStyle/>
          <a:p>
            <a:r>
              <a:rPr lang="en-US" b="1" dirty="0">
                <a:solidFill>
                  <a:schemeClr val="accent5">
                    <a:lumMod val="50000"/>
                  </a:schemeClr>
                </a:solidFill>
                <a:latin typeface="Arial" panose="020B0604020202020204" pitchFamily="34" charset="0"/>
                <a:cs typeface="Arial" panose="020B0604020202020204" pitchFamily="34" charset="0"/>
              </a:rPr>
              <a:t>4. Frameshift</a:t>
            </a:r>
            <a:r>
              <a:rPr lang="en-US" dirty="0">
                <a:solidFill>
                  <a:schemeClr val="accent5">
                    <a:lumMod val="50000"/>
                  </a:schemeClr>
                </a:solidFill>
                <a:latin typeface="Arial" panose="020B0604020202020204" pitchFamily="34" charset="0"/>
                <a:cs typeface="Arial" panose="020B0604020202020204" pitchFamily="34" charset="0"/>
              </a:rPr>
              <a:t> - any addition or deletion which alters the reading frame (i.e., not in a multiple of three</a:t>
            </a:r>
            <a:r>
              <a:rPr lang="en-US" dirty="0" smtClean="0">
                <a:solidFill>
                  <a:schemeClr val="accent5">
                    <a:lumMod val="50000"/>
                  </a:schemeClr>
                </a:solidFill>
                <a:latin typeface="Arial" panose="020B0604020202020204" pitchFamily="34" charset="0"/>
                <a:cs typeface="Arial" panose="020B0604020202020204" pitchFamily="34" charset="0"/>
              </a:rPr>
              <a:t>).</a:t>
            </a:r>
          </a:p>
          <a:p>
            <a:r>
              <a:rPr lang="en-US" dirty="0">
                <a:solidFill>
                  <a:schemeClr val="accent5">
                    <a:lumMod val="50000"/>
                  </a:schemeClr>
                </a:solidFill>
                <a:latin typeface="Arial" panose="020B0604020202020204" pitchFamily="34" charset="0"/>
                <a:cs typeface="Arial" panose="020B0604020202020204" pitchFamily="34" charset="0"/>
              </a:rPr>
              <a:t/>
            </a:r>
            <a:br>
              <a:rPr lang="en-US" dirty="0">
                <a:solidFill>
                  <a:schemeClr val="accent5">
                    <a:lumMod val="50000"/>
                  </a:schemeClr>
                </a:solidFill>
                <a:latin typeface="Arial" panose="020B0604020202020204" pitchFamily="34" charset="0"/>
                <a:cs typeface="Arial" panose="020B0604020202020204" pitchFamily="34" charset="0"/>
              </a:rPr>
            </a:br>
            <a:r>
              <a:rPr lang="en-US" dirty="0">
                <a:solidFill>
                  <a:schemeClr val="accent5">
                    <a:lumMod val="50000"/>
                  </a:schemeClr>
                </a:solidFill>
                <a:latin typeface="Arial" panose="020B0604020202020204" pitchFamily="34" charset="0"/>
                <a:cs typeface="Arial" panose="020B0604020202020204" pitchFamily="34" charset="0"/>
              </a:rPr>
              <a:t>THE FAT CAT ATE THE RAT --&gt;delete first "E"--&gt; THF ATC ATA TET HER AT...</a:t>
            </a:r>
          </a:p>
        </p:txBody>
      </p:sp>
      <p:sp>
        <p:nvSpPr>
          <p:cNvPr id="5"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Consequences of point 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045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929"/>
            <a:ext cx="8700246" cy="646331"/>
          </a:xfrm>
          <a:prstGeom prst="rect">
            <a:avLst/>
          </a:prstGeom>
        </p:spPr>
        <p:txBody>
          <a:bodyPr wrap="square">
            <a:sp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Familial hypercholesterolemia</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289612" y="1122828"/>
            <a:ext cx="7902388" cy="5076266"/>
          </a:xfrm>
          <a:prstGeom prst="rect">
            <a:avLst/>
          </a:prstGeom>
        </p:spPr>
      </p:pic>
      <p:sp>
        <p:nvSpPr>
          <p:cNvPr id="2" name="Rectangle 1"/>
          <p:cNvSpPr/>
          <p:nvPr/>
        </p:nvSpPr>
        <p:spPr>
          <a:xfrm>
            <a:off x="107576" y="1568841"/>
            <a:ext cx="4276165" cy="3416320"/>
          </a:xfrm>
          <a:prstGeom prst="rect">
            <a:avLst/>
          </a:prstGeom>
        </p:spPr>
        <p:txBody>
          <a:bodyPr wrap="square">
            <a:spAutoFit/>
          </a:bodyPr>
          <a:lstStyle/>
          <a:p>
            <a:pPr marL="285750" indent="-285750" algn="just">
              <a:buFont typeface="Arial" panose="020B0604020202020204" pitchFamily="34" charset="0"/>
              <a:buChar char="•"/>
            </a:pPr>
            <a:r>
              <a:rPr lang="en-US" b="1" dirty="0">
                <a:solidFill>
                  <a:schemeClr val="accent5">
                    <a:lumMod val="50000"/>
                  </a:schemeClr>
                </a:solidFill>
                <a:latin typeface="Arial" panose="020B0604020202020204" pitchFamily="34" charset="0"/>
                <a:cs typeface="Arial" panose="020B0604020202020204" pitchFamily="34" charset="0"/>
              </a:rPr>
              <a:t>Familial hypercholesterolemia</a:t>
            </a:r>
            <a:r>
              <a:rPr lang="en-US" dirty="0">
                <a:solidFill>
                  <a:schemeClr val="accent5">
                    <a:lumMod val="50000"/>
                  </a:schemeClr>
                </a:solidFill>
                <a:latin typeface="Arial" panose="020B0604020202020204" pitchFamily="34" charset="0"/>
                <a:cs typeface="Arial" panose="020B0604020202020204" pitchFamily="34" charset="0"/>
              </a:rPr>
              <a:t> (</a:t>
            </a:r>
            <a:r>
              <a:rPr lang="en-US" b="1" dirty="0">
                <a:solidFill>
                  <a:schemeClr val="accent5">
                    <a:lumMod val="50000"/>
                  </a:schemeClr>
                </a:solidFill>
                <a:latin typeface="Arial" panose="020B0604020202020204" pitchFamily="34" charset="0"/>
                <a:cs typeface="Arial" panose="020B0604020202020204" pitchFamily="34" charset="0"/>
              </a:rPr>
              <a:t>FH</a:t>
            </a:r>
            <a:r>
              <a:rPr lang="en-US" dirty="0">
                <a:solidFill>
                  <a:schemeClr val="accent5">
                    <a:lumMod val="50000"/>
                  </a:schemeClr>
                </a:solidFill>
                <a:latin typeface="Arial" panose="020B0604020202020204" pitchFamily="34" charset="0"/>
                <a:cs typeface="Arial" panose="020B0604020202020204" pitchFamily="34" charset="0"/>
              </a:rPr>
              <a:t>) is an autosomal dominant disorder characterized by a high plasma level of low-density lipoprotein cholesterol (LDL-C</a:t>
            </a:r>
            <a:r>
              <a:rPr lang="en-US" dirty="0" smtClean="0">
                <a:solidFill>
                  <a:schemeClr val="accent5">
                    <a:lumMod val="50000"/>
                  </a:schemeClr>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dirty="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solidFill>
                  <a:schemeClr val="accent5">
                    <a:lumMod val="50000"/>
                  </a:schemeClr>
                </a:solidFill>
                <a:latin typeface="Arial" panose="020B0604020202020204" pitchFamily="34" charset="0"/>
                <a:cs typeface="Arial" panose="020B0604020202020204" pitchFamily="34" charset="0"/>
              </a:rPr>
              <a:t>Can lead to early heart disease and heart attacks </a:t>
            </a:r>
          </a:p>
          <a:p>
            <a:pPr marL="285750" indent="-285750" algn="just">
              <a:buFont typeface="Arial" panose="020B0604020202020204" pitchFamily="34" charset="0"/>
              <a:buChar char="•"/>
            </a:pPr>
            <a:endParaRPr lang="en-US" dirty="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smtClean="0">
              <a:solidFill>
                <a:schemeClr val="accent5">
                  <a:lumMod val="50000"/>
                </a:schemeClr>
              </a:solidFill>
              <a:latin typeface="Arial" panose="020B0604020202020204" pitchFamily="34" charset="0"/>
              <a:cs typeface="Arial" panose="020B0604020202020204" pitchFamily="34" charset="0"/>
            </a:endParaRPr>
          </a:p>
          <a:p>
            <a:pPr algn="just"/>
            <a:endParaRPr lang="en-US" dirty="0">
              <a:solidFill>
                <a:schemeClr val="accent5">
                  <a:lumMod val="50000"/>
                </a:schemeClr>
              </a:solidFill>
              <a:latin typeface="Arial" panose="020B0604020202020204" pitchFamily="34" charset="0"/>
              <a:cs typeface="Arial" panose="020B0604020202020204" pitchFamily="34" charset="0"/>
            </a:endParaRPr>
          </a:p>
          <a:p>
            <a:pPr algn="just"/>
            <a:endParaRPr lang="en-US" dirty="0">
              <a:solidFill>
                <a:schemeClr val="accent5">
                  <a:lumMod val="50000"/>
                </a:schemeClr>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6831106" y="605118"/>
            <a:ext cx="632012" cy="1156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126507" y="605118"/>
            <a:ext cx="632012" cy="1156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100980" y="605118"/>
            <a:ext cx="632012" cy="1156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93424" y="160929"/>
            <a:ext cx="2043952" cy="369332"/>
          </a:xfrm>
          <a:prstGeom prst="rect">
            <a:avLst/>
          </a:prstGeom>
          <a:noFill/>
        </p:spPr>
        <p:txBody>
          <a:bodyPr wrap="square" rtlCol="0">
            <a:spAutoFit/>
          </a:bodyPr>
          <a:lstStyle/>
          <a:p>
            <a:r>
              <a:rPr lang="en-US" dirty="0" smtClean="0">
                <a:solidFill>
                  <a:schemeClr val="accent5">
                    <a:lumMod val="50000"/>
                  </a:schemeClr>
                </a:solidFill>
                <a:latin typeface="Arial" panose="020B0604020202020204" pitchFamily="34" charset="0"/>
                <a:cs typeface="Arial" panose="020B0604020202020204" pitchFamily="34" charset="0"/>
              </a:rPr>
              <a:t>LDL receptor</a:t>
            </a:r>
            <a:endParaRPr lang="en-US"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6261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941" y="1156447"/>
            <a:ext cx="6306671"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Mutations that affect splicing  (splice site mutations)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Pre-mRNA processing: Splicing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Splice site mutations are DNA sequence </a:t>
            </a:r>
            <a:r>
              <a:rPr lang="en-US" dirty="0" smtClean="0">
                <a:latin typeface="Arial" panose="020B0604020202020204" pitchFamily="34" charset="0"/>
                <a:cs typeface="Arial" panose="020B0604020202020204" pitchFamily="34" charset="0"/>
              </a:rPr>
              <a:t>changes</a:t>
            </a:r>
          </a:p>
          <a:p>
            <a:r>
              <a:rPr lang="en-US" dirty="0" smtClean="0">
                <a:latin typeface="Arial" panose="020B0604020202020204" pitchFamily="34" charset="0"/>
                <a:cs typeface="Arial" panose="020B0604020202020204" pitchFamily="34" charset="0"/>
              </a:rPr>
              <a:t>that </a:t>
            </a:r>
            <a:r>
              <a:rPr lang="en-US" dirty="0">
                <a:latin typeface="Arial" panose="020B0604020202020204" pitchFamily="34" charset="0"/>
                <a:cs typeface="Arial" panose="020B0604020202020204" pitchFamily="34" charset="0"/>
              </a:rPr>
              <a:t>alter or abolish correct mRNA splicing</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849471" y="807260"/>
            <a:ext cx="6212541" cy="5149787"/>
          </a:xfrm>
          <a:prstGeom prst="rect">
            <a:avLst/>
          </a:prstGeom>
        </p:spPr>
      </p:pic>
      <p:cxnSp>
        <p:nvCxnSpPr>
          <p:cNvPr id="7" name="Straight Arrow Connector 6"/>
          <p:cNvCxnSpPr/>
          <p:nvPr/>
        </p:nvCxnSpPr>
        <p:spPr>
          <a:xfrm flipH="1">
            <a:off x="9009529" y="807260"/>
            <a:ext cx="1277471" cy="860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75612" y="658906"/>
            <a:ext cx="874059" cy="1075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648264" y="340206"/>
            <a:ext cx="1506071" cy="369332"/>
          </a:xfrm>
          <a:prstGeom prst="rect">
            <a:avLst/>
          </a:prstGeom>
          <a:noFill/>
        </p:spPr>
        <p:txBody>
          <a:bodyPr wrap="square" rtlCol="0">
            <a:spAutoFit/>
          </a:bodyPr>
          <a:lstStyle/>
          <a:p>
            <a:r>
              <a:rPr lang="en-US" dirty="0" smtClean="0"/>
              <a:t>Accepter Site</a:t>
            </a:r>
            <a:endParaRPr lang="en-US" dirty="0"/>
          </a:p>
        </p:txBody>
      </p:sp>
      <p:sp>
        <p:nvSpPr>
          <p:cNvPr id="11" name="TextBox 10"/>
          <p:cNvSpPr txBox="1"/>
          <p:nvPr/>
        </p:nvSpPr>
        <p:spPr>
          <a:xfrm>
            <a:off x="5397559" y="575073"/>
            <a:ext cx="1506071" cy="369332"/>
          </a:xfrm>
          <a:prstGeom prst="rect">
            <a:avLst/>
          </a:prstGeom>
          <a:noFill/>
        </p:spPr>
        <p:txBody>
          <a:bodyPr wrap="square" rtlCol="0">
            <a:spAutoFit/>
          </a:bodyPr>
          <a:lstStyle/>
          <a:p>
            <a:r>
              <a:rPr lang="en-US" dirty="0" smtClean="0"/>
              <a:t>Donor site</a:t>
            </a:r>
            <a:endParaRPr lang="en-US" dirty="0"/>
          </a:p>
        </p:txBody>
      </p:sp>
      <p:sp>
        <p:nvSpPr>
          <p:cNvPr id="12" name="Title 1"/>
          <p:cNvSpPr txBox="1">
            <a:spLocks/>
          </p:cNvSpPr>
          <p:nvPr/>
        </p:nvSpPr>
        <p:spPr>
          <a:xfrm>
            <a:off x="0" y="94129"/>
            <a:ext cx="7830105"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Consequences of point 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8584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3"/>
            <a:ext cx="9144000" cy="1325563"/>
          </a:xfrm>
        </p:spPr>
        <p:txBody>
          <a:bodyPr>
            <a:normAutofit/>
          </a:bodyPr>
          <a:lstStyle/>
          <a:p>
            <a:r>
              <a:rPr lang="en-US" sz="3200" dirty="0">
                <a:latin typeface="Arial" panose="020B0604020202020204" pitchFamily="34" charset="0"/>
                <a:cs typeface="Arial" panose="020B0604020202020204" pitchFamily="34" charset="0"/>
              </a:rPr>
              <a:t>Human Genetic Diversity: Mutation Vs. Polymorphism</a:t>
            </a:r>
          </a:p>
        </p:txBody>
      </p:sp>
      <p:sp>
        <p:nvSpPr>
          <p:cNvPr id="4" name="TextBox 3"/>
          <p:cNvSpPr txBox="1"/>
          <p:nvPr/>
        </p:nvSpPr>
        <p:spPr>
          <a:xfrm>
            <a:off x="2832480" y="1516947"/>
            <a:ext cx="2149522" cy="461665"/>
          </a:xfrm>
          <a:prstGeom prst="rect">
            <a:avLst/>
          </a:prstGeom>
          <a:solidFill>
            <a:schemeClr val="accent2"/>
          </a:solidFill>
          <a:ln>
            <a:noFill/>
          </a:ln>
        </p:spPr>
        <p:txBody>
          <a:bodyPr wrap="square" rtlCol="0">
            <a:spAutoFit/>
          </a:bodyPr>
          <a:lstStyle/>
          <a:p>
            <a:pPr algn="ctr"/>
            <a:r>
              <a:rPr lang="en-US" sz="2400" dirty="0">
                <a:latin typeface="Arial" panose="020B0604020202020204" pitchFamily="34" charset="0"/>
                <a:cs typeface="Arial" panose="020B0604020202020204" pitchFamily="34" charset="0"/>
              </a:rPr>
              <a:t>Mutation</a:t>
            </a:r>
          </a:p>
        </p:txBody>
      </p:sp>
      <p:sp>
        <p:nvSpPr>
          <p:cNvPr id="5" name="TextBox 4"/>
          <p:cNvSpPr txBox="1"/>
          <p:nvPr/>
        </p:nvSpPr>
        <p:spPr>
          <a:xfrm>
            <a:off x="6590733" y="1516947"/>
            <a:ext cx="2149522" cy="461665"/>
          </a:xfrm>
          <a:prstGeom prst="rect">
            <a:avLst/>
          </a:prstGeom>
          <a:solidFill>
            <a:schemeClr val="accent2"/>
          </a:solidFill>
          <a:ln>
            <a:noFill/>
          </a:ln>
        </p:spPr>
        <p:txBody>
          <a:bodyPr wrap="square" rtlCol="0">
            <a:spAutoFit/>
          </a:bodyPr>
          <a:lstStyle/>
          <a:p>
            <a:pPr algn="ctr"/>
            <a:r>
              <a:rPr lang="en-US" sz="2400" dirty="0">
                <a:latin typeface="Arial" panose="020B0604020202020204" pitchFamily="34" charset="0"/>
                <a:cs typeface="Arial" panose="020B0604020202020204" pitchFamily="34" charset="0"/>
              </a:rPr>
              <a:t>Polymorphism</a:t>
            </a:r>
          </a:p>
        </p:txBody>
      </p:sp>
      <p:sp>
        <p:nvSpPr>
          <p:cNvPr id="6" name="TextBox 5"/>
          <p:cNvSpPr txBox="1"/>
          <p:nvPr/>
        </p:nvSpPr>
        <p:spPr>
          <a:xfrm>
            <a:off x="2914367" y="2095713"/>
            <a:ext cx="1985749" cy="2031325"/>
          </a:xfrm>
          <a:prstGeom prst="rect">
            <a:avLst/>
          </a:prstGeom>
          <a:solidFill>
            <a:schemeClr val="accent2"/>
          </a:solidFill>
          <a:ln>
            <a:noFill/>
          </a:ln>
        </p:spPr>
        <p:txBody>
          <a:bodyPr wrap="square" rtlCol="0">
            <a:spAutoFit/>
          </a:bodyPr>
          <a:lstStyle/>
          <a:p>
            <a:r>
              <a:rPr lang="en-US" dirty="0"/>
              <a:t>Genetic alteration</a:t>
            </a:r>
          </a:p>
          <a:p>
            <a:endParaRPr lang="en-US" dirty="0"/>
          </a:p>
          <a:p>
            <a:r>
              <a:rPr lang="en-US" dirty="0"/>
              <a:t>Frequency in a population; less than 1% (rare variant)</a:t>
            </a:r>
          </a:p>
          <a:p>
            <a:endParaRPr lang="en-US" dirty="0"/>
          </a:p>
        </p:txBody>
      </p:sp>
      <p:sp>
        <p:nvSpPr>
          <p:cNvPr id="8" name="TextBox 7"/>
          <p:cNvSpPr txBox="1"/>
          <p:nvPr/>
        </p:nvSpPr>
        <p:spPr>
          <a:xfrm>
            <a:off x="6672619" y="2095713"/>
            <a:ext cx="1985748" cy="2031325"/>
          </a:xfrm>
          <a:prstGeom prst="rect">
            <a:avLst/>
          </a:prstGeom>
          <a:solidFill>
            <a:schemeClr val="accent2"/>
          </a:solidFill>
          <a:ln>
            <a:noFill/>
          </a:ln>
        </p:spPr>
        <p:txBody>
          <a:bodyPr wrap="square" rtlCol="0">
            <a:spAutoFit/>
          </a:bodyPr>
          <a:lstStyle/>
          <a:p>
            <a:r>
              <a:rPr lang="en-US" dirty="0"/>
              <a:t>Genetic alteration</a:t>
            </a:r>
          </a:p>
          <a:p>
            <a:r>
              <a:rPr lang="en-US" dirty="0"/>
              <a:t>Frequency in a population; more than 1% (common)</a:t>
            </a:r>
          </a:p>
          <a:p>
            <a:endParaRPr lang="en-US" dirty="0"/>
          </a:p>
          <a:p>
            <a:endParaRPr lang="en-US" dirty="0"/>
          </a:p>
          <a:p>
            <a:endParaRPr lang="en-US" dirty="0"/>
          </a:p>
        </p:txBody>
      </p:sp>
      <p:sp>
        <p:nvSpPr>
          <p:cNvPr id="9" name="TextBox 8"/>
          <p:cNvSpPr txBox="1"/>
          <p:nvPr/>
        </p:nvSpPr>
        <p:spPr>
          <a:xfrm>
            <a:off x="3161732" y="4323205"/>
            <a:ext cx="5578523" cy="1631216"/>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This definition is independent of functional or pathogenic relevance of alteration: most of common variants (polymorphisms) are without effect on human health, but some can modify the risk of common diseases (as tumors…)</a:t>
            </a:r>
          </a:p>
        </p:txBody>
      </p:sp>
    </p:spTree>
    <p:extLst>
      <p:ext uri="{BB962C8B-B14F-4D97-AF65-F5344CB8AC3E}">
        <p14:creationId xmlns:p14="http://schemas.microsoft.com/office/powerpoint/2010/main" xmlns="" val="2002918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b="21522"/>
          <a:stretch/>
        </p:blipFill>
        <p:spPr>
          <a:xfrm>
            <a:off x="1896036" y="629681"/>
            <a:ext cx="7927220" cy="5599358"/>
          </a:xfrm>
          <a:prstGeom prst="rect">
            <a:avLst/>
          </a:prstGeom>
        </p:spPr>
      </p:pic>
    </p:spTree>
    <p:extLst>
      <p:ext uri="{BB962C8B-B14F-4D97-AF65-F5344CB8AC3E}">
        <p14:creationId xmlns:p14="http://schemas.microsoft.com/office/powerpoint/2010/main" xmlns="" val="33529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929"/>
            <a:ext cx="8700246" cy="646331"/>
          </a:xfrm>
          <a:prstGeom prst="rect">
            <a:avLst/>
          </a:prstGeom>
        </p:spPr>
        <p:txBody>
          <a:bodyPr wrap="square">
            <a:sp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Cystic Fibrosis</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255494" y="1017512"/>
            <a:ext cx="6916270" cy="5355312"/>
          </a:xfrm>
          <a:prstGeom prst="rect">
            <a:avLst/>
          </a:prstGeom>
        </p:spPr>
        <p:txBody>
          <a:bodyPr wrap="square">
            <a:spAutoFit/>
          </a:bodyPr>
          <a:lstStyle/>
          <a:p>
            <a:pPr algn="just"/>
            <a:r>
              <a:rPr lang="en-US" dirty="0">
                <a:solidFill>
                  <a:srgbClr val="212121"/>
                </a:solidFill>
                <a:latin typeface="Arial" panose="020B0604020202020204" pitchFamily="34" charset="0"/>
                <a:cs typeface="Arial" panose="020B0604020202020204" pitchFamily="34" charset="0"/>
              </a:rPr>
              <a:t>Cystic fibrosis (CF) is </a:t>
            </a:r>
            <a:r>
              <a:rPr lang="en-US" dirty="0" smtClean="0">
                <a:solidFill>
                  <a:srgbClr val="212121"/>
                </a:solidFill>
                <a:latin typeface="Arial" panose="020B0604020202020204" pitchFamily="34" charset="0"/>
                <a:cs typeface="Arial" panose="020B0604020202020204" pitchFamily="34" charset="0"/>
              </a:rPr>
              <a:t>an autosomal recessive </a:t>
            </a:r>
            <a:r>
              <a:rPr lang="en-US" dirty="0">
                <a:solidFill>
                  <a:srgbClr val="212121"/>
                </a:solidFill>
                <a:latin typeface="Arial" panose="020B0604020202020204" pitchFamily="34" charset="0"/>
                <a:cs typeface="Arial" panose="020B0604020202020204" pitchFamily="34" charset="0"/>
              </a:rPr>
              <a:t>disorder caused by &gt;1600 mutations in the CF transmembrane conductance regulator (CFTR) </a:t>
            </a:r>
            <a:r>
              <a:rPr lang="en-US" dirty="0" smtClean="0">
                <a:solidFill>
                  <a:srgbClr val="212121"/>
                </a:solidFill>
                <a:latin typeface="Arial" panose="020B0604020202020204" pitchFamily="34" charset="0"/>
                <a:cs typeface="Arial" panose="020B0604020202020204" pitchFamily="34" charset="0"/>
              </a:rPr>
              <a:t>gene, a percent of these mutations are splice site mutations.</a:t>
            </a:r>
          </a:p>
          <a:p>
            <a:pPr algn="just"/>
            <a:endParaRPr lang="en-US" dirty="0">
              <a:solidFill>
                <a:srgbClr val="212121"/>
              </a:solidFill>
              <a:latin typeface="Arial" panose="020B0604020202020204" pitchFamily="34" charset="0"/>
              <a:cs typeface="Arial" panose="020B0604020202020204" pitchFamily="34" charset="0"/>
            </a:endParaRPr>
          </a:p>
          <a:p>
            <a:pPr algn="just"/>
            <a:endParaRPr lang="en-US" dirty="0" smtClean="0">
              <a:solidFill>
                <a:srgbClr val="212121"/>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cystic fibrosis transmembrane conductance regulator (CFTR) is a </a:t>
            </a:r>
            <a:r>
              <a:rPr lang="en-US" dirty="0" err="1">
                <a:latin typeface="Arial" panose="020B0604020202020204" pitchFamily="34" charset="0"/>
                <a:cs typeface="Arial" panose="020B0604020202020204" pitchFamily="34" charset="0"/>
              </a:rPr>
              <a:t>cAMP</a:t>
            </a:r>
            <a:r>
              <a:rPr lang="en-US" dirty="0">
                <a:latin typeface="Arial" panose="020B0604020202020204" pitchFamily="34" charset="0"/>
                <a:cs typeface="Arial" panose="020B0604020202020204" pitchFamily="34" charset="0"/>
              </a:rPr>
              <a:t>-activated chloride and bicarbonate channel expressed at the apical surface of secretory epithelia, including the airways, sweat glands, gastrointestinal tract, and other tissues </a:t>
            </a:r>
            <a:endParaRPr lang="en-US" dirty="0">
              <a:solidFill>
                <a:srgbClr val="212121"/>
              </a:solidFill>
              <a:latin typeface="Arial" panose="020B0604020202020204" pitchFamily="34" charset="0"/>
              <a:cs typeface="Arial" panose="020B0604020202020204" pitchFamily="34" charset="0"/>
            </a:endParaRPr>
          </a:p>
          <a:p>
            <a:pPr algn="just"/>
            <a:endParaRPr lang="en-US" dirty="0" smtClean="0">
              <a:solidFill>
                <a:srgbClr val="212121"/>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CF is a </a:t>
            </a:r>
            <a:r>
              <a:rPr lang="en-US" dirty="0" err="1">
                <a:latin typeface="Arial" panose="020B0604020202020204" pitchFamily="34" charset="0"/>
                <a:cs typeface="Arial" panose="020B0604020202020204" pitchFamily="34" charset="0"/>
              </a:rPr>
              <a:t>multiorgan</a:t>
            </a:r>
            <a:r>
              <a:rPr lang="en-US" dirty="0">
                <a:latin typeface="Arial" panose="020B0604020202020204" pitchFamily="34" charset="0"/>
                <a:cs typeface="Arial" panose="020B0604020202020204" pitchFamily="34" charset="0"/>
              </a:rPr>
              <a:t> system disease, its effects on the pulmonary system are the leading cause of patient morbidity and mortality</a:t>
            </a:r>
            <a:r>
              <a:rPr lang="en-US" dirty="0" smtClean="0">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When mutations occur in one or both copies of the gene, ion transport is defective, and results in a buildup of thick mucus throughout the body, leading to respiratory insufficiency, along with many other systemic obstructions and abnormalities </a:t>
            </a:r>
          </a:p>
        </p:txBody>
      </p:sp>
    </p:spTree>
    <p:extLst>
      <p:ext uri="{BB962C8B-B14F-4D97-AF65-F5344CB8AC3E}">
        <p14:creationId xmlns:p14="http://schemas.microsoft.com/office/powerpoint/2010/main" xmlns="" val="17435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6540" y="1223247"/>
            <a:ext cx="5634318" cy="3627614"/>
          </a:xfrm>
          <a:prstGeom prst="rect">
            <a:avLst/>
          </a:prstGeom>
        </p:spPr>
      </p:pic>
      <p:sp>
        <p:nvSpPr>
          <p:cNvPr id="3" name="Rectangle 2"/>
          <p:cNvSpPr/>
          <p:nvPr/>
        </p:nvSpPr>
        <p:spPr>
          <a:xfrm>
            <a:off x="0" y="160929"/>
            <a:ext cx="8700246" cy="646331"/>
          </a:xfrm>
          <a:prstGeom prst="rect">
            <a:avLst/>
          </a:prstGeom>
        </p:spPr>
        <p:txBody>
          <a:bodyPr wrap="square">
            <a:sp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CFTR</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71881" y="1076202"/>
            <a:ext cx="6096000" cy="5162550"/>
          </a:xfrm>
          <a:prstGeom prst="rect">
            <a:avLst/>
          </a:prstGeom>
        </p:spPr>
      </p:pic>
    </p:spTree>
    <p:extLst>
      <p:ext uri="{BB962C8B-B14F-4D97-AF65-F5344CB8AC3E}">
        <p14:creationId xmlns:p14="http://schemas.microsoft.com/office/powerpoint/2010/main" xmlns="" val="2639000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84070" y="754380"/>
            <a:ext cx="8023860" cy="5349240"/>
          </a:xfrm>
          <a:prstGeom prst="rect">
            <a:avLst/>
          </a:prstGeom>
        </p:spPr>
      </p:pic>
      <p:sp>
        <p:nvSpPr>
          <p:cNvPr id="3" name="Rectangle 2"/>
          <p:cNvSpPr/>
          <p:nvPr/>
        </p:nvSpPr>
        <p:spPr>
          <a:xfrm>
            <a:off x="0" y="160929"/>
            <a:ext cx="8700246" cy="646331"/>
          </a:xfrm>
          <a:prstGeom prst="rect">
            <a:avLst/>
          </a:prstGeom>
        </p:spPr>
        <p:txBody>
          <a:bodyPr wrap="square">
            <a:sp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Cystic Fibrosis</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3129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929"/>
            <a:ext cx="11349318" cy="646331"/>
          </a:xfrm>
          <a:prstGeom prst="rect">
            <a:avLst/>
          </a:prstGeom>
        </p:spPr>
        <p:txBody>
          <a:bodyPr wrap="square">
            <a:sp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Dynamic Mutations, Expanding repeat 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304799" y="1196352"/>
            <a:ext cx="9874625" cy="3693319"/>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Progressive </a:t>
            </a:r>
            <a:r>
              <a:rPr lang="en-US" dirty="0">
                <a:latin typeface="Arial" panose="020B0604020202020204" pitchFamily="34" charset="0"/>
                <a:cs typeface="Arial" panose="020B0604020202020204" pitchFamily="34" charset="0"/>
              </a:rPr>
              <a:t>intergenerational expansion of a simple </a:t>
            </a:r>
            <a:r>
              <a:rPr lang="en-US" dirty="0" smtClean="0">
                <a:latin typeface="Arial" panose="020B0604020202020204" pitchFamily="34" charset="0"/>
                <a:cs typeface="Arial" panose="020B0604020202020204" pitchFamily="34" charset="0"/>
              </a:rPr>
              <a:t>DNA repeat</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Trinucleotide repeats are in the class of </a:t>
            </a:r>
            <a:r>
              <a:rPr lang="en-US" dirty="0" err="1">
                <a:latin typeface="Arial" panose="020B0604020202020204" pitchFamily="34" charset="0"/>
                <a:cs typeface="Arial" panose="020B0604020202020204" pitchFamily="34" charset="0"/>
              </a:rPr>
              <a:t>minisatellites</a:t>
            </a:r>
            <a:r>
              <a:rPr lang="en-US" dirty="0">
                <a:latin typeface="Arial" panose="020B0604020202020204" pitchFamily="34" charset="0"/>
                <a:cs typeface="Arial" panose="020B0604020202020204" pitchFamily="34" charset="0"/>
              </a:rPr>
              <a:t> in the human genome and </a:t>
            </a:r>
            <a:r>
              <a:rPr lang="en-US" dirty="0" smtClean="0">
                <a:latin typeface="Arial" panose="020B0604020202020204" pitchFamily="34" charset="0"/>
                <a:cs typeface="Arial" panose="020B0604020202020204" pitchFamily="34" charset="0"/>
              </a:rPr>
              <a:t>are composed </a:t>
            </a:r>
            <a:r>
              <a:rPr lang="en-US" dirty="0">
                <a:latin typeface="Arial" panose="020B0604020202020204" pitchFamily="34" charset="0"/>
                <a:cs typeface="Arial" panose="020B0604020202020204" pitchFamily="34" charset="0"/>
              </a:rPr>
              <a:t>of multiple repetitions of three nucleotides (e.g., CAGCAGCAG…CAG or </a:t>
            </a:r>
            <a:r>
              <a:rPr lang="en-US" dirty="0" smtClean="0">
                <a:latin typeface="Arial" panose="020B0604020202020204" pitchFamily="34" charset="0"/>
                <a:cs typeface="Arial" panose="020B0604020202020204" pitchFamily="34" charset="0"/>
              </a:rPr>
              <a:t>CCGCCGCCG…CCG</a:t>
            </a:r>
            <a:r>
              <a:rPr lang="en-US" dirty="0">
                <a:latin typeface="Arial" panose="020B0604020202020204" pitchFamily="34" charset="0"/>
                <a:cs typeface="Arial" panose="020B0604020202020204" pitchFamily="34" charset="0"/>
              </a:rPr>
              <a:t>), which normally occur in groups of 5 to 30 repeats</a:t>
            </a:r>
            <a:r>
              <a:rPr lang="en-US"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An essential feature </a:t>
            </a:r>
            <a:r>
              <a:rPr lang="en-US" dirty="0" smtClean="0">
                <a:latin typeface="Arial" panose="020B0604020202020204" pitchFamily="34" charset="0"/>
                <a:cs typeface="Arial" panose="020B0604020202020204" pitchFamily="34" charset="0"/>
              </a:rPr>
              <a:t>of disease-associated </a:t>
            </a:r>
            <a:r>
              <a:rPr lang="en-US" dirty="0">
                <a:latin typeface="Arial" panose="020B0604020202020204" pitchFamily="34" charset="0"/>
                <a:cs typeface="Arial" panose="020B0604020202020204" pitchFamily="34" charset="0"/>
              </a:rPr>
              <a:t>repeats is their instability: if there are more than a certain number of </a:t>
            </a:r>
            <a:r>
              <a:rPr lang="en-US" dirty="0" smtClean="0">
                <a:latin typeface="Arial" panose="020B0604020202020204" pitchFamily="34" charset="0"/>
                <a:cs typeface="Arial" panose="020B0604020202020204" pitchFamily="34" charset="0"/>
              </a:rPr>
              <a:t>repeats in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sequence, transmission </a:t>
            </a:r>
            <a:r>
              <a:rPr lang="en-US" dirty="0">
                <a:latin typeface="Arial" panose="020B0604020202020204" pitchFamily="34" charset="0"/>
                <a:cs typeface="Arial" panose="020B0604020202020204" pitchFamily="34" charset="0"/>
              </a:rPr>
              <a:t>through gametogenesis may be associated with expansion </a:t>
            </a:r>
            <a:r>
              <a:rPr lang="en-US" dirty="0" smtClean="0">
                <a:latin typeface="Arial" panose="020B0604020202020204" pitchFamily="34" charset="0"/>
                <a:cs typeface="Arial" panose="020B0604020202020204" pitchFamily="34" charset="0"/>
              </a:rPr>
              <a:t>of the </a:t>
            </a:r>
            <a:r>
              <a:rPr lang="en-US" dirty="0">
                <a:latin typeface="Arial" panose="020B0604020202020204" pitchFamily="34" charset="0"/>
                <a:cs typeface="Arial" panose="020B0604020202020204" pitchFamily="34" charset="0"/>
              </a:rPr>
              <a:t>repeat.</a:t>
            </a:r>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here </a:t>
            </a:r>
            <a:r>
              <a:rPr lang="en-US" dirty="0">
                <a:latin typeface="Arial" panose="020B0604020202020204" pitchFamily="34" charset="0"/>
                <a:cs typeface="Arial" panose="020B0604020202020204" pitchFamily="34" charset="0"/>
              </a:rPr>
              <a:t>are also disorders caused by an expansion </a:t>
            </a:r>
            <a:r>
              <a:rPr lang="en-US" dirty="0" smtClean="0">
                <a:latin typeface="Arial" panose="020B0604020202020204" pitchFamily="34" charset="0"/>
                <a:cs typeface="Arial" panose="020B0604020202020204" pitchFamily="34" charset="0"/>
              </a:rPr>
              <a:t>of dinucleotide </a:t>
            </a:r>
            <a:r>
              <a:rPr lang="en-US" dirty="0">
                <a:latin typeface="Arial" panose="020B0604020202020204" pitchFamily="34" charset="0"/>
                <a:cs typeface="Arial" panose="020B0604020202020204" pitchFamily="34" charset="0"/>
              </a:rPr>
              <a:t>and </a:t>
            </a:r>
            <a:r>
              <a:rPr lang="en-US" dirty="0" err="1">
                <a:latin typeface="Arial" panose="020B0604020202020204" pitchFamily="34" charset="0"/>
                <a:cs typeface="Arial" panose="020B0604020202020204" pitchFamily="34" charset="0"/>
              </a:rPr>
              <a:t>tetranucleotide</a:t>
            </a:r>
            <a:r>
              <a:rPr lang="en-US" dirty="0">
                <a:latin typeface="Arial" panose="020B0604020202020204" pitchFamily="34" charset="0"/>
                <a:cs typeface="Arial" panose="020B0604020202020204" pitchFamily="34" charset="0"/>
              </a:rPr>
              <a:t> repeats.</a:t>
            </a:r>
          </a:p>
        </p:txBody>
      </p:sp>
      <p:sp>
        <p:nvSpPr>
          <p:cNvPr id="4" name="مستطيل 3"/>
          <p:cNvSpPr/>
          <p:nvPr/>
        </p:nvSpPr>
        <p:spPr>
          <a:xfrm>
            <a:off x="2044822" y="5222263"/>
            <a:ext cx="7676227" cy="923330"/>
          </a:xfrm>
          <a:prstGeom prst="rect">
            <a:avLst/>
          </a:prstGeom>
        </p:spPr>
        <p:txBody>
          <a:bodyPr wrap="square">
            <a:spAutoFit/>
          </a:bodyPr>
          <a:lstStyle/>
          <a:p>
            <a:r>
              <a:rPr lang="en-US" b="1" dirty="0" smtClean="0">
                <a:solidFill>
                  <a:srgbClr val="C00000"/>
                </a:solidFill>
              </a:rPr>
              <a:t>Microsatellites, also known as simple sequence repeats or tandem repeats, are normally polymorphic nucleotide sequences scattered throughout the human genome.</a:t>
            </a:r>
            <a:endParaRPr lang="en-AE" b="1" dirty="0">
              <a:solidFill>
                <a:srgbClr val="C00000"/>
              </a:solidFill>
            </a:endParaRPr>
          </a:p>
        </p:txBody>
      </p:sp>
    </p:spTree>
    <p:extLst>
      <p:ext uri="{BB962C8B-B14F-4D97-AF65-F5344CB8AC3E}">
        <p14:creationId xmlns:p14="http://schemas.microsoft.com/office/powerpoint/2010/main" xmlns="" val="163070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929"/>
            <a:ext cx="11349318" cy="1077218"/>
          </a:xfrm>
          <a:prstGeom prst="rect">
            <a:avLst/>
          </a:prstGeom>
        </p:spPr>
        <p:txBody>
          <a:bodyPr wrap="square">
            <a:spAutoFit/>
          </a:bodyPr>
          <a:lstStyle/>
          <a:p>
            <a:r>
              <a:rPr lang="en-US" sz="3200" dirty="0">
                <a:solidFill>
                  <a:schemeClr val="accent6">
                    <a:lumMod val="50000"/>
                  </a:schemeClr>
                </a:solidFill>
                <a:latin typeface="Arial" panose="020B0604020202020204" pitchFamily="34" charset="0"/>
                <a:cs typeface="Arial" panose="020B0604020202020204" pitchFamily="34" charset="0"/>
              </a:rPr>
              <a:t>The mechanism behind </a:t>
            </a:r>
            <a:r>
              <a:rPr lang="en-US" sz="3200" dirty="0" smtClean="0">
                <a:solidFill>
                  <a:schemeClr val="accent6">
                    <a:lumMod val="50000"/>
                  </a:schemeClr>
                </a:solidFill>
                <a:latin typeface="Arial" panose="020B0604020202020204" pitchFamily="34" charset="0"/>
                <a:cs typeface="Arial" panose="020B0604020202020204" pitchFamily="34" charset="0"/>
              </a:rPr>
              <a:t>expanding </a:t>
            </a:r>
            <a:r>
              <a:rPr lang="en-US" sz="3200" dirty="0">
                <a:solidFill>
                  <a:schemeClr val="accent6">
                    <a:lumMod val="50000"/>
                  </a:schemeClr>
                </a:solidFill>
                <a:latin typeface="Arial" panose="020B0604020202020204" pitchFamily="34" charset="0"/>
                <a:cs typeface="Arial" panose="020B0604020202020204" pitchFamily="34" charset="0"/>
              </a:rPr>
              <a:t>repeat diseases lies in</a:t>
            </a:r>
          </a:p>
          <a:p>
            <a:r>
              <a:rPr lang="en-US" sz="3200" dirty="0">
                <a:solidFill>
                  <a:schemeClr val="accent6">
                    <a:lumMod val="50000"/>
                  </a:schemeClr>
                </a:solidFill>
                <a:latin typeface="Arial" panose="020B0604020202020204" pitchFamily="34" charset="0"/>
                <a:cs typeface="Arial" panose="020B0604020202020204" pitchFamily="34" charset="0"/>
              </a:rPr>
              <a:t>the DNA sequence.</a:t>
            </a:r>
          </a:p>
        </p:txBody>
      </p:sp>
      <p:sp>
        <p:nvSpPr>
          <p:cNvPr id="3" name="Rectangle 2"/>
          <p:cNvSpPr/>
          <p:nvPr/>
        </p:nvSpPr>
        <p:spPr>
          <a:xfrm>
            <a:off x="493058" y="1457236"/>
            <a:ext cx="8798860" cy="2862322"/>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bases of the repeated triplets </a:t>
            </a:r>
            <a:r>
              <a:rPr lang="en-US" dirty="0" smtClean="0">
                <a:latin typeface="Arial" panose="020B0604020202020204" pitchFamily="34" charset="0"/>
                <a:cs typeface="Arial" panose="020B0604020202020204" pitchFamily="34" charset="0"/>
              </a:rPr>
              <a:t>implicated in </a:t>
            </a:r>
            <a:r>
              <a:rPr lang="en-US" dirty="0">
                <a:latin typeface="Arial" panose="020B0604020202020204" pitchFamily="34" charset="0"/>
                <a:cs typeface="Arial" panose="020B0604020202020204" pitchFamily="34" charset="0"/>
              </a:rPr>
              <a:t>the expansion diseases, unlike others, bond to </a:t>
            </a:r>
            <a:r>
              <a:rPr lang="en-US" dirty="0" smtClean="0">
                <a:latin typeface="Arial" panose="020B0604020202020204" pitchFamily="34" charset="0"/>
                <a:cs typeface="Arial" panose="020B0604020202020204" pitchFamily="34" charset="0"/>
              </a:rPr>
              <a:t>each other </a:t>
            </a:r>
            <a:r>
              <a:rPr lang="en-US" dirty="0">
                <a:latin typeface="Arial" panose="020B0604020202020204" pitchFamily="34" charset="0"/>
                <a:cs typeface="Arial" panose="020B0604020202020204" pitchFamily="34" charset="0"/>
              </a:rPr>
              <a:t>in ways that bend the DNA strand into shapes, such as hairpins</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These shapes then interfere with DNA </a:t>
            </a:r>
            <a:r>
              <a:rPr lang="en-US" dirty="0" smtClean="0">
                <a:latin typeface="Arial" panose="020B0604020202020204" pitchFamily="34" charset="0"/>
                <a:cs typeface="Arial" panose="020B0604020202020204" pitchFamily="34" charset="0"/>
              </a:rPr>
              <a:t>replication, which </a:t>
            </a:r>
            <a:r>
              <a:rPr lang="en-US" dirty="0">
                <a:latin typeface="Arial" panose="020B0604020202020204" pitchFamily="34" charset="0"/>
                <a:cs typeface="Arial" panose="020B0604020202020204" pitchFamily="34" charset="0"/>
              </a:rPr>
              <a:t>extends the expansion</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Once the repeats are </a:t>
            </a:r>
            <a:r>
              <a:rPr lang="en-US" dirty="0" smtClean="0">
                <a:latin typeface="Arial" panose="020B0604020202020204" pitchFamily="34" charset="0"/>
                <a:cs typeface="Arial" panose="020B0604020202020204" pitchFamily="34" charset="0"/>
              </a:rPr>
              <a:t>translated, the </a:t>
            </a:r>
            <a:r>
              <a:rPr lang="en-US" dirty="0">
                <a:latin typeface="Arial" panose="020B0604020202020204" pitchFamily="34" charset="0"/>
                <a:cs typeface="Arial" panose="020B0604020202020204" pitchFamily="34" charset="0"/>
              </a:rPr>
              <a:t>extra-long proteins harm </a:t>
            </a:r>
            <a:r>
              <a:rPr lang="en-US" dirty="0" smtClean="0">
                <a:latin typeface="Arial" panose="020B0604020202020204" pitchFamily="34" charset="0"/>
                <a:cs typeface="Arial" panose="020B0604020202020204" pitchFamily="34" charset="0"/>
              </a:rPr>
              <a:t>cells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3264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929"/>
            <a:ext cx="11349318" cy="646331"/>
          </a:xfrm>
          <a:prstGeom prst="rect">
            <a:avLst/>
          </a:prstGeom>
        </p:spPr>
        <p:txBody>
          <a:bodyPr wrap="square">
            <a:sp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Fragile X syndrome FXS</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439270" y="1138535"/>
            <a:ext cx="6701117" cy="2862322"/>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Progressive </a:t>
            </a:r>
            <a:r>
              <a:rPr lang="en-US" dirty="0">
                <a:latin typeface="Arial" panose="020B0604020202020204" pitchFamily="34" charset="0"/>
                <a:cs typeface="Arial" panose="020B0604020202020204" pitchFamily="34" charset="0"/>
              </a:rPr>
              <a:t>intergenerational expansion of a simple DNA repeat, (CGG)n, located within the </a:t>
            </a:r>
            <a:r>
              <a:rPr lang="en-US" dirty="0" smtClean="0">
                <a:solidFill>
                  <a:srgbClr val="C00000"/>
                </a:solidFill>
                <a:latin typeface="Arial" panose="020B0604020202020204" pitchFamily="34" charset="0"/>
                <a:cs typeface="Arial" panose="020B0604020202020204" pitchFamily="34" charset="0"/>
              </a:rPr>
              <a:t>5’ </a:t>
            </a:r>
            <a:r>
              <a:rPr lang="en-US" dirty="0">
                <a:solidFill>
                  <a:srgbClr val="C00000"/>
                </a:solidFill>
                <a:latin typeface="Arial" panose="020B0604020202020204" pitchFamily="34" charset="0"/>
                <a:cs typeface="Arial" panose="020B0604020202020204" pitchFamily="34" charset="0"/>
              </a:rPr>
              <a:t>-untranslated region (UTR</a:t>
            </a:r>
            <a:r>
              <a:rPr lang="en-US" dirty="0">
                <a:latin typeface="Arial" panose="020B0604020202020204" pitchFamily="34" charset="0"/>
                <a:cs typeface="Arial" panose="020B0604020202020204" pitchFamily="34" charset="0"/>
              </a:rPr>
              <a:t>) of the FMR1 </a:t>
            </a:r>
            <a:r>
              <a:rPr lang="en-US" dirty="0" smtClean="0">
                <a:latin typeface="Arial" panose="020B0604020202020204" pitchFamily="34" charset="0"/>
                <a:cs typeface="Arial" panose="020B0604020202020204" pitchFamily="34" charset="0"/>
              </a:rPr>
              <a:t>gene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Expansion </a:t>
            </a:r>
            <a:r>
              <a:rPr lang="en-US" dirty="0">
                <a:latin typeface="Arial" panose="020B0604020202020204" pitchFamily="34" charset="0"/>
                <a:cs typeface="Arial" panose="020B0604020202020204" pitchFamily="34" charset="0"/>
              </a:rPr>
              <a:t>of a CGG repeat beyond 200 copies causes </a:t>
            </a:r>
            <a:r>
              <a:rPr lang="en-US" dirty="0" err="1">
                <a:latin typeface="Arial" panose="020B0604020202020204" pitchFamily="34" charset="0"/>
                <a:cs typeface="Arial" panose="020B0604020202020204" pitchFamily="34" charset="0"/>
              </a:rPr>
              <a:t>hypermethylation</a:t>
            </a:r>
            <a:r>
              <a:rPr lang="en-US" dirty="0">
                <a:latin typeface="Arial" panose="020B0604020202020204" pitchFamily="34" charset="0"/>
                <a:cs typeface="Arial" panose="020B0604020202020204" pitchFamily="34" charset="0"/>
              </a:rPr>
              <a:t> and </a:t>
            </a:r>
            <a:r>
              <a:rPr lang="en-US" dirty="0" smtClean="0">
                <a:latin typeface="Arial" panose="020B0604020202020204" pitchFamily="34" charset="0"/>
                <a:cs typeface="Arial" panose="020B0604020202020204" pitchFamily="34" charset="0"/>
              </a:rPr>
              <a:t>prohibits transcription </a:t>
            </a:r>
            <a:r>
              <a:rPr lang="en-US" dirty="0">
                <a:latin typeface="Arial" panose="020B0604020202020204" pitchFamily="34" charset="0"/>
                <a:cs typeface="Arial" panose="020B0604020202020204" pitchFamily="34" charset="0"/>
              </a:rPr>
              <a:t>of the gene</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Symptoms: Intellectual disability, delayed development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X linked Dominant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t>FXS is more common in boys than it is in girls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1619"/>
          <a:stretch/>
        </p:blipFill>
        <p:spPr>
          <a:xfrm>
            <a:off x="629769" y="4101353"/>
            <a:ext cx="6791886" cy="27045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12642" y="1026459"/>
            <a:ext cx="4820770" cy="3505200"/>
          </a:xfrm>
          <a:prstGeom prst="rect">
            <a:avLst/>
          </a:prstGeom>
        </p:spPr>
      </p:pic>
    </p:spTree>
    <p:extLst>
      <p:ext uri="{BB962C8B-B14F-4D97-AF65-F5344CB8AC3E}">
        <p14:creationId xmlns:p14="http://schemas.microsoft.com/office/powerpoint/2010/main" xmlns="" val="108338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8550" y="4913766"/>
            <a:ext cx="10058400" cy="1591519"/>
          </a:xfrm>
          <a:prstGeom prst="rect">
            <a:avLst/>
          </a:prstGeom>
        </p:spPr>
      </p:pic>
      <p:pic>
        <p:nvPicPr>
          <p:cNvPr id="3" name="Picture 2"/>
          <p:cNvPicPr>
            <a:picLocks noChangeAspect="1"/>
          </p:cNvPicPr>
          <p:nvPr/>
        </p:nvPicPr>
        <p:blipFill>
          <a:blip r:embed="rId3"/>
          <a:stretch>
            <a:fillRect/>
          </a:stretch>
        </p:blipFill>
        <p:spPr>
          <a:xfrm>
            <a:off x="6374167" y="566261"/>
            <a:ext cx="5177117" cy="3821456"/>
          </a:xfrm>
          <a:prstGeom prst="rect">
            <a:avLst/>
          </a:prstGeom>
        </p:spPr>
      </p:pic>
      <p:sp>
        <p:nvSpPr>
          <p:cNvPr id="4" name="مستطيل 3"/>
          <p:cNvSpPr/>
          <p:nvPr/>
        </p:nvSpPr>
        <p:spPr>
          <a:xfrm>
            <a:off x="242656" y="454955"/>
            <a:ext cx="6096000" cy="923330"/>
          </a:xfrm>
          <a:prstGeom prst="rect">
            <a:avLst/>
          </a:prstGeom>
        </p:spPr>
        <p:txBody>
          <a:bodyPr>
            <a:spAutoFit/>
          </a:bodyPr>
          <a:lstStyle/>
          <a:p>
            <a:r>
              <a:rPr lang="en-US" dirty="0" smtClean="0"/>
              <a:t>Repeat expansion diseases typically show clinical anticipation – that is, the tendency for disease severity to increase in successive generations of a family. </a:t>
            </a:r>
            <a:endParaRPr lang="en-AE" dirty="0"/>
          </a:p>
        </p:txBody>
      </p:sp>
    </p:spTree>
    <p:extLst>
      <p:ext uri="{BB962C8B-B14F-4D97-AF65-F5344CB8AC3E}">
        <p14:creationId xmlns:p14="http://schemas.microsoft.com/office/powerpoint/2010/main" xmlns="" val="420405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929"/>
            <a:ext cx="11349318" cy="646331"/>
          </a:xfrm>
          <a:prstGeom prst="rect">
            <a:avLst/>
          </a:prstGeom>
        </p:spPr>
        <p:txBody>
          <a:bodyPr wrap="square">
            <a:sp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Huntington disease</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640975" y="1177568"/>
            <a:ext cx="10224247" cy="3970318"/>
          </a:xfrm>
          <a:prstGeom prst="rect">
            <a:avLst/>
          </a:prstGeom>
        </p:spPr>
        <p:txBody>
          <a:bodyPr wrap="square">
            <a:spAutoFit/>
          </a:bodyPr>
          <a:lstStyle/>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Polyglutamine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disease</a:t>
            </a: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CAG </a:t>
            </a:r>
            <a:r>
              <a:rPr lang="en-US" dirty="0">
                <a:latin typeface="Arial" panose="020B0604020202020204" pitchFamily="34" charset="0"/>
                <a:cs typeface="Arial" panose="020B0604020202020204" pitchFamily="34" charset="0"/>
              </a:rPr>
              <a:t>trinucleotides in the </a:t>
            </a:r>
            <a:r>
              <a:rPr lang="en-US" dirty="0">
                <a:solidFill>
                  <a:srgbClr val="C00000"/>
                </a:solidFill>
                <a:latin typeface="Arial" panose="020B0604020202020204" pitchFamily="34" charset="0"/>
                <a:cs typeface="Arial" panose="020B0604020202020204" pitchFamily="34" charset="0"/>
              </a:rPr>
              <a:t>coding </a:t>
            </a:r>
            <a:r>
              <a:rPr lang="en-US" dirty="0" smtClean="0">
                <a:solidFill>
                  <a:srgbClr val="C00000"/>
                </a:solidFill>
                <a:latin typeface="Arial" panose="020B0604020202020204" pitchFamily="34" charset="0"/>
                <a:cs typeface="Arial" panose="020B0604020202020204" pitchFamily="34" charset="0"/>
              </a:rPr>
              <a:t>sequence </a:t>
            </a:r>
            <a:r>
              <a:rPr lang="en-US" dirty="0" smtClean="0">
                <a:latin typeface="Arial" panose="020B0604020202020204" pitchFamily="34" charset="0"/>
                <a:cs typeface="Arial" panose="020B0604020202020204" pitchFamily="34" charset="0"/>
              </a:rPr>
              <a:t>of HTT gene. </a:t>
            </a:r>
          </a:p>
          <a:p>
            <a:pPr algn="just"/>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CAG </a:t>
            </a:r>
            <a:r>
              <a:rPr lang="en-US" dirty="0">
                <a:latin typeface="Arial" panose="020B0604020202020204" pitchFamily="34" charset="0"/>
                <a:cs typeface="Arial" panose="020B0604020202020204" pitchFamily="34" charset="0"/>
              </a:rPr>
              <a:t>encodes </a:t>
            </a:r>
            <a:r>
              <a:rPr lang="en-US" dirty="0" smtClean="0">
                <a:latin typeface="Arial" panose="020B0604020202020204" pitchFamily="34" charset="0"/>
                <a:cs typeface="Arial" panose="020B0604020202020204" pitchFamily="34" charset="0"/>
              </a:rPr>
              <a:t>for the </a:t>
            </a:r>
            <a:r>
              <a:rPr lang="en-US" dirty="0">
                <a:latin typeface="Arial" panose="020B0604020202020204" pitchFamily="34" charset="0"/>
                <a:cs typeface="Arial" panose="020B0604020202020204" pitchFamily="34" charset="0"/>
              </a:rPr>
              <a:t>amino acid glutamine, and expansion of the repeat causes integration of an </a:t>
            </a:r>
            <a:r>
              <a:rPr lang="en-US" dirty="0" smtClean="0">
                <a:latin typeface="Arial" panose="020B0604020202020204" pitchFamily="34" charset="0"/>
                <a:cs typeface="Arial" panose="020B0604020202020204" pitchFamily="34" charset="0"/>
              </a:rPr>
              <a:t>increasing number </a:t>
            </a:r>
            <a:r>
              <a:rPr lang="en-US" dirty="0">
                <a:latin typeface="Arial" panose="020B0604020202020204" pitchFamily="34" charset="0"/>
                <a:cs typeface="Arial" panose="020B0604020202020204" pitchFamily="34" charset="0"/>
              </a:rPr>
              <a:t>of glutamine residues into a </a:t>
            </a:r>
            <a:r>
              <a:rPr lang="en-US" dirty="0" err="1">
                <a:latin typeface="Arial" panose="020B0604020202020204" pitchFamily="34" charset="0"/>
                <a:cs typeface="Arial" panose="020B0604020202020204" pitchFamily="34" charset="0"/>
              </a:rPr>
              <a:t>polyglutamine</a:t>
            </a:r>
            <a:r>
              <a:rPr lang="en-US" dirty="0">
                <a:latin typeface="Arial" panose="020B0604020202020204" pitchFamily="34" charset="0"/>
                <a:cs typeface="Arial" panose="020B0604020202020204" pitchFamily="34" charset="0"/>
              </a:rPr>
              <a:t> tract within the respective protein. </a:t>
            </a:r>
            <a:r>
              <a:rPr lang="en-US" dirty="0" smtClean="0">
                <a:latin typeface="Arial" panose="020B0604020202020204" pitchFamily="34" charset="0"/>
                <a:cs typeface="Arial" panose="020B0604020202020204" pitchFamily="34" charset="0"/>
              </a:rPr>
              <a:t>Once the </a:t>
            </a:r>
            <a:r>
              <a:rPr lang="en-US" dirty="0">
                <a:latin typeface="Arial" panose="020B0604020202020204" pitchFamily="34" charset="0"/>
                <a:cs typeface="Arial" panose="020B0604020202020204" pitchFamily="34" charset="0"/>
              </a:rPr>
              <a:t>number of glutamines exceeds a certain threshold, the physical properties of the </a:t>
            </a:r>
            <a:r>
              <a:rPr lang="en-US" dirty="0" smtClean="0">
                <a:latin typeface="Arial" panose="020B0604020202020204" pitchFamily="34" charset="0"/>
                <a:cs typeface="Arial" panose="020B0604020202020204" pitchFamily="34" charset="0"/>
              </a:rPr>
              <a:t>protein change</a:t>
            </a:r>
            <a:r>
              <a:rPr lang="en-US" dirty="0">
                <a:latin typeface="Arial" panose="020B0604020202020204" pitchFamily="34" charset="0"/>
                <a:cs typeface="Arial" panose="020B0604020202020204" pitchFamily="34" charset="0"/>
              </a:rPr>
              <a:t>, leading to intracellular aggregation and </a:t>
            </a:r>
            <a:r>
              <a:rPr lang="en-US" dirty="0" smtClean="0">
                <a:latin typeface="Arial" panose="020B0604020202020204" pitchFamily="34" charset="0"/>
                <a:cs typeface="Arial" panose="020B0604020202020204" pitchFamily="34" charset="0"/>
              </a:rPr>
              <a:t>finally </a:t>
            </a:r>
            <a:r>
              <a:rPr lang="en-US" dirty="0">
                <a:latin typeface="Arial" panose="020B0604020202020204" pitchFamily="34" charset="0"/>
                <a:cs typeface="Arial" panose="020B0604020202020204" pitchFamily="34" charset="0"/>
              </a:rPr>
              <a:t>cell </a:t>
            </a:r>
            <a:r>
              <a:rPr lang="en-US" dirty="0" smtClean="0">
                <a:latin typeface="Arial" panose="020B0604020202020204" pitchFamily="34" charset="0"/>
                <a:cs typeface="Arial" panose="020B0604020202020204" pitchFamily="34" charset="0"/>
              </a:rPr>
              <a:t>(neurons) death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number of CAG repeats is less than 26, while in persons with HD the gene usually contains more than 40 repeats</a:t>
            </a:r>
            <a:r>
              <a:rPr lang="en-US" dirty="0" smtClean="0">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neurodegenerative </a:t>
            </a:r>
            <a:r>
              <a:rPr lang="en-US" dirty="0" smtClean="0">
                <a:latin typeface="Arial" panose="020B0604020202020204" pitchFamily="34" charset="0"/>
                <a:cs typeface="Arial" panose="020B0604020202020204" pitchFamily="34" charset="0"/>
              </a:rPr>
              <a:t>disorder: Psychiatric symptoms, motor symptoms (</a:t>
            </a:r>
            <a:r>
              <a:rPr lang="en-US" dirty="0">
                <a:latin typeface="Arial" panose="020B0604020202020204" pitchFamily="34" charset="0"/>
                <a:cs typeface="Arial" panose="020B0604020202020204" pitchFamily="34" charset="0"/>
              </a:rPr>
              <a:t>uncontrolled </a:t>
            </a:r>
            <a:r>
              <a:rPr lang="en-US" dirty="0" smtClean="0">
                <a:latin typeface="Arial" panose="020B0604020202020204" pitchFamily="34" charset="0"/>
                <a:cs typeface="Arial" panose="020B0604020202020204" pitchFamily="34" charset="0"/>
              </a:rPr>
              <a:t>movements)…….may have trouble walking, speaking and swallowing </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autosomal dominant</a:t>
            </a:r>
          </a:p>
        </p:txBody>
      </p:sp>
    </p:spTree>
    <p:extLst>
      <p:ext uri="{BB962C8B-B14F-4D97-AF65-F5344CB8AC3E}">
        <p14:creationId xmlns:p14="http://schemas.microsoft.com/office/powerpoint/2010/main" xmlns="" val="2937668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9845" y="615763"/>
            <a:ext cx="9298873" cy="5516096"/>
          </a:xfrm>
          <a:prstGeom prst="rect">
            <a:avLst/>
          </a:prstGeom>
        </p:spPr>
      </p:pic>
    </p:spTree>
    <p:extLst>
      <p:ext uri="{BB962C8B-B14F-4D97-AF65-F5344CB8AC3E}">
        <p14:creationId xmlns:p14="http://schemas.microsoft.com/office/powerpoint/2010/main" xmlns="" val="306684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normAutofit/>
          </a:bodyPr>
          <a:lstStyle/>
          <a:p>
            <a:r>
              <a:rPr lang="en-US" sz="3200" dirty="0">
                <a:latin typeface="Arial" panose="020B0604020202020204" pitchFamily="34" charset="0"/>
                <a:cs typeface="Arial" panose="020B0604020202020204" pitchFamily="34" charset="0"/>
              </a:rPr>
              <a:t>Types of Mutations</a:t>
            </a:r>
          </a:p>
        </p:txBody>
      </p:sp>
      <p:sp>
        <p:nvSpPr>
          <p:cNvPr id="5" name="TextBox 4"/>
          <p:cNvSpPr txBox="1"/>
          <p:nvPr/>
        </p:nvSpPr>
        <p:spPr>
          <a:xfrm>
            <a:off x="1891185" y="2961899"/>
            <a:ext cx="6849403" cy="702766"/>
          </a:xfrm>
          <a:prstGeom prst="cloud">
            <a:avLst/>
          </a:prstGeom>
          <a:solidFill>
            <a:schemeClr val="accent2"/>
          </a:solidFill>
          <a:ln>
            <a:noFill/>
          </a:ln>
        </p:spPr>
        <p:txBody>
          <a:bodyPr wrap="square" rtlCol="0">
            <a:spAutoFit/>
          </a:bodyPr>
          <a:lstStyle/>
          <a:p>
            <a:pPr algn="ct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1891185" y="3798820"/>
            <a:ext cx="6849403" cy="702766"/>
          </a:xfrm>
          <a:prstGeom prst="cloud">
            <a:avLst/>
          </a:prstGeom>
          <a:solidFill>
            <a:schemeClr val="accent2"/>
          </a:solidFill>
          <a:ln>
            <a:noFill/>
          </a:ln>
        </p:spPr>
        <p:txBody>
          <a:bodyPr wrap="square" rtlCol="0">
            <a:spAutoFit/>
          </a:bodyPr>
          <a:lstStyle/>
          <a:p>
            <a:pPr algn="ct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1519517" y="1325563"/>
            <a:ext cx="8434498" cy="4678204"/>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Genetic disorders can be caused by numerous types of mutations. Generally speaking, there are three groups:</a:t>
            </a:r>
          </a:p>
          <a:p>
            <a:endParaRPr lang="en-US" sz="2800" dirty="0">
              <a:latin typeface="Arial" panose="020B0604020202020204" pitchFamily="34" charset="0"/>
              <a:cs typeface="Arial" panose="020B0604020202020204" pitchFamily="34" charset="0"/>
            </a:endParaRPr>
          </a:p>
          <a:p>
            <a:pPr marL="738188"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Numerical chromosome abnormalities</a:t>
            </a:r>
          </a:p>
          <a:p>
            <a:r>
              <a:rPr lang="en-US" sz="2800" dirty="0">
                <a:latin typeface="Arial" panose="020B0604020202020204" pitchFamily="34" charset="0"/>
                <a:cs typeface="Arial" panose="020B0604020202020204" pitchFamily="34" charset="0"/>
              </a:rPr>
              <a:t>.</a:t>
            </a:r>
          </a:p>
          <a:p>
            <a:pPr marL="738188"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Structural chromosome abnormalities</a:t>
            </a:r>
          </a:p>
          <a:p>
            <a:r>
              <a:rPr lang="en-US" sz="2800" dirty="0">
                <a:latin typeface="Arial" panose="020B0604020202020204" pitchFamily="34" charset="0"/>
                <a:cs typeface="Arial" panose="020B0604020202020204" pitchFamily="34" charset="0"/>
              </a:rPr>
              <a:t>.</a:t>
            </a:r>
          </a:p>
          <a:p>
            <a:pPr marL="738188"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DNA/Gene </a:t>
            </a:r>
            <a:r>
              <a:rPr lang="en-US" sz="2800" dirty="0">
                <a:latin typeface="Arial" panose="020B0604020202020204" pitchFamily="34" charset="0"/>
                <a:cs typeface="Arial" panose="020B0604020202020204" pitchFamily="34" charset="0"/>
              </a:rPr>
              <a:t>mutations that alter the function of individual genes</a:t>
            </a:r>
          </a:p>
          <a:p>
            <a:r>
              <a:rPr lang="en-US" dirty="0"/>
              <a:t>.</a:t>
            </a:r>
          </a:p>
        </p:txBody>
      </p:sp>
    </p:spTree>
    <p:extLst>
      <p:ext uri="{BB962C8B-B14F-4D97-AF65-F5344CB8AC3E}">
        <p14:creationId xmlns:p14="http://schemas.microsoft.com/office/powerpoint/2010/main" xmlns="" val="1368814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929"/>
            <a:ext cx="11349318" cy="646331"/>
          </a:xfrm>
          <a:prstGeom prst="rect">
            <a:avLst/>
          </a:prstGeom>
        </p:spPr>
        <p:txBody>
          <a:bodyPr wrap="square">
            <a:spAutoFit/>
          </a:bodyPr>
          <a:lstStyle/>
          <a:p>
            <a:r>
              <a:rPr lang="en-US" sz="3600" dirty="0" smtClean="0"/>
              <a:t>Myotonic </a:t>
            </a:r>
            <a:r>
              <a:rPr lang="en-US" sz="3600" dirty="0"/>
              <a:t>dystrophy</a:t>
            </a:r>
          </a:p>
        </p:txBody>
      </p:sp>
      <p:sp>
        <p:nvSpPr>
          <p:cNvPr id="5" name="Rectangle 4"/>
          <p:cNvSpPr/>
          <p:nvPr/>
        </p:nvSpPr>
        <p:spPr>
          <a:xfrm>
            <a:off x="271200" y="1116707"/>
            <a:ext cx="6546460" cy="5078313"/>
          </a:xfrm>
          <a:prstGeom prst="rect">
            <a:avLst/>
          </a:prstGeom>
        </p:spPr>
        <p:txBody>
          <a:bodyPr wrap="square">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(CTG)n repeat expansions </a:t>
            </a:r>
            <a:r>
              <a:rPr lang="en-US" dirty="0" smtClean="0">
                <a:latin typeface="Arial" panose="020B0604020202020204" pitchFamily="34" charset="0"/>
                <a:cs typeface="Arial" panose="020B0604020202020204" pitchFamily="34" charset="0"/>
              </a:rPr>
              <a:t>(GAC </a:t>
            </a:r>
            <a:r>
              <a:rPr lang="en-US" dirty="0">
                <a:latin typeface="Arial" panose="020B0604020202020204" pitchFamily="34" charset="0"/>
                <a:cs typeface="Arial" panose="020B0604020202020204" pitchFamily="34" charset="0"/>
              </a:rPr>
              <a:t>mRNA repeats</a:t>
            </a:r>
            <a:r>
              <a:rPr lang="en-US"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wild type repeat </a:t>
            </a:r>
            <a:r>
              <a:rPr lang="en-US" dirty="0" smtClean="0">
                <a:latin typeface="Arial" panose="020B0604020202020204" pitchFamily="34" charset="0"/>
                <a:cs typeface="Arial" panose="020B0604020202020204" pitchFamily="34" charset="0"/>
              </a:rPr>
              <a:t>number is </a:t>
            </a:r>
            <a:r>
              <a:rPr lang="en-US" dirty="0">
                <a:latin typeface="Arial" panose="020B0604020202020204" pitchFamily="34" charset="0"/>
                <a:cs typeface="Arial" panose="020B0604020202020204" pitchFamily="34" charset="0"/>
              </a:rPr>
              <a:t>5 to 37; a person with the disease has from 50 to </a:t>
            </a:r>
            <a:r>
              <a:rPr lang="en-US" dirty="0" smtClean="0">
                <a:latin typeface="Arial" panose="020B0604020202020204" pitchFamily="34" charset="0"/>
                <a:cs typeface="Arial" panose="020B0604020202020204" pitchFamily="34" charset="0"/>
              </a:rPr>
              <a:t>thousands of copies</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increasing </a:t>
            </a:r>
            <a:r>
              <a:rPr lang="en-US" dirty="0">
                <a:latin typeface="Arial" panose="020B0604020202020204" pitchFamily="34" charset="0"/>
                <a:cs typeface="Arial" panose="020B0604020202020204" pitchFamily="34" charset="0"/>
              </a:rPr>
              <a:t>number of CUG </a:t>
            </a:r>
            <a:r>
              <a:rPr lang="en-US" dirty="0" smtClean="0">
                <a:latin typeface="Arial" panose="020B0604020202020204" pitchFamily="34" charset="0"/>
                <a:cs typeface="Arial" panose="020B0604020202020204" pitchFamily="34" charset="0"/>
              </a:rPr>
              <a:t>trinucleotides in </a:t>
            </a:r>
            <a:r>
              <a:rPr lang="en-US" dirty="0">
                <a:latin typeface="Arial" panose="020B0604020202020204" pitchFamily="34" charset="0"/>
                <a:cs typeface="Arial" panose="020B0604020202020204" pitchFamily="34" charset="0"/>
              </a:rPr>
              <a:t>the </a:t>
            </a:r>
            <a:r>
              <a:rPr lang="en-US" dirty="0" smtClean="0">
                <a:solidFill>
                  <a:srgbClr val="C00000"/>
                </a:solidFill>
                <a:latin typeface="Arial" panose="020B0604020202020204" pitchFamily="34" charset="0"/>
                <a:cs typeface="Arial" panose="020B0604020202020204" pitchFamily="34" charset="0"/>
              </a:rPr>
              <a:t>3’UTR</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DMPK gene</a:t>
            </a:r>
          </a:p>
          <a:p>
            <a:pPr algn="just"/>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Pathogenesis in myotonic dystrophy is not related to the protein coded by the DMPK gene but is due to abnormal RNA transcript processing. The long tract with repetitive CUGs in the mRNA leads to sequestration and/or upregulation of </a:t>
            </a:r>
            <a:r>
              <a:rPr lang="en-US" dirty="0" smtClean="0">
                <a:solidFill>
                  <a:srgbClr val="C00000"/>
                </a:solidFill>
                <a:latin typeface="Arial" panose="020B0604020202020204" pitchFamily="34" charset="0"/>
                <a:cs typeface="Arial" panose="020B0604020202020204" pitchFamily="34" charset="0"/>
              </a:rPr>
              <a:t>RNA-binding proteins and disruption of various RNA processes, ranging from pre-mRNA splicing to protein translation, for a number of different genes</a:t>
            </a:r>
            <a:r>
              <a:rPr lang="en-US" dirty="0" smtClean="0">
                <a:latin typeface="Arial" panose="020B0604020202020204" pitchFamily="34" charset="0"/>
                <a:cs typeface="Arial" panose="020B0604020202020204" pitchFamily="34" charset="0"/>
              </a:rPr>
              <a:t>. Deficiencies of these genes explain the divergent symptoms in many organ systems.</a:t>
            </a:r>
          </a:p>
          <a:p>
            <a:endParaRPr lang="en-US" dirty="0"/>
          </a:p>
        </p:txBody>
      </p:sp>
      <p:pic>
        <p:nvPicPr>
          <p:cNvPr id="6" name="Picture 5"/>
          <p:cNvPicPr>
            <a:picLocks noChangeAspect="1"/>
          </p:cNvPicPr>
          <p:nvPr/>
        </p:nvPicPr>
        <p:blipFill rotWithShape="1">
          <a:blip r:embed="rId2"/>
          <a:srcRect r="6858"/>
          <a:stretch/>
        </p:blipFill>
        <p:spPr>
          <a:xfrm>
            <a:off x="7005920" y="1116707"/>
            <a:ext cx="5082987" cy="3714545"/>
          </a:xfrm>
          <a:prstGeom prst="rect">
            <a:avLst/>
          </a:prstGeom>
        </p:spPr>
      </p:pic>
    </p:spTree>
    <p:extLst>
      <p:ext uri="{BB962C8B-B14F-4D97-AF65-F5344CB8AC3E}">
        <p14:creationId xmlns:p14="http://schemas.microsoft.com/office/powerpoint/2010/main" xmlns="" val="408243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153" y="1236694"/>
            <a:ext cx="6096000" cy="2031325"/>
          </a:xfrm>
          <a:prstGeom prst="rect">
            <a:avLst/>
          </a:prstGeom>
        </p:spPr>
        <p:txBody>
          <a:bodyPr>
            <a:spAutoFit/>
          </a:bodyPr>
          <a:lstStyle/>
          <a:p>
            <a:pPr marL="285750" indent="-285750">
              <a:buFont typeface="Arial" panose="020B0604020202020204" pitchFamily="34" charset="0"/>
              <a:buChar char="•"/>
            </a:pPr>
            <a:r>
              <a:rPr lang="en-US" dirty="0" smtClean="0">
                <a:solidFill>
                  <a:srgbClr val="333333"/>
                </a:solidFill>
                <a:latin typeface="Arial" panose="020B0604020202020204" pitchFamily="34" charset="0"/>
                <a:cs typeface="Arial" panose="020B0604020202020204" pitchFamily="34" charset="0"/>
              </a:rPr>
              <a:t>M</a:t>
            </a:r>
            <a:r>
              <a:rPr lang="en-US" smtClean="0">
                <a:solidFill>
                  <a:srgbClr val="333333"/>
                </a:solidFill>
                <a:latin typeface="Arial" panose="020B0604020202020204" pitchFamily="34" charset="0"/>
                <a:cs typeface="Arial" panose="020B0604020202020204" pitchFamily="34" charset="0"/>
              </a:rPr>
              <a:t>ulti-system </a:t>
            </a:r>
            <a:r>
              <a:rPr lang="en-US" dirty="0">
                <a:solidFill>
                  <a:srgbClr val="333333"/>
                </a:solidFill>
                <a:latin typeface="Arial" panose="020B0604020202020204" pitchFamily="34" charset="0"/>
                <a:cs typeface="Arial" panose="020B0604020202020204" pitchFamily="34" charset="0"/>
              </a:rPr>
              <a:t>disease (with skeletal muscle, cardiac, neuroendocrine involvement) </a:t>
            </a:r>
            <a:endParaRPr lang="en-US" dirty="0" smtClean="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333333"/>
                </a:solidFill>
                <a:latin typeface="Arial" panose="020B0604020202020204" pitchFamily="34" charset="0"/>
                <a:cs typeface="Arial" panose="020B0604020202020204" pitchFamily="34" charset="0"/>
              </a:rPr>
              <a:t>Muscular dystrophy and </a:t>
            </a:r>
            <a:r>
              <a:rPr lang="en-US" dirty="0" err="1" smtClean="0">
                <a:solidFill>
                  <a:srgbClr val="333333"/>
                </a:solidFill>
                <a:latin typeface="Arial" panose="020B0604020202020204" pitchFamily="34" charset="0"/>
                <a:cs typeface="Arial" panose="020B0604020202020204" pitchFamily="34" charset="0"/>
              </a:rPr>
              <a:t>Myotonia</a:t>
            </a:r>
            <a:r>
              <a:rPr lang="en-US" dirty="0" smtClean="0">
                <a:solidFill>
                  <a:srgbClr val="333333"/>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relaxation of a muscle is </a:t>
            </a:r>
            <a:r>
              <a:rPr lang="en-US" dirty="0" smtClean="0">
                <a:latin typeface="Arial" panose="020B0604020202020204" pitchFamily="34" charset="0"/>
                <a:cs typeface="Arial" panose="020B0604020202020204" pitchFamily="34" charset="0"/>
              </a:rPr>
              <a:t>impaired)</a:t>
            </a:r>
          </a:p>
          <a:p>
            <a:endParaRPr lang="en-US"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333333"/>
                </a:solidFill>
                <a:latin typeface="Arial" panose="020B0604020202020204" pitchFamily="34" charset="0"/>
                <a:cs typeface="Arial" panose="020B0604020202020204" pitchFamily="34" charset="0"/>
              </a:rPr>
              <a:t>Autosomal Dominant </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0" y="160929"/>
            <a:ext cx="11349318" cy="646331"/>
          </a:xfrm>
          <a:prstGeom prst="rect">
            <a:avLst/>
          </a:prstGeom>
        </p:spPr>
        <p:txBody>
          <a:bodyPr wrap="square">
            <a:spAutoFit/>
          </a:bodyPr>
          <a:lstStyle/>
          <a:p>
            <a:r>
              <a:rPr lang="en-US" sz="3600" dirty="0" smtClean="0"/>
              <a:t>Myotonic </a:t>
            </a:r>
            <a:r>
              <a:rPr lang="en-US" sz="3600" dirty="0"/>
              <a:t>dystrophy</a:t>
            </a:r>
          </a:p>
        </p:txBody>
      </p:sp>
    </p:spTree>
    <p:extLst>
      <p:ext uri="{BB962C8B-B14F-4D97-AF65-F5344CB8AC3E}">
        <p14:creationId xmlns:p14="http://schemas.microsoft.com/office/powerpoint/2010/main" xmlns="" val="131443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929"/>
            <a:ext cx="11349318" cy="646331"/>
          </a:xfrm>
          <a:prstGeom prst="rect">
            <a:avLst/>
          </a:prstGeom>
        </p:spPr>
        <p:txBody>
          <a:bodyPr wrap="square">
            <a:spAutoFit/>
          </a:bodyPr>
          <a:lstStyle/>
          <a:p>
            <a:r>
              <a:rPr lang="en-US" sz="3600" dirty="0" smtClean="0"/>
              <a:t>A </a:t>
            </a:r>
            <a:r>
              <a:rPr lang="en-US" sz="3600" dirty="0"/>
              <a:t>Closer Look at </a:t>
            </a:r>
            <a:r>
              <a:rPr lang="en-US" sz="3600" dirty="0" smtClean="0"/>
              <a:t>Two Mutations (12.2)</a:t>
            </a:r>
            <a:endParaRPr lang="en-US" sz="3600" dirty="0"/>
          </a:p>
        </p:txBody>
      </p:sp>
      <p:sp>
        <p:nvSpPr>
          <p:cNvPr id="5" name="TextBox 4"/>
          <p:cNvSpPr txBox="1"/>
          <p:nvPr/>
        </p:nvSpPr>
        <p:spPr>
          <a:xfrm>
            <a:off x="0" y="908113"/>
            <a:ext cx="4644558" cy="4801314"/>
          </a:xfrm>
          <a:prstGeom prst="rect">
            <a:avLst/>
          </a:prstGeom>
          <a:noFill/>
        </p:spPr>
        <p:txBody>
          <a:bodyPr wrap="square" rtlCol="0">
            <a:spAutoFit/>
          </a:bodyPr>
          <a:lstStyle/>
          <a:p>
            <a:pPr marL="342900" indent="-342900">
              <a:buAutoNum type="arabicPeriod"/>
            </a:pPr>
            <a:r>
              <a:rPr lang="en-US" dirty="0" smtClean="0"/>
              <a:t>Sickle cell disease (sickle cell anemia)</a:t>
            </a:r>
          </a:p>
          <a:p>
            <a:pPr marL="285750" indent="-285750" algn="just">
              <a:buFont typeface="Arial" panose="020B0604020202020204" pitchFamily="34" charset="0"/>
              <a:buChar char="•"/>
            </a:pPr>
            <a:r>
              <a:rPr lang="en-US" dirty="0" smtClean="0"/>
              <a:t>HBB: beta globin gene encodes</a:t>
            </a:r>
          </a:p>
          <a:p>
            <a:pPr algn="just"/>
            <a:r>
              <a:rPr lang="en-US" dirty="0"/>
              <a:t> </a:t>
            </a:r>
            <a:r>
              <a:rPr lang="en-US" dirty="0" smtClean="0"/>
              <a:t>    for beta globin polypeptide chain</a:t>
            </a:r>
          </a:p>
          <a:p>
            <a:pPr algn="just"/>
            <a:endParaRPr lang="en-US" dirty="0" smtClean="0"/>
          </a:p>
          <a:p>
            <a:pPr marL="285750" indent="-285750" algn="just">
              <a:buFont typeface="Arial" panose="020B0604020202020204" pitchFamily="34" charset="0"/>
              <a:buChar char="•"/>
            </a:pPr>
            <a:r>
              <a:rPr lang="en-US" dirty="0" smtClean="0"/>
              <a:t>Autosomal Recessive </a:t>
            </a:r>
          </a:p>
          <a:p>
            <a:pPr algn="just"/>
            <a:endParaRPr lang="en-US" dirty="0" smtClean="0"/>
          </a:p>
          <a:p>
            <a:pPr marL="285750" indent="-285750">
              <a:buFont typeface="Arial" panose="020B0604020202020204" pitchFamily="34" charset="0"/>
              <a:buChar char="•"/>
            </a:pPr>
            <a:r>
              <a:rPr lang="en-US" dirty="0" smtClean="0"/>
              <a:t>Glutamic acid: Polar</a:t>
            </a:r>
          </a:p>
          <a:p>
            <a:r>
              <a:rPr lang="en-US" dirty="0" smtClean="0"/>
              <a:t>     Valine: non-polar</a:t>
            </a:r>
            <a:endParaRPr lang="en-US" dirty="0"/>
          </a:p>
          <a:p>
            <a:endParaRPr lang="en-US" dirty="0" smtClean="0"/>
          </a:p>
          <a:p>
            <a:pPr marL="285750" indent="-285750" algn="just">
              <a:buFont typeface="Arial" panose="020B0604020202020204" pitchFamily="34" charset="0"/>
              <a:buChar char="•"/>
            </a:pPr>
            <a:r>
              <a:rPr lang="en-US" dirty="0"/>
              <a:t>The formation </a:t>
            </a:r>
            <a:r>
              <a:rPr lang="en-US" dirty="0" smtClean="0"/>
              <a:t>of polymerized </a:t>
            </a:r>
            <a:r>
              <a:rPr lang="en-US" dirty="0" err="1" smtClean="0"/>
              <a:t>haemoglobin</a:t>
            </a:r>
            <a:r>
              <a:rPr lang="en-US" dirty="0" smtClean="0"/>
              <a:t> </a:t>
            </a:r>
            <a:r>
              <a:rPr lang="en-US" dirty="0"/>
              <a:t>leading to erythrocyte rigidity and </a:t>
            </a:r>
            <a:r>
              <a:rPr lang="en-US" dirty="0" smtClean="0"/>
              <a:t>appearance of </a:t>
            </a:r>
            <a:r>
              <a:rPr lang="en-US" dirty="0"/>
              <a:t>characteristic sickle-shaped Red blood Cells (RBCs</a:t>
            </a:r>
            <a:r>
              <a:rPr lang="en-US" dirty="0" smtClean="0"/>
              <a:t>) resulting </a:t>
            </a:r>
            <a:r>
              <a:rPr lang="en-US" dirty="0"/>
              <a:t>in vascular occlusion and </a:t>
            </a:r>
            <a:r>
              <a:rPr lang="en-US" dirty="0" err="1"/>
              <a:t>haemolysis</a:t>
            </a:r>
            <a:r>
              <a:rPr lang="en-US" dirty="0"/>
              <a:t> is central </a:t>
            </a:r>
            <a:r>
              <a:rPr lang="en-US" dirty="0" smtClean="0"/>
              <a:t>to the </a:t>
            </a:r>
            <a:r>
              <a:rPr lang="en-US" dirty="0"/>
              <a:t>molecular pathogenesis of </a:t>
            </a:r>
            <a:r>
              <a:rPr lang="en-US" dirty="0" smtClean="0"/>
              <a:t>the disease</a:t>
            </a:r>
            <a:r>
              <a:rPr lang="en-US" dirty="0"/>
              <a:t>. </a:t>
            </a:r>
            <a:br>
              <a:rPr lang="en-US" dirty="0"/>
            </a:br>
            <a:endParaRPr lang="ar-SA" dirty="0" smtClean="0"/>
          </a:p>
          <a:p>
            <a:r>
              <a:rPr lang="en-US" dirty="0" smtClean="0"/>
              <a:t>Video</a:t>
            </a:r>
            <a:endParaRPr lang="en-US" dirty="0"/>
          </a:p>
        </p:txBody>
      </p:sp>
      <p:pic>
        <p:nvPicPr>
          <p:cNvPr id="6" name="Picture 5"/>
          <p:cNvPicPr>
            <a:picLocks noChangeAspect="1"/>
          </p:cNvPicPr>
          <p:nvPr/>
        </p:nvPicPr>
        <p:blipFill rotWithShape="1">
          <a:blip r:embed="rId2"/>
          <a:srcRect r="14339" b="2906"/>
          <a:stretch/>
        </p:blipFill>
        <p:spPr>
          <a:xfrm>
            <a:off x="6911789" y="807260"/>
            <a:ext cx="5015754" cy="4298699"/>
          </a:xfrm>
          <a:prstGeom prst="rect">
            <a:avLst/>
          </a:prstGeom>
        </p:spPr>
      </p:pic>
      <p:pic>
        <p:nvPicPr>
          <p:cNvPr id="7" name="Picture 6"/>
          <p:cNvPicPr>
            <a:picLocks noChangeAspect="1"/>
          </p:cNvPicPr>
          <p:nvPr/>
        </p:nvPicPr>
        <p:blipFill rotWithShape="1">
          <a:blip r:embed="rId3"/>
          <a:srcRect b="2340"/>
          <a:stretch/>
        </p:blipFill>
        <p:spPr>
          <a:xfrm>
            <a:off x="3954416" y="908113"/>
            <a:ext cx="3076575" cy="2595282"/>
          </a:xfrm>
          <a:prstGeom prst="rect">
            <a:avLst/>
          </a:prstGeom>
        </p:spPr>
      </p:pic>
      <p:cxnSp>
        <p:nvCxnSpPr>
          <p:cNvPr id="9" name="Straight Arrow Connector 8"/>
          <p:cNvCxnSpPr/>
          <p:nvPr/>
        </p:nvCxnSpPr>
        <p:spPr>
          <a:xfrm>
            <a:off x="3835214" y="908113"/>
            <a:ext cx="575422" cy="523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a:srcRect r="3802"/>
          <a:stretch/>
        </p:blipFill>
        <p:spPr>
          <a:xfrm>
            <a:off x="4524935" y="4993167"/>
            <a:ext cx="5012112" cy="1819275"/>
          </a:xfrm>
          <a:prstGeom prst="rect">
            <a:avLst/>
          </a:prstGeom>
        </p:spPr>
      </p:pic>
    </p:spTree>
    <p:extLst>
      <p:ext uri="{BB962C8B-B14F-4D97-AF65-F5344CB8AC3E}">
        <p14:creationId xmlns:p14="http://schemas.microsoft.com/office/powerpoint/2010/main" xmlns="" val="3930270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599" y="1528157"/>
            <a:ext cx="9753600" cy="5105400"/>
          </a:xfrm>
          <a:prstGeom prst="rect">
            <a:avLst/>
          </a:prstGeom>
        </p:spPr>
      </p:pic>
      <p:cxnSp>
        <p:nvCxnSpPr>
          <p:cNvPr id="4" name="Straight Arrow Connector 3"/>
          <p:cNvCxnSpPr/>
          <p:nvPr/>
        </p:nvCxnSpPr>
        <p:spPr>
          <a:xfrm>
            <a:off x="9977717" y="5136614"/>
            <a:ext cx="389965" cy="789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009529" y="5925671"/>
            <a:ext cx="3012141" cy="707886"/>
          </a:xfrm>
          <a:prstGeom prst="rect">
            <a:avLst/>
          </a:prstGeom>
          <a:solidFill>
            <a:schemeClr val="bg1"/>
          </a:solidFill>
          <a:ln>
            <a:solidFill>
              <a:schemeClr val="bg1"/>
            </a:solidFill>
          </a:ln>
        </p:spPr>
        <p:txBody>
          <a:bodyPr wrap="square" rtlCol="0">
            <a:spAutoFit/>
          </a:bodyPr>
          <a:lstStyle/>
          <a:p>
            <a:pPr algn="ctr"/>
            <a:r>
              <a:rPr lang="en-US" sz="2000" dirty="0" smtClean="0"/>
              <a:t>Hemoglobin polymerization</a:t>
            </a:r>
            <a:endParaRPr lang="en-US" sz="2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52272" t="43993" r="6361" b="40980"/>
          <a:stretch/>
        </p:blipFill>
        <p:spPr>
          <a:xfrm>
            <a:off x="281353" y="126608"/>
            <a:ext cx="4021705" cy="2105604"/>
          </a:xfrm>
          <a:prstGeom prst="rect">
            <a:avLst/>
          </a:prstGeom>
          <a:ln>
            <a:solidFill>
              <a:schemeClr val="tx1"/>
            </a:solidFill>
          </a:ln>
        </p:spPr>
      </p:pic>
    </p:spTree>
    <p:extLst>
      <p:ext uri="{BB962C8B-B14F-4D97-AF65-F5344CB8AC3E}">
        <p14:creationId xmlns:p14="http://schemas.microsoft.com/office/powerpoint/2010/main" xmlns="" val="2184212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929"/>
            <a:ext cx="11349318" cy="646331"/>
          </a:xfrm>
          <a:prstGeom prst="rect">
            <a:avLst/>
          </a:prstGeom>
        </p:spPr>
        <p:txBody>
          <a:bodyPr wrap="square">
            <a:spAutoFit/>
          </a:bodyPr>
          <a:lstStyle/>
          <a:p>
            <a:r>
              <a:rPr lang="en-US" sz="3600" dirty="0" smtClean="0"/>
              <a:t>A </a:t>
            </a:r>
            <a:r>
              <a:rPr lang="en-US" sz="3600" dirty="0"/>
              <a:t>Closer Look at </a:t>
            </a:r>
            <a:r>
              <a:rPr lang="en-US" sz="3600" dirty="0" smtClean="0"/>
              <a:t>Two </a:t>
            </a:r>
            <a:r>
              <a:rPr lang="en-US" sz="3600" dirty="0" smtClean="0"/>
              <a:t>Mutations</a:t>
            </a:r>
            <a:r>
              <a:rPr lang="ar-SA" sz="3600" dirty="0" smtClean="0"/>
              <a:t>:</a:t>
            </a:r>
            <a:r>
              <a:rPr lang="en-US" sz="3600" dirty="0" err="1" smtClean="0"/>
              <a:t>Thalassemia</a:t>
            </a:r>
            <a:endParaRPr lang="en-US" sz="3600" dirty="0"/>
          </a:p>
        </p:txBody>
      </p:sp>
      <p:sp>
        <p:nvSpPr>
          <p:cNvPr id="3" name="TextBox 2"/>
          <p:cNvSpPr txBox="1"/>
          <p:nvPr/>
        </p:nvSpPr>
        <p:spPr>
          <a:xfrm>
            <a:off x="190296" y="1520334"/>
            <a:ext cx="10727086" cy="4247317"/>
          </a:xfrm>
          <a:prstGeom prst="rect">
            <a:avLst/>
          </a:prstGeom>
          <a:noFill/>
        </p:spPr>
        <p:txBody>
          <a:bodyPr wrap="square" rtlCol="0">
            <a:spAutoFit/>
          </a:bodyPr>
          <a:lstStyle/>
          <a:p>
            <a:pPr algn="just"/>
            <a:r>
              <a:rPr lang="en-US" dirty="0" smtClean="0">
                <a:latin typeface="Arial" panose="020B0604020202020204" pitchFamily="34" charset="0"/>
                <a:cs typeface="Arial" panose="020B0604020202020204" pitchFamily="34" charset="0"/>
              </a:rPr>
              <a:t>2. Thalassemia</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Thalassemias</a:t>
            </a:r>
            <a:r>
              <a:rPr lang="en-US" dirty="0">
                <a:latin typeface="Arial" panose="020B0604020202020204" pitchFamily="34" charset="0"/>
                <a:cs typeface="Arial" panose="020B0604020202020204" pitchFamily="34" charset="0"/>
              </a:rPr>
              <a:t> are characterized by the disruption of the synthesis of normal adult hemoglobin (</a:t>
            </a:r>
            <a:r>
              <a:rPr lang="en-US" dirty="0" err="1">
                <a:latin typeface="Arial" panose="020B0604020202020204" pitchFamily="34" charset="0"/>
                <a:cs typeface="Arial" panose="020B0604020202020204" pitchFamily="34" charset="0"/>
              </a:rPr>
              <a:t>HbA</a:t>
            </a:r>
            <a:r>
              <a:rPr lang="en-US" dirty="0">
                <a:latin typeface="Arial" panose="020B0604020202020204" pitchFamily="34" charset="0"/>
                <a:cs typeface="Arial" panose="020B0604020202020204" pitchFamily="34" charset="0"/>
              </a:rPr>
              <a:t>; an α</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β</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tetramer</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consequent </a:t>
            </a:r>
            <a:r>
              <a:rPr lang="en-US" dirty="0">
                <a:latin typeface="Arial" panose="020B0604020202020204" pitchFamily="34" charset="0"/>
                <a:cs typeface="Arial" panose="020B0604020202020204" pitchFamily="34" charset="0"/>
              </a:rPr>
              <a:t>to a diverse array of genetic mutations/deletions to either the β or α-hemoglobin chain </a:t>
            </a:r>
            <a:r>
              <a:rPr lang="en-US" dirty="0" smtClean="0">
                <a:latin typeface="Arial" panose="020B0604020202020204" pitchFamily="34" charset="0"/>
                <a:cs typeface="Arial" panose="020B0604020202020204" pitchFamily="34" charset="0"/>
              </a:rPr>
              <a:t>genes</a:t>
            </a:r>
          </a:p>
          <a:p>
            <a:pPr algn="just"/>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Beta thalassemia: reduced or absent production of beta globin chain, as a consequence, </a:t>
            </a:r>
            <a:r>
              <a:rPr lang="en-US" dirty="0">
                <a:latin typeface="Arial" panose="020B0604020202020204" pitchFamily="34" charset="0"/>
                <a:cs typeface="Arial" panose="020B0604020202020204" pitchFamily="34" charset="0"/>
              </a:rPr>
              <a:t>β thalassemia is characterized by the presence of highly unstable monomeric α-chains as these chains cannot self-associate</a:t>
            </a:r>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Autosomal recessive </a:t>
            </a:r>
          </a:p>
          <a:p>
            <a:pPr marL="285750" indent="-285750"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Different </a:t>
            </a:r>
            <a:r>
              <a:rPr lang="en-US" dirty="0">
                <a:latin typeface="Arial" panose="020B0604020202020204" pitchFamily="34" charset="0"/>
                <a:cs typeface="Arial" panose="020B0604020202020204" pitchFamily="34" charset="0"/>
              </a:rPr>
              <a:t>mutations; point mutations, small insertions, </a:t>
            </a:r>
            <a:r>
              <a:rPr lang="en-US" dirty="0" smtClean="0">
                <a:latin typeface="Arial" panose="020B0604020202020204" pitchFamily="34" charset="0"/>
                <a:cs typeface="Arial" panose="020B0604020202020204" pitchFamily="34" charset="0"/>
              </a:rPr>
              <a:t>deletions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ar-SA" dirty="0" smtClean="0"/>
          </a:p>
          <a:p>
            <a:endParaRPr lang="en-US" dirty="0"/>
          </a:p>
        </p:txBody>
      </p:sp>
    </p:spTree>
    <p:extLst>
      <p:ext uri="{BB962C8B-B14F-4D97-AF65-F5344CB8AC3E}">
        <p14:creationId xmlns:p14="http://schemas.microsoft.com/office/powerpoint/2010/main" xmlns="" val="229002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3272" y="1676399"/>
            <a:ext cx="9254835" cy="4294909"/>
          </a:xfrm>
          <a:prstGeom prst="rect">
            <a:avLst/>
          </a:prstGeom>
        </p:spPr>
      </p:pic>
      <p:sp>
        <p:nvSpPr>
          <p:cNvPr id="3" name="Rectangle 2"/>
          <p:cNvSpPr/>
          <p:nvPr/>
        </p:nvSpPr>
        <p:spPr>
          <a:xfrm>
            <a:off x="0" y="160929"/>
            <a:ext cx="11349318" cy="646331"/>
          </a:xfrm>
          <a:prstGeom prst="rect">
            <a:avLst/>
          </a:prstGeom>
        </p:spPr>
        <p:txBody>
          <a:bodyPr wrap="square">
            <a:spAutoFit/>
          </a:bodyPr>
          <a:lstStyle/>
          <a:p>
            <a:r>
              <a:rPr lang="en-US" sz="3600" dirty="0" smtClean="0"/>
              <a:t>A </a:t>
            </a:r>
            <a:r>
              <a:rPr lang="en-US" sz="3600" dirty="0"/>
              <a:t>Closer Look at </a:t>
            </a:r>
            <a:r>
              <a:rPr lang="en-US" sz="3600" dirty="0" smtClean="0"/>
              <a:t>Two Mutations (12.2): Beta Thalassemia</a:t>
            </a:r>
            <a:endParaRPr lang="en-US" sz="3600" dirty="0"/>
          </a:p>
        </p:txBody>
      </p:sp>
    </p:spTree>
    <p:extLst>
      <p:ext uri="{BB962C8B-B14F-4D97-AF65-F5344CB8AC3E}">
        <p14:creationId xmlns:p14="http://schemas.microsoft.com/office/powerpoint/2010/main" xmlns="" val="890216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19782" y="0"/>
            <a:ext cx="7533128" cy="6858000"/>
          </a:xfrm>
          <a:prstGeom prst="rect">
            <a:avLst/>
          </a:prstGeom>
        </p:spPr>
      </p:pic>
      <p:sp>
        <p:nvSpPr>
          <p:cNvPr id="4" name="Rectangle 3"/>
          <p:cNvSpPr/>
          <p:nvPr/>
        </p:nvSpPr>
        <p:spPr>
          <a:xfrm>
            <a:off x="0" y="160929"/>
            <a:ext cx="11349318" cy="1200329"/>
          </a:xfrm>
          <a:prstGeom prst="rect">
            <a:avLst/>
          </a:prstGeom>
        </p:spPr>
        <p:txBody>
          <a:bodyPr wrap="square">
            <a:spAutoFit/>
          </a:bodyPr>
          <a:lstStyle/>
          <a:p>
            <a:r>
              <a:rPr lang="en-US" sz="3600" dirty="0" smtClean="0"/>
              <a:t>Beta Thalassemia</a:t>
            </a:r>
          </a:p>
          <a:p>
            <a:r>
              <a:rPr lang="en-US" sz="3600" dirty="0" smtClean="0"/>
              <a:t>Symptoms</a:t>
            </a:r>
            <a:endParaRPr lang="en-US" sz="3600" dirty="0"/>
          </a:p>
        </p:txBody>
      </p:sp>
    </p:spTree>
    <p:extLst>
      <p:ext uri="{BB962C8B-B14F-4D97-AF65-F5344CB8AC3E}">
        <p14:creationId xmlns:p14="http://schemas.microsoft.com/office/powerpoint/2010/main" xmlns="" val="2337769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Notes on Nomenclature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07195" y="833718"/>
            <a:ext cx="11028675" cy="5334653"/>
          </a:xfrm>
          <a:prstGeom prst="rect">
            <a:avLst/>
          </a:prstGeom>
        </p:spPr>
      </p:pic>
    </p:spTree>
    <p:extLst>
      <p:ext uri="{BB962C8B-B14F-4D97-AF65-F5344CB8AC3E}">
        <p14:creationId xmlns:p14="http://schemas.microsoft.com/office/powerpoint/2010/main" xmlns="" val="1012725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30462"/>
            <a:ext cx="12192000" cy="4740031"/>
          </a:xfrm>
          <a:prstGeom prst="rect">
            <a:avLst/>
          </a:prstGeom>
        </p:spPr>
      </p:pic>
      <p:sp>
        <p:nvSpPr>
          <p:cNvPr id="3"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Notes on Nomenclature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7933765" y="4410635"/>
            <a:ext cx="954741" cy="5782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6855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153" y="1457723"/>
            <a:ext cx="12192000" cy="4292176"/>
          </a:xfrm>
          <a:prstGeom prst="rect">
            <a:avLst/>
          </a:prstGeom>
        </p:spPr>
      </p:pic>
      <p:sp>
        <p:nvSpPr>
          <p:cNvPr id="3"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Notes on Nomenclature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5833782" y="4571999"/>
            <a:ext cx="954741" cy="5782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3223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Gene Mutations </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0" y="1125508"/>
            <a:ext cx="6096000" cy="400110"/>
          </a:xfrm>
          <a:prstGeom prst="rect">
            <a:avLst/>
          </a:prstGeom>
        </p:spPr>
        <p:txBody>
          <a:bodyPr>
            <a:sp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Germline and Somatic Mutation</a:t>
            </a: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482413" y="1676962"/>
            <a:ext cx="5774391" cy="2308324"/>
          </a:xfrm>
          <a:prstGeom prst="rect">
            <a:avLst/>
          </a:prstGeom>
        </p:spPr>
        <p:txBody>
          <a:bodyPr wrap="square">
            <a:spAutoFit/>
          </a:bodyPr>
          <a:lstStyle/>
          <a:p>
            <a:pPr algn="just"/>
            <a:r>
              <a:rPr lang="en-US" u="sng" dirty="0">
                <a:latin typeface="Arial" panose="020B0604020202020204" pitchFamily="34" charset="0"/>
                <a:cs typeface="Arial" panose="020B0604020202020204" pitchFamily="34" charset="0"/>
              </a:rPr>
              <a:t>G</a:t>
            </a:r>
            <a:r>
              <a:rPr lang="en-US" u="sng" dirty="0" smtClean="0">
                <a:latin typeface="Arial" panose="020B0604020202020204" pitchFamily="34" charset="0"/>
                <a:cs typeface="Arial" panose="020B0604020202020204" pitchFamily="34" charset="0"/>
              </a:rPr>
              <a:t>ermline mutation, </a:t>
            </a: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The change occurs during the DNA replication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that precedes meiosis.</a:t>
            </a: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The resulting gamete and all the cells that descend from it after fertilization have the mutation—that is, every cell in the body. </a:t>
            </a: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Germline mutations are transmitted to the next generation of individuals. (Inheritable)</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482413" y="4641921"/>
            <a:ext cx="5774391" cy="1200329"/>
          </a:xfrm>
          <a:prstGeom prst="rect">
            <a:avLst/>
          </a:prstGeom>
        </p:spPr>
        <p:txBody>
          <a:bodyPr wrap="square">
            <a:spAutoFit/>
          </a:bodyPr>
          <a:lstStyle/>
          <a:p>
            <a:pPr algn="just"/>
            <a:r>
              <a:rPr lang="en-US" u="sng" dirty="0"/>
              <a:t>S</a:t>
            </a:r>
            <a:r>
              <a:rPr lang="en-US" u="sng" dirty="0" smtClean="0"/>
              <a:t>omatic mutation</a:t>
            </a:r>
          </a:p>
          <a:p>
            <a:pPr marL="285750" indent="-285750" algn="just">
              <a:buFont typeface="Arial" panose="020B0604020202020204" pitchFamily="34" charset="0"/>
              <a:buChar char="•"/>
            </a:pPr>
            <a:r>
              <a:rPr lang="en-US" dirty="0" smtClean="0"/>
              <a:t>Occurs during DNA replication before mitosis</a:t>
            </a:r>
          </a:p>
          <a:p>
            <a:pPr marL="285750" indent="-285750" algn="just">
              <a:buFont typeface="Arial" panose="020B0604020202020204" pitchFamily="34" charset="0"/>
              <a:buChar char="•"/>
            </a:pPr>
            <a:r>
              <a:rPr lang="en-US" dirty="0" smtClean="0"/>
              <a:t>passed to the next generation of cells, but not to all the cells in the individual’s body. (</a:t>
            </a:r>
            <a:r>
              <a:rPr lang="en-US" dirty="0" err="1" smtClean="0"/>
              <a:t>noninheritable</a:t>
            </a:r>
            <a:r>
              <a:rPr lang="en-US" dirty="0" smtClean="0"/>
              <a:t>) </a:t>
            </a:r>
            <a:endParaRPr lang="en-US" dirty="0"/>
          </a:p>
        </p:txBody>
      </p:sp>
      <p:pic>
        <p:nvPicPr>
          <p:cNvPr id="7" name="Picture 6"/>
          <p:cNvPicPr>
            <a:picLocks noChangeAspect="1"/>
          </p:cNvPicPr>
          <p:nvPr/>
        </p:nvPicPr>
        <p:blipFill>
          <a:blip r:embed="rId2"/>
          <a:stretch>
            <a:fillRect/>
          </a:stretch>
        </p:blipFill>
        <p:spPr>
          <a:xfrm>
            <a:off x="6521824" y="524436"/>
            <a:ext cx="5351929" cy="5957046"/>
          </a:xfrm>
          <a:prstGeom prst="rect">
            <a:avLst/>
          </a:prstGeom>
        </p:spPr>
      </p:pic>
    </p:spTree>
    <p:extLst>
      <p:ext uri="{BB962C8B-B14F-4D97-AF65-F5344CB8AC3E}">
        <p14:creationId xmlns:p14="http://schemas.microsoft.com/office/powerpoint/2010/main" xmlns="" val="3779215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93177"/>
            <a:ext cx="12192000" cy="4471645"/>
          </a:xfrm>
          <a:prstGeom prst="rect">
            <a:avLst/>
          </a:prstGeom>
        </p:spPr>
      </p:pic>
      <p:sp>
        <p:nvSpPr>
          <p:cNvPr id="3" name="Title 1"/>
          <p:cNvSpPr txBox="1">
            <a:spLocks/>
          </p:cNvSpPr>
          <p:nvPr/>
        </p:nvSpPr>
        <p:spPr>
          <a:xfrm>
            <a:off x="0" y="94129"/>
            <a:ext cx="10515600" cy="7395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6">
                    <a:lumMod val="50000"/>
                  </a:schemeClr>
                </a:solidFill>
                <a:latin typeface="Arial" panose="020B0604020202020204" pitchFamily="34" charset="0"/>
                <a:cs typeface="Arial" panose="020B0604020202020204" pitchFamily="34" charset="0"/>
              </a:rPr>
              <a:t>Notes on Nomenclature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6992471" y="4208929"/>
            <a:ext cx="1048870" cy="5782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104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Causes of Mutations </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720538" y="1325563"/>
            <a:ext cx="6096000" cy="923330"/>
          </a:xfrm>
          <a:prstGeom prst="rect">
            <a:avLst/>
          </a:prstGeom>
        </p:spPr>
        <p:txBody>
          <a:bodyPr>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 mutation can occur spontaneously or be induced by exposure to a chemical or radiation.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An agent that causes mutation is called a mutagen.</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2111188" y="2662518"/>
            <a:ext cx="3039036" cy="591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2"/>
          </p:cNvCxnSpPr>
          <p:nvPr/>
        </p:nvCxnSpPr>
        <p:spPr>
          <a:xfrm flipH="1">
            <a:off x="2232212" y="3254188"/>
            <a:ext cx="1398494" cy="1398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30706" y="3254188"/>
            <a:ext cx="1519518" cy="1398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90465" y="4796117"/>
            <a:ext cx="3039036" cy="591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1670" y="4796117"/>
            <a:ext cx="3039036" cy="591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46611" y="2753979"/>
            <a:ext cx="133882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Mutations </a:t>
            </a:r>
            <a:endParaRPr lang="en-US" b="1" dirty="0">
              <a:latin typeface="Arial" panose="020B0604020202020204" pitchFamily="34" charset="0"/>
              <a:cs typeface="Arial" panose="020B0604020202020204" pitchFamily="34" charset="0"/>
            </a:endParaRPr>
          </a:p>
        </p:txBody>
      </p:sp>
      <p:sp>
        <p:nvSpPr>
          <p:cNvPr id="14" name="TextBox 13"/>
          <p:cNvSpPr txBox="1"/>
          <p:nvPr/>
        </p:nvSpPr>
        <p:spPr>
          <a:xfrm>
            <a:off x="928941" y="4907286"/>
            <a:ext cx="2525948" cy="369332"/>
          </a:xfrm>
          <a:prstGeom prst="rect">
            <a:avLst/>
          </a:prstGeom>
          <a:noFill/>
        </p:spPr>
        <p:txBody>
          <a:bodyPr wrap="none" rtlCol="0">
            <a:spAutoFit/>
          </a:bodyPr>
          <a:lstStyle/>
          <a:p>
            <a:r>
              <a:rPr lang="en-US" b="1" dirty="0" smtClean="0"/>
              <a:t>Spontaneous Mutations </a:t>
            </a:r>
            <a:endParaRPr lang="en-US" b="1" dirty="0"/>
          </a:p>
        </p:txBody>
      </p:sp>
      <p:sp>
        <p:nvSpPr>
          <p:cNvPr id="15" name="TextBox 14"/>
          <p:cNvSpPr txBox="1"/>
          <p:nvPr/>
        </p:nvSpPr>
        <p:spPr>
          <a:xfrm>
            <a:off x="4802973" y="4901913"/>
            <a:ext cx="2046201" cy="369332"/>
          </a:xfrm>
          <a:prstGeom prst="rect">
            <a:avLst/>
          </a:prstGeom>
          <a:noFill/>
        </p:spPr>
        <p:txBody>
          <a:bodyPr wrap="none" rtlCol="0">
            <a:spAutoFit/>
          </a:bodyPr>
          <a:lstStyle/>
          <a:p>
            <a:r>
              <a:rPr lang="en-US" b="1" dirty="0" smtClean="0"/>
              <a:t>Induced Mutations </a:t>
            </a:r>
            <a:endParaRPr lang="en-US" b="1" dirty="0"/>
          </a:p>
        </p:txBody>
      </p:sp>
    </p:spTree>
    <p:extLst>
      <p:ext uri="{BB962C8B-B14F-4D97-AF65-F5344CB8AC3E}">
        <p14:creationId xmlns:p14="http://schemas.microsoft.com/office/powerpoint/2010/main" xmlns="" val="112147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smtClean="0">
              <a:latin typeface="Arial" panose="020B0604020202020204" pitchFamily="34" charset="0"/>
              <a:cs typeface="Arial" panose="020B0604020202020204" pitchFamily="34" charset="0"/>
            </a:endParaRPr>
          </a:p>
          <a:p>
            <a:r>
              <a:rPr lang="en-US" sz="3200" b="1" dirty="0" smtClean="0"/>
              <a:t>Spontaneous Mutations </a:t>
            </a:r>
            <a:endParaRPr lang="en-US" sz="3200" b="1" dirty="0"/>
          </a:p>
        </p:txBody>
      </p:sp>
      <p:sp>
        <p:nvSpPr>
          <p:cNvPr id="4" name="Rectangle 3"/>
          <p:cNvSpPr/>
          <p:nvPr/>
        </p:nvSpPr>
        <p:spPr>
          <a:xfrm>
            <a:off x="439271" y="1325563"/>
            <a:ext cx="6096000" cy="646331"/>
          </a:xfrm>
          <a:prstGeom prst="rect">
            <a:avLst/>
          </a:prstGeom>
        </p:spPr>
        <p:txBody>
          <a:bodyPr>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 spontaneous mutation usually originates as an error in DNA replication.</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439271" y="2311616"/>
            <a:ext cx="6466514" cy="369332"/>
          </a:xfrm>
          <a:prstGeom prst="rect">
            <a:avLst/>
          </a:prstGeom>
        </p:spPr>
        <p:txBody>
          <a:bodyPr wrap="none">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Different genes have different spontaneous mutation rates.</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439271" y="3313832"/>
            <a:ext cx="6096000" cy="923330"/>
          </a:xfrm>
          <a:prstGeom prst="rect">
            <a:avLst/>
          </a:prstGeom>
        </p:spPr>
        <p:txBody>
          <a:bodyPr>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 some genes, mutations are more likely to occur in regions called </a:t>
            </a:r>
            <a:r>
              <a:rPr lang="en-US" b="1" dirty="0" smtClean="0">
                <a:latin typeface="Arial" panose="020B0604020202020204" pitchFamily="34" charset="0"/>
                <a:cs typeface="Arial" panose="020B0604020202020204" pitchFamily="34" charset="0"/>
              </a:rPr>
              <a:t>hot spots</a:t>
            </a:r>
            <a:r>
              <a:rPr lang="en-US" dirty="0" smtClean="0">
                <a:latin typeface="Arial" panose="020B0604020202020204" pitchFamily="34" charset="0"/>
                <a:cs typeface="Arial" panose="020B0604020202020204" pitchFamily="34" charset="0"/>
              </a:rPr>
              <a:t>, where sequences are repetitive.</a:t>
            </a:r>
            <a:endParaRPr lang="en-US" dirty="0">
              <a:latin typeface="Arial" panose="020B0604020202020204" pitchFamily="34" charset="0"/>
              <a:cs typeface="Arial" panose="020B0604020202020204" pitchFamily="34" charset="0"/>
            </a:endParaRPr>
          </a:p>
        </p:txBody>
      </p:sp>
      <p:sp>
        <p:nvSpPr>
          <p:cNvPr id="8" name="Title 1"/>
          <p:cNvSpPr txBox="1">
            <a:spLocks/>
          </p:cNvSpPr>
          <p:nvPr/>
        </p:nvSpPr>
        <p:spPr>
          <a:xfrm>
            <a:off x="174811" y="4101353"/>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Induced Mutations</a:t>
            </a:r>
            <a:endParaRPr lang="en-US" sz="3200" dirty="0">
              <a:latin typeface="Arial" panose="020B0604020202020204" pitchFamily="34" charset="0"/>
              <a:cs typeface="Arial" panose="020B0604020202020204" pitchFamily="34" charset="0"/>
            </a:endParaRPr>
          </a:p>
        </p:txBody>
      </p:sp>
      <p:sp>
        <p:nvSpPr>
          <p:cNvPr id="9" name="TextBox 8"/>
          <p:cNvSpPr txBox="1"/>
          <p:nvPr/>
        </p:nvSpPr>
        <p:spPr>
          <a:xfrm>
            <a:off x="445234" y="5502904"/>
            <a:ext cx="523090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Mutagens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72528" y="4276884"/>
            <a:ext cx="8272183" cy="2376053"/>
          </a:xfrm>
          <a:prstGeom prst="rect">
            <a:avLst/>
          </a:prstGeom>
        </p:spPr>
      </p:pic>
    </p:spTree>
    <p:extLst>
      <p:ext uri="{BB962C8B-B14F-4D97-AF65-F5344CB8AC3E}">
        <p14:creationId xmlns:p14="http://schemas.microsoft.com/office/powerpoint/2010/main" xmlns="" val="362375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Gene Mutations </a:t>
            </a:r>
            <a:endParaRPr lang="en-US" dirty="0"/>
          </a:p>
        </p:txBody>
      </p:sp>
      <p:sp>
        <p:nvSpPr>
          <p:cNvPr id="3" name="Subtitle 2"/>
          <p:cNvSpPr>
            <a:spLocks noGrp="1"/>
          </p:cNvSpPr>
          <p:nvPr>
            <p:ph type="subTitle" idx="1"/>
          </p:nvPr>
        </p:nvSpPr>
        <p:spPr/>
        <p:txBody>
          <a:bodyPr/>
          <a:lstStyle/>
          <a:p>
            <a:r>
              <a:rPr lang="en-US" dirty="0" smtClean="0"/>
              <a:t>Single gene disorders </a:t>
            </a:r>
            <a:endParaRPr lang="en-US" dirty="0"/>
          </a:p>
        </p:txBody>
      </p:sp>
    </p:spTree>
    <p:extLst>
      <p:ext uri="{BB962C8B-B14F-4D97-AF65-F5344CB8AC3E}">
        <p14:creationId xmlns:p14="http://schemas.microsoft.com/office/powerpoint/2010/main" xmlns="" val="345840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835"/>
            <a:ext cx="10515600" cy="1325563"/>
          </a:xfrm>
        </p:spPr>
        <p:txBody>
          <a:bodyPr>
            <a:normAutofit/>
          </a:bodyPr>
          <a:lstStyle/>
          <a:p>
            <a:r>
              <a:rPr lang="en-US" sz="3600" dirty="0" smtClean="0">
                <a:solidFill>
                  <a:schemeClr val="accent6">
                    <a:lumMod val="50000"/>
                  </a:schemeClr>
                </a:solidFill>
                <a:latin typeface="Arial" panose="020B0604020202020204" pitchFamily="34" charset="0"/>
                <a:cs typeface="Arial" panose="020B0604020202020204" pitchFamily="34" charset="0"/>
              </a:rPr>
              <a:t>Mutations </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823882" y="1076074"/>
            <a:ext cx="9660646" cy="4401205"/>
          </a:xfrm>
          <a:prstGeom prst="rect">
            <a:avLst/>
          </a:prstGeom>
        </p:spPr>
        <p:txBody>
          <a:bodyPr wrap="square">
            <a:spAutoFit/>
          </a:bodyPr>
          <a:lstStyle/>
          <a:p>
            <a:pPr marL="285750" indent="-285750" algn="just">
              <a:buFont typeface="Arial" panose="020B0604020202020204" pitchFamily="34" charset="0"/>
              <a:buChar char="•"/>
            </a:pPr>
            <a:r>
              <a:rPr lang="en-US" sz="2000" dirty="0" smtClean="0">
                <a:solidFill>
                  <a:schemeClr val="accent5">
                    <a:lumMod val="50000"/>
                  </a:schemeClr>
                </a:solidFill>
                <a:latin typeface="Arial" panose="020B0604020202020204" pitchFamily="34" charset="0"/>
                <a:cs typeface="Arial" panose="020B0604020202020204" pitchFamily="34" charset="0"/>
              </a:rPr>
              <a:t>DNA/Gene mutations: Monogenic disorders/single gene disease</a:t>
            </a:r>
          </a:p>
          <a:p>
            <a:pPr marL="285750" indent="-285750" algn="just">
              <a:buFont typeface="Arial" panose="020B0604020202020204" pitchFamily="34" charset="0"/>
              <a:buChar char="•"/>
            </a:pPr>
            <a:endParaRPr lang="en-US" sz="2000" dirty="0" smtClean="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smtClean="0">
                <a:solidFill>
                  <a:schemeClr val="accent5">
                    <a:lumMod val="50000"/>
                  </a:schemeClr>
                </a:solidFill>
                <a:latin typeface="Arial" panose="020B0604020202020204" pitchFamily="34" charset="0"/>
                <a:cs typeface="Arial" panose="020B0604020202020204" pitchFamily="34" charset="0"/>
              </a:rPr>
              <a:t>A genetic disease occurs when an alteration in the DNA of an essential gene changes the amount or function, or both, of the gene products—typically messenger RNA (mRNA) and protein but occasionally specific </a:t>
            </a:r>
            <a:r>
              <a:rPr lang="en-US" sz="2000" dirty="0" err="1" smtClean="0">
                <a:solidFill>
                  <a:schemeClr val="accent5">
                    <a:lumMod val="50000"/>
                  </a:schemeClr>
                </a:solidFill>
                <a:latin typeface="Arial" panose="020B0604020202020204" pitchFamily="34" charset="0"/>
                <a:cs typeface="Arial" panose="020B0604020202020204" pitchFamily="34" charset="0"/>
              </a:rPr>
              <a:t>noncoding</a:t>
            </a:r>
            <a:r>
              <a:rPr lang="en-US" sz="2000" dirty="0" smtClean="0">
                <a:solidFill>
                  <a:schemeClr val="accent5">
                    <a:lumMod val="50000"/>
                  </a:schemeClr>
                </a:solidFill>
                <a:latin typeface="Arial" panose="020B0604020202020204" pitchFamily="34" charset="0"/>
                <a:cs typeface="Arial" panose="020B0604020202020204" pitchFamily="34" charset="0"/>
              </a:rPr>
              <a:t> RNAs (</a:t>
            </a:r>
            <a:r>
              <a:rPr lang="en-US" sz="2000" dirty="0" err="1" smtClean="0">
                <a:solidFill>
                  <a:schemeClr val="accent5">
                    <a:lumMod val="50000"/>
                  </a:schemeClr>
                </a:solidFill>
                <a:latin typeface="Arial" panose="020B0604020202020204" pitchFamily="34" charset="0"/>
                <a:cs typeface="Arial" panose="020B0604020202020204" pitchFamily="34" charset="0"/>
              </a:rPr>
              <a:t>ncRNAs</a:t>
            </a:r>
            <a:r>
              <a:rPr lang="en-US" sz="2000" dirty="0" smtClean="0">
                <a:solidFill>
                  <a:schemeClr val="accent5">
                    <a:lumMod val="50000"/>
                  </a:schemeClr>
                </a:solidFill>
                <a:latin typeface="Arial" panose="020B0604020202020204" pitchFamily="34" charset="0"/>
                <a:cs typeface="Arial" panose="020B0604020202020204" pitchFamily="34" charset="0"/>
              </a:rPr>
              <a:t>) with structural or regulatory functions.</a:t>
            </a:r>
          </a:p>
          <a:p>
            <a:pPr algn="just"/>
            <a:endParaRPr lang="en-US" sz="2000" dirty="0" smtClean="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a:solidFill>
                  <a:schemeClr val="accent5">
                    <a:lumMod val="50000"/>
                  </a:schemeClr>
                </a:solidFill>
                <a:latin typeface="Arial" panose="020B0604020202020204" pitchFamily="34" charset="0"/>
                <a:cs typeface="Arial" panose="020B0604020202020204" pitchFamily="34" charset="0"/>
              </a:rPr>
              <a:t>The same </a:t>
            </a:r>
            <a:r>
              <a:rPr lang="en-US" sz="2000" dirty="0" smtClean="0">
                <a:solidFill>
                  <a:schemeClr val="accent5">
                    <a:lumMod val="50000"/>
                  </a:schemeClr>
                </a:solidFill>
                <a:latin typeface="Arial" panose="020B0604020202020204" pitchFamily="34" charset="0"/>
                <a:cs typeface="Arial" panose="020B0604020202020204" pitchFamily="34" charset="0"/>
              </a:rPr>
              <a:t>single-gene </a:t>
            </a:r>
            <a:r>
              <a:rPr lang="en-US" sz="2000" dirty="0">
                <a:solidFill>
                  <a:schemeClr val="accent5">
                    <a:lumMod val="50000"/>
                  </a:schemeClr>
                </a:solidFill>
                <a:latin typeface="Arial" panose="020B0604020202020204" pitchFamily="34" charset="0"/>
                <a:cs typeface="Arial" panose="020B0604020202020204" pitchFamily="34" charset="0"/>
              </a:rPr>
              <a:t>disease can result from different types of mutations. </a:t>
            </a:r>
            <a:endParaRPr lang="en-US" sz="2000" dirty="0" smtClean="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000" dirty="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smtClean="0">
                <a:solidFill>
                  <a:schemeClr val="accent5">
                    <a:lumMod val="50000"/>
                  </a:schemeClr>
                </a:solidFill>
                <a:latin typeface="Arial" panose="020B0604020202020204" pitchFamily="34" charset="0"/>
                <a:cs typeface="Arial" panose="020B0604020202020204" pitchFamily="34" charset="0"/>
              </a:rPr>
              <a:t>With regard to changes in the DNA sequence (e.g., point mutations, trinucleotide repeat expansion, and gene duplication).</a:t>
            </a:r>
          </a:p>
          <a:p>
            <a:pPr algn="just"/>
            <a:endParaRPr lang="en-US" sz="2000" dirty="0" smtClean="0">
              <a:solidFill>
                <a:schemeClr val="accent5">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smtClean="0">
                <a:solidFill>
                  <a:schemeClr val="accent5">
                    <a:lumMod val="50000"/>
                  </a:schemeClr>
                </a:solidFill>
                <a:latin typeface="Arial" panose="020B0604020202020204" pitchFamily="34" charset="0"/>
                <a:cs typeface="Arial" panose="020B0604020202020204" pitchFamily="34" charset="0"/>
              </a:rPr>
              <a:t> With regard to functional changes (e.g., altered expression, disrupted messenger RNA [mRNA] splicing, and alteration in protein structure).</a:t>
            </a:r>
            <a:endParaRPr lang="en-US" sz="20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53989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0515600" cy="790113"/>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smtClean="0">
                <a:solidFill>
                  <a:schemeClr val="accent6">
                    <a:lumMod val="50000"/>
                  </a:schemeClr>
                </a:solidFill>
                <a:latin typeface="Arial" panose="020B0604020202020204" pitchFamily="34" charset="0"/>
                <a:ea typeface="+mj-ea"/>
                <a:cs typeface="Arial" panose="020B0604020202020204" pitchFamily="34" charset="0"/>
              </a:rPr>
              <a:t>The Effects of Mutations on Protein Functions</a:t>
            </a:r>
            <a:r>
              <a:rPr kumimoji="0" lang="en-US" sz="36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Arial" panose="020B0604020202020204" pitchFamily="34" charset="0"/>
              </a:rPr>
              <a:t> </a:t>
            </a:r>
            <a:endParaRPr kumimoji="0" lang="en-US" sz="3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j-ea"/>
              <a:cs typeface="Arial" panose="020B0604020202020204" pitchFamily="34" charset="0"/>
            </a:endParaRPr>
          </a:p>
        </p:txBody>
      </p:sp>
      <p:sp>
        <p:nvSpPr>
          <p:cNvPr id="5" name="مستطيل 4"/>
          <p:cNvSpPr/>
          <p:nvPr/>
        </p:nvSpPr>
        <p:spPr>
          <a:xfrm>
            <a:off x="926236" y="1323136"/>
            <a:ext cx="8217763" cy="3416320"/>
          </a:xfrm>
          <a:prstGeom prst="rect">
            <a:avLst/>
          </a:prstGeom>
        </p:spPr>
        <p:txBody>
          <a:bodyPr wrap="square">
            <a:spAutoFit/>
          </a:bodyPr>
          <a:lstStyle/>
          <a:p>
            <a:pPr algn="just"/>
            <a:r>
              <a:rPr lang="en-US" dirty="0" smtClean="0"/>
              <a:t>Mutations involving protein-coding genes have been found to cause disease through one of four different effects on protein function</a:t>
            </a:r>
          </a:p>
          <a:p>
            <a:pPr algn="just"/>
            <a:endParaRPr lang="en-US" dirty="0" smtClean="0"/>
          </a:p>
          <a:p>
            <a:pPr algn="just">
              <a:buFont typeface="Arial" pitchFamily="34" charset="0"/>
              <a:buChar char="•"/>
            </a:pPr>
            <a:r>
              <a:rPr lang="en-US" dirty="0" smtClean="0"/>
              <a:t>The most common effect by far is a </a:t>
            </a:r>
            <a:r>
              <a:rPr lang="en-US" b="1" dirty="0" smtClean="0"/>
              <a:t>loss of function of the mutant </a:t>
            </a:r>
            <a:r>
              <a:rPr lang="en-US" dirty="0" smtClean="0"/>
              <a:t>protein. </a:t>
            </a:r>
          </a:p>
          <a:p>
            <a:pPr algn="just"/>
            <a:endParaRPr lang="en-US" dirty="0" smtClean="0"/>
          </a:p>
          <a:p>
            <a:pPr algn="just">
              <a:buFont typeface="Arial" pitchFamily="34" charset="0"/>
              <a:buChar char="•"/>
            </a:pPr>
            <a:r>
              <a:rPr lang="en-US" b="1" dirty="0" smtClean="0"/>
              <a:t>Gain of function, </a:t>
            </a:r>
            <a:r>
              <a:rPr lang="en-US" dirty="0" smtClean="0"/>
              <a:t>the acquisition of a novel property by the mutant protein</a:t>
            </a:r>
            <a:endParaRPr lang="en-US" b="1" dirty="0" smtClean="0"/>
          </a:p>
          <a:p>
            <a:pPr algn="just"/>
            <a:endParaRPr lang="en-US" b="1" dirty="0" smtClean="0"/>
          </a:p>
          <a:p>
            <a:pPr algn="just">
              <a:buFont typeface="Arial" pitchFamily="34" charset="0"/>
              <a:buChar char="•"/>
            </a:pPr>
            <a:r>
              <a:rPr lang="en-US" b="1" dirty="0" err="1" smtClean="0"/>
              <a:t>Heterochronic</a:t>
            </a:r>
            <a:r>
              <a:rPr lang="en-US" b="1" dirty="0" smtClean="0"/>
              <a:t> expression mutation, </a:t>
            </a:r>
            <a:r>
              <a:rPr lang="en-US" dirty="0" smtClean="0"/>
              <a:t>the expression of a gene at the wrong time</a:t>
            </a:r>
          </a:p>
          <a:p>
            <a:pPr algn="just"/>
            <a:r>
              <a:rPr lang="en-US" dirty="0" smtClean="0"/>
              <a:t> </a:t>
            </a:r>
          </a:p>
          <a:p>
            <a:pPr algn="just">
              <a:buFont typeface="Arial" pitchFamily="34" charset="0"/>
              <a:buChar char="•"/>
            </a:pPr>
            <a:r>
              <a:rPr lang="en-US" b="1" dirty="0" smtClean="0"/>
              <a:t>Ectopic expression mutation, </a:t>
            </a:r>
            <a:r>
              <a:rPr lang="en-US" dirty="0" smtClean="0"/>
              <a:t>the expression of a gene</a:t>
            </a:r>
            <a:r>
              <a:rPr lang="en-US" b="1" dirty="0" smtClean="0"/>
              <a:t> </a:t>
            </a:r>
            <a:r>
              <a:rPr lang="en-US" dirty="0" smtClean="0"/>
              <a:t>in the wrong place.</a:t>
            </a:r>
          </a:p>
          <a:p>
            <a:pPr algn="just"/>
            <a:endParaRPr lang="en-US" dirty="0" smtClean="0"/>
          </a:p>
          <a:p>
            <a:pPr algn="just"/>
            <a:endParaRPr lang="en-A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1416</Words>
  <Application>Microsoft Office PowerPoint</Application>
  <PresentationFormat>مخصص</PresentationFormat>
  <Paragraphs>208</Paragraphs>
  <Slides>40</Slides>
  <Notes>0</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Office Theme</vt:lpstr>
      <vt:lpstr>Gene mutations </vt:lpstr>
      <vt:lpstr>Human Genetic Diversity: Mutation Vs. Polymorphism</vt:lpstr>
      <vt:lpstr>Types of Mutations</vt:lpstr>
      <vt:lpstr>الشريحة 4</vt:lpstr>
      <vt:lpstr>الشريحة 5</vt:lpstr>
      <vt:lpstr>الشريحة 6</vt:lpstr>
      <vt:lpstr>Types of Gene Mutations </vt:lpstr>
      <vt:lpstr>Mutations </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mutations </dc:title>
  <dc:creator>user</dc:creator>
  <cp:lastModifiedBy>BisanCo</cp:lastModifiedBy>
  <cp:revision>32</cp:revision>
  <dcterms:created xsi:type="dcterms:W3CDTF">2022-04-30T21:56:17Z</dcterms:created>
  <dcterms:modified xsi:type="dcterms:W3CDTF">2024-09-01T18:39:31Z</dcterms:modified>
</cp:coreProperties>
</file>