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7" r:id="rId2"/>
    <p:sldId id="268" r:id="rId3"/>
    <p:sldId id="270" r:id="rId4"/>
    <p:sldId id="271" r:id="rId5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16/05/1446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u="sng" dirty="0" smtClean="0"/>
              <a:t>Breakeven Point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5313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 algn="l" rtl="0">
              <a:buNone/>
            </a:pPr>
            <a:r>
              <a:rPr lang="en-US" sz="2800" dirty="0" smtClean="0"/>
              <a:t>is that quantity of output sold at which total revenues equal total costs—that is, the quantity of output sold that results in $0 of operating income</a:t>
            </a:r>
          </a:p>
          <a:p>
            <a:pPr marL="0" indent="0" algn="l" rtl="0">
              <a:buNone/>
            </a:pPr>
            <a:endParaRPr lang="en-US" sz="2800" dirty="0"/>
          </a:p>
          <a:p>
            <a:pPr marL="0" indent="0" algn="l" rtl="0">
              <a:buNone/>
            </a:pPr>
            <a:r>
              <a:rPr lang="en-US" sz="2400" dirty="0"/>
              <a:t>Profit  = Q(P-V)-F</a:t>
            </a:r>
          </a:p>
          <a:p>
            <a:pPr marL="0" indent="0" algn="l" rtl="0">
              <a:buNone/>
            </a:pPr>
            <a:r>
              <a:rPr lang="en-US" sz="2400" dirty="0" smtClean="0"/>
              <a:t>  0        = </a:t>
            </a:r>
            <a:r>
              <a:rPr lang="en-US" sz="2400" dirty="0"/>
              <a:t>Q(P-V)-</a:t>
            </a:r>
            <a:r>
              <a:rPr lang="en-US" sz="2400" dirty="0" smtClean="0"/>
              <a:t>F</a:t>
            </a:r>
          </a:p>
          <a:p>
            <a:pPr marL="0" indent="0" algn="l" rtl="0">
              <a:buNone/>
            </a:pPr>
            <a:r>
              <a:rPr lang="en-US" sz="2400" dirty="0" smtClean="0"/>
              <a:t>    F = Q(P-V)</a:t>
            </a:r>
            <a:endParaRPr lang="ar-SA" sz="24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مربع نص 5"/>
              <p:cNvSpPr txBox="1"/>
              <p:nvPr/>
            </p:nvSpPr>
            <p:spPr>
              <a:xfrm>
                <a:off x="664816" y="4996286"/>
                <a:ext cx="1746944" cy="1279133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l"/>
                <a:r>
                  <a:rPr lang="en-US" sz="3200" b="1" dirty="0"/>
                  <a:t>Q=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sz="4000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40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latin typeface="Cambria Math"/>
                              </a:rPr>
                              <m:t>𝑭</m:t>
                            </m:r>
                          </m:num>
                          <m:den>
                            <m:r>
                              <a:rPr lang="ar-SA" sz="4000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4000" b="1" i="1">
                                <a:latin typeface="Cambria Math"/>
                              </a:rPr>
                              <m:t>𝑷</m:t>
                            </m:r>
                            <m:r>
                              <a:rPr lang="en-US" sz="40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4000" b="1" i="1">
                                <a:latin typeface="Cambria Math"/>
                              </a:rPr>
                              <m:t>𝑽</m:t>
                            </m:r>
                            <m:r>
                              <a:rPr lang="ar-SA" sz="4000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box>
                  </m:oMath>
                </a14:m>
                <a:endParaRPr lang="ar-SA" sz="2800" b="1" dirty="0"/>
              </a:p>
              <a:p>
                <a:endParaRPr lang="ar-SA" sz="2800" dirty="0"/>
              </a:p>
            </p:txBody>
          </p:sp>
        </mc:Choice>
        <mc:Fallback xmlns="">
          <p:sp>
            <p:nvSpPr>
              <p:cNvPr id="6" name="مربع نص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816" y="4996286"/>
                <a:ext cx="1746944" cy="1279133"/>
              </a:xfrm>
              <a:prstGeom prst="rect">
                <a:avLst/>
              </a:prstGeom>
              <a:blipFill rotWithShape="1">
                <a:blip r:embed="rId2"/>
                <a:stretch>
                  <a:fillRect l="-8014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329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Breakeven Point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endParaRPr lang="en-US" sz="2200" dirty="0" smtClean="0"/>
          </a:p>
          <a:p>
            <a:pPr algn="l" rtl="0"/>
            <a:endParaRPr lang="en-US" sz="2200" dirty="0" smtClean="0"/>
          </a:p>
          <a:p>
            <a:pPr marL="0" indent="0" algn="l" rtl="0">
              <a:buNone/>
            </a:pPr>
            <a:endParaRPr lang="ar-SA" sz="22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323528" y="1758588"/>
            <a:ext cx="8496944" cy="44627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pPr algn="l" rtl="0"/>
            <a:r>
              <a:rPr lang="en-US" sz="2300" b="1" dirty="0" smtClean="0"/>
              <a:t>Breakeven point </a:t>
            </a:r>
            <a:r>
              <a:rPr lang="en-US" sz="2300" b="1" dirty="0"/>
              <a:t>in revenues = Breakeven point in units x unit 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مربع نص 4"/>
              <p:cNvSpPr txBox="1"/>
              <p:nvPr/>
            </p:nvSpPr>
            <p:spPr>
              <a:xfrm>
                <a:off x="391886" y="3284984"/>
                <a:ext cx="8407470" cy="1051763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 rtlCol="1">
                <a:spAutoFit/>
              </a:bodyPr>
              <a:lstStyle/>
              <a:p>
                <a:pPr algn="l"/>
                <a:r>
                  <a:rPr lang="en-US" sz="2400" b="1" dirty="0" smtClean="0"/>
                  <a:t>Breakeven Point in revenues </a:t>
                </a:r>
                <a:r>
                  <a:rPr lang="en-US" sz="2800" b="1" dirty="0" smtClean="0"/>
                  <a:t>=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ar-SA" sz="2800" b="1" i="1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ar-SA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/>
                              </a:rPr>
                              <m:t>𝑭</m:t>
                            </m:r>
                          </m:num>
                          <m:den>
                            <m:r>
                              <a:rPr lang="ar-SA" sz="2800" b="1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𝒄𝒐𝒏𝒕𝒓𝒊𝒃𝒖𝒕𝒊𝒐𝒏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𝒎𝒂𝒓𝒈𝒊𝒏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𝒑𝒆𝒓𝒄𝒆𝒂𝒕𝒈𝒆</m:t>
                            </m:r>
                            <m:r>
                              <a:rPr lang="ar-SA" sz="2800" b="1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box>
                  </m:oMath>
                </a14:m>
                <a:endParaRPr lang="ar-SA" sz="2800" b="1" dirty="0"/>
              </a:p>
              <a:p>
                <a:endParaRPr lang="ar-SA" sz="2800" dirty="0"/>
              </a:p>
            </p:txBody>
          </p:sp>
        </mc:Choice>
        <mc:Fallback xmlns="">
          <p:sp>
            <p:nvSpPr>
              <p:cNvPr id="5" name="مربع نص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886" y="3284984"/>
                <a:ext cx="8407470" cy="1051763"/>
              </a:xfrm>
              <a:prstGeom prst="rect">
                <a:avLst/>
              </a:prstGeom>
              <a:blipFill rotWithShape="1">
                <a:blip r:embed="rId2"/>
                <a:stretch>
                  <a:fillRect l="-1015" t="-4070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555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u="sng" dirty="0" smtClean="0"/>
              <a:t>Example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GB" sz="2800" dirty="0"/>
              <a:t>Al-</a:t>
            </a:r>
            <a:r>
              <a:rPr lang="en-GB" sz="2800" dirty="0" err="1"/>
              <a:t>Haya</a:t>
            </a:r>
            <a:r>
              <a:rPr lang="en-GB" sz="2800" dirty="0"/>
              <a:t> Company produces a product that is sold at a price of JD </a:t>
            </a:r>
            <a:r>
              <a:rPr lang="en-GB" sz="2800" dirty="0" smtClean="0"/>
              <a:t>100 </a:t>
            </a:r>
            <a:r>
              <a:rPr lang="en-GB" sz="2800" dirty="0"/>
              <a:t>per unit. Variable costs per unit are JD </a:t>
            </a:r>
            <a:r>
              <a:rPr lang="en-GB" sz="2800" dirty="0" smtClean="0"/>
              <a:t>40 </a:t>
            </a:r>
            <a:r>
              <a:rPr lang="en-GB" sz="2800" dirty="0"/>
              <a:t>and annual fixed costs JD 96,000. </a:t>
            </a:r>
            <a:endParaRPr lang="en-US" sz="2800" dirty="0"/>
          </a:p>
          <a:p>
            <a:pPr marL="0" indent="0" algn="l" rtl="0">
              <a:buNone/>
            </a:pPr>
            <a:r>
              <a:rPr lang="en-GB" sz="2800" dirty="0"/>
              <a:t> </a:t>
            </a:r>
            <a:endParaRPr lang="en-US" sz="2800" dirty="0"/>
          </a:p>
          <a:p>
            <a:pPr marL="0" indent="0" algn="l" rtl="0">
              <a:buNone/>
            </a:pPr>
            <a:r>
              <a:rPr lang="en-GB" sz="2800" u="sng" dirty="0"/>
              <a:t> </a:t>
            </a:r>
            <a:r>
              <a:rPr lang="en-GB" sz="2800" b="1" u="sng" dirty="0"/>
              <a:t>Required</a:t>
            </a:r>
            <a:r>
              <a:rPr lang="en-GB" sz="2800" dirty="0"/>
              <a:t> :</a:t>
            </a:r>
            <a:endParaRPr lang="en-US" sz="2800" dirty="0"/>
          </a:p>
          <a:p>
            <a:pPr marL="0" indent="0" algn="l" rtl="0">
              <a:buNone/>
            </a:pPr>
            <a:r>
              <a:rPr lang="en-GB" sz="2800" dirty="0"/>
              <a:t>1- Compute contribution margin </a:t>
            </a:r>
            <a:r>
              <a:rPr lang="en-GB" sz="2800" dirty="0" smtClean="0"/>
              <a:t>per unit </a:t>
            </a:r>
          </a:p>
          <a:p>
            <a:pPr marL="0" indent="0" algn="l" rtl="0">
              <a:buNone/>
            </a:pPr>
            <a:r>
              <a:rPr lang="en-GB" sz="2800" dirty="0" smtClean="0"/>
              <a:t>2-Compute </a:t>
            </a:r>
            <a:r>
              <a:rPr lang="en-GB" sz="2800" dirty="0"/>
              <a:t>contribution margin </a:t>
            </a:r>
            <a:r>
              <a:rPr lang="en-GB" sz="2800" dirty="0" smtClean="0"/>
              <a:t>percentage</a:t>
            </a:r>
            <a:endParaRPr lang="en-GB" sz="2800" dirty="0"/>
          </a:p>
          <a:p>
            <a:pPr marL="0" indent="0" algn="l" rtl="0">
              <a:buNone/>
            </a:pPr>
            <a:r>
              <a:rPr lang="en-GB" sz="2800" dirty="0" smtClean="0"/>
              <a:t>3-compute  </a:t>
            </a:r>
            <a:r>
              <a:rPr lang="en-GB" sz="2800" dirty="0"/>
              <a:t>breakeven point in units and </a:t>
            </a:r>
            <a:r>
              <a:rPr lang="en-GB" sz="2800" dirty="0" smtClean="0"/>
              <a:t>dinars</a:t>
            </a:r>
          </a:p>
          <a:p>
            <a:pPr marL="0" indent="0" algn="l" rtl="0">
              <a:buNone/>
            </a:pPr>
            <a:r>
              <a:rPr lang="en-GB" sz="2800" dirty="0" smtClean="0"/>
              <a:t>4-compute  profit or loss if the company </a:t>
            </a:r>
            <a:r>
              <a:rPr lang="en-GB" sz="2800" smtClean="0"/>
              <a:t>expected sales </a:t>
            </a:r>
            <a:r>
              <a:rPr lang="en-GB" sz="2800" dirty="0" smtClean="0"/>
              <a:t>of 1,800 units </a:t>
            </a:r>
            <a:r>
              <a:rPr lang="en-GB" sz="2800" smtClean="0"/>
              <a:t>next year.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77993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Solution </a:t>
            </a:r>
            <a:endParaRPr lang="ar-SA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/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 fontScale="92500" lnSpcReduction="20000"/>
              </a:bodyPr>
              <a:lstStyle/>
              <a:p>
                <a:pPr marL="0" indent="0" algn="l" rtl="0">
                  <a:buNone/>
                </a:pPr>
                <a:r>
                  <a:rPr lang="en-GB" dirty="0" smtClean="0"/>
                  <a:t>1- P-V  = 100-40 = 60</a:t>
                </a:r>
              </a:p>
              <a:p>
                <a:pPr marL="0" indent="0" algn="l" rtl="0">
                  <a:buNone/>
                </a:pPr>
                <a:endParaRPr lang="en-GB" dirty="0" smtClean="0"/>
              </a:p>
              <a:p>
                <a:pPr marL="0" indent="0" algn="l" rtl="0">
                  <a:buNone/>
                </a:pPr>
                <a:r>
                  <a:rPr lang="en-US" dirty="0" smtClean="0"/>
                  <a:t>2-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den>
                    </m:f>
                  </m:oMath>
                </a14:m>
                <a:r>
                  <a:rPr lang="en-US" dirty="0" smtClean="0"/>
                  <a:t>  = 60/100 = .6 or 60%</a:t>
                </a:r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r>
                  <a:rPr lang="en-US" dirty="0" smtClean="0"/>
                  <a:t>3-BEP (units) = 96,000/60  = 1,600</a:t>
                </a:r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r>
                  <a:rPr lang="en-US" dirty="0" smtClean="0"/>
                  <a:t>BEP(</a:t>
                </a:r>
                <a:r>
                  <a:rPr lang="en-US" dirty="0" err="1" smtClean="0"/>
                  <a:t>dinnars</a:t>
                </a:r>
                <a:r>
                  <a:rPr lang="en-US" dirty="0" smtClean="0"/>
                  <a:t>)  1,600x100 = 160,000 JOD</a:t>
                </a:r>
              </a:p>
              <a:p>
                <a:pPr marL="0" indent="0" algn="l" rtl="0">
                  <a:buNone/>
                </a:pPr>
                <a:endParaRPr lang="en-US" dirty="0" smtClean="0"/>
              </a:p>
              <a:p>
                <a:pPr marL="0" indent="0" algn="l" rtl="0">
                  <a:buNone/>
                </a:pPr>
                <a:r>
                  <a:rPr lang="en-US" dirty="0" smtClean="0"/>
                  <a:t>4-Profit = Q(P-V)-F = 12,000</a:t>
                </a:r>
                <a:endParaRPr lang="ar-SA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551" t="-321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186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4863</TotalTime>
  <Words>159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نسق Office</vt:lpstr>
      <vt:lpstr>Breakeven Point</vt:lpstr>
      <vt:lpstr>Breakeven Point</vt:lpstr>
      <vt:lpstr>Example</vt:lpstr>
      <vt:lpstr>Solution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240</cp:revision>
  <cp:lastPrinted>2020-10-02T18:57:05Z</cp:lastPrinted>
  <dcterms:created xsi:type="dcterms:W3CDTF">2020-09-18T07:15:41Z</dcterms:created>
  <dcterms:modified xsi:type="dcterms:W3CDTF">2024-11-17T18:08:21Z</dcterms:modified>
</cp:coreProperties>
</file>