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82" r:id="rId7"/>
    <p:sldId id="262" r:id="rId8"/>
    <p:sldId id="263" r:id="rId9"/>
    <p:sldId id="267" r:id="rId10"/>
    <p:sldId id="268" r:id="rId11"/>
    <p:sldId id="269" r:id="rId12"/>
    <p:sldId id="270" r:id="rId13"/>
    <p:sldId id="281" r:id="rId14"/>
  </p:sldIdLst>
  <p:sldSz cx="18288000" cy="10287000"/>
  <p:notesSz cx="6858000" cy="9144000"/>
  <p:embeddedFontLst>
    <p:embeddedFont>
      <p:font typeface="Poppins 1" panose="020B0604020202020204" charset="0"/>
      <p:regular r:id="rId15"/>
    </p:embeddedFont>
    <p:embeddedFont>
      <p:font typeface="Poppins 1 Bold" panose="020B0604020202020204" charset="0"/>
      <p:regular r:id="rId16"/>
    </p:embeddedFont>
    <p:embeddedFont>
      <p:font typeface="Poppins 1 Semi-Bold" panose="020B0604020202020204" charset="0"/>
      <p:regular r:id="rId17"/>
    </p:embeddedFont>
    <p:embeddedFont>
      <p:font typeface="Poppins 2 Bold" panose="020B0604020202020204" charset="0"/>
      <p:regular r:id="rId18"/>
    </p:embeddedFont>
    <p:embeddedFont>
      <p:font typeface="Poppins 2 Semi-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176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10740910" y="-2556686"/>
            <a:ext cx="3952556" cy="16029749"/>
            <a:chOff x="0" y="0"/>
            <a:chExt cx="1041002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41002" cy="4221827"/>
            </a:xfrm>
            <a:custGeom>
              <a:avLst/>
              <a:gdLst/>
              <a:ahLst/>
              <a:cxnLst/>
              <a:rect l="l" t="t" r="r" b="b"/>
              <a:pathLst>
                <a:path w="1041002" h="4221827">
                  <a:moveTo>
                    <a:pt x="0" y="0"/>
                  </a:moveTo>
                  <a:lnTo>
                    <a:pt x="1041002" y="0"/>
                  </a:lnTo>
                  <a:lnTo>
                    <a:pt x="1041002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041002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19477975" y="-7285016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7345988" y="4232895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9144000" y="1149327"/>
            <a:ext cx="8982538" cy="7988157"/>
            <a:chOff x="0" y="0"/>
            <a:chExt cx="21896591" cy="194726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540506" y="1381125"/>
            <a:ext cx="8461234" cy="7524563"/>
            <a:chOff x="0" y="0"/>
            <a:chExt cx="21896591" cy="194726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blipFill>
              <a:blip r:embed="rId2"/>
              <a:stretch>
                <a:fillRect r="-33395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 rot="1818284">
            <a:off x="16215886" y="4572544"/>
            <a:ext cx="3194203" cy="7569921"/>
            <a:chOff x="0" y="0"/>
            <a:chExt cx="841272" cy="199372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41272" cy="1993724"/>
            </a:xfrm>
            <a:custGeom>
              <a:avLst/>
              <a:gdLst/>
              <a:ahLst/>
              <a:cxnLst/>
              <a:rect l="l" t="t" r="r" b="b"/>
              <a:pathLst>
                <a:path w="841272" h="1993724">
                  <a:moveTo>
                    <a:pt x="0" y="0"/>
                  </a:moveTo>
                  <a:lnTo>
                    <a:pt x="841272" y="0"/>
                  </a:lnTo>
                  <a:lnTo>
                    <a:pt x="841272" y="1993724"/>
                  </a:lnTo>
                  <a:lnTo>
                    <a:pt x="0" y="199372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49500"/>
                  </a:srgbClr>
                </a:gs>
                <a:gs pos="100000">
                  <a:srgbClr val="C405B7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41272" cy="205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2046667" y="1819661"/>
            <a:ext cx="10068114" cy="986943"/>
            <a:chOff x="0" y="0"/>
            <a:chExt cx="3569139" cy="34987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569139" cy="349871"/>
            </a:xfrm>
            <a:custGeom>
              <a:avLst/>
              <a:gdLst/>
              <a:ahLst/>
              <a:cxnLst/>
              <a:rect l="l" t="t" r="r" b="b"/>
              <a:pathLst>
                <a:path w="3569139" h="349871">
                  <a:moveTo>
                    <a:pt x="203200" y="0"/>
                  </a:moveTo>
                  <a:lnTo>
                    <a:pt x="3569139" y="0"/>
                  </a:lnTo>
                  <a:lnTo>
                    <a:pt x="3365939" y="349871"/>
                  </a:lnTo>
                  <a:lnTo>
                    <a:pt x="0" y="349871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101600" y="-57150"/>
              <a:ext cx="3365939" cy="407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030502" y="2045066"/>
            <a:ext cx="8947428" cy="526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5"/>
              </a:lnSpc>
            </a:pPr>
            <a:r>
              <a:rPr lang="en-US" sz="3430">
                <a:solidFill>
                  <a:srgbClr val="FFFFFF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Dr . Sameera Abu Ghalyoun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30502" y="8709633"/>
            <a:ext cx="6452841" cy="551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77"/>
              </a:lnSpc>
              <a:spcBef>
                <a:spcPct val="0"/>
              </a:spcBef>
            </a:pPr>
            <a:r>
              <a:rPr lang="en-US" sz="3055">
                <a:solidFill>
                  <a:srgbClr val="0000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 Presentation - 2024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45534" y="3232375"/>
            <a:ext cx="7917365" cy="3296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33"/>
              </a:lnSpc>
            </a:pPr>
            <a:r>
              <a:rPr lang="en-US" sz="7333">
                <a:solidFill>
                  <a:srgbClr val="121212"/>
                </a:solidFill>
                <a:latin typeface="Poppins 2 Semi-Bold"/>
                <a:ea typeface="Poppins 2 Semi-Bold"/>
                <a:cs typeface="Poppins 2 Semi-Bold"/>
                <a:sym typeface="Poppins 2 Semi-Bold"/>
              </a:rPr>
              <a:t>Functional dependency in Data base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69395" y="812746"/>
            <a:ext cx="10869560" cy="943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80"/>
              </a:lnSpc>
            </a:pPr>
            <a:r>
              <a:rPr lang="en-US" sz="320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Here are examples for each of the Armstrong rules:</a:t>
            </a:r>
          </a:p>
          <a:p>
            <a:pPr algn="r">
              <a:lnSpc>
                <a:spcPts val="3565"/>
              </a:lnSpc>
            </a:pPr>
            <a:endParaRPr lang="en-US" sz="3200">
              <a:solidFill>
                <a:srgbClr val="431096"/>
              </a:solidFill>
              <a:latin typeface="Poppins 2 Bold"/>
              <a:ea typeface="Poppins 2 Bold"/>
              <a:cs typeface="Poppins 2 Bold"/>
              <a:sym typeface="Poppins 2 Bold"/>
            </a:endParaRP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88873" y="3298037"/>
            <a:ext cx="16710255" cy="4001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7"/>
              </a:lnSpc>
            </a:pPr>
            <a:r>
              <a:rPr lang="en-US" sz="29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5. Decomposition Rule:</a:t>
            </a:r>
          </a:p>
          <a:p>
            <a:pPr marL="637359" lvl="1" indent="-318680" algn="l">
              <a:lnSpc>
                <a:spcPts val="4487"/>
              </a:lnSpc>
              <a:buFont typeface="Arial"/>
              <a:buChar char="•"/>
            </a:pPr>
            <a:r>
              <a:rPr lang="en-US" sz="29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Rule:</a:t>
            </a:r>
            <a:r>
              <a:rPr lang="en-US" sz="29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 If X→YZ, then X→Y  and X→Z.</a:t>
            </a:r>
          </a:p>
          <a:p>
            <a:pPr marL="637359" lvl="1" indent="-318680" algn="l">
              <a:lnSpc>
                <a:spcPts val="4487"/>
              </a:lnSpc>
              <a:buFont typeface="Arial"/>
              <a:buChar char="•"/>
            </a:pPr>
            <a:r>
              <a:rPr lang="en-US" sz="29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</a:t>
            </a:r>
            <a:r>
              <a:rPr lang="en-US" sz="29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:</a:t>
            </a:r>
          </a:p>
          <a:p>
            <a:pPr marL="1274719" lvl="2" indent="-424906" algn="l">
              <a:lnSpc>
                <a:spcPts val="4487"/>
              </a:lnSpc>
              <a:buFont typeface="Arial"/>
              <a:buChar char="⚬"/>
            </a:pPr>
            <a:r>
              <a:rPr lang="en-US" sz="29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Given X={A}, Y={B}, and Z={C}</a:t>
            </a:r>
          </a:p>
          <a:p>
            <a:pPr marL="1274719" lvl="2" indent="-424906" algn="l">
              <a:lnSpc>
                <a:spcPts val="4487"/>
              </a:lnSpc>
              <a:buFont typeface="Arial"/>
              <a:buChar char="⚬"/>
            </a:pPr>
            <a:r>
              <a:rPr lang="en-US" sz="29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If A→{B,C} ,then by decomposition, A→B  and A→C.</a:t>
            </a:r>
          </a:p>
          <a:p>
            <a:pPr algn="l">
              <a:lnSpc>
                <a:spcPts val="4487"/>
              </a:lnSpc>
            </a:pPr>
            <a:endParaRPr lang="en-US" sz="29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4487"/>
              </a:lnSpc>
            </a:pPr>
            <a:endParaRPr lang="en-US" sz="29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69395" y="812746"/>
            <a:ext cx="10869560" cy="943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80"/>
              </a:lnSpc>
            </a:pPr>
            <a:r>
              <a:rPr lang="en-US" sz="320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Here are examples for each of the Armstrong rules:</a:t>
            </a:r>
          </a:p>
          <a:p>
            <a:pPr algn="r">
              <a:lnSpc>
                <a:spcPts val="3565"/>
              </a:lnSpc>
            </a:pPr>
            <a:endParaRPr lang="en-US" sz="3200">
              <a:solidFill>
                <a:srgbClr val="431096"/>
              </a:solidFill>
              <a:latin typeface="Poppins 2 Bold"/>
              <a:ea typeface="Poppins 2 Bold"/>
              <a:cs typeface="Poppins 2 Bold"/>
              <a:sym typeface="Poppins 2 Bold"/>
            </a:endParaRP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88873" y="2566009"/>
            <a:ext cx="16710255" cy="457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6"/>
              </a:lnSpc>
            </a:pPr>
            <a:endParaRPr dirty="0"/>
          </a:p>
          <a:p>
            <a:pPr algn="l">
              <a:lnSpc>
                <a:spcPts val="4546"/>
              </a:lnSpc>
            </a:pPr>
            <a:r>
              <a:rPr lang="en-US" sz="29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6. </a:t>
            </a:r>
            <a:r>
              <a:rPr lang="en-US" sz="2952" dirty="0" err="1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Pseudotransitivity</a:t>
            </a:r>
            <a:r>
              <a:rPr lang="en-US" sz="29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 Rule:</a:t>
            </a:r>
          </a:p>
          <a:p>
            <a:pPr marL="637359" lvl="1" indent="-318680" algn="l">
              <a:lnSpc>
                <a:spcPts val="4546"/>
              </a:lnSpc>
              <a:buFont typeface="Arial"/>
              <a:buChar char="•"/>
            </a:pPr>
            <a:r>
              <a:rPr lang="en-US" sz="29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Rule: </a:t>
            </a:r>
            <a:r>
              <a:rPr lang="en-US" sz="29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If X→Y  and WY→Z, then WX→Z.</a:t>
            </a:r>
          </a:p>
          <a:p>
            <a:pPr marL="637359" lvl="1" indent="-318680" algn="l">
              <a:lnSpc>
                <a:spcPts val="4546"/>
              </a:lnSpc>
              <a:buFont typeface="Arial"/>
              <a:buChar char="•"/>
            </a:pPr>
            <a:r>
              <a:rPr lang="en-US" sz="29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</a:p>
          <a:p>
            <a:pPr marL="1274719" lvl="2" indent="-424906" algn="l">
              <a:lnSpc>
                <a:spcPts val="4546"/>
              </a:lnSpc>
              <a:buFont typeface="Arial"/>
              <a:buChar char="⚬"/>
            </a:pPr>
            <a:r>
              <a:rPr lang="en-US" sz="29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Let X={A}, Y={B}, W={C},and Z={D}.</a:t>
            </a:r>
          </a:p>
          <a:p>
            <a:pPr marL="1274719" lvl="2" indent="-424906" algn="l">
              <a:lnSpc>
                <a:spcPts val="4546"/>
              </a:lnSpc>
              <a:buFont typeface="Arial"/>
              <a:buChar char="⚬"/>
            </a:pPr>
            <a:r>
              <a:rPr lang="en-US" sz="29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If A→B  and {C,B}→D, then {C,A}→D holds by </a:t>
            </a:r>
            <a:r>
              <a:rPr lang="en-US" sz="2952" dirty="0" err="1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pseudotransitivity</a:t>
            </a:r>
            <a:r>
              <a:rPr lang="en-US" sz="29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.</a:t>
            </a:r>
          </a:p>
          <a:p>
            <a:pPr algn="l">
              <a:lnSpc>
                <a:spcPts val="4546"/>
              </a:lnSpc>
            </a:pPr>
            <a:endParaRPr lang="en-US" sz="29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4546"/>
              </a:lnSpc>
            </a:pPr>
            <a:endParaRPr lang="en-US" sz="29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994053" y="4108400"/>
            <a:ext cx="16710255" cy="3270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437"/>
              </a:lnSpc>
            </a:pPr>
            <a:r>
              <a:rPr lang="en-US" sz="4952">
                <a:solidFill>
                  <a:srgbClr val="A80FB9"/>
                </a:solidFill>
                <a:latin typeface="Poppins 1"/>
                <a:ea typeface="Poppins 1"/>
                <a:cs typeface="Poppins 1"/>
                <a:sym typeface="Poppins 1"/>
              </a:rPr>
              <a:t>These examples illustrate how Armstrong's axioms can be used to infer new functional dependencies from existing ones.</a:t>
            </a:r>
          </a:p>
          <a:p>
            <a:pPr algn="just">
              <a:lnSpc>
                <a:spcPts val="6437"/>
              </a:lnSpc>
            </a:pPr>
            <a:endParaRPr lang="en-US" sz="4952">
              <a:solidFill>
                <a:srgbClr val="A80FB9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818284">
            <a:off x="10792723" y="-2748018"/>
            <a:ext cx="3194203" cy="16029749"/>
            <a:chOff x="0" y="0"/>
            <a:chExt cx="841272" cy="42218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1272" cy="4221827"/>
            </a:xfrm>
            <a:custGeom>
              <a:avLst/>
              <a:gdLst/>
              <a:ahLst/>
              <a:cxnLst/>
              <a:rect l="l" t="t" r="r" b="b"/>
              <a:pathLst>
                <a:path w="841272" h="4221827">
                  <a:moveTo>
                    <a:pt x="0" y="0"/>
                  </a:moveTo>
                  <a:lnTo>
                    <a:pt x="841272" y="0"/>
                  </a:lnTo>
                  <a:lnTo>
                    <a:pt x="841272" y="4221827"/>
                  </a:lnTo>
                  <a:lnTo>
                    <a:pt x="0" y="4221827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841272" cy="42789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1818284">
            <a:off x="7345988" y="4232895"/>
            <a:ext cx="274711" cy="11053763"/>
            <a:chOff x="0" y="0"/>
            <a:chExt cx="72352" cy="29112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818284">
            <a:off x="18613367" y="-7285016"/>
            <a:ext cx="274711" cy="11053763"/>
            <a:chOff x="0" y="0"/>
            <a:chExt cx="72352" cy="291127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9144000" y="1149327"/>
            <a:ext cx="8982538" cy="7988157"/>
            <a:chOff x="0" y="0"/>
            <a:chExt cx="21896591" cy="1947260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493854" y="1381125"/>
            <a:ext cx="8461234" cy="7524563"/>
            <a:chOff x="0" y="0"/>
            <a:chExt cx="21896591" cy="194726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896578" cy="19472656"/>
            </a:xfrm>
            <a:custGeom>
              <a:avLst/>
              <a:gdLst/>
              <a:ahLst/>
              <a:cxnLst/>
              <a:rect l="l" t="t" r="r" b="b"/>
              <a:pathLst>
                <a:path w="21896578" h="19472656">
                  <a:moveTo>
                    <a:pt x="11347450" y="0"/>
                  </a:moveTo>
                  <a:lnTo>
                    <a:pt x="0" y="19472656"/>
                  </a:lnTo>
                  <a:lnTo>
                    <a:pt x="21896578" y="19472656"/>
                  </a:lnTo>
                  <a:lnTo>
                    <a:pt x="21896578" y="0"/>
                  </a:lnTo>
                  <a:close/>
                </a:path>
              </a:pathLst>
            </a:custGeom>
            <a:blipFill>
              <a:blip r:embed="rId2"/>
              <a:stretch>
                <a:fillRect l="-19152" t="-19779" r="-40627"/>
              </a:stretch>
            </a:blipFill>
          </p:spPr>
        </p:sp>
      </p:grpSp>
      <p:grpSp>
        <p:nvGrpSpPr>
          <p:cNvPr id="15" name="Group 15"/>
          <p:cNvGrpSpPr/>
          <p:nvPr/>
        </p:nvGrpSpPr>
        <p:grpSpPr>
          <a:xfrm rot="1818284">
            <a:off x="16215886" y="4572544"/>
            <a:ext cx="3194203" cy="7569921"/>
            <a:chOff x="0" y="0"/>
            <a:chExt cx="841272" cy="199372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41272" cy="1993724"/>
            </a:xfrm>
            <a:custGeom>
              <a:avLst/>
              <a:gdLst/>
              <a:ahLst/>
              <a:cxnLst/>
              <a:rect l="l" t="t" r="r" b="b"/>
              <a:pathLst>
                <a:path w="841272" h="1993724">
                  <a:moveTo>
                    <a:pt x="0" y="0"/>
                  </a:moveTo>
                  <a:lnTo>
                    <a:pt x="841272" y="0"/>
                  </a:lnTo>
                  <a:lnTo>
                    <a:pt x="841272" y="1993724"/>
                  </a:lnTo>
                  <a:lnTo>
                    <a:pt x="0" y="1993724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49500"/>
                  </a:srgbClr>
                </a:gs>
                <a:gs pos="100000">
                  <a:srgbClr val="C405B7">
                    <a:alpha val="0"/>
                  </a:srgbClr>
                </a:gs>
              </a:gsLst>
              <a:lin ang="5400000"/>
            </a:gradFill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841272" cy="205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2459526" y="3369129"/>
            <a:ext cx="10178946" cy="649292"/>
            <a:chOff x="0" y="0"/>
            <a:chExt cx="5484916" cy="34987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484916" cy="349871"/>
            </a:xfrm>
            <a:custGeom>
              <a:avLst/>
              <a:gdLst/>
              <a:ahLst/>
              <a:cxnLst/>
              <a:rect l="l" t="t" r="r" b="b"/>
              <a:pathLst>
                <a:path w="5484916" h="349871">
                  <a:moveTo>
                    <a:pt x="203200" y="0"/>
                  </a:moveTo>
                  <a:lnTo>
                    <a:pt x="5484916" y="0"/>
                  </a:lnTo>
                  <a:lnTo>
                    <a:pt x="5281716" y="349871"/>
                  </a:lnTo>
                  <a:lnTo>
                    <a:pt x="0" y="349871"/>
                  </a:lnTo>
                  <a:lnTo>
                    <a:pt x="203200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20" name="TextBox 20"/>
            <p:cNvSpPr txBox="1"/>
            <p:nvPr/>
          </p:nvSpPr>
          <p:spPr>
            <a:xfrm>
              <a:off x="101600" y="-57150"/>
              <a:ext cx="5281716" cy="407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832683" y="6225149"/>
            <a:ext cx="8661171" cy="704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20"/>
              </a:lnSpc>
            </a:pPr>
            <a:r>
              <a:rPr lang="en-US" sz="4452" spc="1304">
                <a:solidFill>
                  <a:srgbClr val="121212"/>
                </a:solidFill>
                <a:latin typeface="Poppins 2 Semi-Bold"/>
                <a:ea typeface="Poppins 2 Semi-Bold"/>
                <a:cs typeface="Poppins 2 Semi-Bold"/>
                <a:sym typeface="Poppins 2 Semi-Bold"/>
              </a:rPr>
              <a:t>For Your Attention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34485" y="4579771"/>
            <a:ext cx="8659369" cy="184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84"/>
              </a:lnSpc>
            </a:pPr>
            <a:r>
              <a:rPr lang="en-US" sz="11812">
                <a:solidFill>
                  <a:srgbClr val="431096"/>
                </a:solidFill>
                <a:latin typeface="Poppins 2 Semi-Bold"/>
                <a:ea typeface="Poppins 2 Semi-Bold"/>
                <a:cs typeface="Poppins 2 Semi-Bold"/>
                <a:sym typeface="Poppins 2 Semi-Bold"/>
              </a:rPr>
              <a:t>Thank You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0502" y="8420482"/>
            <a:ext cx="6173564" cy="485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9"/>
              </a:lnSpc>
            </a:pPr>
            <a:r>
              <a:rPr lang="en-US" sz="3155">
                <a:solidFill>
                  <a:srgbClr val="431096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Presentation - 2024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46426" y="3403164"/>
            <a:ext cx="8947428" cy="526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45"/>
              </a:lnSpc>
            </a:pPr>
            <a:r>
              <a:rPr lang="en-US" sz="3430">
                <a:solidFill>
                  <a:srgbClr val="FFFFFF"/>
                </a:solidFill>
                <a:latin typeface="Poppins 1 Semi-Bold"/>
                <a:ea typeface="Poppins 1 Semi-Bold"/>
                <a:cs typeface="Poppins 1 Semi-Bold"/>
                <a:sym typeface="Poppins 1 Semi-Bold"/>
              </a:rPr>
              <a:t>Dr . Sameera Abu Ghalyoun</a:t>
            </a:r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8200" y="2662805"/>
            <a:ext cx="16511108" cy="5909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94"/>
              </a:lnSpc>
            </a:pPr>
            <a:r>
              <a:rPr lang="en-US" sz="3600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functional dependency :</a:t>
            </a:r>
          </a:p>
          <a:p>
            <a:pPr algn="l">
              <a:lnSpc>
                <a:spcPts val="6794"/>
              </a:lnSpc>
            </a:pPr>
            <a:endParaRPr lang="en-US" sz="3600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6794"/>
              </a:lnSpc>
            </a:pPr>
            <a:r>
              <a:rPr lang="en-US" sz="3600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is a key concept in database design, particularly in the context of normalization. It refers to a relationship between attributes in a database, where one attribute (or a set of attributes) determines another attribute (or a set of attributes).</a:t>
            </a:r>
          </a:p>
          <a:p>
            <a:pPr algn="l">
              <a:lnSpc>
                <a:spcPts val="5738"/>
              </a:lnSpc>
            </a:pPr>
            <a:endParaRPr lang="en-US" sz="3600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9CF0355-5C13-4DDC-3A2B-584C208E0894}"/>
              </a:ext>
            </a:extLst>
          </p:cNvPr>
          <p:cNvSpPr/>
          <p:nvPr/>
        </p:nvSpPr>
        <p:spPr>
          <a:xfrm>
            <a:off x="7696200" y="495300"/>
            <a:ext cx="7086600" cy="11430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Functional Dependency Rules  </a:t>
            </a: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870960"/>
            <a:ext cx="16459376" cy="54202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3"/>
              </a:lnSpc>
            </a:pPr>
            <a:r>
              <a:rPr lang="en-US" sz="38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Armstrong's axioms are a set of inference rules used to derive all the functional dependencies that are implied by a given set of functional dependencies. </a:t>
            </a:r>
          </a:p>
          <a:p>
            <a:pPr algn="l">
              <a:lnSpc>
                <a:spcPts val="6083"/>
              </a:lnSpc>
            </a:pPr>
            <a:endParaRPr lang="en-US" sz="38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6083"/>
              </a:lnSpc>
            </a:pPr>
            <a:r>
              <a:rPr lang="en-US" sz="38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They are fundamental for reasoning about functional dependencies.</a:t>
            </a:r>
          </a:p>
          <a:p>
            <a:pPr algn="l">
              <a:lnSpc>
                <a:spcPts val="6083"/>
              </a:lnSpc>
            </a:pPr>
            <a:endParaRPr lang="en-US" sz="38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2335530"/>
            <a:ext cx="13020331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Armstrong's Axioms</a:t>
            </a:r>
          </a:p>
          <a:p>
            <a:pPr algn="l">
              <a:lnSpc>
                <a:spcPts val="5084"/>
              </a:lnSpc>
            </a:pPr>
            <a:endParaRPr lang="en-US" sz="4499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94053" y="4104764"/>
            <a:ext cx="16459376" cy="652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3"/>
              </a:lnSpc>
            </a:pPr>
            <a:r>
              <a:rPr lang="en-US" sz="3899" dirty="0">
                <a:solidFill>
                  <a:srgbClr val="0000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Armstrong's axioms include:</a:t>
            </a:r>
          </a:p>
          <a:p>
            <a:pPr marL="842002" lvl="1" indent="-421001" algn="l">
              <a:lnSpc>
                <a:spcPts val="6083"/>
              </a:lnSpc>
              <a:buAutoNum type="arabicPeriod"/>
            </a:pPr>
            <a:r>
              <a:rPr lang="en-US" sz="3899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Reflexivity: </a:t>
            </a:r>
            <a:r>
              <a:rPr lang="en-US" sz="38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If Y⊆X , mean Y subset of  X, then X→Y</a:t>
            </a:r>
          </a:p>
          <a:p>
            <a:pPr marL="421001" lvl="1" algn="l">
              <a:lnSpc>
                <a:spcPts val="6083"/>
              </a:lnSpc>
            </a:pPr>
            <a:r>
              <a:rPr lang="en-US" sz="38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This means that any set of attributes functionally determines itself or any subset of itself.</a:t>
            </a:r>
          </a:p>
          <a:p>
            <a:pPr marL="1404256" lvl="2" indent="-468085" algn="l">
              <a:lnSpc>
                <a:spcPts val="4943"/>
              </a:lnSpc>
              <a:buFont typeface="Arial"/>
              <a:buChar char="⚬"/>
            </a:pPr>
            <a:r>
              <a:rPr lang="en-US" sz="4000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Given attributes X={A,B}  and Y={A}, </a:t>
            </a:r>
          </a:p>
          <a:p>
            <a:pPr marL="1404256" lvl="2" indent="-468085" algn="l">
              <a:lnSpc>
                <a:spcPts val="4943"/>
              </a:lnSpc>
              <a:buFont typeface="Arial"/>
              <a:buChar char="⚬"/>
            </a:pPr>
            <a:endParaRPr lang="en-US" sz="4000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marL="1404256" lvl="2" indent="-468085" algn="l">
              <a:lnSpc>
                <a:spcPts val="4943"/>
              </a:lnSpc>
              <a:buFont typeface="Arial"/>
              <a:buChar char="⚬"/>
            </a:pPr>
            <a:r>
              <a:rPr lang="en-US" sz="4000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since Y⊆X , {A,B}→{A} holds by reflexivity.</a:t>
            </a:r>
          </a:p>
          <a:p>
            <a:pPr marL="421001" lvl="1" algn="l">
              <a:lnSpc>
                <a:spcPts val="6083"/>
              </a:lnSpc>
            </a:pPr>
            <a:endParaRPr lang="en-US" sz="38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6083"/>
              </a:lnSpc>
            </a:pPr>
            <a:endParaRPr lang="en-US" sz="38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2335530"/>
            <a:ext cx="13020331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Armstrong's Axioms</a:t>
            </a:r>
          </a:p>
          <a:p>
            <a:pPr algn="l">
              <a:lnSpc>
                <a:spcPts val="5084"/>
              </a:lnSpc>
            </a:pPr>
            <a:endParaRPr lang="en-US" sz="4499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400" y="2140847"/>
            <a:ext cx="18059488" cy="73811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435"/>
              </a:lnSpc>
            </a:pPr>
            <a:endParaRPr dirty="0"/>
          </a:p>
          <a:p>
            <a:pPr algn="l">
              <a:lnSpc>
                <a:spcPts val="5435"/>
              </a:lnSpc>
            </a:pPr>
            <a:r>
              <a:rPr lang="en-US" sz="35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2. </a:t>
            </a:r>
            <a:r>
              <a:rPr lang="en-US" sz="3599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Augmentation:</a:t>
            </a:r>
            <a:r>
              <a:rPr lang="en-US" sz="35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If X→Y, then XZ→YZ, for any attribute set Z.</a:t>
            </a:r>
          </a:p>
          <a:p>
            <a:pPr algn="l">
              <a:lnSpc>
                <a:spcPts val="5435"/>
              </a:lnSpc>
            </a:pPr>
            <a:endParaRPr lang="en-US" sz="35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5435"/>
              </a:lnSpc>
            </a:pPr>
            <a:r>
              <a:rPr lang="en-US" sz="35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Adding attributes to both sides of a functional dependency preserves the dependency.</a:t>
            </a:r>
          </a:p>
          <a:p>
            <a:pPr marL="702128" marR="0" lvl="1" indent="-351064" algn="l" defTabSz="914400" rtl="0" eaLnBrk="1" fontAlgn="auto" latinLnBrk="0" hangingPunct="1">
              <a:lnSpc>
                <a:spcPts val="49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52" b="0" i="0" u="none" strike="noStrike" kern="1200" cap="none" spc="0" normalizeH="0" baseline="0" noProof="0" dirty="0">
                <a:ln>
                  <a:noFill/>
                </a:ln>
                <a:solidFill>
                  <a:srgbClr val="A80FB9"/>
                </a:solidFill>
                <a:effectLst/>
                <a:uLnTx/>
                <a:uFillTx/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</a:p>
          <a:p>
            <a:pPr marL="1404256" marR="0" lvl="2" indent="-468085" algn="l" defTabSz="914400" rtl="0" eaLnBrk="1" fontAlgn="auto" latinLnBrk="0" hangingPunct="1">
              <a:lnSpc>
                <a:spcPts val="49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⚬"/>
              <a:tabLst/>
              <a:defRPr/>
            </a:pPr>
            <a:r>
              <a:rPr kumimoji="0" lang="en-US" sz="325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1"/>
                <a:ea typeface="Poppins 1"/>
                <a:cs typeface="Poppins 1"/>
                <a:sym typeface="Poppins 1"/>
              </a:rPr>
              <a:t>Suppose X={A} and Y={B}, and the functional dependency A→B  is given.</a:t>
            </a:r>
          </a:p>
          <a:p>
            <a:pPr marL="1404256" marR="0" lvl="2" indent="-468085" algn="l" defTabSz="914400" rtl="0" eaLnBrk="1" fontAlgn="auto" latinLnBrk="0" hangingPunct="1">
              <a:lnSpc>
                <a:spcPts val="49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⚬"/>
              <a:tabLst/>
              <a:defRPr/>
            </a:pPr>
            <a:r>
              <a:rPr kumimoji="0" lang="en-US" sz="325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1"/>
                <a:ea typeface="Poppins 1"/>
                <a:cs typeface="Poppins 1"/>
                <a:sym typeface="Poppins 1"/>
              </a:rPr>
              <a:t>If we augment both sides with Z={C}, we get AC→BC.</a:t>
            </a:r>
          </a:p>
          <a:p>
            <a:pPr algn="l">
              <a:lnSpc>
                <a:spcPts val="5435"/>
              </a:lnSpc>
            </a:pPr>
            <a:endParaRPr lang="en-US" sz="35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5435"/>
              </a:lnSpc>
            </a:pPr>
            <a:endParaRPr lang="en-US" sz="35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5435"/>
              </a:lnSpc>
            </a:pPr>
            <a:endParaRPr lang="en-US" sz="35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0653" y="641451"/>
            <a:ext cx="13020331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Armstrong's Axioms</a:t>
            </a:r>
          </a:p>
          <a:p>
            <a:pPr algn="l">
              <a:lnSpc>
                <a:spcPts val="5084"/>
              </a:lnSpc>
            </a:pPr>
            <a:endParaRPr lang="en-US" sz="4499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41922" y="2153963"/>
            <a:ext cx="16459376" cy="7252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35"/>
              </a:lnSpc>
            </a:pPr>
            <a:endParaRPr dirty="0"/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3599" dirty="0">
                <a:solidFill>
                  <a:srgbClr val="CC3399"/>
                </a:solidFill>
                <a:latin typeface="Poppins 1"/>
                <a:ea typeface="Poppins 1"/>
                <a:cs typeface="Poppins 1"/>
                <a:sym typeface="Poppins 1"/>
              </a:rPr>
              <a:t>3 . </a:t>
            </a:r>
            <a:r>
              <a:rPr lang="en-US" sz="3600" b="1" kern="0" dirty="0">
                <a:solidFill>
                  <a:srgbClr val="CC339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Transitivity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If X→Y  and Y→Z, then X→Z. 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endParaRPr lang="en-US" sz="3600" kern="0" dirty="0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This means that if X determines Y and Y determines Z, then X determines Z.</a:t>
            </a:r>
          </a:p>
          <a:p>
            <a:pPr marL="658949" lvl="1" indent="-329474" algn="l">
              <a:lnSpc>
                <a:spcPts val="4669"/>
              </a:lnSpc>
              <a:buFont typeface="Arial"/>
              <a:buChar char="•"/>
            </a:pPr>
            <a:r>
              <a:rPr lang="en-US" sz="30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</a:p>
          <a:p>
            <a:pPr marL="1317898" lvl="2" indent="-439299" algn="l">
              <a:lnSpc>
                <a:spcPts val="4669"/>
              </a:lnSpc>
              <a:buFont typeface="Arial"/>
              <a:buChar char="⚬"/>
            </a:pPr>
            <a:r>
              <a:rPr lang="en-US" sz="30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Let X={A} Y={B}, and Z={C}</a:t>
            </a:r>
          </a:p>
          <a:p>
            <a:pPr marL="1317898" lvl="2" indent="-439299" algn="l">
              <a:lnSpc>
                <a:spcPts val="4669"/>
              </a:lnSpc>
              <a:buFont typeface="Arial"/>
              <a:buChar char="⚬"/>
            </a:pPr>
            <a:r>
              <a:rPr lang="en-US" sz="30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If we know A→B  and B→C, then by transitivity, A→C holds.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endParaRPr lang="en-US" sz="36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57200" algn="l"/>
              </a:tabLst>
            </a:pP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5435"/>
              </a:lnSpc>
            </a:pPr>
            <a:endParaRPr lang="en-US" sz="35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  <a:p>
            <a:pPr algn="l">
              <a:lnSpc>
                <a:spcPts val="5435"/>
              </a:lnSpc>
            </a:pPr>
            <a:endParaRPr lang="en-US" sz="3599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315200" y="641451"/>
            <a:ext cx="13020331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4"/>
              </a:lnSpc>
            </a:pPr>
            <a:r>
              <a:rPr lang="en-US" sz="4499" dirty="0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Armstrong's Axioms</a:t>
            </a:r>
          </a:p>
          <a:p>
            <a:pPr algn="l">
              <a:lnSpc>
                <a:spcPts val="5084"/>
              </a:lnSpc>
            </a:pPr>
            <a:endParaRPr lang="en-US" sz="4499" dirty="0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76830819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57200" y="4187178"/>
            <a:ext cx="17030876" cy="42585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615"/>
              </a:lnSpc>
            </a:pPr>
            <a:r>
              <a:rPr lang="en-US" sz="3599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Augmentation, reflexive  And  Transitive </a:t>
            </a:r>
            <a:r>
              <a:rPr lang="en-US" sz="3599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: </a:t>
            </a:r>
            <a:r>
              <a:rPr lang="en-US" sz="3599" dirty="0">
                <a:solidFill>
                  <a:srgbClr val="000000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These axioms can be used to derive other rules and to check if a particular functional dependency holds.</a:t>
            </a:r>
          </a:p>
          <a:p>
            <a:pPr algn="l">
              <a:lnSpc>
                <a:spcPts val="5615"/>
              </a:lnSpc>
            </a:pPr>
            <a:endParaRPr lang="en-US" sz="3599" dirty="0">
              <a:solidFill>
                <a:srgbClr val="0000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  <a:p>
            <a:pPr algn="l">
              <a:lnSpc>
                <a:spcPts val="5615"/>
              </a:lnSpc>
            </a:pPr>
            <a:endParaRPr lang="en-US" sz="3599" dirty="0">
              <a:solidFill>
                <a:srgbClr val="0000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  <a:p>
            <a:pPr algn="l">
              <a:lnSpc>
                <a:spcPts val="5615"/>
              </a:lnSpc>
            </a:pPr>
            <a:endParaRPr lang="en-US" sz="3599" dirty="0">
              <a:solidFill>
                <a:srgbClr val="000000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3023223"/>
            <a:ext cx="13020331" cy="1325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84"/>
              </a:lnSpc>
            </a:pPr>
            <a:r>
              <a:rPr lang="en-US" sz="4499">
                <a:solidFill>
                  <a:srgbClr val="431096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Armstrong's Axioms</a:t>
            </a:r>
          </a:p>
          <a:p>
            <a:pPr algn="l">
              <a:lnSpc>
                <a:spcPts val="5084"/>
              </a:lnSpc>
            </a:pPr>
            <a:endParaRPr lang="en-US" sz="4499">
              <a:solidFill>
                <a:srgbClr val="431096"/>
              </a:solidFill>
              <a:latin typeface="Poppins 1 Bold"/>
              <a:ea typeface="Poppins 1 Bold"/>
              <a:cs typeface="Poppins 1 Bold"/>
              <a:sym typeface="Poppins 1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69395" y="793696"/>
            <a:ext cx="10869560" cy="923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785"/>
              </a:lnSpc>
            </a:pPr>
            <a:r>
              <a:rPr lang="en-US" sz="590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Using Armstrong’s Axioms</a:t>
            </a: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84941" y="2968601"/>
            <a:ext cx="15518119" cy="5839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To use Armstrong's axioms effectively, you can follow these steps:</a:t>
            </a:r>
          </a:p>
          <a:p>
            <a:pPr marL="874844" lvl="1" indent="-437422" algn="l">
              <a:lnSpc>
                <a:spcPct val="150000"/>
              </a:lnSpc>
              <a:buAutoNum type="arabicPeriod"/>
            </a:pPr>
            <a:r>
              <a:rPr lang="en-US" sz="3200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Identify the given functional dependencies.</a:t>
            </a:r>
          </a:p>
          <a:p>
            <a:pPr marL="874844" lvl="1" indent="-437422" algn="l">
              <a:lnSpc>
                <a:spcPct val="150000"/>
              </a:lnSpc>
              <a:buAutoNum type="arabicPeriod"/>
            </a:pPr>
            <a:r>
              <a:rPr lang="en-US" sz="3200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Apply the axioms</a:t>
            </a:r>
            <a:r>
              <a:rPr lang="en-US" sz="3200" dirty="0">
                <a:solidFill>
                  <a:srgbClr val="A80FB9"/>
                </a:solidFill>
                <a:latin typeface="Poppins 1"/>
                <a:ea typeface="Poppins 1"/>
                <a:cs typeface="Poppins 1"/>
                <a:sym typeface="Poppins 1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to infer new dependencies.</a:t>
            </a:r>
          </a:p>
          <a:p>
            <a:pPr marL="874844" lvl="1" indent="-437422" algn="l">
              <a:lnSpc>
                <a:spcPct val="150000"/>
              </a:lnSpc>
              <a:buAutoNum type="arabicPeriod"/>
            </a:pPr>
            <a:r>
              <a:rPr lang="en-US" sz="3200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Verify</a:t>
            </a:r>
            <a:r>
              <a:rPr lang="en-US" sz="3200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 if a dependency can be derived from the given ones using these rules.</a:t>
            </a:r>
          </a:p>
          <a:p>
            <a:pPr algn="l"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latin typeface="Poppins 1"/>
                <a:ea typeface="Poppins 1"/>
                <a:cs typeface="Poppins 1"/>
                <a:sym typeface="Poppins 1"/>
              </a:rPr>
              <a:t>Understanding these concepts and rules is crucial for designing databases that are well-structured and normalized. </a:t>
            </a:r>
          </a:p>
          <a:p>
            <a:pPr algn="l">
              <a:lnSpc>
                <a:spcPct val="150000"/>
              </a:lnSpc>
            </a:pPr>
            <a:endParaRPr lang="en-US" sz="3200" dirty="0">
              <a:solidFill>
                <a:srgbClr val="000000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FFFFFF">
                <a:alpha val="100000"/>
              </a:srgbClr>
            </a:gs>
            <a:gs pos="66667">
              <a:srgbClr val="FFFFFF">
                <a:alpha val="100000"/>
              </a:srgbClr>
            </a:gs>
            <a:gs pos="100000">
              <a:srgbClr val="0B47C0">
                <a:alpha val="295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724348" y="-1589595"/>
            <a:ext cx="22878146" cy="3556926"/>
            <a:chOff x="0" y="0"/>
            <a:chExt cx="2247054" cy="3493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47054" cy="349355"/>
            </a:xfrm>
            <a:custGeom>
              <a:avLst/>
              <a:gdLst/>
              <a:ahLst/>
              <a:cxnLst/>
              <a:rect l="l" t="t" r="r" b="b"/>
              <a:pathLst>
                <a:path w="2247054" h="349355">
                  <a:moveTo>
                    <a:pt x="2043854" y="0"/>
                  </a:moveTo>
                  <a:lnTo>
                    <a:pt x="0" y="0"/>
                  </a:lnTo>
                  <a:lnTo>
                    <a:pt x="203200" y="349355"/>
                  </a:lnTo>
                  <a:lnTo>
                    <a:pt x="2247054" y="349355"/>
                  </a:lnTo>
                  <a:lnTo>
                    <a:pt x="2043854" y="0"/>
                  </a:lnTo>
                  <a:close/>
                </a:path>
              </a:pathLst>
            </a:custGeom>
            <a:gradFill rotWithShape="1">
              <a:gsLst>
                <a:gs pos="0">
                  <a:srgbClr val="51048D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C405B7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101600" y="-57150"/>
              <a:ext cx="2043854" cy="4065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869395" y="812746"/>
            <a:ext cx="10869560" cy="943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80"/>
              </a:lnSpc>
            </a:pPr>
            <a:r>
              <a:rPr lang="en-US" sz="3200">
                <a:solidFill>
                  <a:srgbClr val="431096"/>
                </a:solidFill>
                <a:latin typeface="Poppins 2 Bold"/>
                <a:ea typeface="Poppins 2 Bold"/>
                <a:cs typeface="Poppins 2 Bold"/>
                <a:sym typeface="Poppins 2 Bold"/>
              </a:rPr>
              <a:t>Here are examples for each of the Armstrong rules:</a:t>
            </a:r>
          </a:p>
          <a:p>
            <a:pPr algn="r">
              <a:lnSpc>
                <a:spcPts val="3565"/>
              </a:lnSpc>
            </a:pPr>
            <a:endParaRPr lang="en-US" sz="3200">
              <a:solidFill>
                <a:srgbClr val="431096"/>
              </a:solidFill>
              <a:latin typeface="Poppins 2 Bold"/>
              <a:ea typeface="Poppins 2 Bold"/>
              <a:cs typeface="Poppins 2 Bold"/>
              <a:sym typeface="Poppins 2 Bold"/>
            </a:endParaRPr>
          </a:p>
        </p:txBody>
      </p:sp>
      <p:grpSp>
        <p:nvGrpSpPr>
          <p:cNvPr id="6" name="Group 6"/>
          <p:cNvGrpSpPr/>
          <p:nvPr/>
        </p:nvGrpSpPr>
        <p:grpSpPr>
          <a:xfrm rot="8959574">
            <a:off x="3794369" y="-8383215"/>
            <a:ext cx="274711" cy="11053763"/>
            <a:chOff x="0" y="0"/>
            <a:chExt cx="72352" cy="29112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352" cy="2911279"/>
            </a:xfrm>
            <a:custGeom>
              <a:avLst/>
              <a:gdLst/>
              <a:ahLst/>
              <a:cxnLst/>
              <a:rect l="l" t="t" r="r" b="b"/>
              <a:pathLst>
                <a:path w="72352" h="2911279">
                  <a:moveTo>
                    <a:pt x="0" y="0"/>
                  </a:moveTo>
                  <a:lnTo>
                    <a:pt x="72352" y="0"/>
                  </a:lnTo>
                  <a:lnTo>
                    <a:pt x="72352" y="2911279"/>
                  </a:lnTo>
                  <a:lnTo>
                    <a:pt x="0" y="2911279"/>
                  </a:lnTo>
                  <a:close/>
                </a:path>
              </a:pathLst>
            </a:custGeom>
            <a:gradFill rotWithShape="1">
              <a:gsLst>
                <a:gs pos="0">
                  <a:srgbClr val="C405B7">
                    <a:alpha val="100000"/>
                  </a:srgbClr>
                </a:gs>
                <a:gs pos="50000">
                  <a:srgbClr val="054CC4">
                    <a:alpha val="100000"/>
                  </a:srgbClr>
                </a:gs>
                <a:gs pos="100000">
                  <a:srgbClr val="51048D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72352" cy="29684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48038" y="2896425"/>
            <a:ext cx="17191924" cy="4091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39"/>
              </a:lnSpc>
            </a:pPr>
            <a:endParaRPr dirty="0"/>
          </a:p>
          <a:p>
            <a:pPr algn="l">
              <a:lnSpc>
                <a:spcPts val="4639"/>
              </a:lnSpc>
            </a:pPr>
            <a:r>
              <a:rPr lang="en-US" sz="30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4. Union Rule:</a:t>
            </a:r>
          </a:p>
          <a:p>
            <a:pPr marL="658949" lvl="1" indent="-329474" algn="l">
              <a:lnSpc>
                <a:spcPts val="4639"/>
              </a:lnSpc>
              <a:buFont typeface="Arial"/>
              <a:buChar char="•"/>
            </a:pPr>
            <a:r>
              <a:rPr lang="en-US" sz="30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Rule</a:t>
            </a:r>
            <a:r>
              <a:rPr lang="en-US" sz="30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: If X→Y  and  X→Z, then X→YZ.</a:t>
            </a:r>
          </a:p>
          <a:p>
            <a:pPr marL="658949" lvl="1" indent="-329474" algn="l">
              <a:lnSpc>
                <a:spcPts val="4639"/>
              </a:lnSpc>
              <a:buFont typeface="Arial"/>
              <a:buChar char="•"/>
            </a:pPr>
            <a:r>
              <a:rPr lang="en-US" sz="3052" dirty="0">
                <a:solidFill>
                  <a:srgbClr val="A80FB9"/>
                </a:solidFill>
                <a:latin typeface="Poppins 1 Bold"/>
                <a:ea typeface="Poppins 1 Bold"/>
                <a:cs typeface="Poppins 1 Bold"/>
                <a:sym typeface="Poppins 1 Bold"/>
              </a:rPr>
              <a:t>Example:</a:t>
            </a:r>
          </a:p>
          <a:p>
            <a:pPr marL="1317898" lvl="2" indent="-439299" algn="l">
              <a:lnSpc>
                <a:spcPts val="4639"/>
              </a:lnSpc>
              <a:buFont typeface="Arial"/>
              <a:buChar char="⚬"/>
            </a:pPr>
            <a:r>
              <a:rPr lang="en-US" sz="30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Suppose X={A}, Y={B}, and Z={C}.</a:t>
            </a:r>
          </a:p>
          <a:p>
            <a:pPr marL="1317898" lvl="2" indent="-439299" algn="l">
              <a:lnSpc>
                <a:spcPts val="4639"/>
              </a:lnSpc>
              <a:buFont typeface="Arial"/>
              <a:buChar char="⚬"/>
            </a:pPr>
            <a:r>
              <a:rPr lang="en-US" sz="3052" dirty="0">
                <a:solidFill>
                  <a:srgbClr val="121212"/>
                </a:solidFill>
                <a:latin typeface="Poppins 1"/>
                <a:ea typeface="Poppins 1"/>
                <a:cs typeface="Poppins 1"/>
                <a:sym typeface="Poppins 1"/>
              </a:rPr>
              <a:t>If A→B  and A→C, then A→{B,C} holds by union.</a:t>
            </a:r>
          </a:p>
          <a:p>
            <a:pPr algn="l">
              <a:lnSpc>
                <a:spcPts val="4639"/>
              </a:lnSpc>
            </a:pPr>
            <a:endParaRPr lang="en-US" sz="3052" dirty="0">
              <a:solidFill>
                <a:srgbClr val="121212"/>
              </a:solidFill>
              <a:latin typeface="Poppins 1"/>
              <a:ea typeface="Poppins 1"/>
              <a:cs typeface="Poppins 1"/>
              <a:sym typeface="Poppins 1"/>
            </a:endParaRPr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652</Words>
  <Application>Microsoft Office PowerPoint</Application>
  <PresentationFormat>Custom</PresentationFormat>
  <Paragraphs>71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Poppins 1</vt:lpstr>
      <vt:lpstr>Calibri</vt:lpstr>
      <vt:lpstr>Poppins 2 Bold</vt:lpstr>
      <vt:lpstr>Poppins 1 Bold</vt:lpstr>
      <vt:lpstr>Poppins 1 Semi-Bold</vt:lpstr>
      <vt:lpstr>Poppins 2 Semi-Bold</vt:lpstr>
      <vt:lpstr>Times New Roman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 4 armistrong</dc:title>
  <dc:creator>User</dc:creator>
  <cp:lastModifiedBy>User</cp:lastModifiedBy>
  <cp:revision>23</cp:revision>
  <dcterms:created xsi:type="dcterms:W3CDTF">2006-08-16T00:00:00Z</dcterms:created>
  <dcterms:modified xsi:type="dcterms:W3CDTF">2024-08-28T06:48:32Z</dcterms:modified>
  <dc:identifier>DAGOkZljofc</dc:identifier>
</cp:coreProperties>
</file>