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2" r:id="rId7"/>
    <p:sldId id="262" r:id="rId8"/>
    <p:sldId id="263" r:id="rId9"/>
    <p:sldId id="267" r:id="rId10"/>
    <p:sldId id="268" r:id="rId11"/>
    <p:sldId id="269" r:id="rId12"/>
    <p:sldId id="270" r:id="rId13"/>
    <p:sldId id="281" r:id="rId14"/>
  </p:sldIdLst>
  <p:sldSz cx="18288000" cy="10287000"/>
  <p:notesSz cx="6858000" cy="9144000"/>
  <p:embeddedFontLst>
    <p:embeddedFont>
      <p:font typeface="Poppins 1" panose="020B0604020202020204" charset="0"/>
      <p:regular r:id="rId15"/>
    </p:embeddedFont>
    <p:embeddedFont>
      <p:font typeface="Poppins 1 Bold" panose="020B0604020202020204" charset="0"/>
      <p:regular r:id="rId16"/>
    </p:embeddedFont>
    <p:embeddedFont>
      <p:font typeface="Poppins 1 Semi-Bold" panose="020B0604020202020204" charset="0"/>
      <p:regular r:id="rId17"/>
    </p:embeddedFont>
    <p:embeddedFont>
      <p:font typeface="Poppins 2 Bold" panose="020B0604020202020204" charset="0"/>
      <p:regular r:id="rId18"/>
    </p:embeddedFont>
    <p:embeddedFont>
      <p:font typeface="Poppins 2 Semi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76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40910" y="-2556686"/>
            <a:ext cx="3952556" cy="16029749"/>
            <a:chOff x="0" y="0"/>
            <a:chExt cx="104100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002" cy="4221827"/>
            </a:xfrm>
            <a:custGeom>
              <a:avLst/>
              <a:gdLst/>
              <a:ahLst/>
              <a:cxnLst/>
              <a:rect l="l" t="t" r="r" b="b"/>
              <a:pathLst>
                <a:path w="1041002" h="4221827">
                  <a:moveTo>
                    <a:pt x="0" y="0"/>
                  </a:moveTo>
                  <a:lnTo>
                    <a:pt x="1041002" y="0"/>
                  </a:lnTo>
                  <a:lnTo>
                    <a:pt x="104100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100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19477975" y="-7285016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540506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r="-3339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046667" y="1819661"/>
            <a:ext cx="10068114" cy="986943"/>
            <a:chOff x="0" y="0"/>
            <a:chExt cx="3569139" cy="3498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569139" cy="349871"/>
            </a:xfrm>
            <a:custGeom>
              <a:avLst/>
              <a:gdLst/>
              <a:ahLst/>
              <a:cxnLst/>
              <a:rect l="l" t="t" r="r" b="b"/>
              <a:pathLst>
                <a:path w="3569139" h="349871">
                  <a:moveTo>
                    <a:pt x="203200" y="0"/>
                  </a:moveTo>
                  <a:lnTo>
                    <a:pt x="3569139" y="0"/>
                  </a:lnTo>
                  <a:lnTo>
                    <a:pt x="3365939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3365939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30502" y="2045066"/>
            <a:ext cx="8947428" cy="5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3430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Dr . Sameera Abu Ghalyoun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0502" y="8709633"/>
            <a:ext cx="6452841" cy="55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7"/>
              </a:lnSpc>
              <a:spcBef>
                <a:spcPct val="0"/>
              </a:spcBef>
            </a:pPr>
            <a:r>
              <a:rPr lang="en-US" sz="3055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Presentation - 2024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45534" y="3232375"/>
            <a:ext cx="7917365" cy="329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3"/>
              </a:lnSpc>
            </a:pPr>
            <a:r>
              <a:rPr lang="en-US" sz="7333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Functional dependency in Data base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69395" y="812746"/>
            <a:ext cx="10869560" cy="94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80"/>
              </a:lnSpc>
            </a:pPr>
            <a:r>
              <a:rPr lang="en-US" sz="32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Here are examples for each of the Armstrong rules:</a:t>
            </a:r>
          </a:p>
          <a:p>
            <a:pPr algn="r">
              <a:lnSpc>
                <a:spcPts val="3565"/>
              </a:lnSpc>
            </a:pPr>
            <a:endParaRPr lang="en-US" sz="320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8873" y="3298037"/>
            <a:ext cx="16710255" cy="4001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7"/>
              </a:lnSpc>
            </a:pPr>
            <a:r>
              <a:rPr lang="en-US" sz="29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5. Decomposition Rule:</a:t>
            </a:r>
          </a:p>
          <a:p>
            <a:pPr marL="637359" lvl="1" indent="-318680" algn="l">
              <a:lnSpc>
                <a:spcPts val="4487"/>
              </a:lnSpc>
              <a:buFont typeface="Arial"/>
              <a:buChar char="•"/>
            </a:pPr>
            <a:r>
              <a:rPr lang="en-US" sz="29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Rule:</a:t>
            </a: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If X→YZ, then X→Y  and X→Z.</a:t>
            </a:r>
          </a:p>
          <a:p>
            <a:pPr marL="637359" lvl="1" indent="-318680" algn="l">
              <a:lnSpc>
                <a:spcPts val="4487"/>
              </a:lnSpc>
              <a:buFont typeface="Arial"/>
              <a:buChar char="•"/>
            </a:pPr>
            <a:r>
              <a:rPr lang="en-US" sz="29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</a:t>
            </a: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:</a:t>
            </a:r>
          </a:p>
          <a:p>
            <a:pPr marL="1274719" lvl="2" indent="-424906" algn="l">
              <a:lnSpc>
                <a:spcPts val="4487"/>
              </a:lnSpc>
              <a:buFont typeface="Arial"/>
              <a:buChar char="⚬"/>
            </a:pP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Given X={A}, Y={B}, and Z={C}</a:t>
            </a:r>
          </a:p>
          <a:p>
            <a:pPr marL="1274719" lvl="2" indent="-424906" algn="l">
              <a:lnSpc>
                <a:spcPts val="4487"/>
              </a:lnSpc>
              <a:buFont typeface="Arial"/>
              <a:buChar char="⚬"/>
            </a:pP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 A→{B,C} ,then by decomposition, A→B  and A→C.</a:t>
            </a:r>
          </a:p>
          <a:p>
            <a:pPr algn="l">
              <a:lnSpc>
                <a:spcPts val="4487"/>
              </a:lnSpc>
            </a:pPr>
            <a:endParaRPr lang="en-US" sz="29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4487"/>
              </a:lnSpc>
            </a:pPr>
            <a:endParaRPr lang="en-US" sz="29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69395" y="812746"/>
            <a:ext cx="10869560" cy="94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80"/>
              </a:lnSpc>
            </a:pPr>
            <a:r>
              <a:rPr lang="en-US" sz="32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Here are examples for each of the Armstrong rules:</a:t>
            </a:r>
          </a:p>
          <a:p>
            <a:pPr algn="r">
              <a:lnSpc>
                <a:spcPts val="3565"/>
              </a:lnSpc>
            </a:pPr>
            <a:endParaRPr lang="en-US" sz="320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8873" y="2566009"/>
            <a:ext cx="16710255" cy="457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6"/>
              </a:lnSpc>
            </a:pPr>
            <a:endParaRPr dirty="0"/>
          </a:p>
          <a:p>
            <a:pPr algn="l">
              <a:lnSpc>
                <a:spcPts val="4546"/>
              </a:lnSpc>
            </a:pPr>
            <a:r>
              <a:rPr lang="en-US" sz="29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6. </a:t>
            </a:r>
            <a:r>
              <a:rPr lang="en-US" sz="2952" dirty="0" err="1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Pseudotransitivity</a:t>
            </a:r>
            <a:r>
              <a:rPr lang="en-US" sz="29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Rule:</a:t>
            </a:r>
          </a:p>
          <a:p>
            <a:pPr marL="637359" lvl="1" indent="-318680" algn="l">
              <a:lnSpc>
                <a:spcPts val="4546"/>
              </a:lnSpc>
              <a:buFont typeface="Arial"/>
              <a:buChar char="•"/>
            </a:pPr>
            <a:r>
              <a:rPr lang="en-US" sz="29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Rule: </a:t>
            </a: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 X→Y  and WY→Z, then WX→Z.</a:t>
            </a:r>
          </a:p>
          <a:p>
            <a:pPr marL="637359" lvl="1" indent="-318680" algn="l">
              <a:lnSpc>
                <a:spcPts val="4546"/>
              </a:lnSpc>
              <a:buFont typeface="Arial"/>
              <a:buChar char="•"/>
            </a:pPr>
            <a:r>
              <a:rPr lang="en-US" sz="29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</a:p>
          <a:p>
            <a:pPr marL="1274719" lvl="2" indent="-424906" algn="l">
              <a:lnSpc>
                <a:spcPts val="4546"/>
              </a:lnSpc>
              <a:buFont typeface="Arial"/>
              <a:buChar char="⚬"/>
            </a:pP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Let X={A}, Y={B}, W={C},and Z={D}.</a:t>
            </a:r>
          </a:p>
          <a:p>
            <a:pPr marL="1274719" lvl="2" indent="-424906" algn="l">
              <a:lnSpc>
                <a:spcPts val="4546"/>
              </a:lnSpc>
              <a:buFont typeface="Arial"/>
              <a:buChar char="⚬"/>
            </a:pP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 A→B  and {C,B}→D, then {C,A}→D holds by </a:t>
            </a:r>
            <a:r>
              <a:rPr lang="en-US" sz="2952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pseudotransitivity</a:t>
            </a:r>
            <a:r>
              <a:rPr lang="en-US" sz="29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l">
              <a:lnSpc>
                <a:spcPts val="4546"/>
              </a:lnSpc>
            </a:pPr>
            <a:endParaRPr lang="en-US" sz="29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4546"/>
              </a:lnSpc>
            </a:pPr>
            <a:endParaRPr lang="en-US" sz="29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4053" y="4108400"/>
            <a:ext cx="16710255" cy="3270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37"/>
              </a:lnSpc>
            </a:pPr>
            <a:r>
              <a:rPr lang="en-US" sz="4952">
                <a:solidFill>
                  <a:srgbClr val="A80FB9"/>
                </a:solidFill>
                <a:latin typeface="Poppins 1"/>
                <a:ea typeface="Poppins 1"/>
                <a:cs typeface="Poppins 1"/>
                <a:sym typeface="Poppins 1"/>
              </a:rPr>
              <a:t>These examples illustrate how Armstrong's axioms can be used to infer new functional dependencies from existing ones.</a:t>
            </a:r>
          </a:p>
          <a:p>
            <a:pPr algn="just">
              <a:lnSpc>
                <a:spcPts val="6437"/>
              </a:lnSpc>
            </a:pPr>
            <a:endParaRPr lang="en-US" sz="4952">
              <a:solidFill>
                <a:srgbClr val="A80FB9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92723" y="-2748018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613367" y="-7285016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493854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l="-19152" t="-19779" r="-40627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459526" y="3369129"/>
            <a:ext cx="10178946" cy="649292"/>
            <a:chOff x="0" y="0"/>
            <a:chExt cx="5484916" cy="3498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84916" cy="349871"/>
            </a:xfrm>
            <a:custGeom>
              <a:avLst/>
              <a:gdLst/>
              <a:ahLst/>
              <a:cxnLst/>
              <a:rect l="l" t="t" r="r" b="b"/>
              <a:pathLst>
                <a:path w="5484916" h="349871">
                  <a:moveTo>
                    <a:pt x="203200" y="0"/>
                  </a:moveTo>
                  <a:lnTo>
                    <a:pt x="5484916" y="0"/>
                  </a:lnTo>
                  <a:lnTo>
                    <a:pt x="5281716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5281716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32683" y="6225149"/>
            <a:ext cx="8661171" cy="70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452" spc="1304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For Your Attention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4485" y="4579771"/>
            <a:ext cx="8659369" cy="184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</a:pPr>
            <a:r>
              <a:rPr lang="en-US" sz="11812">
                <a:solidFill>
                  <a:srgbClr val="431096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Thank You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0502" y="8420482"/>
            <a:ext cx="6173564" cy="4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3155">
                <a:solidFill>
                  <a:srgbClr val="431096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Presentation - 2024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6426" y="3403164"/>
            <a:ext cx="8947428" cy="5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3430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Dr . Sameera Abu Ghalyoun</a:t>
            </a: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2662805"/>
            <a:ext cx="16511108" cy="5909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94"/>
              </a:lnSpc>
            </a:pPr>
            <a:r>
              <a:rPr lang="en-US" sz="3600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functional dependency :</a:t>
            </a:r>
          </a:p>
          <a:p>
            <a:pPr algn="l">
              <a:lnSpc>
                <a:spcPts val="6794"/>
              </a:lnSpc>
            </a:pPr>
            <a:endParaRPr lang="en-US" sz="3600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6794"/>
              </a:lnSpc>
            </a:pPr>
            <a:r>
              <a:rPr lang="en-US" sz="3600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is a key concept in database design, particularly in the context of normalization. It refers to a relationship between attributes in a database, where one attribute (or a set of attributes) determines another attribute (or a set of attributes).</a:t>
            </a:r>
          </a:p>
          <a:p>
            <a:pPr algn="l">
              <a:lnSpc>
                <a:spcPts val="5738"/>
              </a:lnSpc>
            </a:pPr>
            <a:endParaRPr lang="en-US" sz="3600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CF0355-5C13-4DDC-3A2B-584C208E0894}"/>
              </a:ext>
            </a:extLst>
          </p:cNvPr>
          <p:cNvSpPr/>
          <p:nvPr/>
        </p:nvSpPr>
        <p:spPr>
          <a:xfrm>
            <a:off x="7696200" y="495300"/>
            <a:ext cx="708660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Functional Dependency Rules  </a:t>
            </a: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70960"/>
            <a:ext cx="16459376" cy="5420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3"/>
              </a:lnSpc>
            </a:pPr>
            <a:r>
              <a:rPr lang="en-US" sz="38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Armstrong's axioms are a set of inference rules used to derive all the functional dependencies that are implied by a given set of functional dependencies. </a:t>
            </a:r>
          </a:p>
          <a:p>
            <a:pPr algn="l">
              <a:lnSpc>
                <a:spcPts val="6083"/>
              </a:lnSpc>
            </a:pPr>
            <a:endParaRPr lang="en-US" sz="38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6083"/>
              </a:lnSpc>
            </a:pPr>
            <a:r>
              <a:rPr lang="en-US" sz="38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They are fundamental for reasoning about functional dependencies.</a:t>
            </a:r>
          </a:p>
          <a:p>
            <a:pPr algn="l">
              <a:lnSpc>
                <a:spcPts val="6083"/>
              </a:lnSpc>
            </a:pPr>
            <a:endParaRPr lang="en-US" sz="38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335530"/>
            <a:ext cx="13020331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Armstrong's Axioms</a:t>
            </a:r>
          </a:p>
          <a:p>
            <a:pPr algn="l">
              <a:lnSpc>
                <a:spcPts val="5084"/>
              </a:lnSpc>
            </a:pPr>
            <a:endParaRPr lang="en-US" sz="4499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4053" y="4104764"/>
            <a:ext cx="16459376" cy="652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3"/>
              </a:lnSpc>
            </a:pPr>
            <a:r>
              <a:rPr lang="en-US" sz="3899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Armstrong's axioms include:</a:t>
            </a:r>
          </a:p>
          <a:p>
            <a:pPr marL="842002" lvl="1" indent="-421001" algn="l">
              <a:lnSpc>
                <a:spcPts val="6083"/>
              </a:lnSpc>
              <a:buAutoNum type="arabicPeriod"/>
            </a:pPr>
            <a:r>
              <a:rPr lang="en-US" sz="3899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Reflexivity: </a:t>
            </a:r>
            <a:r>
              <a:rPr lang="en-US" sz="38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If Y⊆X , mean Y subset of  X, then X→Y</a:t>
            </a:r>
          </a:p>
          <a:p>
            <a:pPr marL="421001" lvl="1" algn="l">
              <a:lnSpc>
                <a:spcPts val="6083"/>
              </a:lnSpc>
            </a:pPr>
            <a:r>
              <a:rPr lang="en-US" sz="38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This means that any set of attributes functionally determines itself or any subset of itself.</a:t>
            </a:r>
          </a:p>
          <a:p>
            <a:pPr marL="1404256" lvl="2" indent="-468085" algn="l">
              <a:lnSpc>
                <a:spcPts val="4943"/>
              </a:lnSpc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Given attributes X={A,B}  and Y={A}, </a:t>
            </a:r>
          </a:p>
          <a:p>
            <a:pPr marL="1404256" lvl="2" indent="-468085" algn="l">
              <a:lnSpc>
                <a:spcPts val="4943"/>
              </a:lnSpc>
              <a:buFont typeface="Arial"/>
              <a:buChar char="⚬"/>
            </a:pPr>
            <a:endParaRPr lang="en-US" sz="4000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1404256" lvl="2" indent="-468085" algn="l">
              <a:lnSpc>
                <a:spcPts val="4943"/>
              </a:lnSpc>
              <a:buFont typeface="Arial"/>
              <a:buChar char="⚬"/>
            </a:pPr>
            <a:r>
              <a:rPr lang="en-US" sz="4000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since Y⊆X , {A,B}→{A} holds by reflexivity.</a:t>
            </a:r>
          </a:p>
          <a:p>
            <a:pPr marL="421001" lvl="1" algn="l">
              <a:lnSpc>
                <a:spcPts val="6083"/>
              </a:lnSpc>
            </a:pPr>
            <a:endParaRPr lang="en-US" sz="38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6083"/>
              </a:lnSpc>
            </a:pPr>
            <a:endParaRPr lang="en-US" sz="38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335530"/>
            <a:ext cx="13020331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Armstrong's Axioms</a:t>
            </a:r>
          </a:p>
          <a:p>
            <a:pPr algn="l">
              <a:lnSpc>
                <a:spcPts val="5084"/>
              </a:lnSpc>
            </a:pPr>
            <a:endParaRPr lang="en-US" sz="4499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140847"/>
            <a:ext cx="18059488" cy="7381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35"/>
              </a:lnSpc>
            </a:pPr>
            <a:endParaRPr dirty="0"/>
          </a:p>
          <a:p>
            <a:pPr algn="l">
              <a:lnSpc>
                <a:spcPts val="5435"/>
              </a:lnSpc>
            </a:pPr>
            <a:r>
              <a:rPr lang="en-US" sz="35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2. </a:t>
            </a:r>
            <a:r>
              <a:rPr lang="en-US" sz="3599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Augmentation:</a:t>
            </a:r>
            <a:r>
              <a:rPr lang="en-US" sz="35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If X→Y, then XZ→YZ, for any attribute set Z.</a:t>
            </a:r>
          </a:p>
          <a:p>
            <a:pPr algn="l">
              <a:lnSpc>
                <a:spcPts val="5435"/>
              </a:lnSpc>
            </a:pPr>
            <a:endParaRPr lang="en-US" sz="35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5435"/>
              </a:lnSpc>
            </a:pPr>
            <a:r>
              <a:rPr lang="en-US" sz="35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Adding attributes to both sides of a functional dependency preserves the dependency.</a:t>
            </a:r>
          </a:p>
          <a:p>
            <a:pPr marL="702128" marR="0" lvl="1" indent="-351064" algn="l" defTabSz="914400" rtl="0" eaLnBrk="1" fontAlgn="auto" latinLnBrk="0" hangingPunct="1">
              <a:lnSpc>
                <a:spcPts val="4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52" b="0" i="0" u="none" strike="noStrike" kern="1200" cap="none" spc="0" normalizeH="0" baseline="0" noProof="0" dirty="0">
                <a:ln>
                  <a:noFill/>
                </a:ln>
                <a:solidFill>
                  <a:srgbClr val="A80FB9"/>
                </a:solidFill>
                <a:effectLst/>
                <a:uLnTx/>
                <a:uFillTx/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</a:p>
          <a:p>
            <a:pPr marL="1404256" marR="0" lvl="2" indent="-468085" algn="l" defTabSz="914400" rtl="0" eaLnBrk="1" fontAlgn="auto" latinLnBrk="0" hangingPunct="1">
              <a:lnSpc>
                <a:spcPts val="4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en-US" sz="32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1"/>
                <a:ea typeface="Poppins 1"/>
                <a:cs typeface="Poppins 1"/>
                <a:sym typeface="Poppins 1"/>
              </a:rPr>
              <a:t>Suppose X={A} and Y={B}, and the functional dependency A→B  is given.</a:t>
            </a:r>
          </a:p>
          <a:p>
            <a:pPr marL="1404256" marR="0" lvl="2" indent="-468085" algn="l" defTabSz="914400" rtl="0" eaLnBrk="1" fontAlgn="auto" latinLnBrk="0" hangingPunct="1">
              <a:lnSpc>
                <a:spcPts val="4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en-US" sz="32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1"/>
                <a:ea typeface="Poppins 1"/>
                <a:cs typeface="Poppins 1"/>
                <a:sym typeface="Poppins 1"/>
              </a:rPr>
              <a:t>If we augment both sides with Z={C}, we get AC→BC.</a:t>
            </a:r>
          </a:p>
          <a:p>
            <a:pPr algn="l">
              <a:lnSpc>
                <a:spcPts val="5435"/>
              </a:lnSpc>
            </a:pPr>
            <a:endParaRPr lang="en-US" sz="35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5435"/>
              </a:lnSpc>
            </a:pPr>
            <a:endParaRPr lang="en-US" sz="35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5435"/>
              </a:lnSpc>
            </a:pPr>
            <a:endParaRPr lang="en-US" sz="35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0653" y="641451"/>
            <a:ext cx="13020331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Armstrong's Axioms</a:t>
            </a:r>
          </a:p>
          <a:p>
            <a:pPr algn="l">
              <a:lnSpc>
                <a:spcPts val="5084"/>
              </a:lnSpc>
            </a:pPr>
            <a:endParaRPr lang="en-US" sz="4499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1922" y="2153963"/>
            <a:ext cx="16459376" cy="725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5"/>
              </a:lnSpc>
            </a:pPr>
            <a:endParaRPr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599" dirty="0">
                <a:solidFill>
                  <a:srgbClr val="CC3399"/>
                </a:solidFill>
                <a:latin typeface="Poppins 1"/>
                <a:ea typeface="Poppins 1"/>
                <a:cs typeface="Poppins 1"/>
                <a:sym typeface="Poppins 1"/>
              </a:rPr>
              <a:t>3 . </a:t>
            </a:r>
            <a:r>
              <a:rPr lang="en-US" sz="3600" b="1" kern="0" dirty="0">
                <a:solidFill>
                  <a:srgbClr val="CC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Transitivity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If X→Y  and Y→Z, then X→Z.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3600" kern="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means that if X determines Y and Y determines Z, then X determines Z.</a:t>
            </a:r>
          </a:p>
          <a:p>
            <a:pPr marL="658949" lvl="1" indent="-329474" algn="l">
              <a:lnSpc>
                <a:spcPts val="4669"/>
              </a:lnSpc>
              <a:buFont typeface="Arial"/>
              <a:buChar char="•"/>
            </a:pPr>
            <a:r>
              <a:rPr lang="en-US" sz="30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</a:p>
          <a:p>
            <a:pPr marL="1317898" lvl="2" indent="-439299" algn="l">
              <a:lnSpc>
                <a:spcPts val="4669"/>
              </a:lnSpc>
              <a:buFont typeface="Arial"/>
              <a:buChar char="⚬"/>
            </a:pPr>
            <a:r>
              <a:rPr lang="en-US" sz="30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Let X={A} Y={B}, and Z={C}</a:t>
            </a:r>
          </a:p>
          <a:p>
            <a:pPr marL="1317898" lvl="2" indent="-439299" algn="l">
              <a:lnSpc>
                <a:spcPts val="4669"/>
              </a:lnSpc>
              <a:buFont typeface="Arial"/>
              <a:buChar char="⚬"/>
            </a:pPr>
            <a:r>
              <a:rPr lang="en-US" sz="30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 we know A→B  and B→C, then by transitivity, A→C holds.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36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5435"/>
              </a:lnSpc>
            </a:pPr>
            <a:endParaRPr lang="en-US" sz="35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ts val="5435"/>
              </a:lnSpc>
            </a:pPr>
            <a:endParaRPr lang="en-US" sz="35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315200" y="641451"/>
            <a:ext cx="13020331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Armstrong's Axioms</a:t>
            </a:r>
          </a:p>
          <a:p>
            <a:pPr algn="l">
              <a:lnSpc>
                <a:spcPts val="5084"/>
              </a:lnSpc>
            </a:pPr>
            <a:endParaRPr lang="en-US" sz="4499" dirty="0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683081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4187178"/>
            <a:ext cx="17030876" cy="4258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15"/>
              </a:lnSpc>
            </a:pPr>
            <a:r>
              <a:rPr lang="en-US" sz="3599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Augmentation, reflexive  And  Transitive </a:t>
            </a:r>
            <a:r>
              <a:rPr lang="en-US" sz="35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sz="3599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These axioms can be used to derive other rules and to check if a particular functional dependency holds.</a:t>
            </a:r>
          </a:p>
          <a:p>
            <a:pPr algn="l">
              <a:lnSpc>
                <a:spcPts val="5615"/>
              </a:lnSpc>
            </a:pPr>
            <a:endParaRPr lang="en-US" sz="3599" dirty="0">
              <a:solidFill>
                <a:srgbClr val="000000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algn="l">
              <a:lnSpc>
                <a:spcPts val="5615"/>
              </a:lnSpc>
            </a:pPr>
            <a:endParaRPr lang="en-US" sz="3599" dirty="0">
              <a:solidFill>
                <a:srgbClr val="000000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algn="l">
              <a:lnSpc>
                <a:spcPts val="5615"/>
              </a:lnSpc>
            </a:pPr>
            <a:endParaRPr lang="en-US" sz="3599" dirty="0">
              <a:solidFill>
                <a:srgbClr val="000000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3023223"/>
            <a:ext cx="13020331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Armstrong's Axioms</a:t>
            </a:r>
          </a:p>
          <a:p>
            <a:pPr algn="l">
              <a:lnSpc>
                <a:spcPts val="5084"/>
              </a:lnSpc>
            </a:pPr>
            <a:endParaRPr lang="en-US" sz="4499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69395" y="793696"/>
            <a:ext cx="10869560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85"/>
              </a:lnSpc>
            </a:pPr>
            <a:r>
              <a:rPr lang="en-US" sz="59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Using Armstrong’s Axioms</a:t>
            </a: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84941" y="2968601"/>
            <a:ext cx="15518119" cy="5839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To use Armstrong's axioms effectively, you can follow these steps:</a:t>
            </a:r>
          </a:p>
          <a:p>
            <a:pPr marL="874844" lvl="1" indent="-437422" algn="l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Identify the given functional dependencies.</a:t>
            </a:r>
          </a:p>
          <a:p>
            <a:pPr marL="874844" lvl="1" indent="-437422" algn="l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Apply the axioms</a:t>
            </a:r>
            <a:r>
              <a:rPr lang="en-US" sz="3200" dirty="0">
                <a:solidFill>
                  <a:srgbClr val="A80FB9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to infer new dependencies.</a:t>
            </a:r>
          </a:p>
          <a:p>
            <a:pPr marL="874844" lvl="1" indent="-437422" algn="l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Verify</a:t>
            </a:r>
            <a:r>
              <a:rPr lang="en-US" sz="3200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if a dependency can be derived from the given ones using these rules.</a:t>
            </a:r>
          </a:p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Understanding these concepts and rules is crucial for designing databases that are well-structured and normalized. </a:t>
            </a:r>
          </a:p>
          <a:p>
            <a:pPr algn="l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69395" y="812746"/>
            <a:ext cx="10869560" cy="94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80"/>
              </a:lnSpc>
            </a:pPr>
            <a:r>
              <a:rPr lang="en-US" sz="32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Here are examples for each of the Armstrong rules:</a:t>
            </a:r>
          </a:p>
          <a:p>
            <a:pPr algn="r">
              <a:lnSpc>
                <a:spcPts val="3565"/>
              </a:lnSpc>
            </a:pPr>
            <a:endParaRPr lang="en-US" sz="320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48038" y="2896425"/>
            <a:ext cx="17191924" cy="409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9"/>
              </a:lnSpc>
            </a:pPr>
            <a:endParaRPr dirty="0"/>
          </a:p>
          <a:p>
            <a:pPr algn="l">
              <a:lnSpc>
                <a:spcPts val="4639"/>
              </a:lnSpc>
            </a:pPr>
            <a:r>
              <a:rPr lang="en-US" sz="30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4. Union Rule:</a:t>
            </a:r>
          </a:p>
          <a:p>
            <a:pPr marL="658949" lvl="1" indent="-329474" algn="l">
              <a:lnSpc>
                <a:spcPts val="4639"/>
              </a:lnSpc>
              <a:buFont typeface="Arial"/>
              <a:buChar char="•"/>
            </a:pPr>
            <a:r>
              <a:rPr lang="en-US" sz="30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Rule</a:t>
            </a:r>
            <a:r>
              <a:rPr lang="en-US" sz="30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: If X→Y  and  X→Z, then X→YZ.</a:t>
            </a:r>
          </a:p>
          <a:p>
            <a:pPr marL="658949" lvl="1" indent="-329474" algn="l">
              <a:lnSpc>
                <a:spcPts val="4639"/>
              </a:lnSpc>
              <a:buFont typeface="Arial"/>
              <a:buChar char="•"/>
            </a:pPr>
            <a:r>
              <a:rPr lang="en-US" sz="30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</a:p>
          <a:p>
            <a:pPr marL="1317898" lvl="2" indent="-439299" algn="l">
              <a:lnSpc>
                <a:spcPts val="4639"/>
              </a:lnSpc>
              <a:buFont typeface="Arial"/>
              <a:buChar char="⚬"/>
            </a:pPr>
            <a:r>
              <a:rPr lang="en-US" sz="30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Suppose X={A}, Y={B}, and Z={C}.</a:t>
            </a:r>
          </a:p>
          <a:p>
            <a:pPr marL="1317898" lvl="2" indent="-439299" algn="l">
              <a:lnSpc>
                <a:spcPts val="4639"/>
              </a:lnSpc>
              <a:buFont typeface="Arial"/>
              <a:buChar char="⚬"/>
            </a:pPr>
            <a:r>
              <a:rPr lang="en-US" sz="30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 A→B  and A→C, then A→{B,C} holds by union.</a:t>
            </a:r>
          </a:p>
          <a:p>
            <a:pPr algn="l">
              <a:lnSpc>
                <a:spcPts val="4639"/>
              </a:lnSpc>
            </a:pPr>
            <a:endParaRPr lang="en-US" sz="30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652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Poppins 1</vt:lpstr>
      <vt:lpstr>Calibri</vt:lpstr>
      <vt:lpstr>Poppins 2 Bold</vt:lpstr>
      <vt:lpstr>Poppins 1 Bold</vt:lpstr>
      <vt:lpstr>Poppins 1 Semi-Bold</vt:lpstr>
      <vt:lpstr>Poppins 2 Semi-Bold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 4 armistrong</dc:title>
  <dc:creator>User</dc:creator>
  <cp:lastModifiedBy>User</cp:lastModifiedBy>
  <cp:revision>23</cp:revision>
  <dcterms:created xsi:type="dcterms:W3CDTF">2006-08-16T00:00:00Z</dcterms:created>
  <dcterms:modified xsi:type="dcterms:W3CDTF">2024-08-28T06:48:32Z</dcterms:modified>
  <dc:identifier>DAGOkZljofc</dc:identifier>
</cp:coreProperties>
</file>