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5" r:id="rId2"/>
    <p:sldId id="286" r:id="rId3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8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Question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sz="2400" dirty="0"/>
              <a:t>The Express Banquet has two restaurants that are open 24-hours a day. Fixed costs for the two restaurants together total $459,000 per year. Service varies from a cup of coffee to full meals. The average sales check per customer is $8.50. The average cost of food and other variable costs for each customer is $3.40. The income tax rate is 30%. Target net income is $107,100</a:t>
            </a:r>
            <a:r>
              <a:rPr lang="en-US" sz="2400" dirty="0" smtClean="0"/>
              <a:t>.</a:t>
            </a:r>
          </a:p>
          <a:p>
            <a:pPr marL="0" indent="0" algn="l" rtl="0">
              <a:buNone/>
            </a:pPr>
            <a:endParaRPr lang="ar-SA" sz="2400" dirty="0" smtClean="0"/>
          </a:p>
          <a:p>
            <a:pPr marL="0" indent="0" algn="l" rtl="0">
              <a:buNone/>
            </a:pPr>
            <a:r>
              <a:rPr lang="en-US" sz="2400" b="1" dirty="0" smtClean="0"/>
              <a:t>1-</a:t>
            </a:r>
            <a:r>
              <a:rPr lang="en-US" sz="2400" dirty="0" smtClean="0"/>
              <a:t>Compute </a:t>
            </a:r>
            <a:r>
              <a:rPr lang="en-US" sz="2400" dirty="0"/>
              <a:t>the revenues needed to earn the target net income</a:t>
            </a:r>
            <a:r>
              <a:rPr lang="en-US" sz="2400" dirty="0" smtClean="0"/>
              <a:t>.</a:t>
            </a:r>
          </a:p>
          <a:p>
            <a:pPr marL="0" indent="0" algn="l" rtl="0">
              <a:buNone/>
            </a:pPr>
            <a:r>
              <a:rPr lang="en-US" sz="2400" b="1" dirty="0" smtClean="0"/>
              <a:t>2-</a:t>
            </a:r>
            <a:r>
              <a:rPr lang="en-US" sz="2400" dirty="0" smtClean="0"/>
              <a:t> </a:t>
            </a:r>
            <a:r>
              <a:rPr lang="en-US" sz="2400" dirty="0"/>
              <a:t>How many customers are needed to break even? </a:t>
            </a:r>
            <a:endParaRPr lang="en-US" sz="2400" dirty="0" smtClean="0"/>
          </a:p>
          <a:p>
            <a:pPr marL="0" indent="0" algn="l" rtl="0">
              <a:buNone/>
            </a:pPr>
            <a:r>
              <a:rPr lang="en-US" sz="2400" b="1" dirty="0" smtClean="0"/>
              <a:t>3-</a:t>
            </a:r>
            <a:r>
              <a:rPr lang="en-US" sz="2400" dirty="0" smtClean="0"/>
              <a:t>compute </a:t>
            </a:r>
            <a:r>
              <a:rPr lang="en-US" sz="2400" dirty="0"/>
              <a:t>margin of safety in </a:t>
            </a:r>
            <a:r>
              <a:rPr lang="en-US" sz="2400"/>
              <a:t>units </a:t>
            </a:r>
            <a:r>
              <a:rPr lang="en-US" sz="2400" smtClean="0"/>
              <a:t>if restaurant </a:t>
            </a:r>
            <a:r>
              <a:rPr lang="en-US" sz="2400" dirty="0" smtClean="0"/>
              <a:t>expects 120,000 customers for next year .</a:t>
            </a:r>
            <a:endParaRPr lang="en-US" sz="2400" dirty="0"/>
          </a:p>
          <a:p>
            <a:pPr marL="0" indent="0" algn="l" rtl="0">
              <a:buNone/>
            </a:pPr>
            <a:r>
              <a:rPr lang="en-US" sz="2400" b="1" dirty="0" smtClean="0"/>
              <a:t>4-</a:t>
            </a:r>
            <a:r>
              <a:rPr lang="en-US" sz="2400" dirty="0" smtClean="0"/>
              <a:t>copmute </a:t>
            </a:r>
            <a:r>
              <a:rPr lang="en-US" sz="2400" dirty="0"/>
              <a:t>margin of safety percentage  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30420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Solution</a:t>
            </a:r>
            <a:endParaRPr lang="ar-SA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>
                <a:normAutofit fontScale="25000" lnSpcReduction="20000"/>
              </a:bodyPr>
              <a:lstStyle/>
              <a:p>
                <a:pPr marL="0" indent="0" algn="l" rtl="0">
                  <a:buNone/>
                </a:pPr>
                <a:r>
                  <a:rPr lang="en-US" sz="8000" dirty="0" smtClean="0"/>
                  <a:t>1-</a:t>
                </a:r>
                <a:r>
                  <a:rPr lang="ar-SA" sz="8000" b="1" dirty="0" smtClean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sz="8000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sz="80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8000" b="1" i="1">
                                <a:latin typeface="Cambria Math"/>
                              </a:rPr>
                              <m:t>𝑭</m:t>
                            </m:r>
                            <m:r>
                              <a:rPr lang="en-US" sz="8000" b="1" i="1">
                                <a:latin typeface="Cambria Math"/>
                              </a:rPr>
                              <m:t>+ </m:t>
                            </m:r>
                            <m:f>
                              <m:fPr>
                                <m:ctrlPr>
                                  <a:rPr lang="en-US" sz="8000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8000" b="1" i="1">
                                    <a:latin typeface="Cambria Math"/>
                                  </a:rPr>
                                  <m:t>𝑵𝑰</m:t>
                                </m:r>
                              </m:num>
                              <m:den>
                                <m:r>
                                  <a:rPr lang="en-US" sz="8000" b="1" i="1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sz="80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8000" b="1" i="1">
                                    <a:latin typeface="Cambria Math"/>
                                  </a:rPr>
                                  <m:t>𝒕𝒂𝒙</m:t>
                                </m:r>
                                <m:r>
                                  <a:rPr lang="en-US" sz="8000" b="1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8000" b="1" i="1">
                                    <a:latin typeface="Cambria Math"/>
                                  </a:rPr>
                                  <m:t>𝒓𝒂𝒕𝒆</m:t>
                                </m:r>
                              </m:den>
                            </m:f>
                            <m:r>
                              <a:rPr lang="en-US" sz="8000" b="1" i="1">
                                <a:latin typeface="Cambria Math"/>
                              </a:rPr>
                              <m:t> </m:t>
                            </m:r>
                          </m:num>
                          <m:den>
                            <m:r>
                              <a:rPr lang="en-US" sz="8000" b="1" i="1" smtClean="0">
                                <a:latin typeface="Cambria Math"/>
                              </a:rPr>
                              <m:t>𝒄𝒐𝒏𝒕𝒓𝒊𝒃𝒖𝒕𝒊𝒐𝒏</m:t>
                            </m:r>
                            <m:r>
                              <a:rPr lang="en-US" sz="8000" b="1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8000" b="1" i="1" smtClean="0">
                                <a:latin typeface="Cambria Math"/>
                              </a:rPr>
                              <m:t>𝒎𝒂𝒓𝒈𝒊𝒏</m:t>
                            </m:r>
                            <m:r>
                              <a:rPr lang="en-US" sz="8000" b="1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8000" b="1" i="1" smtClean="0">
                                <a:latin typeface="Cambria Math"/>
                              </a:rPr>
                              <m:t>𝒑𝒆𝒓𝒄𝒆𝒏𝒕𝒂𝒈𝒆</m:t>
                            </m:r>
                            <m:r>
                              <a:rPr lang="ar-SA" sz="8000" b="1" i="1" smtClean="0">
                                <a:latin typeface="Cambria Math"/>
                              </a:rPr>
                              <m:t> </m:t>
                            </m:r>
                          </m:den>
                        </m:f>
                        <m:r>
                          <a:rPr lang="en-US" sz="8000" b="1" i="1" smtClean="0">
                            <a:latin typeface="Cambria Math"/>
                          </a:rPr>
                          <m:t> </m:t>
                        </m:r>
                      </m:e>
                    </m:box>
                  </m:oMath>
                </a14:m>
                <a:r>
                  <a:rPr lang="en-US" sz="8000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8000" dirty="0"/>
                          <m:t>459</m:t>
                        </m:r>
                        <m:r>
                          <m:rPr>
                            <m:nor/>
                          </m:rPr>
                          <a:rPr lang="en-US" sz="8000" dirty="0"/>
                          <m:t>,</m:t>
                        </m:r>
                        <m:r>
                          <m:rPr>
                            <m:nor/>
                          </m:rPr>
                          <a:rPr lang="en-US" sz="8000" dirty="0"/>
                          <m:t>000</m:t>
                        </m:r>
                        <m:r>
                          <m:rPr>
                            <m:nor/>
                          </m:rPr>
                          <a:rPr lang="en-US" sz="8000" dirty="0"/>
                          <m:t>+</m:t>
                        </m:r>
                        <m:r>
                          <m:rPr>
                            <m:nor/>
                          </m:rPr>
                          <a:rPr lang="en-US" sz="8000" dirty="0"/>
                          <m:t>153</m:t>
                        </m:r>
                        <m:r>
                          <m:rPr>
                            <m:nor/>
                          </m:rPr>
                          <a:rPr lang="en-US" sz="8000" dirty="0"/>
                          <m:t>,</m:t>
                        </m:r>
                        <m:r>
                          <m:rPr>
                            <m:nor/>
                          </m:rPr>
                          <a:rPr lang="en-US" sz="8000" dirty="0"/>
                          <m:t>000</m:t>
                        </m:r>
                      </m:num>
                      <m:den>
                        <m:r>
                          <a:rPr lang="en-US" sz="8000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sz="8000" b="0" i="1" dirty="0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8000" dirty="0" smtClean="0"/>
                  <a:t> =</a:t>
                </a:r>
                <a:r>
                  <a:rPr lang="en-US" sz="8000" b="1" dirty="0" smtClean="0">
                    <a:solidFill>
                      <a:srgbClr val="002060"/>
                    </a:solidFill>
                  </a:rPr>
                  <a:t>1,020,000</a:t>
                </a:r>
              </a:p>
              <a:p>
                <a:pPr marL="0" indent="0" algn="l" rtl="0">
                  <a:buNone/>
                </a:pPr>
                <a:endParaRPr lang="en-US" sz="80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en-US" sz="5600" b="1" dirty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8000" dirty="0"/>
                  <a:t>2-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8000">
                            <a:latin typeface="Cambria Math"/>
                          </a:rPr>
                          <m:t>𝟒𝟓𝟗</m:t>
                        </m:r>
                        <m:r>
                          <a:rPr lang="en-US" sz="8000">
                            <a:latin typeface="Cambria Math"/>
                          </a:rPr>
                          <m:t>,</m:t>
                        </m:r>
                        <m:r>
                          <a:rPr lang="en-US" sz="8000">
                            <a:latin typeface="Cambria Math"/>
                          </a:rPr>
                          <m:t>𝟎𝟎𝟎</m:t>
                        </m:r>
                      </m:num>
                      <m:den>
                        <m:r>
                          <a:rPr lang="en-US" sz="8000">
                            <a:latin typeface="Cambria Math"/>
                          </a:rPr>
                          <m:t>𝟓</m:t>
                        </m:r>
                        <m:r>
                          <a:rPr lang="en-US" sz="8000">
                            <a:latin typeface="Cambria Math"/>
                          </a:rPr>
                          <m:t>.</m:t>
                        </m:r>
                        <m:r>
                          <a:rPr lang="en-US" sz="8000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8000" dirty="0"/>
                  <a:t> = </a:t>
                </a:r>
                <a:r>
                  <a:rPr lang="en-US" sz="8000" b="1" dirty="0">
                    <a:solidFill>
                      <a:srgbClr val="002060"/>
                    </a:solidFill>
                  </a:rPr>
                  <a:t>90,000</a:t>
                </a:r>
              </a:p>
              <a:p>
                <a:pPr marL="0" indent="0" algn="l" rtl="0">
                  <a:buNone/>
                </a:pPr>
                <a:endParaRPr lang="en-US" sz="5600" b="1" dirty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7200" dirty="0"/>
                  <a:t>3-Margin of safety (units) = budgeted or actual units sold ― breakeven point in units</a:t>
                </a:r>
              </a:p>
              <a:p>
                <a:pPr marL="0" indent="0" algn="l" rtl="0">
                  <a:buNone/>
                </a:pPr>
                <a:endParaRPr lang="en-US" sz="3600" b="1" dirty="0" smtClean="0"/>
              </a:p>
              <a:p>
                <a:pPr marL="0" indent="0" algn="l" rtl="0">
                  <a:buNone/>
                </a:pPr>
                <a:r>
                  <a:rPr lang="en-US" sz="3600" b="1" dirty="0"/>
                  <a:t> </a:t>
                </a:r>
                <a:r>
                  <a:rPr lang="en-US" sz="3600" b="1" dirty="0" smtClean="0"/>
                  <a:t>                                                                                             </a:t>
                </a:r>
                <a:r>
                  <a:rPr lang="en-US" sz="8000" dirty="0"/>
                  <a:t>= 120,000 ―  90,000 =    </a:t>
                </a:r>
                <a:r>
                  <a:rPr lang="en-US" sz="8000" b="1" dirty="0">
                    <a:solidFill>
                      <a:srgbClr val="002060"/>
                    </a:solidFill>
                  </a:rPr>
                  <a:t>30,000</a:t>
                </a:r>
              </a:p>
              <a:p>
                <a:pPr marL="0" indent="0" algn="l" rtl="0">
                  <a:buNone/>
                </a:pPr>
                <a:endParaRPr lang="en-US" sz="72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6800" b="1" dirty="0" smtClean="0"/>
                  <a:t>Margin of safety in revenues = </a:t>
                </a:r>
                <a:r>
                  <a:rPr lang="en-US" sz="6800" b="1" dirty="0"/>
                  <a:t>budgeted or actual sales in revenues ― breakeven point in </a:t>
                </a:r>
                <a:r>
                  <a:rPr lang="en-US" sz="6800" b="1" dirty="0" smtClean="0"/>
                  <a:t>revenues</a:t>
                </a:r>
              </a:p>
              <a:p>
                <a:pPr marL="0" indent="0" algn="l" rtl="0">
                  <a:buNone/>
                </a:pPr>
                <a:r>
                  <a:rPr lang="en-US" sz="7200" b="1" dirty="0" smtClean="0"/>
                  <a:t>                                                    =    120,000x8.5 </a:t>
                </a:r>
                <a:r>
                  <a:rPr lang="en-US" sz="7200" b="1" dirty="0"/>
                  <a:t>― </a:t>
                </a:r>
                <a:r>
                  <a:rPr lang="en-US" sz="7200" b="1" dirty="0" smtClean="0"/>
                  <a:t> 90,000x8.5</a:t>
                </a:r>
              </a:p>
              <a:p>
                <a:pPr marL="0" indent="0" algn="l" rtl="0">
                  <a:buNone/>
                </a:pPr>
                <a:r>
                  <a:rPr lang="en-US" sz="5600" b="1" dirty="0"/>
                  <a:t> </a:t>
                </a:r>
                <a:r>
                  <a:rPr lang="en-US" sz="5600" b="1" dirty="0" smtClean="0"/>
                  <a:t>                                                                    </a:t>
                </a:r>
                <a:r>
                  <a:rPr lang="en-US" sz="8000" b="1" dirty="0" smtClean="0"/>
                  <a:t>=    </a:t>
                </a:r>
                <a:r>
                  <a:rPr lang="en-US" sz="8000" b="1" dirty="0" smtClean="0">
                    <a:solidFill>
                      <a:srgbClr val="002060"/>
                    </a:solidFill>
                  </a:rPr>
                  <a:t>255,000</a:t>
                </a:r>
                <a:endParaRPr lang="en-US" sz="56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en-US" sz="5600" b="1" dirty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6800" dirty="0" smtClean="0"/>
                  <a:t>4-</a:t>
                </a:r>
                <a:r>
                  <a:rPr lang="en-US" sz="6800" b="1" dirty="0" smtClean="0"/>
                  <a:t>Margin </a:t>
                </a:r>
                <a:r>
                  <a:rPr lang="en-US" sz="6800" b="1" dirty="0"/>
                  <a:t>of safety percentage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6800" b="1" i="1">
                            <a:latin typeface="Cambria Math"/>
                          </a:rPr>
                          <m:t> </m:t>
                        </m:r>
                        <m:r>
                          <a:rPr lang="en-US" sz="6800" b="1" i="1">
                            <a:latin typeface="Cambria Math"/>
                          </a:rPr>
                          <m:t>𝒎𝒂𝒓𝒈𝒊𝒏</m:t>
                        </m:r>
                        <m:r>
                          <a:rPr lang="en-US" sz="6800" b="1" i="1">
                            <a:latin typeface="Cambria Math"/>
                          </a:rPr>
                          <m:t> </m:t>
                        </m:r>
                        <m:r>
                          <a:rPr lang="en-US" sz="6800" b="1" i="1">
                            <a:latin typeface="Cambria Math"/>
                          </a:rPr>
                          <m:t>𝒐𝒇</m:t>
                        </m:r>
                        <m:r>
                          <a:rPr lang="en-US" sz="6800" b="1" i="1">
                            <a:latin typeface="Cambria Math"/>
                          </a:rPr>
                          <m:t> </m:t>
                        </m:r>
                        <m:r>
                          <a:rPr lang="en-US" sz="6800" b="1" i="1">
                            <a:latin typeface="Cambria Math"/>
                          </a:rPr>
                          <m:t>𝒔𝒂𝒇𝒆𝒕𝒚</m:t>
                        </m:r>
                        <m:r>
                          <a:rPr lang="en-US" sz="6800" b="1" i="1">
                            <a:latin typeface="Cambria Math"/>
                          </a:rPr>
                          <m:t> </m:t>
                        </m:r>
                        <m:r>
                          <a:rPr lang="en-US" sz="6800" b="1" i="1">
                            <a:latin typeface="Cambria Math"/>
                          </a:rPr>
                          <m:t>𝒊𝒏</m:t>
                        </m:r>
                        <m:r>
                          <a:rPr lang="en-US" sz="6800" b="1" i="1">
                            <a:latin typeface="Cambria Math"/>
                          </a:rPr>
                          <m:t> </m:t>
                        </m:r>
                        <m:r>
                          <a:rPr lang="en-US" sz="6800" b="1" i="1">
                            <a:latin typeface="Cambria Math"/>
                          </a:rPr>
                          <m:t>𝒖𝒏𝒊𝒕𝒔</m:t>
                        </m:r>
                        <m:r>
                          <a:rPr lang="en-US" sz="6800" b="1" i="1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en-US" sz="6800" b="1" i="1">
                            <a:latin typeface="Cambria Math"/>
                          </a:rPr>
                          <m:t>𝒆𝒙𝒑𝒆𝒄𝒕𝒆𝒅</m:t>
                        </m:r>
                        <m:r>
                          <a:rPr lang="en-US" sz="6800" b="1" i="1">
                            <a:latin typeface="Cambria Math"/>
                          </a:rPr>
                          <m:t> </m:t>
                        </m:r>
                        <m:r>
                          <a:rPr lang="en-US" sz="6800" b="1" i="1">
                            <a:latin typeface="Cambria Math"/>
                          </a:rPr>
                          <m:t>𝒔𝒂𝒍𝒆𝒔</m:t>
                        </m:r>
                        <m:r>
                          <a:rPr lang="en-US" sz="6800" b="1" i="1">
                            <a:latin typeface="Cambria Math"/>
                          </a:rPr>
                          <m:t> </m:t>
                        </m:r>
                        <m:r>
                          <a:rPr lang="en-US" sz="6800" b="1" i="1">
                            <a:latin typeface="Cambria Math"/>
                          </a:rPr>
                          <m:t>𝒊𝒏</m:t>
                        </m:r>
                        <m:r>
                          <a:rPr lang="en-US" sz="6800" b="1" i="1">
                            <a:latin typeface="Cambria Math"/>
                          </a:rPr>
                          <m:t> </m:t>
                        </m:r>
                        <m:r>
                          <a:rPr lang="en-US" sz="6800" b="1" i="1">
                            <a:latin typeface="Cambria Math"/>
                          </a:rPr>
                          <m:t>𝒖𝒏𝒊𝒕𝒔</m:t>
                        </m:r>
                      </m:den>
                    </m:f>
                  </m:oMath>
                </a14:m>
                <a:endParaRPr lang="en-US" sz="68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endParaRPr lang="en-US" sz="6800" b="1" dirty="0" smtClean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68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6800" b="1" dirty="0" smtClean="0">
                    <a:solidFill>
                      <a:srgbClr val="002060"/>
                    </a:solidFill>
                  </a:rPr>
                  <a:t>               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6800" b="1" i="0" smtClean="0">
                            <a:latin typeface="Cambria Math"/>
                          </a:rPr>
                          <m:t>𝟑𝟎</m:t>
                        </m:r>
                        <m:r>
                          <a:rPr lang="en-US" sz="6800" b="1" i="1" smtClean="0">
                            <a:latin typeface="Cambria Math"/>
                          </a:rPr>
                          <m:t>,</m:t>
                        </m:r>
                        <m:r>
                          <a:rPr lang="en-US" sz="6800" b="1" i="1" smtClean="0">
                            <a:latin typeface="Cambria Math"/>
                          </a:rPr>
                          <m:t>𝟎𝟎𝟎</m:t>
                        </m:r>
                      </m:num>
                      <m:den>
                        <m:r>
                          <a:rPr lang="en-US" sz="6800" b="1" i="0" smtClean="0">
                            <a:latin typeface="Cambria Math"/>
                          </a:rPr>
                          <m:t>𝟏𝟐𝟎</m:t>
                        </m:r>
                        <m:r>
                          <a:rPr lang="en-US" sz="6800" b="1" i="0" smtClean="0">
                            <a:latin typeface="Cambria Math"/>
                          </a:rPr>
                          <m:t>,</m:t>
                        </m:r>
                        <m:r>
                          <a:rPr lang="en-US" sz="6800" b="1" i="0" smtClean="0">
                            <a:latin typeface="Cambria Math"/>
                          </a:rPr>
                          <m:t>𝟎𝟎𝟎</m:t>
                        </m:r>
                      </m:den>
                    </m:f>
                  </m:oMath>
                </a14:m>
                <a:r>
                  <a:rPr lang="en-US" sz="68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8000" b="1" dirty="0" smtClean="0">
                    <a:solidFill>
                      <a:srgbClr val="002060"/>
                    </a:solidFill>
                  </a:rPr>
                  <a:t>= 25%</a:t>
                </a:r>
              </a:p>
              <a:p>
                <a:pPr marL="0" indent="0" algn="l" rtl="0">
                  <a:buNone/>
                </a:pPr>
                <a:endParaRPr lang="en-US" sz="2400" b="1" dirty="0">
                  <a:solidFill>
                    <a:srgbClr val="002060"/>
                  </a:solidFill>
                </a:endParaRPr>
              </a:p>
              <a:p>
                <a:pPr marL="0" indent="0" algn="l" rtl="0">
                  <a:buNone/>
                </a:pPr>
                <a:r>
                  <a:rPr lang="en-US" sz="1800" b="1" dirty="0"/>
                  <a:t> </a:t>
                </a:r>
                <a:r>
                  <a:rPr lang="en-US" sz="1800" b="1" dirty="0" smtClean="0"/>
                  <a:t>  </a:t>
                </a:r>
                <a:endParaRPr lang="ar-SA" sz="1800" b="1" dirty="0"/>
              </a:p>
              <a:p>
                <a:pPr marL="0" indent="0" algn="l" rtl="0">
                  <a:buNone/>
                </a:pPr>
                <a:endParaRPr lang="ar-SA" sz="2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  <a:blipFill rotWithShape="1">
                <a:blip r:embed="rId2"/>
                <a:stretch>
                  <a:fillRect l="-591" b="-32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373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4855</TotalTime>
  <Words>238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نسق Office</vt:lpstr>
      <vt:lpstr>Question</vt:lpstr>
      <vt:lpstr>Solution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241</cp:revision>
  <cp:lastPrinted>2020-10-02T18:57:05Z</cp:lastPrinted>
  <dcterms:created xsi:type="dcterms:W3CDTF">2020-09-18T07:15:41Z</dcterms:created>
  <dcterms:modified xsi:type="dcterms:W3CDTF">2024-11-19T07:25:42Z</dcterms:modified>
</cp:coreProperties>
</file>