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6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4" r:id="rId30"/>
    <p:sldId id="283" r:id="rId31"/>
    <p:sldId id="285" r:id="rId32"/>
    <p:sldId id="286" r:id="rId33"/>
    <p:sldId id="287" r:id="rId34"/>
    <p:sldId id="288" r:id="rId35"/>
    <p:sldId id="290" r:id="rId36"/>
    <p:sldId id="289"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10" r:id="rId50"/>
    <p:sldId id="311" r:id="rId51"/>
    <p:sldId id="312" r:id="rId52"/>
    <p:sldId id="313" r:id="rId53"/>
    <p:sldId id="314" r:id="rId54"/>
    <p:sldId id="304" r:id="rId55"/>
    <p:sldId id="305" r:id="rId56"/>
    <p:sldId id="306" r:id="rId57"/>
    <p:sldId id="307" r:id="rId58"/>
    <p:sldId id="308" r:id="rId59"/>
    <p:sldId id="309"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380"/>
    <p:restoredTop sz="92491" autoAdjust="0"/>
  </p:normalViewPr>
  <p:slideViewPr>
    <p:cSldViewPr>
      <p:cViewPr varScale="1">
        <p:scale>
          <a:sx n="86" d="100"/>
          <a:sy n="86" d="100"/>
        </p:scale>
        <p:origin x="-127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E"/>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6F03D-2D0A-4EBE-9021-2135906573D2}" type="datetimeFigureOut">
              <a:rPr lang="en-US" smtClean="0"/>
              <a:pPr/>
              <a:t>8/18/2024</a:t>
            </a:fld>
            <a:endParaRPr lang="en-A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E"/>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E"/>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D850F-E285-476F-9D15-D6A55BC54E09}" type="slidenum">
              <a:rPr lang="en-AE" smtClean="0"/>
              <a:pPr/>
              <a:t>‹#›</a:t>
            </a:fld>
            <a:endParaRPr lang="en-A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Arial" panose="020B0604020202020204" pitchFamily="34" charset="0"/>
                <a:cs typeface="Arial" panose="020B0604020202020204" pitchFamily="34" charset="0"/>
              </a:rPr>
              <a:t>the centromere lies near the center of the chromosome.</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chromosomes have a centromere that is off-center, so that one chromosome arm is longer than the other. The short arm is designated "p" (for petite), and the long arm is designated "q" (because it follows the letter "p").</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 centromere is very near one end.</a:t>
            </a:r>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r>
              <a:rPr lang="en-US" dirty="0" smtClean="0"/>
              <a:t>The</a:t>
            </a:r>
            <a:r>
              <a:rPr lang="en-US" baseline="0" dirty="0" smtClean="0"/>
              <a:t> </a:t>
            </a:r>
            <a:r>
              <a:rPr lang="en-US" dirty="0" smtClean="0"/>
              <a:t>human acrocentric chromosomes (chromosomes 13, 14,</a:t>
            </a:r>
            <a:r>
              <a:rPr lang="en-US" baseline="0" dirty="0" smtClean="0"/>
              <a:t> </a:t>
            </a:r>
            <a:r>
              <a:rPr lang="en-US" dirty="0" smtClean="0"/>
              <a:t>15, 21, and 22) have small, distinctive masses of chromatin</a:t>
            </a:r>
            <a:r>
              <a:rPr lang="en-US" baseline="0" dirty="0" smtClean="0"/>
              <a:t> </a:t>
            </a:r>
            <a:r>
              <a:rPr lang="en-US" dirty="0" smtClean="0"/>
              <a:t>known as satellites attached to their short arms</a:t>
            </a:r>
            <a:r>
              <a:rPr lang="en-US" baseline="0" dirty="0" smtClean="0"/>
              <a:t> </a:t>
            </a:r>
            <a:r>
              <a:rPr lang="en-US" dirty="0" smtClean="0"/>
              <a:t>by narrow stalks (called secondary constrictions). The</a:t>
            </a:r>
            <a:r>
              <a:rPr lang="en-US" baseline="0" dirty="0" smtClean="0"/>
              <a:t> </a:t>
            </a:r>
            <a:r>
              <a:rPr lang="en-US" dirty="0" smtClean="0"/>
              <a:t>stalks of these five chromosome pairs contain hundreds</a:t>
            </a:r>
            <a:r>
              <a:rPr lang="en-US" baseline="0" dirty="0" smtClean="0"/>
              <a:t> </a:t>
            </a:r>
            <a:r>
              <a:rPr lang="en-US" dirty="0" smtClean="0"/>
              <a:t>of copies of genes for ribosomal RNA (the major component of ribosomes; see Chapter 3) as well as a variety</a:t>
            </a:r>
            <a:r>
              <a:rPr lang="en-US" baseline="0" dirty="0" smtClean="0"/>
              <a:t> </a:t>
            </a:r>
            <a:r>
              <a:rPr lang="en-US" dirty="0" smtClean="0"/>
              <a:t>of repetitive sequences.</a:t>
            </a:r>
            <a:endParaRPr lang="en-US" dirty="0"/>
          </a:p>
        </p:txBody>
      </p:sp>
      <p:sp>
        <p:nvSpPr>
          <p:cNvPr id="4" name="Slide Number Placeholder 3"/>
          <p:cNvSpPr>
            <a:spLocks noGrp="1"/>
          </p:cNvSpPr>
          <p:nvPr>
            <p:ph type="sldNum" sz="quarter" idx="10"/>
          </p:nvPr>
        </p:nvSpPr>
        <p:spPr/>
        <p:txBody>
          <a:bodyPr/>
          <a:lstStyle/>
          <a:p>
            <a:fld id="{5B4EB01F-0708-4CEB-B03F-13C8CF565D8E}" type="slidenum">
              <a:rPr lang="en-US" smtClean="0"/>
              <a:pPr/>
              <a:t>1</a:t>
            </a:fld>
            <a:endParaRPr lang="en-US"/>
          </a:p>
        </p:txBody>
      </p:sp>
    </p:spTree>
    <p:extLst>
      <p:ext uri="{BB962C8B-B14F-4D97-AF65-F5344CB8AC3E}">
        <p14:creationId xmlns:p14="http://schemas.microsoft.com/office/powerpoint/2010/main" xmlns="" val="347951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genetics, the likelihood that a hereditary trait or disorder present in one family member will occur again in other family members</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solidFill>
                  <a:prstClr val="black"/>
                </a:solidFill>
              </a:rPr>
              <a:pPr/>
              <a:t>30</a:t>
            </a:fld>
            <a:endParaRPr lang="en-US">
              <a:solidFill>
                <a:prstClr val="black"/>
              </a:solidFill>
            </a:endParaRPr>
          </a:p>
        </p:txBody>
      </p:sp>
    </p:spTree>
    <p:extLst>
      <p:ext uri="{BB962C8B-B14F-4D97-AF65-F5344CB8AC3E}">
        <p14:creationId xmlns="" xmlns:p14="http://schemas.microsoft.com/office/powerpoint/2010/main" val="327419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https://www.youtube.com/watch?v=DhypDYP3OI4</a:t>
            </a:r>
            <a:endParaRPr lang="en-US" dirty="0"/>
          </a:p>
        </p:txBody>
      </p:sp>
      <p:sp>
        <p:nvSpPr>
          <p:cNvPr id="4" name="عنصر نائب لرقم الشريحة 3"/>
          <p:cNvSpPr>
            <a:spLocks noGrp="1"/>
          </p:cNvSpPr>
          <p:nvPr>
            <p:ph type="sldNum" sz="quarter" idx="10"/>
          </p:nvPr>
        </p:nvSpPr>
        <p:spPr/>
        <p:txBody>
          <a:bodyPr/>
          <a:lstStyle/>
          <a:p>
            <a:fld id="{0A89682F-80AD-4585-9498-12AA6875D89E}" type="slidenum">
              <a:rPr lang="en-US" smtClean="0">
                <a:solidFill>
                  <a:prstClr val="black"/>
                </a:solidFill>
              </a:rPr>
              <a:pPr/>
              <a:t>38</a:t>
            </a:fld>
            <a:endParaRPr lang="en-US">
              <a:solidFill>
                <a:prstClr val="black"/>
              </a:solidFill>
            </a:endParaRPr>
          </a:p>
        </p:txBody>
      </p:sp>
    </p:spTree>
    <p:extLst>
      <p:ext uri="{BB962C8B-B14F-4D97-AF65-F5344CB8AC3E}">
        <p14:creationId xmlns="" xmlns:p14="http://schemas.microsoft.com/office/powerpoint/2010/main" val="359502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r>
              <a:rPr lang="en-US" dirty="0" smtClean="0"/>
              <a:t>https://www.youtube.com/watch?v=DhypDYP3OI4</a:t>
            </a:r>
            <a:endParaRPr lang="en-US" dirty="0"/>
          </a:p>
        </p:txBody>
      </p:sp>
      <p:sp>
        <p:nvSpPr>
          <p:cNvPr id="4" name="عنصر نائب لرقم الشريحة 3"/>
          <p:cNvSpPr>
            <a:spLocks noGrp="1"/>
          </p:cNvSpPr>
          <p:nvPr>
            <p:ph type="sldNum" sz="quarter" idx="10"/>
          </p:nvPr>
        </p:nvSpPr>
        <p:spPr/>
        <p:txBody>
          <a:bodyPr/>
          <a:lstStyle/>
          <a:p>
            <a:fld id="{0A89682F-80AD-4585-9498-12AA6875D89E}" type="slidenum">
              <a:rPr lang="en-US" smtClean="0">
                <a:solidFill>
                  <a:prstClr val="black"/>
                </a:solidFill>
              </a:rPr>
              <a:pPr/>
              <a:t>39</a:t>
            </a:fld>
            <a:endParaRPr lang="en-US">
              <a:solidFill>
                <a:prstClr val="black"/>
              </a:solidFill>
            </a:endParaRPr>
          </a:p>
        </p:txBody>
      </p:sp>
    </p:spTree>
    <p:extLst>
      <p:ext uri="{BB962C8B-B14F-4D97-AF65-F5344CB8AC3E}">
        <p14:creationId xmlns="" xmlns:p14="http://schemas.microsoft.com/office/powerpoint/2010/main" val="3595023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A89682F-80AD-4585-9498-12AA6875D89E}" type="slidenum">
              <a:rPr lang="en-US" smtClean="0">
                <a:solidFill>
                  <a:prstClr val="black"/>
                </a:solidFill>
              </a:rPr>
              <a:pPr/>
              <a:t>41</a:t>
            </a:fld>
            <a:endParaRPr lang="en-US">
              <a:solidFill>
                <a:prstClr val="black"/>
              </a:solidFill>
            </a:endParaRPr>
          </a:p>
        </p:txBody>
      </p:sp>
    </p:spTree>
    <p:extLst>
      <p:ext uri="{BB962C8B-B14F-4D97-AF65-F5344CB8AC3E}">
        <p14:creationId xmlns="" xmlns:p14="http://schemas.microsoft.com/office/powerpoint/2010/main" val="311383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E22E-839C-408E-A10F-17D39F6BB6C7}" type="slidenum">
              <a:rPr lang="en-US" smtClean="0"/>
              <a:pPr/>
              <a:t>52</a:t>
            </a:fld>
            <a:endParaRPr lang="en-US"/>
          </a:p>
        </p:txBody>
      </p:sp>
    </p:spTree>
    <p:extLst>
      <p:ext uri="{BB962C8B-B14F-4D97-AF65-F5344CB8AC3E}">
        <p14:creationId xmlns="" xmlns:p14="http://schemas.microsoft.com/office/powerpoint/2010/main" val="59342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https://youtu.be/vbGw4VanNjk</a:t>
            </a:r>
          </a:p>
          <a:p>
            <a:r>
              <a:rPr lang="en-US" dirty="0" smtClean="0"/>
              <a:t>The person with the large, translocated</a:t>
            </a:r>
          </a:p>
          <a:p>
            <a:r>
              <a:rPr lang="en-US" dirty="0" smtClean="0"/>
              <a:t>chromosome, called a translocation carrier, has 45</a:t>
            </a:r>
          </a:p>
          <a:p>
            <a:r>
              <a:rPr lang="en-US" dirty="0" smtClean="0"/>
              <a:t>chromosomes instead of 46, but may not have symptoms if no</a:t>
            </a:r>
          </a:p>
          <a:p>
            <a:r>
              <a:rPr lang="en-US" dirty="0" smtClean="0"/>
              <a:t>crucial genes have been deleted or damaged. Even so, he or she</a:t>
            </a:r>
          </a:p>
          <a:p>
            <a:r>
              <a:rPr lang="en-US" dirty="0" smtClean="0"/>
              <a:t>may produce unbalanced gametes—sperm or oocytes with too</a:t>
            </a:r>
          </a:p>
          <a:p>
            <a:r>
              <a:rPr lang="en-US" dirty="0" smtClean="0"/>
              <a:t>many or too few genes. This can lead to spontaneous abortion</a:t>
            </a:r>
          </a:p>
          <a:p>
            <a:r>
              <a:rPr lang="en-US" dirty="0" smtClean="0"/>
              <a:t>or birth defects.</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solidFill>
                  <a:prstClr val="black"/>
                </a:solidFill>
              </a:rPr>
              <a:pPr/>
              <a:t>53</a:t>
            </a:fld>
            <a:endParaRPr lang="en-US">
              <a:solidFill>
                <a:prstClr val="black"/>
              </a:solidFill>
            </a:endParaRPr>
          </a:p>
        </p:txBody>
      </p:sp>
    </p:spTree>
    <p:extLst>
      <p:ext uri="{BB962C8B-B14F-4D97-AF65-F5344CB8AC3E}">
        <p14:creationId xmlns="" xmlns:p14="http://schemas.microsoft.com/office/powerpoint/2010/main" val="252911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https://slideplayer.com/slide/8297768/</a:t>
            </a:r>
          </a:p>
          <a:p>
            <a:r>
              <a:rPr lang="en-US" dirty="0" smtClean="0"/>
              <a:t>https://www.researchgate.net/publication/287237374_Animal_genomes_under_the_focus_of_cytogenetics/figures?lo=1</a:t>
            </a:r>
          </a:p>
          <a:p>
            <a:r>
              <a:rPr lang="en-US" dirty="0" smtClean="0"/>
              <a:t>https://www.researchgate.net/publication/318218839_Karyological_evidence_of_hybridogenesis_in_Greenlings_Teleostei_Hexagrammidae/figures?lo=1</a:t>
            </a:r>
          </a:p>
          <a:p>
            <a:r>
              <a:rPr lang="en-US" dirty="0" smtClean="0"/>
              <a:t>https://www.google.com/</a:t>
            </a:r>
            <a:r>
              <a:rPr lang="en-US" dirty="0" err="1" smtClean="0"/>
              <a:t>imgres?imgurl</a:t>
            </a:r>
            <a:r>
              <a:rPr lang="en-US" dirty="0" smtClean="0"/>
              <a:t>=https%3A%2F%2Fslidetodoc.com%2Fpresentation_image_h%2F21258cd8fc4d01f9baecf7ba693fb731%2Fimage-11.jpg&amp;imgrefurl=https%3A%2F%2Fslidetodoc.com%2Fwelco-me-karyotyping-chromosome-banding-and-chromosome-painting%2F&amp;tbnid=Q6SYSyRGewKFqM&amp;vet=12ahUKEwj7m9fTvfb1AhU8_rsIHXk_BXYQMygtegUIARCaAg..i&amp;docid=YM2kWmvnE5a95M&amp;w=612&amp;h=792&amp;q=chromosome%2Bshapes%2Blabeled%2Bkaryotype&amp;ved=2ahUKEwj7m9fTvfb1AhU8_rsIHXk_BXYQMygtegUIARCaAg</a:t>
            </a:r>
          </a:p>
          <a:p>
            <a:endParaRPr lang="en-US" dirty="0"/>
          </a:p>
        </p:txBody>
      </p:sp>
      <p:sp>
        <p:nvSpPr>
          <p:cNvPr id="4" name="Slide Number Placeholder 3"/>
          <p:cNvSpPr>
            <a:spLocks noGrp="1"/>
          </p:cNvSpPr>
          <p:nvPr>
            <p:ph type="sldNum" sz="quarter" idx="10"/>
          </p:nvPr>
        </p:nvSpPr>
        <p:spPr/>
        <p:txBody>
          <a:bodyPr/>
          <a:lstStyle/>
          <a:p>
            <a:fld id="{5B4EB01F-0708-4CEB-B03F-13C8CF565D8E}" type="slidenum">
              <a:rPr lang="en-US" smtClean="0"/>
              <a:pPr/>
              <a:t>2</a:t>
            </a:fld>
            <a:endParaRPr lang="en-US"/>
          </a:p>
        </p:txBody>
      </p:sp>
    </p:spTree>
    <p:extLst>
      <p:ext uri="{BB962C8B-B14F-4D97-AF65-F5344CB8AC3E}">
        <p14:creationId xmlns:p14="http://schemas.microsoft.com/office/powerpoint/2010/main" xmlns="" val="139855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EB01F-0708-4CEB-B03F-13C8CF565D8E}" type="slidenum">
              <a:rPr lang="en-US" smtClean="0"/>
              <a:pPr/>
              <a:t>3</a:t>
            </a:fld>
            <a:endParaRPr lang="en-US"/>
          </a:p>
        </p:txBody>
      </p:sp>
    </p:spTree>
    <p:extLst>
      <p:ext uri="{BB962C8B-B14F-4D97-AF65-F5344CB8AC3E}">
        <p14:creationId xmlns:p14="http://schemas.microsoft.com/office/powerpoint/2010/main" xmlns="" val="35018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human</a:t>
            </a:r>
            <a:r>
              <a:rPr lang="en-US" baseline="0" dirty="0" smtClean="0"/>
              <a:t> </a:t>
            </a:r>
            <a:r>
              <a:rPr lang="en-US" dirty="0" smtClean="0"/>
              <a:t>females meiosis </a:t>
            </a:r>
            <a:r>
              <a:rPr lang="en-US" dirty="0" err="1" smtClean="0"/>
              <a:t>Iis</a:t>
            </a:r>
            <a:r>
              <a:rPr lang="en-US" dirty="0" smtClean="0"/>
              <a:t> initiated during fetal development, but</a:t>
            </a:r>
            <a:r>
              <a:rPr lang="en-US" baseline="0" dirty="0" smtClean="0"/>
              <a:t> </a:t>
            </a:r>
            <a:r>
              <a:rPr lang="en-US" dirty="0" smtClean="0"/>
              <a:t>is not completed until some 20–40 years later when an egg</a:t>
            </a:r>
            <a:r>
              <a:rPr lang="en-US" baseline="0" dirty="0" smtClean="0"/>
              <a:t> </a:t>
            </a:r>
            <a:r>
              <a:rPr lang="en-US" dirty="0" smtClean="0"/>
              <a:t>is released from a follicle during ovulation. Meiosis II is not</a:t>
            </a:r>
            <a:r>
              <a:rPr lang="en-US" baseline="0" dirty="0" smtClean="0"/>
              <a:t> </a:t>
            </a:r>
            <a:r>
              <a:rPr lang="en-US" dirty="0" smtClean="0"/>
              <a:t>completed unless the egg is fertilized by a sperm. In</a:t>
            </a:r>
            <a:r>
              <a:rPr lang="en-US" baseline="0" dirty="0" smtClean="0"/>
              <a:t> </a:t>
            </a:r>
            <a:r>
              <a:rPr lang="en-US" dirty="0" smtClean="0"/>
              <a:t>contrast, spermatogenesis occurs continuously after puberty</a:t>
            </a:r>
            <a:r>
              <a:rPr lang="en-US" baseline="0" dirty="0" smtClean="0"/>
              <a:t> </a:t>
            </a:r>
            <a:r>
              <a:rPr lang="en-US" dirty="0" smtClean="0"/>
              <a:t>in males and it takes 9 weeks for a </a:t>
            </a:r>
            <a:r>
              <a:rPr lang="en-US" dirty="0" err="1" smtClean="0"/>
              <a:t>spermatogonium</a:t>
            </a:r>
            <a:r>
              <a:rPr lang="en-US" dirty="0" smtClean="0"/>
              <a:t> to</a:t>
            </a:r>
            <a:r>
              <a:rPr lang="en-US" baseline="0" dirty="0" smtClean="0"/>
              <a:t> </a:t>
            </a:r>
            <a:r>
              <a:rPr lang="en-US" dirty="0" smtClean="0"/>
              <a:t>develop into mature sperm, with meiosis requiring only 24</a:t>
            </a:r>
            <a:r>
              <a:rPr lang="en-US" baseline="0" dirty="0" smtClean="0"/>
              <a:t> </a:t>
            </a:r>
            <a:r>
              <a:rPr lang="en-US" dirty="0" smtClean="0"/>
              <a:t>days to complete.</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pPr/>
              <a:t>17</a:t>
            </a:fld>
            <a:endParaRPr lang="en-US"/>
          </a:p>
        </p:txBody>
      </p:sp>
    </p:spTree>
    <p:extLst>
      <p:ext uri="{BB962C8B-B14F-4D97-AF65-F5344CB8AC3E}">
        <p14:creationId xmlns:p14="http://schemas.microsoft.com/office/powerpoint/2010/main" xmlns="" val="112877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err="1" smtClean="0"/>
              <a:t>pericentromeric</a:t>
            </a:r>
            <a:r>
              <a:rPr lang="en-US" dirty="0" smtClean="0"/>
              <a:t> markers, homozygosity or heterozygosity of centromeres on the extra chromosome in a trisomy can be used to determine whether a segregation error occurred in MI or MII</a:t>
            </a:r>
          </a:p>
          <a:p>
            <a:r>
              <a:rPr lang="en-US" dirty="0" smtClean="0"/>
              <a:t>The failure of chromosomes to separate may occur via:</a:t>
            </a:r>
          </a:p>
          <a:p>
            <a:r>
              <a:rPr lang="en-US" dirty="0" smtClean="0"/>
              <a:t>Failure of homologues to separate in Anaphase I (resulting in four affected daughter cells)</a:t>
            </a:r>
          </a:p>
          <a:p>
            <a:r>
              <a:rPr lang="en-US" dirty="0" smtClean="0"/>
              <a:t>Failure of sister chromatids to separate in Anaphase II (resulting in only two daughter cells being affected) </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pPr/>
              <a:t>18</a:t>
            </a:fld>
            <a:endParaRPr lang="en-US"/>
          </a:p>
        </p:txBody>
      </p:sp>
    </p:spTree>
    <p:extLst>
      <p:ext uri="{BB962C8B-B14F-4D97-AF65-F5344CB8AC3E}">
        <p14:creationId xmlns:p14="http://schemas.microsoft.com/office/powerpoint/2010/main" xmlns="" val="59446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males this process initiates throughout lifetime after puberty. In contrast, in females meiosis initiates during fetal development, arrests at prophase I before birth, and does not resume until prior to ovulation in adulthood, up to 50 </a:t>
            </a:r>
            <a:r>
              <a:rPr lang="en-US" sz="1200" b="0" i="0" kern="1200" dirty="0" err="1" smtClean="0">
                <a:solidFill>
                  <a:schemeClr val="tx1"/>
                </a:solidFill>
                <a:effectLst/>
                <a:latin typeface="+mn-lt"/>
                <a:ea typeface="+mn-ea"/>
                <a:cs typeface="+mn-cs"/>
              </a:rPr>
              <a:t>yr</a:t>
            </a:r>
            <a:r>
              <a:rPr lang="en-US" sz="1200" b="0" i="0" kern="1200" dirty="0" smtClean="0">
                <a:solidFill>
                  <a:schemeClr val="tx1"/>
                </a:solidFill>
                <a:effectLst/>
                <a:latin typeface="+mn-lt"/>
                <a:ea typeface="+mn-ea"/>
                <a:cs typeface="+mn-cs"/>
              </a:rPr>
              <a:t> later in humans. The long time interval between meiotic arrest in the fetus and each ovulation cycle in the adult allows maternal age to affect aneuploidy incidence. </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pPr/>
              <a:t>20</a:t>
            </a:fld>
            <a:endParaRPr lang="en-US"/>
          </a:p>
        </p:txBody>
      </p:sp>
    </p:spTree>
    <p:extLst>
      <p:ext uri="{BB962C8B-B14F-4D97-AF65-F5344CB8AC3E}">
        <p14:creationId xmlns:p14="http://schemas.microsoft.com/office/powerpoint/2010/main" xmlns="" val="420466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pPr/>
              <a:t>21</a:t>
            </a:fld>
            <a:endParaRPr lang="en-US"/>
          </a:p>
        </p:txBody>
      </p:sp>
    </p:spTree>
    <p:extLst>
      <p:ext uri="{BB962C8B-B14F-4D97-AF65-F5344CB8AC3E}">
        <p14:creationId xmlns:p14="http://schemas.microsoft.com/office/powerpoint/2010/main" xmlns="" val="286561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incidence, in epidemiology, occurrence of new cases of disease, injury, or other medical conditions over a specified time period,</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solidFill>
                  <a:prstClr val="black"/>
                </a:solidFill>
              </a:rPr>
              <a:pPr/>
              <a:t>27</a:t>
            </a:fld>
            <a:endParaRPr lang="en-US">
              <a:solidFill>
                <a:prstClr val="black"/>
              </a:solidFill>
            </a:endParaRPr>
          </a:p>
        </p:txBody>
      </p:sp>
    </p:spTree>
    <p:extLst>
      <p:ext uri="{BB962C8B-B14F-4D97-AF65-F5344CB8AC3E}">
        <p14:creationId xmlns="" xmlns:p14="http://schemas.microsoft.com/office/powerpoint/2010/main" val="428210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about half of all translocation cases, one of the parents is carrying the rearrangement of chromosome 21 called a </a:t>
            </a:r>
            <a:r>
              <a:rPr lang="en-US" sz="1200" b="1" i="0" kern="1200" dirty="0" smtClean="0">
                <a:solidFill>
                  <a:schemeClr val="tx1"/>
                </a:solidFill>
                <a:effectLst/>
                <a:latin typeface="+mn-lt"/>
                <a:ea typeface="+mn-ea"/>
                <a:cs typeface="+mn-cs"/>
              </a:rPr>
              <a:t>balanced translocation</a:t>
            </a:r>
            <a:r>
              <a:rPr lang="en-US" sz="1200" b="0" i="0" kern="1200" dirty="0" smtClean="0">
                <a:solidFill>
                  <a:schemeClr val="tx1"/>
                </a:solidFill>
                <a:effectLst/>
                <a:latin typeface="+mn-lt"/>
                <a:ea typeface="+mn-ea"/>
                <a:cs typeface="+mn-cs"/>
              </a:rPr>
              <a:t>. The parent still has two copies of chromosome 21, but one of the copies may be attached to another chromosome. Since there is no gain or loss of genetic material, this chromosome arrangement has no effect on the parent's health. However, this chromosome arrangement can be passed down to the child resulting </a:t>
            </a:r>
            <a:r>
              <a:rPr lang="en-US" sz="1200" b="0" i="0" kern="1200" dirty="0" err="1" smtClean="0">
                <a:solidFill>
                  <a:schemeClr val="tx1"/>
                </a:solidFill>
                <a:effectLst/>
                <a:latin typeface="+mn-lt"/>
                <a:ea typeface="+mn-ea"/>
                <a:cs typeface="+mn-cs"/>
              </a:rPr>
              <a:t>iin</a:t>
            </a:r>
            <a:r>
              <a:rPr lang="en-US" sz="1200" b="0" i="0" kern="1200" dirty="0" smtClean="0">
                <a:solidFill>
                  <a:schemeClr val="tx1"/>
                </a:solidFill>
                <a:effectLst/>
                <a:latin typeface="+mn-lt"/>
                <a:ea typeface="+mn-ea"/>
                <a:cs typeface="+mn-cs"/>
              </a:rPr>
              <a:t> an </a:t>
            </a:r>
            <a:r>
              <a:rPr lang="en-US" sz="1200" b="1" i="0" kern="1200" dirty="0" smtClean="0">
                <a:solidFill>
                  <a:schemeClr val="tx1"/>
                </a:solidFill>
                <a:effectLst/>
                <a:latin typeface="+mn-lt"/>
                <a:ea typeface="+mn-ea"/>
                <a:cs typeface="+mn-cs"/>
              </a:rPr>
              <a:t>unbalanced translocation</a:t>
            </a:r>
            <a:r>
              <a:rPr lang="en-US" sz="1200" b="0" i="0" kern="1200" dirty="0" smtClean="0">
                <a:solidFill>
                  <a:schemeClr val="tx1"/>
                </a:solidFill>
                <a:effectLst/>
                <a:latin typeface="+mn-lt"/>
                <a:ea typeface="+mn-ea"/>
                <a:cs typeface="+mn-cs"/>
              </a:rPr>
              <a:t>. In an unbalanced translocation, the child inherits the two chromosomes that are attached to each other as well as a normal chromosome. Translocation Down syndrome is the only form of the disorder that can be passed from parents to child. The chance of passing on the unbalanced translocation depends on the sex of the parent who carries the rearranged chromosome 21:</a:t>
            </a:r>
            <a:endParaRPr lang="en-US" dirty="0"/>
          </a:p>
        </p:txBody>
      </p:sp>
      <p:sp>
        <p:nvSpPr>
          <p:cNvPr id="4" name="Slide Number Placeholder 3"/>
          <p:cNvSpPr>
            <a:spLocks noGrp="1"/>
          </p:cNvSpPr>
          <p:nvPr>
            <p:ph type="sldNum" sz="quarter" idx="10"/>
          </p:nvPr>
        </p:nvSpPr>
        <p:spPr/>
        <p:txBody>
          <a:bodyPr/>
          <a:lstStyle/>
          <a:p>
            <a:fld id="{0A89682F-80AD-4585-9498-12AA6875D89E}" type="slidenum">
              <a:rPr lang="en-US" smtClean="0">
                <a:solidFill>
                  <a:prstClr val="black"/>
                </a:solidFill>
              </a:rPr>
              <a:pPr/>
              <a:t>29</a:t>
            </a:fld>
            <a:endParaRPr lang="en-US">
              <a:solidFill>
                <a:prstClr val="black"/>
              </a:solidFill>
            </a:endParaRPr>
          </a:p>
        </p:txBody>
      </p:sp>
    </p:spTree>
    <p:extLst>
      <p:ext uri="{BB962C8B-B14F-4D97-AF65-F5344CB8AC3E}">
        <p14:creationId xmlns="" xmlns:p14="http://schemas.microsoft.com/office/powerpoint/2010/main" val="310370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294468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94522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192897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C4F1675-C117-4101-AB38-38093E4B4381}"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108021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C4F1675-C117-4101-AB38-38093E4B4381}" type="datetimeFigureOut">
              <a:rPr lang="en-US" smtClean="0"/>
              <a:pPr/>
              <a:t>8/18/2024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1899449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C4F1675-C117-4101-AB38-38093E4B4381}" type="datetimeFigureOut">
              <a:rPr lang="en-US" smtClean="0"/>
              <a:pPr/>
              <a:t>8/18/2024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38703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4F1675-C117-4101-AB38-38093E4B4381}" type="datetimeFigureOut">
              <a:rPr lang="en-US" smtClean="0"/>
              <a:pPr/>
              <a:t>8/18/2024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154914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4F1675-C117-4101-AB38-38093E4B4381}"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388493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4F1675-C117-4101-AB38-38093E4B4381}"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95501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96477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104197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01831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155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77648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7297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11715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47239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6101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6365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88724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72691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962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13/02/1446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F1675-C117-4101-AB38-38093E4B4381}" type="datetimeFigureOut">
              <a:rPr lang="en-US" smtClean="0"/>
              <a:pPr/>
              <a:t>8/18/2024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FE006-63A7-4751-855B-8EF9CBD3CA49}" type="slidenum">
              <a:rPr lang="en-US" smtClean="0"/>
              <a:pPr/>
              <a:t>‹#›</a:t>
            </a:fld>
            <a:endParaRPr lang="en-US"/>
          </a:p>
        </p:txBody>
      </p:sp>
    </p:spTree>
    <p:extLst>
      <p:ext uri="{BB962C8B-B14F-4D97-AF65-F5344CB8AC3E}">
        <p14:creationId xmlns:p14="http://schemas.microsoft.com/office/powerpoint/2010/main" xmlns="" val="47874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757DD-12F7-49DD-BA79-01FF2E4A104C}"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886E1-8960-40F5-A96E-20F775E6E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6455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fW7OhP6kfNI" TargetMode="External"/><Relationship Id="rId2" Type="http://schemas.openxmlformats.org/officeDocument/2006/relationships/image" Target="../media/image31.jpeg"/><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youtube.com/watch?v=5eSP-cvc1Do" TargetMode="External"/><Relationship Id="rId1" Type="http://schemas.openxmlformats.org/officeDocument/2006/relationships/slideLayout" Target="../slideLayouts/slideLayout24.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normAutofit/>
          </a:bodyPr>
          <a:lstStyle/>
          <a:p>
            <a:r>
              <a:rPr lang="en-US" sz="3200" dirty="0" smtClean="0">
                <a:latin typeface="Arial" panose="020B0604020202020204" pitchFamily="34" charset="0"/>
                <a:cs typeface="Arial" panose="020B0604020202020204" pitchFamily="34" charset="0"/>
              </a:rPr>
              <a:t>Chromosomes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 y="1117646"/>
            <a:ext cx="6072198" cy="5740354"/>
          </a:xfrm>
        </p:spPr>
        <p:txBody>
          <a:bodyPr>
            <a:normAutofit/>
          </a:bodyPr>
          <a:lstStyle/>
          <a:p>
            <a:r>
              <a:rPr lang="en-US" sz="2000" dirty="0">
                <a:latin typeface="Arial" panose="020B0604020202020204" pitchFamily="34" charset="0"/>
                <a:cs typeface="Arial" panose="020B0604020202020204" pitchFamily="34" charset="0"/>
              </a:rPr>
              <a:t>Human chromosomes are often classified into </a:t>
            </a:r>
            <a:r>
              <a:rPr lang="en-US" sz="2000" dirty="0" smtClean="0">
                <a:latin typeface="Arial" panose="020B0604020202020204" pitchFamily="34" charset="0"/>
                <a:cs typeface="Arial" panose="020B0604020202020204" pitchFamily="34" charset="0"/>
              </a:rPr>
              <a:t>three types according to the position of the centromere</a:t>
            </a:r>
          </a:p>
          <a:p>
            <a:pPr>
              <a:buNone/>
            </a:pPr>
            <a:r>
              <a:rPr lang="en-US" sz="2000" dirty="0" smtClean="0">
                <a:latin typeface="Arial" panose="020B0604020202020204" pitchFamily="34" charset="0"/>
                <a:cs typeface="Arial" panose="020B0604020202020204" pitchFamily="34" charset="0"/>
              </a:rPr>
              <a:t> </a:t>
            </a:r>
          </a:p>
          <a:p>
            <a:pPr marL="514350" indent="-514350">
              <a:buFont typeface="+mj-lt"/>
              <a:buAutoNum type="arabicPeriod"/>
            </a:pPr>
            <a:r>
              <a:rPr lang="en-US" sz="2000" dirty="0">
                <a:latin typeface="Arial" panose="020B0604020202020204" pitchFamily="34" charset="0"/>
                <a:cs typeface="Arial" panose="020B0604020202020204" pitchFamily="34" charset="0"/>
              </a:rPr>
              <a:t>Metacentric </a:t>
            </a:r>
            <a:r>
              <a:rPr lang="en-US" sz="2000" dirty="0" smtClean="0">
                <a:latin typeface="Arial" panose="020B0604020202020204" pitchFamily="34" charset="0"/>
                <a:cs typeface="Arial" panose="020B0604020202020204" pitchFamily="34" charset="0"/>
              </a:rPr>
              <a:t>chromosomes</a:t>
            </a:r>
          </a:p>
          <a:p>
            <a:pPr marL="514350" indent="-514350">
              <a:buFont typeface="+mj-lt"/>
              <a:buAutoNum type="arabicPeriod"/>
            </a:pPr>
            <a:r>
              <a:rPr lang="en-US" sz="2000" dirty="0" err="1" smtClean="0">
                <a:latin typeface="Arial" panose="020B0604020202020204" pitchFamily="34" charset="0"/>
                <a:cs typeface="Arial" panose="020B0604020202020204" pitchFamily="34" charset="0"/>
              </a:rPr>
              <a:t>Submetacentric</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514350" indent="-514350">
              <a:buFont typeface="+mj-lt"/>
              <a:buAutoNum type="arabicPeriod"/>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crocentric chromosomes,</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Telocentric : </a:t>
            </a:r>
          </a:p>
          <a:p>
            <a:pPr marL="573088" indent="0"/>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centromere at </a:t>
            </a:r>
            <a:r>
              <a:rPr lang="en-US" sz="2000" dirty="0">
                <a:latin typeface="Arial" panose="020B0604020202020204" pitchFamily="34" charset="0"/>
                <a:cs typeface="Arial" panose="020B0604020202020204" pitchFamily="34" charset="0"/>
              </a:rPr>
              <a:t>one end and only a single </a:t>
            </a:r>
            <a:r>
              <a:rPr lang="en-US" sz="2000" dirty="0" smtClean="0">
                <a:latin typeface="Arial" panose="020B0604020202020204" pitchFamily="34" charset="0"/>
                <a:cs typeface="Arial" panose="020B0604020202020204" pitchFamily="34" charset="0"/>
              </a:rPr>
              <a:t>arm</a:t>
            </a:r>
          </a:p>
          <a:p>
            <a:pPr marL="573088" indent="0"/>
            <a:r>
              <a:rPr lang="en-US" sz="2000" dirty="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oes not occur </a:t>
            </a:r>
            <a:r>
              <a:rPr lang="en-US" sz="2000" dirty="0">
                <a:latin typeface="Arial" panose="020B0604020202020204" pitchFamily="34" charset="0"/>
                <a:cs typeface="Arial" panose="020B0604020202020204" pitchFamily="34" charset="0"/>
              </a:rPr>
              <a:t>in the normal human karyotype, but it is </a:t>
            </a:r>
            <a:r>
              <a:rPr lang="en-US" sz="2000" dirty="0" smtClean="0">
                <a:latin typeface="Arial" panose="020B0604020202020204" pitchFamily="34" charset="0"/>
                <a:cs typeface="Arial" panose="020B0604020202020204" pitchFamily="34" charset="0"/>
              </a:rPr>
              <a:t>occasionally observed </a:t>
            </a:r>
            <a:r>
              <a:rPr lang="en-US" sz="2000" dirty="0">
                <a:latin typeface="Arial" panose="020B0604020202020204" pitchFamily="34" charset="0"/>
                <a:cs typeface="Arial" panose="020B0604020202020204" pitchFamily="34" charset="0"/>
              </a:rPr>
              <a:t>in chromosome rearrangements.</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29322" y="1117646"/>
            <a:ext cx="3026349" cy="5193213"/>
          </a:xfrm>
          <a:prstGeom prst="rect">
            <a:avLst/>
          </a:prstGeom>
        </p:spPr>
      </p:pic>
    </p:spTree>
    <p:extLst>
      <p:ext uri="{BB962C8B-B14F-4D97-AF65-F5344CB8AC3E}">
        <p14:creationId xmlns:p14="http://schemas.microsoft.com/office/powerpoint/2010/main" xmlns="" val="339175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428604"/>
            <a:ext cx="8634316" cy="5324495"/>
          </a:xfrm>
          <a:prstGeom prst="rect">
            <a:avLst/>
          </a:prstGeom>
          <a:noFill/>
          <a:ln w="9525">
            <a:noFill/>
            <a:miter lim="800000"/>
            <a:headEnd/>
            <a:tailEnd/>
          </a:ln>
          <a:effectLst/>
        </p:spPr>
      </p:pic>
      <p:sp>
        <p:nvSpPr>
          <p:cNvPr id="3" name="سهم إلى اليمين 2"/>
          <p:cNvSpPr/>
          <p:nvPr/>
        </p:nvSpPr>
        <p:spPr>
          <a:xfrm>
            <a:off x="142844" y="157161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سهم إلى اليمين 3"/>
          <p:cNvSpPr/>
          <p:nvPr/>
        </p:nvSpPr>
        <p:spPr>
          <a:xfrm>
            <a:off x="142844" y="2786058"/>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5" name="سهم إلى اليمين 4"/>
          <p:cNvSpPr/>
          <p:nvPr/>
        </p:nvSpPr>
        <p:spPr>
          <a:xfrm>
            <a:off x="142844" y="2571744"/>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6" name="سهم إلى اليمين 5"/>
          <p:cNvSpPr/>
          <p:nvPr/>
        </p:nvSpPr>
        <p:spPr>
          <a:xfrm>
            <a:off x="142844" y="307181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سهم إلى اليمين 6"/>
          <p:cNvSpPr/>
          <p:nvPr/>
        </p:nvSpPr>
        <p:spPr>
          <a:xfrm>
            <a:off x="142844" y="2928934"/>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8" name="سهم إلى اليمين 7"/>
          <p:cNvSpPr/>
          <p:nvPr/>
        </p:nvSpPr>
        <p:spPr>
          <a:xfrm>
            <a:off x="142844" y="378619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سهم إلى اليمين 8"/>
          <p:cNvSpPr/>
          <p:nvPr/>
        </p:nvSpPr>
        <p:spPr>
          <a:xfrm>
            <a:off x="142844" y="342900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 name="سهم إلى اليمين 9"/>
          <p:cNvSpPr/>
          <p:nvPr/>
        </p:nvSpPr>
        <p:spPr>
          <a:xfrm>
            <a:off x="142844" y="3571876"/>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سهم إلى اليمين 10"/>
          <p:cNvSpPr/>
          <p:nvPr/>
        </p:nvSpPr>
        <p:spPr>
          <a:xfrm>
            <a:off x="142844" y="4572008"/>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2" name="سهم إلى اليمين 11"/>
          <p:cNvSpPr/>
          <p:nvPr/>
        </p:nvSpPr>
        <p:spPr>
          <a:xfrm>
            <a:off x="142844" y="5429264"/>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3" name="سهم إلى اليمين 12"/>
          <p:cNvSpPr/>
          <p:nvPr/>
        </p:nvSpPr>
        <p:spPr>
          <a:xfrm>
            <a:off x="142844" y="521495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 name="سهم إلى اليمين 13"/>
          <p:cNvSpPr/>
          <p:nvPr/>
        </p:nvSpPr>
        <p:spPr>
          <a:xfrm>
            <a:off x="142844" y="5072074"/>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5" name="سهم إلى اليمين 14"/>
          <p:cNvSpPr/>
          <p:nvPr/>
        </p:nvSpPr>
        <p:spPr>
          <a:xfrm>
            <a:off x="142844" y="407194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normAutofit/>
          </a:bodyPr>
          <a:lstStyle/>
          <a:p>
            <a:r>
              <a:rPr lang="en-US" sz="3200" dirty="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hromosomal </a:t>
            </a:r>
            <a:r>
              <a:rPr lang="en-US" sz="3200" dirty="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bnormalities</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54582" y="1032517"/>
            <a:ext cx="6178503" cy="5256857"/>
          </a:xfrm>
        </p:spPr>
      </p:pic>
    </p:spTree>
    <p:extLst>
      <p:ext uri="{BB962C8B-B14F-4D97-AF65-F5344CB8AC3E}">
        <p14:creationId xmlns:p14="http://schemas.microsoft.com/office/powerpoint/2010/main" xmlns="" val="2572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1524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Chromosomal Abnormalities</a:t>
            </a:r>
            <a:br>
              <a:rPr lang="en-US" sz="3200" dirty="0" smtClean="0">
                <a:latin typeface="Arial" panose="020B0604020202020204" pitchFamily="34" charset="0"/>
                <a:cs typeface="Arial" panose="020B0604020202020204" pitchFamily="34" charset="0"/>
              </a:rPr>
            </a:br>
            <a:endParaRPr lang="en-US" sz="3200" dirty="0"/>
          </a:p>
        </p:txBody>
      </p:sp>
      <p:pic>
        <p:nvPicPr>
          <p:cNvPr id="5" name="Picture 4"/>
          <p:cNvPicPr>
            <a:picLocks noChangeAspect="1"/>
          </p:cNvPicPr>
          <p:nvPr/>
        </p:nvPicPr>
        <p:blipFill>
          <a:blip r:embed="rId2"/>
          <a:stretch>
            <a:fillRect/>
          </a:stretch>
        </p:blipFill>
        <p:spPr>
          <a:xfrm>
            <a:off x="3286116" y="1000108"/>
            <a:ext cx="5657850" cy="5343525"/>
          </a:xfrm>
          <a:prstGeom prst="rect">
            <a:avLst/>
          </a:prstGeom>
        </p:spPr>
      </p:pic>
      <p:sp>
        <p:nvSpPr>
          <p:cNvPr id="6" name="Rectangle 5"/>
          <p:cNvSpPr/>
          <p:nvPr/>
        </p:nvSpPr>
        <p:spPr>
          <a:xfrm>
            <a:off x="114300" y="2106724"/>
            <a:ext cx="3171816" cy="2246769"/>
          </a:xfrm>
          <a:prstGeom prst="rect">
            <a:avLst/>
          </a:prstGeom>
        </p:spPr>
        <p:txBody>
          <a:bodyPr wrap="square">
            <a:spAutoFit/>
          </a:bodyPr>
          <a:lstStyle/>
          <a:p>
            <a:pPr marL="342900" indent="-342900" algn="l"/>
            <a:r>
              <a:rPr lang="en-US" sz="2000" b="1" dirty="0" smtClean="0">
                <a:solidFill>
                  <a:srgbClr val="202124"/>
                </a:solidFill>
                <a:latin typeface="arial" panose="020B0604020202020204" pitchFamily="34" charset="0"/>
              </a:rPr>
              <a:t>-Balanced: the </a:t>
            </a:r>
            <a:r>
              <a:rPr lang="en-US" sz="2000" b="1" dirty="0">
                <a:solidFill>
                  <a:srgbClr val="202124"/>
                </a:solidFill>
                <a:latin typeface="arial" panose="020B0604020202020204" pitchFamily="34" charset="0"/>
              </a:rPr>
              <a:t>complete chromosome set is </a:t>
            </a:r>
            <a:r>
              <a:rPr lang="en-US" sz="2000" b="1" dirty="0" smtClean="0">
                <a:solidFill>
                  <a:srgbClr val="202124"/>
                </a:solidFill>
                <a:latin typeface="arial" panose="020B0604020202020204" pitchFamily="34" charset="0"/>
              </a:rPr>
              <a:t>still present</a:t>
            </a:r>
          </a:p>
          <a:p>
            <a:r>
              <a:rPr lang="en-US" sz="2000" b="1" dirty="0" smtClean="0">
                <a:solidFill>
                  <a:srgbClr val="202124"/>
                </a:solidFill>
                <a:latin typeface="arial" panose="020B0604020202020204" pitchFamily="34" charset="0"/>
              </a:rPr>
              <a:t> </a:t>
            </a:r>
          </a:p>
          <a:p>
            <a:pPr marL="342900" indent="-342900" algn="l"/>
            <a:r>
              <a:rPr lang="en-US" sz="2000" b="1" dirty="0" smtClean="0">
                <a:solidFill>
                  <a:srgbClr val="202124"/>
                </a:solidFill>
                <a:latin typeface="arial" panose="020B0604020202020204" pitchFamily="34" charset="0"/>
              </a:rPr>
              <a:t>-Unbalanced: there </a:t>
            </a:r>
            <a:r>
              <a:rPr lang="en-US" sz="2000" b="1" dirty="0">
                <a:solidFill>
                  <a:srgbClr val="202124"/>
                </a:solidFill>
                <a:latin typeface="arial" panose="020B0604020202020204" pitchFamily="34" charset="0"/>
              </a:rPr>
              <a:t>is additional or missing information</a:t>
            </a:r>
            <a:endParaRPr lang="en-US" sz="2000" dirty="0"/>
          </a:p>
        </p:txBody>
      </p:sp>
    </p:spTree>
    <p:extLst>
      <p:ext uri="{BB962C8B-B14F-4D97-AF65-F5344CB8AC3E}">
        <p14:creationId xmlns:p14="http://schemas.microsoft.com/office/powerpoint/2010/main" xmlns="" val="88677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Numerical Chromosomal Abnormalities</a:t>
            </a:r>
            <a:br>
              <a:rPr lang="en-US" sz="3200" dirty="0" smtClean="0">
                <a:latin typeface="Arial" panose="020B0604020202020204" pitchFamily="34" charset="0"/>
                <a:cs typeface="Arial" panose="020B0604020202020204" pitchFamily="34" charset="0"/>
              </a:rPr>
            </a:br>
            <a:endParaRPr lang="en-US" sz="3200" dirty="0"/>
          </a:p>
        </p:txBody>
      </p:sp>
      <p:pic>
        <p:nvPicPr>
          <p:cNvPr id="5" name="Picture 4"/>
          <p:cNvPicPr>
            <a:picLocks noChangeAspect="1"/>
          </p:cNvPicPr>
          <p:nvPr/>
        </p:nvPicPr>
        <p:blipFill>
          <a:blip r:embed="rId2"/>
          <a:stretch>
            <a:fillRect/>
          </a:stretch>
        </p:blipFill>
        <p:spPr>
          <a:xfrm>
            <a:off x="3186953" y="995083"/>
            <a:ext cx="5886450" cy="5711919"/>
          </a:xfrm>
          <a:prstGeom prst="rect">
            <a:avLst/>
          </a:prstGeom>
        </p:spPr>
      </p:pic>
      <p:sp>
        <p:nvSpPr>
          <p:cNvPr id="6" name="Rectangle 5"/>
          <p:cNvSpPr/>
          <p:nvPr/>
        </p:nvSpPr>
        <p:spPr>
          <a:xfrm>
            <a:off x="50689" y="1997840"/>
            <a:ext cx="3735493" cy="1938992"/>
          </a:xfrm>
          <a:prstGeom prst="rect">
            <a:avLst/>
          </a:prstGeom>
        </p:spPr>
        <p:txBody>
          <a:bodyPr wrap="square">
            <a:spAutoFit/>
          </a:bodyPr>
          <a:lstStyle/>
          <a:p>
            <a:pPr marL="342900" indent="-342900" algn="l"/>
            <a:r>
              <a:rPr lang="en-US" sz="2000" dirty="0" smtClean="0">
                <a:solidFill>
                  <a:srgbClr val="000000"/>
                </a:solidFill>
                <a:latin typeface="Arial" panose="020B0604020202020204" pitchFamily="34" charset="0"/>
                <a:cs typeface="Arial" panose="020B0604020202020204" pitchFamily="34" charset="0"/>
              </a:rPr>
              <a:t>-Leading cause of developmental disabilities and spontaneous </a:t>
            </a:r>
          </a:p>
          <a:p>
            <a:pPr marL="342900" indent="-342900" algn="l"/>
            <a:r>
              <a:rPr lang="en-US" sz="2000" dirty="0" smtClean="0">
                <a:solidFill>
                  <a:srgbClr val="000000"/>
                </a:solidFill>
                <a:latin typeface="Arial" panose="020B0604020202020204" pitchFamily="34" charset="0"/>
                <a:cs typeface="Arial" panose="020B0604020202020204" pitchFamily="34" charset="0"/>
              </a:rPr>
              <a:t>miscarriages</a:t>
            </a:r>
          </a:p>
          <a:p>
            <a:endParaRPr lang="en-US" sz="2000" dirty="0">
              <a:solidFill>
                <a:srgbClr val="000000"/>
              </a:solidFill>
              <a:latin typeface="Arial" panose="020B0604020202020204" pitchFamily="34" charset="0"/>
              <a:cs typeface="Arial" panose="020B0604020202020204" pitchFamily="34" charset="0"/>
            </a:endParaRPr>
          </a:p>
          <a:p>
            <a:pPr algn="l"/>
            <a:endParaRPr lang="en-US" sz="2000" dirty="0" smtClean="0">
              <a:solidFill>
                <a:srgbClr val="000000"/>
              </a:solidFill>
              <a:latin typeface="Arial" panose="020B0604020202020204" pitchFamily="34" charset="0"/>
              <a:cs typeface="Arial" panose="020B0604020202020204" pitchFamily="34" charset="0"/>
            </a:endParaRPr>
          </a:p>
        </p:txBody>
      </p:sp>
      <p:sp>
        <p:nvSpPr>
          <p:cNvPr id="7" name="مستطيل 6"/>
          <p:cNvSpPr/>
          <p:nvPr/>
        </p:nvSpPr>
        <p:spPr>
          <a:xfrm>
            <a:off x="0" y="3643314"/>
            <a:ext cx="3214710" cy="1323439"/>
          </a:xfrm>
          <a:prstGeom prst="rect">
            <a:avLst/>
          </a:prstGeom>
        </p:spPr>
        <p:txBody>
          <a:bodyPr wrap="square">
            <a:spAutoFit/>
          </a:bodyPr>
          <a:lstStyle/>
          <a:p>
            <a:pPr algn="l"/>
            <a:r>
              <a:rPr lang="en-US" sz="2000" dirty="0" smtClean="0">
                <a:latin typeface="Arial" pitchFamily="34" charset="0"/>
                <a:cs typeface="Arial" pitchFamily="34" charset="0"/>
              </a:rPr>
              <a:t>-</a:t>
            </a:r>
            <a:r>
              <a:rPr lang="en-US" sz="2000" dirty="0" err="1" smtClean="0">
                <a:latin typeface="Arial" pitchFamily="34" charset="0"/>
                <a:cs typeface="Arial" pitchFamily="34" charset="0"/>
              </a:rPr>
              <a:t>Aneuploidy</a:t>
            </a:r>
            <a:r>
              <a:rPr lang="en-US" sz="2000" dirty="0" smtClean="0">
                <a:latin typeface="Arial" pitchFamily="34" charset="0"/>
                <a:cs typeface="Arial" pitchFamily="34" charset="0"/>
              </a:rPr>
              <a:t>: abnormal chromosome number due to an extra or missing chromosome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2524695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Numerical Chromosomal Abnormalities</a:t>
            </a:r>
            <a:br>
              <a:rPr lang="en-US" sz="3200" dirty="0" smtClean="0">
                <a:latin typeface="Arial" panose="020B0604020202020204" pitchFamily="34" charset="0"/>
                <a:cs typeface="Arial" panose="020B0604020202020204" pitchFamily="34" charset="0"/>
              </a:rPr>
            </a:br>
            <a:endParaRPr lang="en-US" sz="3200" dirty="0"/>
          </a:p>
        </p:txBody>
      </p:sp>
      <p:sp>
        <p:nvSpPr>
          <p:cNvPr id="5" name="Rectangle 4"/>
          <p:cNvSpPr/>
          <p:nvPr/>
        </p:nvSpPr>
        <p:spPr>
          <a:xfrm>
            <a:off x="77320" y="1056624"/>
            <a:ext cx="4280366" cy="2862322"/>
          </a:xfrm>
          <a:prstGeom prst="rect">
            <a:avLst/>
          </a:prstGeom>
        </p:spPr>
        <p:txBody>
          <a:bodyPr wrap="square">
            <a:spAutoFit/>
          </a:bodyPr>
          <a:lstStyle/>
          <a:p>
            <a:pPr algn="l"/>
            <a:r>
              <a:rPr lang="en-US" sz="2000" dirty="0">
                <a:latin typeface="Arial" panose="020B0604020202020204" pitchFamily="34" charset="0"/>
                <a:cs typeface="Arial" panose="020B0604020202020204" pitchFamily="34" charset="0"/>
              </a:rPr>
              <a:t>Chromosome numbers can vary in two main </a:t>
            </a:r>
            <a:r>
              <a:rPr lang="en-US" sz="2000" dirty="0" smtClean="0">
                <a:latin typeface="Arial" panose="020B0604020202020204" pitchFamily="34" charset="0"/>
                <a:cs typeface="Arial" panose="020B0604020202020204" pitchFamily="34" charset="0"/>
              </a:rPr>
              <a:t>ways</a:t>
            </a:r>
          </a:p>
          <a:p>
            <a:pPr algn="l"/>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Euploidy</a:t>
            </a:r>
            <a:r>
              <a:rPr lang="en-US" sz="2000" dirty="0" smtClean="0">
                <a:latin typeface="Arial" panose="020B0604020202020204" pitchFamily="34" charset="0"/>
                <a:cs typeface="Arial" panose="020B0604020202020204" pitchFamily="34" charset="0"/>
              </a:rPr>
              <a:t>: Variation </a:t>
            </a:r>
            <a:r>
              <a:rPr lang="en-US" sz="2000" dirty="0">
                <a:latin typeface="Arial" panose="020B0604020202020204" pitchFamily="34" charset="0"/>
                <a:cs typeface="Arial" panose="020B0604020202020204" pitchFamily="34" charset="0"/>
              </a:rPr>
              <a:t>in the number of complete sets of chromosome</a:t>
            </a:r>
          </a:p>
          <a:p>
            <a:pPr algn="l"/>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Aneuploidy</a:t>
            </a:r>
            <a:r>
              <a:rPr lang="en-US" sz="2000" dirty="0" smtClean="0">
                <a:latin typeface="Arial" panose="020B0604020202020204" pitchFamily="34" charset="0"/>
                <a:cs typeface="Arial" panose="020B0604020202020204" pitchFamily="34" charset="0"/>
              </a:rPr>
              <a:t>: Variation </a:t>
            </a:r>
            <a:r>
              <a:rPr lang="en-US" sz="2000" dirty="0">
                <a:latin typeface="Arial" panose="020B0604020202020204" pitchFamily="34" charset="0"/>
                <a:cs typeface="Arial" panose="020B0604020202020204" pitchFamily="34" charset="0"/>
              </a:rPr>
              <a:t>in the number of particular chromosomes </a:t>
            </a:r>
            <a:r>
              <a:rPr lang="en-US" sz="2000" dirty="0" smtClean="0">
                <a:latin typeface="Arial" panose="020B0604020202020204" pitchFamily="34" charset="0"/>
                <a:cs typeface="Arial" panose="020B0604020202020204" pitchFamily="34" charset="0"/>
              </a:rPr>
              <a:t>within a set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3761" r="7052" b="3552"/>
          <a:stretch/>
        </p:blipFill>
        <p:spPr>
          <a:xfrm>
            <a:off x="4286248" y="1539887"/>
            <a:ext cx="4857752" cy="368575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39378" y="3615413"/>
            <a:ext cx="2346804" cy="28168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320" y="3844229"/>
            <a:ext cx="1423875" cy="1206602"/>
          </a:xfrm>
          <a:prstGeom prst="rect">
            <a:avLst/>
          </a:prstGeom>
        </p:spPr>
      </p:pic>
    </p:spTree>
    <p:extLst>
      <p:ext uri="{BB962C8B-B14F-4D97-AF65-F5344CB8AC3E}">
        <p14:creationId xmlns:p14="http://schemas.microsoft.com/office/powerpoint/2010/main" xmlns="" val="2532683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91"/>
            <a:ext cx="7886700" cy="1325563"/>
          </a:xfrm>
        </p:spPr>
        <p:txBody>
          <a:bodyPr/>
          <a:lstStyle/>
          <a:p>
            <a:r>
              <a:rPr lang="en-US" dirty="0" smtClean="0"/>
              <a:t>Some Important Definitions </a:t>
            </a:r>
            <a:endParaRPr lang="en-US" dirty="0"/>
          </a:p>
        </p:txBody>
      </p:sp>
      <p:sp>
        <p:nvSpPr>
          <p:cNvPr id="3" name="Content Placeholder 2"/>
          <p:cNvSpPr>
            <a:spLocks noGrp="1"/>
          </p:cNvSpPr>
          <p:nvPr>
            <p:ph idx="1"/>
          </p:nvPr>
        </p:nvSpPr>
        <p:spPr>
          <a:xfrm>
            <a:off x="285720" y="857232"/>
            <a:ext cx="8518712" cy="5809128"/>
          </a:xfrm>
        </p:spPr>
        <p:txBody>
          <a:bodyPr>
            <a:noAutofit/>
          </a:bodyPr>
          <a:lstStyle/>
          <a:p>
            <a:pPr marL="0" indent="0" algn="just">
              <a:lnSpc>
                <a:spcPct val="120000"/>
              </a:lnSpc>
              <a:buNone/>
            </a:pPr>
            <a:r>
              <a:rPr lang="en-US" sz="2000" dirty="0">
                <a:latin typeface="Arial" panose="020B0604020202020204" pitchFamily="34" charset="0"/>
                <a:cs typeface="Arial" panose="020B0604020202020204" pitchFamily="34" charset="0"/>
              </a:rPr>
              <a:t>DEFINITIONS:</a:t>
            </a:r>
          </a:p>
          <a:p>
            <a:pPr algn="just">
              <a:lnSpc>
                <a:spcPct val="120000"/>
              </a:lnSpc>
            </a:pPr>
            <a:r>
              <a:rPr lang="en-US" sz="2000" u="sng" dirty="0" smtClean="0">
                <a:latin typeface="Arial" panose="020B0604020202020204" pitchFamily="34" charset="0"/>
                <a:cs typeface="Arial" panose="020B0604020202020204" pitchFamily="34" charset="0"/>
              </a:rPr>
              <a:t>Ploidy:</a:t>
            </a:r>
            <a:r>
              <a:rPr lang="en-US" sz="2000" dirty="0" smtClean="0">
                <a:latin typeface="Arial" panose="020B0604020202020204" pitchFamily="34" charset="0"/>
                <a:cs typeface="Arial" panose="020B0604020202020204" pitchFamily="34" charset="0"/>
              </a:rPr>
              <a:t> number </a:t>
            </a:r>
            <a:r>
              <a:rPr lang="en-US" sz="2000" dirty="0">
                <a:latin typeface="Arial" panose="020B0604020202020204" pitchFamily="34" charset="0"/>
                <a:cs typeface="Arial" panose="020B0604020202020204" pitchFamily="34" charset="0"/>
              </a:rPr>
              <a:t>of basic chromosome sets (a diploid has 2 sets; a </a:t>
            </a:r>
            <a:r>
              <a:rPr lang="en-US" sz="2000" dirty="0" err="1">
                <a:latin typeface="Arial" panose="020B0604020202020204" pitchFamily="34" charset="0"/>
                <a:cs typeface="Arial" panose="020B0604020202020204" pitchFamily="34" charset="0"/>
              </a:rPr>
              <a:t>hexaploid</a:t>
            </a:r>
            <a:r>
              <a:rPr lang="en-US" sz="2000" dirty="0">
                <a:latin typeface="Arial" panose="020B0604020202020204" pitchFamily="34" charset="0"/>
                <a:cs typeface="Arial" panose="020B0604020202020204" pitchFamily="34" charset="0"/>
              </a:rPr>
              <a:t> has 6 sets)</a:t>
            </a:r>
          </a:p>
          <a:p>
            <a:pPr algn="just">
              <a:lnSpc>
                <a:spcPct val="120000"/>
              </a:lnSpc>
            </a:pPr>
            <a:r>
              <a:rPr lang="en-US" sz="2000" u="sng" dirty="0" err="1">
                <a:latin typeface="Arial" panose="020B0604020202020204" pitchFamily="34" charset="0"/>
                <a:cs typeface="Arial" panose="020B0604020202020204" pitchFamily="34" charset="0"/>
              </a:rPr>
              <a:t>Euploid</a:t>
            </a:r>
            <a:r>
              <a:rPr lang="en-US" sz="2000" dirty="0">
                <a:latin typeface="Arial" panose="020B0604020202020204" pitchFamily="34" charset="0"/>
                <a:cs typeface="Arial" panose="020B0604020202020204" pitchFamily="34" charset="0"/>
              </a:rPr>
              <a:t>: organism containing multiples of the basic chromosome set</a:t>
            </a:r>
          </a:p>
          <a:p>
            <a:pPr algn="just">
              <a:lnSpc>
                <a:spcPct val="120000"/>
              </a:lnSpc>
            </a:pPr>
            <a:r>
              <a:rPr lang="en-US" sz="2000" u="sng" dirty="0" err="1">
                <a:latin typeface="Arial" panose="020B0604020202020204" pitchFamily="34" charset="0"/>
                <a:cs typeface="Arial" panose="020B0604020202020204" pitchFamily="34" charset="0"/>
              </a:rPr>
              <a:t>Monoploid</a:t>
            </a:r>
            <a:r>
              <a:rPr lang="en-US" sz="2000" dirty="0">
                <a:latin typeface="Arial" panose="020B0604020202020204" pitchFamily="34" charset="0"/>
                <a:cs typeface="Arial" panose="020B0604020202020204" pitchFamily="34" charset="0"/>
              </a:rPr>
              <a:t>: organisms with one chromosome set </a:t>
            </a:r>
            <a:endParaRPr lang="en-US" sz="2000" dirty="0" smtClean="0">
              <a:latin typeface="Arial" panose="020B0604020202020204" pitchFamily="34" charset="0"/>
              <a:cs typeface="Arial" panose="020B0604020202020204" pitchFamily="34" charset="0"/>
            </a:endParaRPr>
          </a:p>
          <a:p>
            <a:pPr algn="just">
              <a:lnSpc>
                <a:spcPct val="120000"/>
              </a:lnSpc>
            </a:pPr>
            <a:r>
              <a:rPr lang="en-US" sz="2000" u="sng" dirty="0" err="1" smtClean="0">
                <a:latin typeface="Arial" panose="020B0604020202020204" pitchFamily="34" charset="0"/>
                <a:cs typeface="Arial" panose="020B0604020202020204" pitchFamily="34" charset="0"/>
              </a:rPr>
              <a:t>Polyploid</a:t>
            </a:r>
            <a:r>
              <a:rPr lang="en-US" sz="2000" dirty="0">
                <a:latin typeface="Arial" panose="020B0604020202020204" pitchFamily="34" charset="0"/>
                <a:cs typeface="Arial" panose="020B0604020202020204" pitchFamily="34" charset="0"/>
              </a:rPr>
              <a:t>: organism containing more than two chromosome sets</a:t>
            </a:r>
          </a:p>
          <a:p>
            <a:pPr algn="just">
              <a:lnSpc>
                <a:spcPct val="120000"/>
              </a:lnSpc>
            </a:pPr>
            <a:r>
              <a:rPr lang="en-US" sz="2000" u="sng" dirty="0">
                <a:latin typeface="Arial" panose="020B0604020202020204" pitchFamily="34" charset="0"/>
                <a:cs typeface="Arial" panose="020B0604020202020204" pitchFamily="34" charset="0"/>
              </a:rPr>
              <a:t>Basic chromosome number, x (also called </a:t>
            </a:r>
            <a:r>
              <a:rPr lang="en-US" sz="2000" u="sng" dirty="0" err="1">
                <a:latin typeface="Arial" panose="020B0604020202020204" pitchFamily="34" charset="0"/>
                <a:cs typeface="Arial" panose="020B0604020202020204" pitchFamily="34" charset="0"/>
              </a:rPr>
              <a:t>monoploid</a:t>
            </a:r>
            <a:r>
              <a:rPr lang="en-US" sz="2000" u="sng" dirty="0">
                <a:latin typeface="Arial" panose="020B0604020202020204" pitchFamily="34" charset="0"/>
                <a:cs typeface="Arial" panose="020B0604020202020204" pitchFamily="34" charset="0"/>
              </a:rPr>
              <a:t> number):</a:t>
            </a:r>
            <a:r>
              <a:rPr lang="en-US" sz="2000" dirty="0">
                <a:latin typeface="Arial" panose="020B0604020202020204" pitchFamily="34" charset="0"/>
                <a:cs typeface="Arial" panose="020B0604020202020204" pitchFamily="34" charset="0"/>
              </a:rPr>
              <a:t> the number of </a:t>
            </a:r>
            <a:r>
              <a:rPr lang="en-US" sz="2000" dirty="0" smtClean="0">
                <a:latin typeface="Arial" panose="020B0604020202020204" pitchFamily="34" charset="0"/>
                <a:cs typeface="Arial" panose="020B0604020202020204" pitchFamily="34" charset="0"/>
              </a:rPr>
              <a:t>different chromosomes </a:t>
            </a:r>
            <a:r>
              <a:rPr lang="en-US" sz="2000" dirty="0">
                <a:latin typeface="Arial" panose="020B0604020202020204" pitchFamily="34" charset="0"/>
                <a:cs typeface="Arial" panose="020B0604020202020204" pitchFamily="34" charset="0"/>
              </a:rPr>
              <a:t>that make up a single complete set. (In a diploid organism with 10 pairs </a:t>
            </a:r>
            <a:r>
              <a:rPr lang="en-US" sz="2000" dirty="0" smtClean="0">
                <a:latin typeface="Arial" panose="020B0604020202020204" pitchFamily="34" charset="0"/>
                <a:cs typeface="Arial" panose="020B0604020202020204" pitchFamily="34" charset="0"/>
              </a:rPr>
              <a:t>of chromosomes</a:t>
            </a:r>
            <a:r>
              <a:rPr lang="en-US" sz="2000" dirty="0">
                <a:latin typeface="Arial" panose="020B0604020202020204" pitchFamily="34" charset="0"/>
                <a:cs typeface="Arial" panose="020B0604020202020204" pitchFamily="34" charset="0"/>
              </a:rPr>
              <a:t>, x = 10)</a:t>
            </a:r>
          </a:p>
          <a:p>
            <a:pPr algn="just">
              <a:lnSpc>
                <a:spcPct val="120000"/>
              </a:lnSpc>
            </a:pPr>
            <a:r>
              <a:rPr lang="en-US" sz="2000" u="sng" dirty="0">
                <a:latin typeface="Arial" panose="020B0604020202020204" pitchFamily="34" charset="0"/>
                <a:cs typeface="Arial" panose="020B0604020202020204" pitchFamily="34" charset="0"/>
              </a:rPr>
              <a:t>Haploid number, n</a:t>
            </a:r>
            <a:r>
              <a:rPr lang="en-US" sz="2000" dirty="0">
                <a:latin typeface="Arial" panose="020B0604020202020204" pitchFamily="34" charset="0"/>
                <a:cs typeface="Arial" panose="020B0604020202020204" pitchFamily="34" charset="0"/>
              </a:rPr>
              <a:t>: number of chromosomes in the </a:t>
            </a:r>
            <a:r>
              <a:rPr lang="en-US" sz="2000" dirty="0" smtClean="0">
                <a:latin typeface="Arial" panose="020B0604020202020204" pitchFamily="34" charset="0"/>
                <a:cs typeface="Arial" panose="020B0604020202020204" pitchFamily="34" charset="0"/>
              </a:rPr>
              <a:t>gametes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6165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84331"/>
            <a:ext cx="7886700" cy="1687413"/>
          </a:xfrm>
        </p:spPr>
        <p:txBody>
          <a:bodyPr>
            <a:normAutofit lnSpcReduction="10000"/>
          </a:bodyPr>
          <a:lstStyle/>
          <a:p>
            <a:r>
              <a:rPr lang="en-US" sz="2400" u="sng" dirty="0">
                <a:solidFill>
                  <a:srgbClr val="C00000"/>
                </a:solidFill>
                <a:latin typeface="Arial" panose="020B0604020202020204" pitchFamily="34" charset="0"/>
                <a:cs typeface="Arial" panose="020B0604020202020204" pitchFamily="34" charset="0"/>
              </a:rPr>
              <a:t>Polyploidy</a:t>
            </a:r>
            <a:r>
              <a:rPr lang="en-US" sz="2400" dirty="0">
                <a:latin typeface="Arial" panose="020B0604020202020204" pitchFamily="34" charset="0"/>
                <a:cs typeface="Arial" panose="020B0604020202020204" pitchFamily="34" charset="0"/>
              </a:rPr>
              <a:t>: abnormal multiple of 23 chromosomes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Triploidy</a:t>
            </a:r>
            <a:r>
              <a:rPr lang="en-US" sz="2400" dirty="0">
                <a:latin typeface="Arial" panose="020B0604020202020204" pitchFamily="34" charset="0"/>
                <a:cs typeface="Arial" panose="020B0604020202020204" pitchFamily="34" charset="0"/>
              </a:rPr>
              <a:t>: 69 </a:t>
            </a:r>
            <a:r>
              <a:rPr lang="en-US" sz="2400" dirty="0" smtClean="0">
                <a:latin typeface="Arial" panose="020B0604020202020204" pitchFamily="34" charset="0"/>
                <a:cs typeface="Arial" panose="020B0604020202020204" pitchFamily="34" charset="0"/>
              </a:rPr>
              <a:t>chromosome, Tetraploidy: 92 chromosome,,,,</a:t>
            </a:r>
            <a:r>
              <a:rPr lang="en-US" sz="2400" dirty="0" err="1" smtClean="0">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Miscarried, stillbirth, or die shortly after birth </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None/>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5"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Numerical Chromosomal Abnormalities</a:t>
            </a:r>
            <a:br>
              <a:rPr lang="en-US" sz="3200" dirty="0" smtClean="0">
                <a:latin typeface="Arial" panose="020B0604020202020204" pitchFamily="34" charset="0"/>
                <a:cs typeface="Arial" panose="020B0604020202020204" pitchFamily="34" charset="0"/>
              </a:rPr>
            </a:br>
            <a:endParaRPr lang="en-US" sz="3200" dirty="0"/>
          </a:p>
        </p:txBody>
      </p:sp>
      <p:sp>
        <p:nvSpPr>
          <p:cNvPr id="9" name="Content Placeholder 2"/>
          <p:cNvSpPr txBox="1">
            <a:spLocks/>
          </p:cNvSpPr>
          <p:nvPr/>
        </p:nvSpPr>
        <p:spPr>
          <a:xfrm>
            <a:off x="0" y="2506662"/>
            <a:ext cx="85010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smtClean="0">
              <a:latin typeface="Arial" panose="020B0604020202020204" pitchFamily="34" charset="0"/>
              <a:cs typeface="Arial" panose="020B0604020202020204" pitchFamily="34" charset="0"/>
            </a:endParaRPr>
          </a:p>
          <a:p>
            <a:r>
              <a:rPr lang="en-US" sz="2400" u="sng" dirty="0" err="1" smtClean="0">
                <a:solidFill>
                  <a:srgbClr val="C00000"/>
                </a:solidFill>
                <a:latin typeface="Arial" panose="020B0604020202020204" pitchFamily="34" charset="0"/>
                <a:cs typeface="Arial" panose="020B0604020202020204" pitchFamily="34" charset="0"/>
              </a:rPr>
              <a:t>Aneuploidy</a:t>
            </a:r>
            <a:r>
              <a:rPr lang="en-US" sz="2400" u="sng" dirty="0" smtClean="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occurrence of one or more extra or missing chromosomes leading to an unbalanced chromosome complement</a:t>
            </a:r>
          </a:p>
          <a:p>
            <a:pPr indent="0">
              <a:buFont typeface="Calibri" panose="020F0502020204030204" pitchFamily="34" charset="0"/>
              <a:buChar char="‒"/>
            </a:pPr>
            <a:r>
              <a:rPr lang="en-US" sz="2400" b="1" dirty="0" smtClean="0">
                <a:latin typeface="Arial" panose="020B0604020202020204" pitchFamily="34" charset="0"/>
                <a:cs typeface="Arial" panose="020B0604020202020204" pitchFamily="34" charset="0"/>
              </a:rPr>
              <a:t>Autosomal Monosomy</a:t>
            </a:r>
            <a:r>
              <a:rPr lang="en-US" sz="2400" dirty="0" smtClean="0">
                <a:latin typeface="Arial" panose="020B0604020202020204" pitchFamily="34" charset="0"/>
                <a:cs typeface="Arial" panose="020B0604020202020204" pitchFamily="34" charset="0"/>
              </a:rPr>
              <a:t>: absence of one member of a pair of chromosomes</a:t>
            </a:r>
          </a:p>
          <a:p>
            <a:pPr indent="0">
              <a:buFont typeface="Calibri" panose="020F0502020204030204" pitchFamily="34" charset="0"/>
              <a:buChar char="‒"/>
            </a:pPr>
            <a:r>
              <a:rPr lang="en-US" sz="2400" b="1" dirty="0" smtClean="0">
                <a:latin typeface="Arial" panose="020B0604020202020204" pitchFamily="34" charset="0"/>
                <a:cs typeface="Arial" panose="020B0604020202020204" pitchFamily="34" charset="0"/>
              </a:rPr>
              <a:t>Autosomal Trisomy</a:t>
            </a:r>
            <a:r>
              <a:rPr lang="en-US" sz="2400" dirty="0" smtClean="0">
                <a:latin typeface="Arial" panose="020B0604020202020204" pitchFamily="34" charset="0"/>
                <a:cs typeface="Arial" panose="020B0604020202020204" pitchFamily="34" charset="0"/>
              </a:rPr>
              <a:t>: The presence of an extra chromosome</a:t>
            </a:r>
          </a:p>
          <a:p>
            <a:pPr indent="0">
              <a:buFont typeface="Calibri" panose="020F0502020204030204" pitchFamily="34" charset="0"/>
              <a:buChar char="‒"/>
            </a:pPr>
            <a:r>
              <a:rPr lang="en-US" sz="2400" b="1" dirty="0" smtClean="0">
                <a:latin typeface="Arial" panose="020B0604020202020204" pitchFamily="34" charset="0"/>
                <a:cs typeface="Arial" panose="020B0604020202020204" pitchFamily="34" charset="0"/>
              </a:rPr>
              <a:t>Sex chromosomal aneuploidy</a:t>
            </a:r>
          </a:p>
        </p:txBody>
      </p:sp>
    </p:spTree>
    <p:extLst>
      <p:ext uri="{BB962C8B-B14F-4D97-AF65-F5344CB8AC3E}">
        <p14:creationId xmlns:p14="http://schemas.microsoft.com/office/powerpoint/2010/main" xmlns="" val="84488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normAutofit fontScale="90000"/>
          </a:bodyPr>
          <a:lstStyle/>
          <a:p>
            <a:r>
              <a:rPr lang="en-US" dirty="0" smtClean="0"/>
              <a:t>Mechanisms </a:t>
            </a:r>
            <a:r>
              <a:rPr lang="en-US" dirty="0"/>
              <a:t>Leading to Aneuploidy</a:t>
            </a:r>
            <a:br>
              <a:rPr lang="en-US" dirty="0"/>
            </a:br>
            <a:endParaRPr lang="en-US" dirty="0"/>
          </a:p>
        </p:txBody>
      </p:sp>
      <p:sp>
        <p:nvSpPr>
          <p:cNvPr id="3" name="Content Placeholder 2"/>
          <p:cNvSpPr>
            <a:spLocks noGrp="1"/>
          </p:cNvSpPr>
          <p:nvPr>
            <p:ph idx="1"/>
          </p:nvPr>
        </p:nvSpPr>
        <p:spPr>
          <a:xfrm>
            <a:off x="1" y="1007510"/>
            <a:ext cx="8890553" cy="5532437"/>
          </a:xfrm>
        </p:spPr>
        <p:txBody>
          <a:bodyPr>
            <a:noAutofit/>
          </a:bodyPr>
          <a:lstStyle/>
          <a:p>
            <a:pPr>
              <a:buFont typeface="Wingdings" panose="05000000000000000000" pitchFamily="2" charset="2"/>
              <a:buChar char="q"/>
            </a:pPr>
            <a:r>
              <a:rPr lang="en-US" sz="2400" b="1" u="sng" dirty="0">
                <a:latin typeface="Arial" panose="020B0604020202020204" pitchFamily="34" charset="0"/>
                <a:cs typeface="Arial" panose="020B0604020202020204" pitchFamily="34" charset="0"/>
              </a:rPr>
              <a:t>Meiotic </a:t>
            </a:r>
            <a:r>
              <a:rPr lang="en-US" sz="2400" b="1" u="sng" dirty="0" smtClean="0">
                <a:latin typeface="Arial" panose="020B0604020202020204" pitchFamily="34" charset="0"/>
                <a:cs typeface="Arial" panose="020B0604020202020204" pitchFamily="34" charset="0"/>
              </a:rPr>
              <a:t>Nondisjunction</a:t>
            </a:r>
            <a:r>
              <a:rPr lang="en-US" sz="2400" b="1" dirty="0" smtClean="0">
                <a:latin typeface="Arial" panose="020B0604020202020204" pitchFamily="34" charset="0"/>
                <a:cs typeface="Arial" panose="020B0604020202020204" pitchFamily="34" charset="0"/>
              </a:rPr>
              <a:t>:</a:t>
            </a:r>
          </a:p>
          <a:p>
            <a:pPr>
              <a:lnSpc>
                <a:spcPct val="150000"/>
              </a:lnSpc>
            </a:pPr>
            <a:r>
              <a:rPr lang="en-US" sz="2000" dirty="0">
                <a:latin typeface="Arial" panose="020B0604020202020204" pitchFamily="34" charset="0"/>
                <a:cs typeface="Arial" panose="020B0604020202020204" pitchFamily="34" charset="0"/>
              </a:rPr>
              <a:t>Segregation of chromosomes in human meiosis </a:t>
            </a:r>
            <a:r>
              <a:rPr lang="en-US" sz="2000" dirty="0" smtClean="0">
                <a:latin typeface="Arial" panose="020B0604020202020204" pitchFamily="34" charset="0"/>
                <a:cs typeface="Arial" panose="020B0604020202020204" pitchFamily="34" charset="0"/>
              </a:rPr>
              <a:t>is remarkably error-prone</a:t>
            </a:r>
          </a:p>
          <a:p>
            <a:pPr>
              <a:lnSpc>
                <a:spcPct val="150000"/>
              </a:lnSpc>
            </a:pPr>
            <a:r>
              <a:rPr lang="en-US" sz="2000" dirty="0">
                <a:latin typeface="Arial" panose="020B0604020202020204" pitchFamily="34" charset="0"/>
                <a:cs typeface="Arial" panose="020B0604020202020204" pitchFamily="34" charset="0"/>
              </a:rPr>
              <a:t>Some consequences of these errors to </a:t>
            </a:r>
            <a:r>
              <a:rPr lang="en-US" sz="2000" dirty="0" smtClean="0">
                <a:latin typeface="Arial" panose="020B0604020202020204" pitchFamily="34" charset="0"/>
                <a:cs typeface="Arial" panose="020B0604020202020204" pitchFamily="34" charset="0"/>
              </a:rPr>
              <a:t>human reproductive </a:t>
            </a:r>
            <a:r>
              <a:rPr lang="en-US" sz="2000" dirty="0">
                <a:latin typeface="Arial" panose="020B0604020202020204" pitchFamily="34" charset="0"/>
                <a:cs typeface="Arial" panose="020B0604020202020204" pitchFamily="34" charset="0"/>
              </a:rPr>
              <a:t>health are failure of implantation, </a:t>
            </a:r>
            <a:r>
              <a:rPr lang="en-US" sz="2000" dirty="0" smtClean="0">
                <a:latin typeface="Arial" panose="020B0604020202020204" pitchFamily="34" charset="0"/>
                <a:cs typeface="Arial" panose="020B0604020202020204" pitchFamily="34" charset="0"/>
              </a:rPr>
              <a:t>early pregnancy </a:t>
            </a:r>
            <a:r>
              <a:rPr lang="en-US" sz="2000" dirty="0">
                <a:latin typeface="Arial" panose="020B0604020202020204" pitchFamily="34" charset="0"/>
                <a:cs typeface="Arial" panose="020B0604020202020204" pitchFamily="34" charset="0"/>
              </a:rPr>
              <a:t>loss and birth defects or developmental </a:t>
            </a:r>
            <a:r>
              <a:rPr lang="en-US" sz="2000" dirty="0" smtClean="0">
                <a:latin typeface="Arial" panose="020B0604020202020204" pitchFamily="34" charset="0"/>
                <a:cs typeface="Arial" panose="020B0604020202020204" pitchFamily="34" charset="0"/>
              </a:rPr>
              <a:t>delay in </a:t>
            </a:r>
            <a:r>
              <a:rPr lang="en-US" sz="2000" dirty="0" err="1">
                <a:latin typeface="Arial" panose="020B0604020202020204" pitchFamily="34" charset="0"/>
                <a:cs typeface="Arial" panose="020B0604020202020204" pitchFamily="34" charset="0"/>
              </a:rPr>
              <a:t>liveborns</a:t>
            </a:r>
            <a:r>
              <a:rPr lang="en-US" sz="2000" dirty="0" smtClean="0">
                <a:latin typeface="Arial" panose="020B0604020202020204" pitchFamily="34" charset="0"/>
                <a:cs typeface="Arial" panose="020B0604020202020204" pitchFamily="34" charset="0"/>
              </a:rPr>
              <a:t>.</a:t>
            </a:r>
          </a:p>
          <a:p>
            <a:pPr>
              <a:lnSpc>
                <a:spcPct val="150000"/>
              </a:lnSpc>
            </a:pPr>
            <a:r>
              <a:rPr lang="en-US" sz="2000" b="1" dirty="0">
                <a:latin typeface="Arial" panose="020B0604020202020204" pitchFamily="34" charset="0"/>
                <a:cs typeface="Arial" panose="020B0604020202020204" pitchFamily="34" charset="0"/>
              </a:rPr>
              <a:t>Chromosome nondisjunction </a:t>
            </a:r>
            <a:r>
              <a:rPr lang="en-US" sz="2000" dirty="0">
                <a:latin typeface="Arial" panose="020B0604020202020204" pitchFamily="34" charset="0"/>
                <a:cs typeface="Arial" panose="020B0604020202020204" pitchFamily="34" charset="0"/>
              </a:rPr>
              <a:t>is defined as the </a:t>
            </a:r>
            <a:r>
              <a:rPr lang="en-US" sz="2000" dirty="0" smtClean="0">
                <a:latin typeface="Arial" panose="020B0604020202020204" pitchFamily="34" charset="0"/>
                <a:cs typeface="Arial" panose="020B0604020202020204" pitchFamily="34" charset="0"/>
              </a:rPr>
              <a:t>unbalanced segregation </a:t>
            </a:r>
            <a:r>
              <a:rPr lang="en-US" sz="2000" dirty="0">
                <a:latin typeface="Arial" panose="020B0604020202020204" pitchFamily="34" charset="0"/>
                <a:cs typeface="Arial" panose="020B0604020202020204" pitchFamily="34" charset="0"/>
              </a:rPr>
              <a:t>of chromosomes leading to </a:t>
            </a:r>
            <a:r>
              <a:rPr lang="en-US" sz="2000" dirty="0" smtClean="0">
                <a:latin typeface="Arial" panose="020B0604020202020204" pitchFamily="34" charset="0"/>
                <a:cs typeface="Arial" panose="020B0604020202020204" pitchFamily="34" charset="0"/>
              </a:rPr>
              <a:t>aneuploidy and </a:t>
            </a:r>
            <a:r>
              <a:rPr lang="en-US" sz="2000" dirty="0">
                <a:latin typeface="Arial" panose="020B0604020202020204" pitchFamily="34" charset="0"/>
                <a:cs typeface="Arial" panose="020B0604020202020204" pitchFamily="34" charset="0"/>
              </a:rPr>
              <a:t>may occur at meiosis I(when homologous </a:t>
            </a:r>
            <a:r>
              <a:rPr lang="en-US" sz="2000" dirty="0" smtClean="0">
                <a:latin typeface="Arial" panose="020B0604020202020204" pitchFamily="34" charset="0"/>
                <a:cs typeface="Arial" panose="020B0604020202020204" pitchFamily="34" charset="0"/>
              </a:rPr>
              <a:t>chromosomes segregate </a:t>
            </a:r>
            <a:r>
              <a:rPr lang="en-US" sz="2000" dirty="0">
                <a:latin typeface="Arial" panose="020B0604020202020204" pitchFamily="34" charset="0"/>
                <a:cs typeface="Arial" panose="020B0604020202020204" pitchFamily="34" charset="0"/>
              </a:rPr>
              <a:t>to opposite poles) or at meiosis II (</a:t>
            </a:r>
            <a:r>
              <a:rPr lang="en-US" sz="2000" dirty="0" smtClean="0">
                <a:latin typeface="Arial" panose="020B0604020202020204" pitchFamily="34" charset="0"/>
                <a:cs typeface="Arial" panose="020B0604020202020204" pitchFamily="34" charset="0"/>
              </a:rPr>
              <a:t>when the </a:t>
            </a:r>
            <a:r>
              <a:rPr lang="en-US" sz="2000" dirty="0">
                <a:latin typeface="Arial" panose="020B0604020202020204" pitchFamily="34" charset="0"/>
                <a:cs typeface="Arial" panose="020B0604020202020204" pitchFamily="34" charset="0"/>
              </a:rPr>
              <a:t>two sister chromatids separate at the centromere </a:t>
            </a:r>
            <a:r>
              <a:rPr lang="en-US" sz="2000" dirty="0" smtClean="0">
                <a:latin typeface="Arial" panose="020B0604020202020204" pitchFamily="34" charset="0"/>
                <a:cs typeface="Arial" panose="020B0604020202020204" pitchFamily="34" charset="0"/>
              </a:rPr>
              <a:t>and segregate </a:t>
            </a:r>
            <a:r>
              <a:rPr lang="en-US" sz="2000" dirty="0">
                <a:latin typeface="Arial" panose="020B0604020202020204" pitchFamily="34" charset="0"/>
                <a:cs typeface="Arial" panose="020B0604020202020204" pitchFamily="34" charset="0"/>
              </a:rPr>
              <a:t>to opposite poles</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585596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17445" y="974035"/>
            <a:ext cx="8095421" cy="5685182"/>
          </a:xfrm>
        </p:spPr>
      </p:pic>
      <p:sp>
        <p:nvSpPr>
          <p:cNvPr id="4" name="Title 1"/>
          <p:cNvSpPr txBox="1">
            <a:spLocks/>
          </p:cNvSpPr>
          <p:nvPr/>
        </p:nvSpPr>
        <p:spPr>
          <a:xfrm>
            <a:off x="0" y="1"/>
            <a:ext cx="78867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Mechanisms Leading to Aneuploidy</a:t>
            </a:r>
            <a:br>
              <a:rPr lang="en-US" dirty="0" smtClean="0"/>
            </a:br>
            <a:endParaRPr lang="en-US" dirty="0"/>
          </a:p>
        </p:txBody>
      </p:sp>
    </p:spTree>
    <p:extLst>
      <p:ext uri="{BB962C8B-B14F-4D97-AF65-F5344CB8AC3E}">
        <p14:creationId xmlns:p14="http://schemas.microsoft.com/office/powerpoint/2010/main" xmlns="" val="273950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6" y="1050372"/>
            <a:ext cx="5651858" cy="4351338"/>
          </a:xfrm>
        </p:spPr>
        <p:txBody>
          <a:bodyPr>
            <a:normAutofit fontScale="77500" lnSpcReduction="20000"/>
          </a:bodyPr>
          <a:lstStyle/>
          <a:p>
            <a:r>
              <a:rPr lang="en-US" dirty="0"/>
              <a:t>The vast majority of aneuploidy in humans is maternal in origin (i.e. due to an error present in the oocyte) and its incidence increases dramatically with maternal </a:t>
            </a:r>
            <a:r>
              <a:rPr lang="en-US" dirty="0" smtClean="0"/>
              <a:t>age</a:t>
            </a:r>
          </a:p>
          <a:p>
            <a:pPr marL="0" indent="0">
              <a:buNone/>
            </a:pPr>
            <a:endParaRPr lang="en-US" dirty="0"/>
          </a:p>
          <a:p>
            <a:r>
              <a:rPr lang="en-US" dirty="0" smtClean="0"/>
              <a:t>Why do most </a:t>
            </a:r>
            <a:r>
              <a:rPr lang="en-US" dirty="0"/>
              <a:t>aneuploidy derives from errors in maternal </a:t>
            </a:r>
            <a:r>
              <a:rPr lang="en-US" dirty="0" smtClean="0"/>
              <a:t>meiosis?</a:t>
            </a:r>
          </a:p>
          <a:p>
            <a:pPr marL="631825" indent="-631825">
              <a:buNone/>
            </a:pPr>
            <a:r>
              <a:rPr lang="en-US" dirty="0"/>
              <a:t>         </a:t>
            </a:r>
            <a:r>
              <a:rPr lang="en-US" sz="1900" dirty="0">
                <a:latin typeface="Arial" panose="020B0604020202020204" pitchFamily="34" charset="0"/>
                <a:cs typeface="Arial" panose="020B0604020202020204" pitchFamily="34" charset="0"/>
              </a:rPr>
              <a:t>likely because </a:t>
            </a:r>
            <a:r>
              <a:rPr lang="en-US" sz="1900" dirty="0" smtClean="0">
                <a:latin typeface="Arial" panose="020B0604020202020204" pitchFamily="34" charset="0"/>
                <a:cs typeface="Arial" panose="020B0604020202020204" pitchFamily="34" charset="0"/>
              </a:rPr>
              <a:t>of the critical </a:t>
            </a:r>
            <a:r>
              <a:rPr lang="en-US" sz="1900" dirty="0">
                <a:latin typeface="Arial" panose="020B0604020202020204" pitchFamily="34" charset="0"/>
                <a:cs typeface="Arial" panose="020B0604020202020204" pitchFamily="34" charset="0"/>
              </a:rPr>
              <a:t>difference in the meiotic process between males and females</a:t>
            </a:r>
            <a:endParaRPr lang="en-US" sz="1900" dirty="0" smtClean="0">
              <a:latin typeface="Arial" panose="020B0604020202020204" pitchFamily="34" charset="0"/>
              <a:cs typeface="Arial" panose="020B0604020202020204" pitchFamily="34" charset="0"/>
            </a:endParaRPr>
          </a:p>
          <a:p>
            <a:pPr marL="0" indent="0">
              <a:buNone/>
            </a:pPr>
            <a:endParaRPr lang="en-US" dirty="0" smtClean="0"/>
          </a:p>
          <a:p>
            <a:r>
              <a:rPr lang="en-US" dirty="0"/>
              <a:t>  Why does aneuploidy increase with maternal age?</a:t>
            </a:r>
          </a:p>
        </p:txBody>
      </p:sp>
      <p:sp>
        <p:nvSpPr>
          <p:cNvPr id="4" name="Title 1"/>
          <p:cNvSpPr txBox="1">
            <a:spLocks noGrp="1"/>
          </p:cNvSpPr>
          <p:nvPr>
            <p:ph type="title"/>
          </p:nvPr>
        </p:nvSpPr>
        <p:spPr>
          <a:xfrm>
            <a:off x="0" y="1"/>
            <a:ext cx="78867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Mechanisms Leading to Aneuploidy</a:t>
            </a:r>
            <a:br>
              <a:rPr lang="en-US" dirty="0" smtClean="0"/>
            </a:br>
            <a:endParaRPr lang="en-US" dirty="0"/>
          </a:p>
        </p:txBody>
      </p:sp>
      <p:sp>
        <p:nvSpPr>
          <p:cNvPr id="5" name="Rectangle 4"/>
          <p:cNvSpPr/>
          <p:nvPr/>
        </p:nvSpPr>
        <p:spPr>
          <a:xfrm>
            <a:off x="500034" y="5429264"/>
            <a:ext cx="5143536" cy="830997"/>
          </a:xfrm>
          <a:prstGeom prst="rect">
            <a:avLst/>
          </a:prstGeom>
        </p:spPr>
        <p:txBody>
          <a:bodyPr wrap="square">
            <a:spAutoFit/>
          </a:bodyPr>
          <a:lstStyle/>
          <a:p>
            <a:pPr marL="285750" indent="-285750" algn="l"/>
            <a:r>
              <a:rPr lang="en-US" sz="1600" dirty="0" smtClean="0">
                <a:latin typeface="Arial" panose="020B0604020202020204" pitchFamily="34" charset="0"/>
                <a:cs typeface="Arial" panose="020B0604020202020204" pitchFamily="34" charset="0"/>
              </a:rPr>
              <a:t>Recombination errors in early meiosis</a:t>
            </a:r>
          </a:p>
          <a:p>
            <a:pPr marL="285750" indent="-285750" algn="l"/>
            <a:r>
              <a:rPr lang="en-US" sz="1600" dirty="0" smtClean="0">
                <a:latin typeface="Arial" panose="020B0604020202020204" pitchFamily="34" charset="0"/>
                <a:cs typeface="Arial" panose="020B0604020202020204" pitchFamily="34" charset="0"/>
              </a:rPr>
              <a:t>A defective spindle assembly checkpoint in meiosis I</a:t>
            </a:r>
          </a:p>
          <a:p>
            <a:pPr marL="285750" indent="-285750" algn="l"/>
            <a:r>
              <a:rPr lang="en-US" sz="1600" dirty="0" smtClean="0">
                <a:latin typeface="Arial" panose="020B0604020202020204" pitchFamily="34" charset="0"/>
                <a:cs typeface="Arial" panose="020B0604020202020204" pitchFamily="34" charset="0"/>
              </a:rPr>
              <a:t>Deterioration of sister </a:t>
            </a:r>
            <a:r>
              <a:rPr lang="en-US" sz="1600" dirty="0" err="1" smtClean="0">
                <a:latin typeface="Arial" panose="020B0604020202020204" pitchFamily="34" charset="0"/>
                <a:cs typeface="Arial" panose="020B0604020202020204" pitchFamily="34" charset="0"/>
              </a:rPr>
              <a:t>chromatid</a:t>
            </a:r>
            <a:r>
              <a:rPr lang="en-US" sz="1600" dirty="0" smtClean="0">
                <a:latin typeface="Arial" panose="020B0604020202020204" pitchFamily="34" charset="0"/>
                <a:cs typeface="Arial" panose="020B0604020202020204" pitchFamily="34" charset="0"/>
              </a:rPr>
              <a:t> cohesion with age</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4301" t="2984" r="2879" b="3385"/>
          <a:stretch/>
        </p:blipFill>
        <p:spPr>
          <a:xfrm>
            <a:off x="5651858" y="820271"/>
            <a:ext cx="3374481" cy="5580530"/>
          </a:xfrm>
          <a:prstGeom prst="rect">
            <a:avLst/>
          </a:prstGeom>
        </p:spPr>
      </p:pic>
    </p:spTree>
    <p:extLst>
      <p:ext uri="{BB962C8B-B14F-4D97-AF65-F5344CB8AC3E}">
        <p14:creationId xmlns:p14="http://schemas.microsoft.com/office/powerpoint/2010/main" xmlns="" val="7048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285852" y="1071546"/>
            <a:ext cx="6625526" cy="4043779"/>
          </a:xfrm>
        </p:spPr>
      </p:pic>
      <p:sp>
        <p:nvSpPr>
          <p:cNvPr id="5"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Chromosomes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4881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000628" y="1357298"/>
            <a:ext cx="3030635" cy="5049805"/>
          </a:xfrm>
        </p:spPr>
      </p:pic>
      <p:sp>
        <p:nvSpPr>
          <p:cNvPr id="4" name="Title 1"/>
          <p:cNvSpPr txBox="1">
            <a:spLocks/>
          </p:cNvSpPr>
          <p:nvPr/>
        </p:nvSpPr>
        <p:spPr>
          <a:xfrm>
            <a:off x="0" y="1"/>
            <a:ext cx="78867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Mechanisms Leading to Aneuploidy</a:t>
            </a:r>
            <a:br>
              <a:rPr lang="en-US" dirty="0" smtClean="0"/>
            </a:b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78135" y="1236696"/>
            <a:ext cx="3283125" cy="5049805"/>
          </a:xfrm>
          <a:prstGeom prst="rect">
            <a:avLst/>
          </a:prstGeom>
        </p:spPr>
      </p:pic>
      <p:cxnSp>
        <p:nvCxnSpPr>
          <p:cNvPr id="8" name="Straight Arrow Connector 7"/>
          <p:cNvCxnSpPr/>
          <p:nvPr/>
        </p:nvCxnSpPr>
        <p:spPr>
          <a:xfrm flipH="1">
            <a:off x="6279356" y="2114551"/>
            <a:ext cx="867966"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47322" y="1871663"/>
            <a:ext cx="1060847"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At Puberty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03373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5231219" cy="5718176"/>
          </a:xfrm>
        </p:spPr>
        <p:txBody>
          <a:bodyPr>
            <a:normAutofit fontScale="92500" lnSpcReduction="10000"/>
          </a:bodyPr>
          <a:lstStyle/>
          <a:p>
            <a:pPr>
              <a:buFont typeface="Wingdings" panose="05000000000000000000" pitchFamily="2" charset="2"/>
              <a:buChar char="q"/>
            </a:pPr>
            <a:r>
              <a:rPr lang="en-US" sz="2400" b="1" dirty="0">
                <a:latin typeface="Arial" panose="020B0604020202020204" pitchFamily="34" charset="0"/>
                <a:cs typeface="Arial" panose="020B0604020202020204" pitchFamily="34" charset="0"/>
              </a:rPr>
              <a:t>Mitotic </a:t>
            </a:r>
            <a:r>
              <a:rPr lang="en-US" sz="2400" b="1" dirty="0" smtClean="0">
                <a:latin typeface="Arial" panose="020B0604020202020204" pitchFamily="34" charset="0"/>
                <a:cs typeface="Arial" panose="020B0604020202020204" pitchFamily="34" charset="0"/>
              </a:rPr>
              <a:t>Nondisjunction</a:t>
            </a:r>
          </a:p>
          <a:p>
            <a:pPr marL="0" indent="0">
              <a:buNone/>
            </a:pPr>
            <a:endParaRPr lang="en-US" sz="2400" b="1"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Chromosome </a:t>
            </a:r>
            <a:r>
              <a:rPr lang="en-US" sz="2400" dirty="0">
                <a:latin typeface="Arial" panose="020B0604020202020204" pitchFamily="34" charset="0"/>
                <a:cs typeface="Arial" panose="020B0604020202020204" pitchFamily="34" charset="0"/>
              </a:rPr>
              <a:t>segregation errors may also occur </a:t>
            </a:r>
            <a:r>
              <a:rPr lang="en-US" sz="2400" dirty="0" smtClean="0">
                <a:latin typeface="Arial" panose="020B0604020202020204" pitchFamily="34" charset="0"/>
                <a:cs typeface="Arial" panose="020B0604020202020204" pitchFamily="34" charset="0"/>
              </a:rPr>
              <a:t>during mitotic </a:t>
            </a:r>
            <a:r>
              <a:rPr lang="en-US" sz="2400" dirty="0">
                <a:latin typeface="Arial" panose="020B0604020202020204" pitchFamily="34" charset="0"/>
                <a:cs typeface="Arial" panose="020B0604020202020204" pitchFamily="34" charset="0"/>
              </a:rPr>
              <a:t>cell divisions and thus lead to mosaicism, with </a:t>
            </a:r>
            <a:r>
              <a:rPr lang="en-US" sz="2400" dirty="0" smtClean="0">
                <a:latin typeface="Arial" panose="020B0604020202020204" pitchFamily="34" charset="0"/>
                <a:cs typeface="Arial" panose="020B0604020202020204" pitchFamily="34" charset="0"/>
              </a:rPr>
              <a:t>the presence </a:t>
            </a:r>
            <a:r>
              <a:rPr lang="en-US" sz="2400" dirty="0">
                <a:latin typeface="Arial" panose="020B0604020202020204" pitchFamily="34" charset="0"/>
                <a:cs typeface="Arial" panose="020B0604020202020204" pitchFamily="34" charset="0"/>
              </a:rPr>
              <a:t>of both aneuploid and normal diploid cells </a:t>
            </a:r>
            <a:r>
              <a:rPr lang="en-US" sz="2400" dirty="0" smtClean="0">
                <a:latin typeface="Arial" panose="020B0604020202020204" pitchFamily="34" charset="0"/>
                <a:cs typeface="Arial" panose="020B0604020202020204" pitchFamily="34" charset="0"/>
              </a:rPr>
              <a:t>within one individual</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Mitotic errors occurring </a:t>
            </a:r>
            <a:r>
              <a:rPr lang="en-US" sz="2400" dirty="0" smtClean="0">
                <a:latin typeface="Arial" panose="020B0604020202020204" pitchFamily="34" charset="0"/>
                <a:cs typeface="Arial" panose="020B0604020202020204" pitchFamily="34" charset="0"/>
              </a:rPr>
              <a:t>during early </a:t>
            </a:r>
            <a:r>
              <a:rPr lang="en-US" sz="2400" dirty="0">
                <a:latin typeface="Arial" panose="020B0604020202020204" pitchFamily="34" charset="0"/>
                <a:cs typeface="Arial" panose="020B0604020202020204" pitchFamily="34" charset="0"/>
              </a:rPr>
              <a:t>development may lead to a mixture of abnormal </a:t>
            </a:r>
            <a:r>
              <a:rPr lang="en-US" sz="2400" dirty="0" smtClean="0">
                <a:latin typeface="Arial" panose="020B0604020202020204" pitchFamily="34" charset="0"/>
                <a:cs typeface="Arial" panose="020B0604020202020204" pitchFamily="34" charset="0"/>
              </a:rPr>
              <a:t>and normal </a:t>
            </a:r>
            <a:r>
              <a:rPr lang="en-US" sz="2400" dirty="0">
                <a:latin typeface="Arial" panose="020B0604020202020204" pitchFamily="34" charset="0"/>
                <a:cs typeface="Arial" panose="020B0604020202020204" pitchFamily="34" charset="0"/>
              </a:rPr>
              <a:t>cells in the developing </a:t>
            </a:r>
            <a:r>
              <a:rPr lang="en-US" sz="2400" dirty="0" smtClean="0">
                <a:latin typeface="Arial" panose="020B0604020202020204" pitchFamily="34" charset="0"/>
                <a:cs typeface="Arial" panose="020B0604020202020204" pitchFamily="34" charset="0"/>
              </a:rPr>
              <a:t>embryo</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Mosaicism is when a person has 2 or more genetically different sets of cells in their body</a:t>
            </a:r>
          </a:p>
        </p:txBody>
      </p:sp>
      <p:sp>
        <p:nvSpPr>
          <p:cNvPr id="4" name="Title 1"/>
          <p:cNvSpPr txBox="1">
            <a:spLocks/>
          </p:cNvSpPr>
          <p:nvPr/>
        </p:nvSpPr>
        <p:spPr>
          <a:xfrm>
            <a:off x="0" y="1"/>
            <a:ext cx="78867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Mechanisms Leading to Aneuploidy</a:t>
            </a:r>
            <a:br>
              <a:rPr lang="en-US" dirty="0" smtClean="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31220" y="1665614"/>
            <a:ext cx="3912781" cy="3664669"/>
          </a:xfrm>
          <a:prstGeom prst="rect">
            <a:avLst/>
          </a:prstGeom>
        </p:spPr>
      </p:pic>
    </p:spTree>
    <p:extLst>
      <p:ext uri="{BB962C8B-B14F-4D97-AF65-F5344CB8AC3E}">
        <p14:creationId xmlns:p14="http://schemas.microsoft.com/office/powerpoint/2010/main" xmlns="" val="3160040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61" r="7052" b="3552"/>
          <a:stretch/>
        </p:blipFill>
        <p:spPr>
          <a:xfrm>
            <a:off x="1082047" y="548934"/>
            <a:ext cx="7310839" cy="5242265"/>
          </a:xfrm>
          <a:prstGeom prst="rect">
            <a:avLst/>
          </a:prstGeom>
        </p:spPr>
      </p:pic>
      <p:sp>
        <p:nvSpPr>
          <p:cNvPr id="5" name="Rectangle 4"/>
          <p:cNvSpPr/>
          <p:nvPr/>
        </p:nvSpPr>
        <p:spPr>
          <a:xfrm>
            <a:off x="3102429" y="3429000"/>
            <a:ext cx="1839686" cy="11865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60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normAutofit fontScale="90000"/>
          </a:bodyPr>
          <a:lstStyle/>
          <a:p>
            <a:r>
              <a:rPr lang="en-US" dirty="0" smtClean="0"/>
              <a:t>Polyploidy: Triploidy as an example  </a:t>
            </a:r>
            <a:endParaRPr lang="en-US" dirty="0"/>
          </a:p>
        </p:txBody>
      </p:sp>
      <p:sp>
        <p:nvSpPr>
          <p:cNvPr id="3" name="Content Placeholder 2"/>
          <p:cNvSpPr>
            <a:spLocks noGrp="1"/>
          </p:cNvSpPr>
          <p:nvPr>
            <p:ph idx="1"/>
          </p:nvPr>
        </p:nvSpPr>
        <p:spPr>
          <a:xfrm>
            <a:off x="142844" y="1142984"/>
            <a:ext cx="6370544" cy="5334934"/>
          </a:xfrm>
        </p:spPr>
        <p:txBody>
          <a:bodyPr>
            <a:normAutofit fontScale="92500" lnSpcReduction="20000"/>
          </a:bodyPr>
          <a:lstStyle/>
          <a:p>
            <a:r>
              <a:rPr lang="en-US" dirty="0"/>
              <a:t>Triploidy is one of the most common </a:t>
            </a:r>
            <a:r>
              <a:rPr lang="en-US" dirty="0" smtClean="0"/>
              <a:t>chromosome abnormalities </a:t>
            </a:r>
            <a:r>
              <a:rPr lang="en-US" dirty="0"/>
              <a:t>in humans, occurring in </a:t>
            </a:r>
            <a:r>
              <a:rPr lang="en-US" dirty="0" smtClean="0"/>
              <a:t>approximately 1 </a:t>
            </a:r>
            <a:r>
              <a:rPr lang="en-US" dirty="0"/>
              <a:t>– 2 % of all </a:t>
            </a:r>
            <a:r>
              <a:rPr lang="en-US" dirty="0" smtClean="0"/>
              <a:t>conceptuses</a:t>
            </a:r>
          </a:p>
          <a:p>
            <a:r>
              <a:rPr lang="en-US" dirty="0"/>
              <a:t>Causes: </a:t>
            </a:r>
            <a:endParaRPr lang="en-US" dirty="0" smtClean="0"/>
          </a:p>
          <a:p>
            <a:pPr marL="685800" indent="-457200">
              <a:buFont typeface="Wingdings" panose="05000000000000000000" pitchFamily="2" charset="2"/>
              <a:buChar char="Ø"/>
            </a:pPr>
            <a:r>
              <a:rPr lang="en-US" dirty="0" smtClean="0"/>
              <a:t>double </a:t>
            </a:r>
            <a:r>
              <a:rPr lang="en-US" dirty="0"/>
              <a:t>fertilization of an ovum (</a:t>
            </a:r>
            <a:r>
              <a:rPr lang="en-US" dirty="0" err="1" smtClean="0"/>
              <a:t>dispermy</a:t>
            </a:r>
            <a:r>
              <a:rPr lang="en-US" dirty="0" smtClean="0"/>
              <a:t>)</a:t>
            </a:r>
          </a:p>
          <a:p>
            <a:pPr marL="685800" indent="-457200">
              <a:buFont typeface="Wingdings" panose="05000000000000000000" pitchFamily="2" charset="2"/>
              <a:buChar char="Ø"/>
            </a:pPr>
            <a:r>
              <a:rPr lang="en-US" dirty="0" smtClean="0"/>
              <a:t>fertilization </a:t>
            </a:r>
            <a:r>
              <a:rPr lang="en-US" dirty="0"/>
              <a:t>of the ovum by a diploid </a:t>
            </a:r>
            <a:r>
              <a:rPr lang="en-US" dirty="0" smtClean="0"/>
              <a:t>sperm</a:t>
            </a:r>
          </a:p>
          <a:p>
            <a:pPr marL="685800" indent="-457200">
              <a:buFont typeface="Wingdings" panose="05000000000000000000" pitchFamily="2" charset="2"/>
              <a:buChar char="Ø"/>
            </a:pPr>
            <a:r>
              <a:rPr lang="en-US" dirty="0" smtClean="0"/>
              <a:t>failure </a:t>
            </a:r>
            <a:r>
              <a:rPr lang="en-US" dirty="0"/>
              <a:t>of loss of the polar body of the </a:t>
            </a:r>
            <a:r>
              <a:rPr lang="en-US" dirty="0" smtClean="0"/>
              <a:t>ovum</a:t>
            </a:r>
          </a:p>
          <a:p>
            <a:r>
              <a:rPr lang="en-US" dirty="0" smtClean="0"/>
              <a:t>The </a:t>
            </a:r>
            <a:r>
              <a:rPr lang="en-US" dirty="0"/>
              <a:t>resulting karyotype may be 69, XXX or 69, XXY or 69, XYY.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9388" y="1704258"/>
            <a:ext cx="2429283" cy="2955589"/>
          </a:xfrm>
          <a:prstGeom prst="rect">
            <a:avLst/>
          </a:prstGeom>
        </p:spPr>
      </p:pic>
      <p:sp>
        <p:nvSpPr>
          <p:cNvPr id="5" name="TextBox 4"/>
          <p:cNvSpPr txBox="1"/>
          <p:nvPr/>
        </p:nvSpPr>
        <p:spPr>
          <a:xfrm>
            <a:off x="7120218" y="702686"/>
            <a:ext cx="1532965" cy="1292662"/>
          </a:xfrm>
          <a:prstGeom prst="rect">
            <a:avLst/>
          </a:prstGeom>
          <a:noFill/>
        </p:spPr>
        <p:txBody>
          <a:bodyPr wrap="square" rtlCol="0">
            <a:spAutoFit/>
          </a:bodyPr>
          <a:lstStyle/>
          <a:p>
            <a:r>
              <a:rPr lang="en-US" sz="2000" dirty="0" smtClean="0">
                <a:solidFill>
                  <a:schemeClr val="accent1">
                    <a:lumMod val="50000"/>
                  </a:schemeClr>
                </a:solidFill>
                <a:latin typeface="Arial" panose="020B0604020202020204" pitchFamily="34" charset="0"/>
                <a:cs typeface="Arial" panose="020B0604020202020204" pitchFamily="34" charset="0"/>
              </a:rPr>
              <a:t>Triploid Karyotype</a:t>
            </a:r>
          </a:p>
          <a:p>
            <a:r>
              <a:rPr lang="en-AE" sz="2000" dirty="0" smtClean="0">
                <a:solidFill>
                  <a:schemeClr val="accent1">
                    <a:lumMod val="50000"/>
                  </a:schemeClr>
                </a:solidFill>
                <a:latin typeface="Arial" panose="020B0604020202020204" pitchFamily="34" charset="0"/>
                <a:cs typeface="Arial" panose="020B0604020202020204" pitchFamily="34" charset="0"/>
              </a:rPr>
              <a:t>69</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smtClean="0">
                <a:solidFill>
                  <a:schemeClr val="accent1">
                    <a:lumMod val="50000"/>
                  </a:schemeClr>
                </a:solidFill>
                <a:latin typeface="Arial" panose="020B0604020202020204" pitchFamily="34" charset="0"/>
                <a:cs typeface="Arial" panose="020B0604020202020204" pitchFamily="34" charset="0"/>
              </a:rPr>
              <a:t>XXY</a:t>
            </a:r>
          </a:p>
          <a:p>
            <a:endParaRPr lang="en-US" dirty="0"/>
          </a:p>
        </p:txBody>
      </p:sp>
    </p:spTree>
    <p:extLst>
      <p:ext uri="{BB962C8B-B14F-4D97-AF65-F5344CB8AC3E}">
        <p14:creationId xmlns:p14="http://schemas.microsoft.com/office/powerpoint/2010/main" xmlns="" val="177905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61" r="7052" b="3552"/>
          <a:stretch/>
        </p:blipFill>
        <p:spPr>
          <a:xfrm>
            <a:off x="668390" y="665048"/>
            <a:ext cx="7310839" cy="5242265"/>
          </a:xfrm>
          <a:prstGeom prst="rect">
            <a:avLst/>
          </a:prstGeom>
        </p:spPr>
      </p:pic>
      <p:sp>
        <p:nvSpPr>
          <p:cNvPr id="5" name="Rectangle 4"/>
          <p:cNvSpPr/>
          <p:nvPr/>
        </p:nvSpPr>
        <p:spPr>
          <a:xfrm>
            <a:off x="5660573" y="2336800"/>
            <a:ext cx="1240971" cy="5950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6628" y="5130800"/>
            <a:ext cx="805544" cy="776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80114" y="5130800"/>
            <a:ext cx="1099457" cy="776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8305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lstStyle/>
          <a:p>
            <a:r>
              <a:rPr lang="en-US" dirty="0" smtClean="0"/>
              <a:t>Aneuploidy</a:t>
            </a:r>
            <a:endParaRPr lang="en-US" dirty="0"/>
          </a:p>
        </p:txBody>
      </p:sp>
      <p:sp>
        <p:nvSpPr>
          <p:cNvPr id="3" name="Content Placeholder 2"/>
          <p:cNvSpPr>
            <a:spLocks noGrp="1"/>
          </p:cNvSpPr>
          <p:nvPr>
            <p:ph idx="1"/>
          </p:nvPr>
        </p:nvSpPr>
        <p:spPr>
          <a:xfrm>
            <a:off x="338317" y="1058780"/>
            <a:ext cx="8554163" cy="5799221"/>
          </a:xfrm>
        </p:spPr>
        <p:txBody>
          <a:bodyPr>
            <a:normAutofit lnSpcReduction="10000"/>
          </a:bodyPr>
          <a:lstStyle/>
          <a:p>
            <a:r>
              <a:rPr lang="en-US" sz="2200" dirty="0">
                <a:latin typeface="Arial" panose="020B0604020202020204" pitchFamily="34" charset="0"/>
                <a:cs typeface="Arial" panose="020B0604020202020204" pitchFamily="34" charset="0"/>
              </a:rPr>
              <a:t>Aneuploidy is the most common and clinically </a:t>
            </a:r>
            <a:r>
              <a:rPr lang="en-US" sz="2200" dirty="0" smtClean="0">
                <a:latin typeface="Arial" panose="020B0604020202020204" pitchFamily="34" charset="0"/>
                <a:cs typeface="Arial" panose="020B0604020202020204" pitchFamily="34" charset="0"/>
              </a:rPr>
              <a:t>significant type </a:t>
            </a:r>
            <a:r>
              <a:rPr lang="en-US" sz="2200" dirty="0">
                <a:latin typeface="Arial" panose="020B0604020202020204" pitchFamily="34" charset="0"/>
                <a:cs typeface="Arial" panose="020B0604020202020204" pitchFamily="34" charset="0"/>
              </a:rPr>
              <a:t>of human chromosome disorder, 5% of all clinically recognized pregnancies</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different conditions of aneuploidy are</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65138" indent="-635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Nullisomy</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the loss of both pairs of homologous chromosomes; individuals are called nullisomics and their chromosomal composition is 2N-2</a:t>
            </a:r>
          </a:p>
          <a:p>
            <a:pPr marL="465138" indent="-63500">
              <a:buFont typeface="Wingdings" panose="05000000000000000000" pitchFamily="2" charset="2"/>
              <a:buChar char="Ø"/>
            </a:pPr>
            <a:r>
              <a:rPr lang="en-US" sz="2200" b="1" dirty="0">
                <a:latin typeface="Arial" panose="020B0604020202020204" pitchFamily="34" charset="0"/>
                <a:cs typeface="Arial" panose="020B0604020202020204" pitchFamily="34" charset="0"/>
              </a:rPr>
              <a:t>Monosomy</a:t>
            </a:r>
            <a:r>
              <a:rPr lang="en-US" sz="2200" dirty="0">
                <a:latin typeface="Arial" panose="020B0604020202020204" pitchFamily="34" charset="0"/>
                <a:cs typeface="Arial" panose="020B0604020202020204" pitchFamily="34" charset="0"/>
              </a:rPr>
              <a:t> - the loss of a single chromosome; individuals are called monosomics and their chromosomal composition is 2N-1</a:t>
            </a:r>
          </a:p>
          <a:p>
            <a:pPr marL="465138" indent="-63500">
              <a:buFont typeface="Wingdings" panose="05000000000000000000" pitchFamily="2" charset="2"/>
              <a:buChar char="Ø"/>
            </a:pPr>
            <a:r>
              <a:rPr lang="en-US" sz="2200" b="1" dirty="0">
                <a:latin typeface="Arial" panose="020B0604020202020204" pitchFamily="34" charset="0"/>
                <a:cs typeface="Arial" panose="020B0604020202020204" pitchFamily="34" charset="0"/>
              </a:rPr>
              <a:t>Trisomy</a:t>
            </a:r>
            <a:r>
              <a:rPr lang="en-US" sz="2200" dirty="0">
                <a:latin typeface="Arial" panose="020B0604020202020204" pitchFamily="34" charset="0"/>
                <a:cs typeface="Arial" panose="020B0604020202020204" pitchFamily="34" charset="0"/>
              </a:rPr>
              <a:t> - the gain of an extra copy of a chromosome; individuals are called trisomics and their chromosomal composition is 2N+1</a:t>
            </a:r>
          </a:p>
          <a:p>
            <a:pPr marL="465138" indent="-63500">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Tetrasomy</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the gain of an extra pair of homologous chromosomes; individuals are called tetrasomics and their chromosomal composition is 2N+2</a:t>
            </a:r>
            <a:endParaRPr lang="en-US" sz="2200" dirty="0" smtClean="0">
              <a:latin typeface="Arial" panose="020B0604020202020204" pitchFamily="34" charset="0"/>
              <a:cs typeface="Arial" panose="020B060402020202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xmlns="" val="236867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lstStyle/>
          <a:p>
            <a:r>
              <a:rPr lang="en-US" dirty="0" smtClean="0"/>
              <a:t>Aneuploidy: Autosomal Trisomy</a:t>
            </a:r>
            <a:endParaRPr lang="en-US" dirty="0"/>
          </a:p>
        </p:txBody>
      </p:sp>
      <p:sp>
        <p:nvSpPr>
          <p:cNvPr id="3" name="Content Placeholder 2"/>
          <p:cNvSpPr>
            <a:spLocks noGrp="1"/>
          </p:cNvSpPr>
          <p:nvPr>
            <p:ph idx="1"/>
          </p:nvPr>
        </p:nvSpPr>
        <p:spPr>
          <a:xfrm>
            <a:off x="0" y="1253331"/>
            <a:ext cx="9036496" cy="4961752"/>
          </a:xfrm>
        </p:spPr>
        <p:txBody>
          <a:bodyPr>
            <a:normAutofit fontScale="92500" lnSpcReduction="20000"/>
          </a:bodyPr>
          <a:lstStyle/>
          <a:p>
            <a:r>
              <a:rPr lang="en-US" dirty="0" smtClean="0"/>
              <a:t>Trisomy </a:t>
            </a:r>
            <a:r>
              <a:rPr lang="en-US" dirty="0"/>
              <a:t>can exist for any part of the genome, </a:t>
            </a:r>
            <a:r>
              <a:rPr lang="en-US" dirty="0" smtClean="0"/>
              <a:t>but trisomy </a:t>
            </a:r>
            <a:r>
              <a:rPr lang="en-US" dirty="0"/>
              <a:t>for a whole chromosome is only </a:t>
            </a:r>
            <a:r>
              <a:rPr lang="en-US" dirty="0" smtClean="0"/>
              <a:t>occasionally compatible </a:t>
            </a:r>
            <a:r>
              <a:rPr lang="en-US" dirty="0"/>
              <a:t>with life</a:t>
            </a:r>
            <a:r>
              <a:rPr lang="en-US" dirty="0" smtClean="0"/>
              <a:t>.</a:t>
            </a:r>
          </a:p>
          <a:p>
            <a:pPr marL="0" indent="0">
              <a:buNone/>
            </a:pPr>
            <a:endParaRPr lang="en-US" dirty="0" smtClean="0"/>
          </a:p>
          <a:p>
            <a:r>
              <a:rPr lang="en-US" dirty="0"/>
              <a:t>Only three numerical chromosome abnormalities involving autosomes are viable after </a:t>
            </a:r>
            <a:r>
              <a:rPr lang="en-US" dirty="0" smtClean="0"/>
              <a:t>birth: trisomies 13, 18 and 21</a:t>
            </a:r>
          </a:p>
          <a:p>
            <a:pPr marL="0" indent="0">
              <a:buNone/>
            </a:pPr>
            <a:r>
              <a:rPr lang="en-US" dirty="0" smtClean="0"/>
              <a:t>                                                      </a:t>
            </a:r>
            <a:r>
              <a:rPr lang="en-US" dirty="0" smtClean="0">
                <a:solidFill>
                  <a:srgbClr val="FF0000"/>
                </a:solidFill>
              </a:rPr>
              <a:t>Why??</a:t>
            </a:r>
          </a:p>
          <a:p>
            <a:pPr marL="0" indent="0">
              <a:buNone/>
            </a:pPr>
            <a:endParaRPr lang="en-US" dirty="0" smtClean="0"/>
          </a:p>
          <a:p>
            <a:r>
              <a:rPr lang="en-US" dirty="0"/>
              <a:t>Exceptions </a:t>
            </a:r>
            <a:r>
              <a:rPr lang="en-US" dirty="0" smtClean="0"/>
              <a:t>are partial </a:t>
            </a:r>
            <a:r>
              <a:rPr lang="en-US" dirty="0"/>
              <a:t>trisomies or mosaics of trisomic and normal cell lines</a:t>
            </a:r>
            <a:r>
              <a:rPr lang="en-US" dirty="0" smtClean="0"/>
              <a:t>.</a:t>
            </a:r>
          </a:p>
          <a:p>
            <a:pPr>
              <a:buNone/>
            </a:pPr>
            <a:endParaRPr lang="en-US" dirty="0"/>
          </a:p>
          <a:p>
            <a:pPr>
              <a:buNone/>
            </a:pPr>
            <a:endParaRPr lang="en-US" dirty="0"/>
          </a:p>
        </p:txBody>
      </p:sp>
    </p:spTree>
    <p:extLst>
      <p:ext uri="{BB962C8B-B14F-4D97-AF65-F5344CB8AC3E}">
        <p14:creationId xmlns:p14="http://schemas.microsoft.com/office/powerpoint/2010/main" xmlns="" val="242677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53331"/>
            <a:ext cx="4714875" cy="4351338"/>
          </a:xfrm>
        </p:spPr>
        <p:txBody>
          <a:bodyPr>
            <a:normAutofit fontScale="92500"/>
          </a:bodyPr>
          <a:lstStyle/>
          <a:p>
            <a:r>
              <a:rPr lang="en-US" dirty="0"/>
              <a:t>Trisomy 21 is the most frequent chromosome abnormality diagnosed in </a:t>
            </a:r>
            <a:r>
              <a:rPr lang="en-US" dirty="0" smtClean="0"/>
              <a:t>newborns (</a:t>
            </a:r>
            <a:r>
              <a:rPr lang="en-US" b="1" dirty="0" smtClean="0"/>
              <a:t>Incidence</a:t>
            </a:r>
            <a:r>
              <a:rPr lang="en-US" dirty="0" smtClean="0"/>
              <a:t>)</a:t>
            </a:r>
          </a:p>
          <a:p>
            <a:pPr marL="0" indent="0">
              <a:buNone/>
            </a:pPr>
            <a:endParaRPr lang="en-US" dirty="0" smtClean="0"/>
          </a:p>
          <a:p>
            <a:r>
              <a:rPr lang="en-US" dirty="0" smtClean="0"/>
              <a:t>The risk </a:t>
            </a:r>
            <a:r>
              <a:rPr lang="en-US" dirty="0"/>
              <a:t>for giving birth to a child with trisomy 21 increases with the mother’s age</a:t>
            </a:r>
            <a:r>
              <a:rPr lang="en-US" dirty="0" smtClean="0"/>
              <a:t>.</a:t>
            </a:r>
          </a:p>
          <a:p>
            <a:pPr marL="0" indent="0">
              <a:buNone/>
            </a:pPr>
            <a:endParaRPr lang="en-US" dirty="0" smtClean="0"/>
          </a:p>
          <a:p>
            <a:r>
              <a:rPr lang="en-US" dirty="0" smtClean="0"/>
              <a:t>Clinical features </a:t>
            </a:r>
            <a:endParaRPr lang="en-US" dirty="0"/>
          </a:p>
        </p:txBody>
      </p:sp>
      <p:sp>
        <p:nvSpPr>
          <p:cNvPr id="4" name="Title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Arial" panose="020B0604020202020204" pitchFamily="34" charset="0"/>
                <a:cs typeface="Arial" panose="020B0604020202020204" pitchFamily="34" charset="0"/>
              </a:rPr>
              <a:t>Down Syndrome (trisomy 21)</a:t>
            </a:r>
            <a:endParaRPr lang="en-US" sz="3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5987"/>
          <a:stretch/>
        </p:blipFill>
        <p:spPr>
          <a:xfrm>
            <a:off x="4899253" y="1325563"/>
            <a:ext cx="3831091" cy="4639808"/>
          </a:xfrm>
          <a:prstGeom prst="rect">
            <a:avLst/>
          </a:prstGeom>
        </p:spPr>
      </p:pic>
    </p:spTree>
    <p:extLst>
      <p:ext uri="{BB962C8B-B14F-4D97-AF65-F5344CB8AC3E}">
        <p14:creationId xmlns="" xmlns:p14="http://schemas.microsoft.com/office/powerpoint/2010/main" val="356050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7886700" cy="1325563"/>
          </a:xfrm>
        </p:spPr>
        <p:txBody>
          <a:bodyPr>
            <a:normAutofit/>
          </a:bodyPr>
          <a:lstStyle/>
          <a:p>
            <a:r>
              <a:rPr lang="en-US" sz="3600" dirty="0">
                <a:latin typeface="Arial" panose="020B0604020202020204" pitchFamily="34" charset="0"/>
                <a:cs typeface="Arial" panose="020B0604020202020204" pitchFamily="34" charset="0"/>
              </a:rPr>
              <a:t>Down Syndrome (trisomy 21)</a:t>
            </a:r>
          </a:p>
        </p:txBody>
      </p:sp>
      <p:pic>
        <p:nvPicPr>
          <p:cNvPr id="4" name="Picture 3"/>
          <p:cNvPicPr>
            <a:picLocks noChangeAspect="1"/>
          </p:cNvPicPr>
          <p:nvPr/>
        </p:nvPicPr>
        <p:blipFill>
          <a:blip r:embed="rId2"/>
          <a:stretch>
            <a:fillRect/>
          </a:stretch>
        </p:blipFill>
        <p:spPr>
          <a:xfrm>
            <a:off x="857224" y="1785926"/>
            <a:ext cx="7239005" cy="4151556"/>
          </a:xfrm>
          <a:prstGeom prst="rect">
            <a:avLst/>
          </a:prstGeom>
        </p:spPr>
      </p:pic>
    </p:spTree>
    <p:extLst>
      <p:ext uri="{BB962C8B-B14F-4D97-AF65-F5344CB8AC3E}">
        <p14:creationId xmlns="" xmlns:p14="http://schemas.microsoft.com/office/powerpoint/2010/main" val="2540701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01223"/>
            <a:ext cx="3853543" cy="3655554"/>
          </a:xfrm>
        </p:spPr>
        <p:txBody>
          <a:bodyPr>
            <a:normAutofit/>
          </a:bodyPr>
          <a:lstStyle/>
          <a:p>
            <a:pPr algn="just"/>
            <a:r>
              <a:rPr lang="en-US" dirty="0"/>
              <a:t>In 95% of cases, Down syndrome is caused by a </a:t>
            </a:r>
            <a:r>
              <a:rPr lang="en-US" b="1" dirty="0"/>
              <a:t>free trisomy 21</a:t>
            </a:r>
            <a:r>
              <a:rPr lang="en-US" dirty="0"/>
              <a:t>, giving a karyotype </a:t>
            </a:r>
            <a:r>
              <a:rPr lang="en-US" dirty="0" smtClean="0"/>
              <a:t>of 47,XX,+21 </a:t>
            </a:r>
            <a:r>
              <a:rPr lang="en-US" dirty="0"/>
              <a:t>or </a:t>
            </a:r>
            <a:r>
              <a:rPr lang="en-US" dirty="0" smtClean="0"/>
              <a:t>47,XY,+21.</a:t>
            </a:r>
          </a:p>
          <a:p>
            <a:pPr marL="0" indent="0" algn="just">
              <a:buNone/>
            </a:pPr>
            <a:endParaRPr lang="en-US" dirty="0" smtClean="0"/>
          </a:p>
          <a:p>
            <a:pPr algn="just"/>
            <a:r>
              <a:rPr lang="en-US" dirty="0" smtClean="0"/>
              <a:t>Nondisjunction </a:t>
            </a: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4" name="Title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Arial" panose="020B0604020202020204" pitchFamily="34" charset="0"/>
                <a:cs typeface="Arial" panose="020B0604020202020204" pitchFamily="34" charset="0"/>
              </a:rPr>
              <a:t>Down Syndrome (trisomy 21): Genetics </a:t>
            </a:r>
            <a:endParaRPr lang="en-US" sz="3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388" y="1776865"/>
            <a:ext cx="4326335" cy="3821829"/>
          </a:xfrm>
          <a:prstGeom prst="rect">
            <a:avLst/>
          </a:prstGeom>
          <a:ln>
            <a:solidFill>
              <a:srgbClr val="C00000"/>
            </a:solidFill>
          </a:ln>
        </p:spPr>
      </p:pic>
    </p:spTree>
    <p:extLst>
      <p:ext uri="{BB962C8B-B14F-4D97-AF65-F5344CB8AC3E}">
        <p14:creationId xmlns="" xmlns:p14="http://schemas.microsoft.com/office/powerpoint/2010/main" val="246601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4009" y="1287288"/>
            <a:ext cx="6333964" cy="4283425"/>
          </a:xfrm>
          <a:prstGeom prst="rect">
            <a:avLst/>
          </a:prstGeom>
        </p:spPr>
      </p:pic>
      <p:sp>
        <p:nvSpPr>
          <p:cNvPr id="5"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Chromosomes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90665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4714876" cy="5390148"/>
          </a:xfrm>
        </p:spPr>
        <p:txBody>
          <a:bodyPr>
            <a:normAutofit fontScale="92500" lnSpcReduction="10000"/>
          </a:bodyPr>
          <a:lstStyle/>
          <a:p>
            <a:r>
              <a:rPr lang="en-US" sz="2600" dirty="0"/>
              <a:t>In approximately 4% of the patients there is a </a:t>
            </a:r>
            <a:r>
              <a:rPr lang="en-US" sz="2600" b="1" dirty="0"/>
              <a:t>Robertsonian translocation</a:t>
            </a:r>
            <a:r>
              <a:rPr lang="en-US" sz="2600" dirty="0"/>
              <a:t>, whereby the additional chromosome 21 is fused with another acrocentric chromosome (most frequently chromosome 14</a:t>
            </a:r>
            <a:r>
              <a:rPr lang="en-US" sz="2600" dirty="0" smtClean="0"/>
              <a:t>)</a:t>
            </a:r>
          </a:p>
          <a:p>
            <a:r>
              <a:rPr lang="en-US" sz="2600" dirty="0"/>
              <a:t>Familial Down </a:t>
            </a:r>
            <a:r>
              <a:rPr lang="en-US" sz="2600" dirty="0" smtClean="0"/>
              <a:t>Syndrome</a:t>
            </a:r>
          </a:p>
          <a:p>
            <a:r>
              <a:rPr lang="en-US" sz="2600" dirty="0"/>
              <a:t>Translocation Down syndrome is the only form of the disorder that can be passed from parents to </a:t>
            </a:r>
            <a:r>
              <a:rPr lang="en-US" sz="2600" dirty="0" smtClean="0"/>
              <a:t>child. </a:t>
            </a:r>
            <a:r>
              <a:rPr lang="en-US" sz="2600" dirty="0"/>
              <a:t>But no effect on the parent's health</a:t>
            </a:r>
            <a:endParaRPr lang="en-US" sz="2600" dirty="0" smtClean="0"/>
          </a:p>
          <a:p>
            <a:r>
              <a:rPr lang="en-US" sz="2600" dirty="0" smtClean="0"/>
              <a:t>Recurrence risk </a:t>
            </a:r>
            <a:endParaRPr lang="en-US" sz="2600" dirty="0"/>
          </a:p>
          <a:p>
            <a:r>
              <a:rPr lang="en-US" sz="2600" dirty="0" smtClean="0"/>
              <a:t>How does it occur??</a:t>
            </a:r>
            <a:endParaRPr lang="en-US" sz="2600" dirty="0"/>
          </a:p>
          <a:p>
            <a:endParaRPr lang="en-US" dirty="0"/>
          </a:p>
        </p:txBody>
      </p:sp>
      <p:sp>
        <p:nvSpPr>
          <p:cNvPr id="4" name="Title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Arial" panose="020B0604020202020204" pitchFamily="34" charset="0"/>
                <a:cs typeface="Arial" panose="020B0604020202020204" pitchFamily="34" charset="0"/>
              </a:rPr>
              <a:t>Down Syndrome (trisomy 21): Genetics </a:t>
            </a:r>
            <a:endParaRPr lang="en-US" sz="3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86314" y="1611926"/>
            <a:ext cx="4171550" cy="3960222"/>
          </a:xfrm>
          <a:prstGeom prst="rect">
            <a:avLst/>
          </a:prstGeom>
          <a:ln>
            <a:solidFill>
              <a:srgbClr val="C00000"/>
            </a:solidFill>
          </a:ln>
        </p:spPr>
      </p:pic>
    </p:spTree>
    <p:extLst>
      <p:ext uri="{BB962C8B-B14F-4D97-AF65-F5344CB8AC3E}">
        <p14:creationId xmlns="" xmlns:p14="http://schemas.microsoft.com/office/powerpoint/2010/main" val="276555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74" t="11019" r="8100" b="10156"/>
          <a:stretch/>
        </p:blipFill>
        <p:spPr>
          <a:xfrm>
            <a:off x="2096814" y="1466193"/>
            <a:ext cx="7047186" cy="4871546"/>
          </a:xfrm>
          <a:prstGeom prst="rect">
            <a:avLst/>
          </a:prstGeom>
        </p:spPr>
      </p:pic>
      <p:sp>
        <p:nvSpPr>
          <p:cNvPr id="5" name="Title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Arial" panose="020B0604020202020204" pitchFamily="34" charset="0"/>
                <a:cs typeface="Arial" panose="020B0604020202020204" pitchFamily="34" charset="0"/>
              </a:rPr>
              <a:t>Down Syndrome (trisomy 21): Genetics </a:t>
            </a:r>
            <a:endParaRPr lang="en-US" sz="3600" dirty="0">
              <a:solidFill>
                <a:prstClr val="black"/>
              </a:solidFill>
              <a:latin typeface="Arial" panose="020B0604020202020204" pitchFamily="34" charset="0"/>
              <a:cs typeface="Arial" panose="020B0604020202020204" pitchFamily="34" charset="0"/>
            </a:endParaRPr>
          </a:p>
        </p:txBody>
      </p:sp>
      <p:sp>
        <p:nvSpPr>
          <p:cNvPr id="2" name="شكل بيضاوي 1"/>
          <p:cNvSpPr/>
          <p:nvPr/>
        </p:nvSpPr>
        <p:spPr>
          <a:xfrm>
            <a:off x="895537" y="2167759"/>
            <a:ext cx="945932" cy="14346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19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7204" t="68532" r="77693" b="9965"/>
          <a:stretch/>
        </p:blipFill>
        <p:spPr bwMode="auto">
          <a:xfrm>
            <a:off x="1424526" y="2286000"/>
            <a:ext cx="201010" cy="1198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301" t="50000" r="82896" b="8739"/>
          <a:stretch/>
        </p:blipFill>
        <p:spPr bwMode="auto">
          <a:xfrm>
            <a:off x="1159947" y="2286000"/>
            <a:ext cx="208556" cy="1267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rotWithShape="1">
          <a:blip r:embed="rId5">
            <a:extLst>
              <a:ext uri="{28A0092B-C50C-407E-A947-70E740481C1C}">
                <a14:useLocalDpi xmlns="" xmlns:a14="http://schemas.microsoft.com/office/drawing/2010/main" val="0"/>
              </a:ext>
            </a:extLst>
          </a:blip>
          <a:srcRect t="8025" b="9259"/>
          <a:stretch/>
        </p:blipFill>
        <p:spPr>
          <a:xfrm rot="21124656">
            <a:off x="153716" y="3763403"/>
            <a:ext cx="1832265" cy="2940269"/>
          </a:xfrm>
          <a:prstGeom prst="rect">
            <a:avLst/>
          </a:prstGeom>
        </p:spPr>
      </p:pic>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7204" t="68532" r="77693" b="9965"/>
          <a:stretch/>
        </p:blipFill>
        <p:spPr bwMode="auto">
          <a:xfrm>
            <a:off x="1525032" y="3761156"/>
            <a:ext cx="163064" cy="9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9784" t="56820" r="65685"/>
          <a:stretch/>
        </p:blipFill>
        <p:spPr bwMode="auto">
          <a:xfrm>
            <a:off x="1288689" y="3901965"/>
            <a:ext cx="153019" cy="10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506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Approximately 1% of individuals with Down syndrome have a mosaic </a:t>
            </a:r>
            <a:r>
              <a:rPr lang="en-US" dirty="0" smtClean="0"/>
              <a:t>chromosomal</a:t>
            </a:r>
            <a:r>
              <a:rPr lang="ar-SA" dirty="0" smtClean="0"/>
              <a:t> </a:t>
            </a:r>
            <a:r>
              <a:rPr lang="en-US" dirty="0" smtClean="0"/>
              <a:t>complement</a:t>
            </a:r>
            <a:r>
              <a:rPr lang="en-US" dirty="0"/>
              <a:t>, composed of a normal cell line and a trisomic cell line.</a:t>
            </a:r>
          </a:p>
        </p:txBody>
      </p:sp>
      <p:sp>
        <p:nvSpPr>
          <p:cNvPr id="4" name="Title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Arial" panose="020B0604020202020204" pitchFamily="34" charset="0"/>
                <a:cs typeface="Arial" panose="020B0604020202020204" pitchFamily="34" charset="0"/>
              </a:rPr>
              <a:t>Down Syndrome (trisomy 21): Genetics </a:t>
            </a:r>
            <a:endParaRPr 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4771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7886700" cy="1325563"/>
          </a:xfrm>
        </p:spPr>
        <p:txBody>
          <a:bodyPr>
            <a:normAutofit fontScale="90000"/>
          </a:bodyPr>
          <a:lstStyle/>
          <a:p>
            <a:r>
              <a:rPr lang="ar-SA" dirty="0" smtClean="0"/>
              <a:t/>
            </a:r>
            <a:br>
              <a:rPr lang="ar-SA" dirty="0" smtClean="0"/>
            </a:br>
            <a:r>
              <a:rPr lang="en-US" dirty="0" smtClean="0"/>
              <a:t>Edwards </a:t>
            </a:r>
            <a:r>
              <a:rPr lang="en-US" dirty="0"/>
              <a:t>Syndrome (trisomy 18)</a:t>
            </a:r>
            <a:br>
              <a:rPr lang="en-US" dirty="0"/>
            </a:br>
            <a:endParaRPr lang="en-US" dirty="0"/>
          </a:p>
        </p:txBody>
      </p:sp>
      <p:sp>
        <p:nvSpPr>
          <p:cNvPr id="3" name="Rectangle 2"/>
          <p:cNvSpPr/>
          <p:nvPr/>
        </p:nvSpPr>
        <p:spPr>
          <a:xfrm>
            <a:off x="105240" y="1341240"/>
            <a:ext cx="4572000" cy="2118529"/>
          </a:xfrm>
          <a:prstGeom prst="rect">
            <a:avLst/>
          </a:prstGeom>
        </p:spPr>
        <p:txBody>
          <a:bodyPr wrap="square">
            <a:spAutoFit/>
          </a:bodyPr>
          <a:lstStyle/>
          <a:p>
            <a:pPr marL="457200" indent="-457200" algn="l">
              <a:lnSpc>
                <a:spcPct val="150000"/>
              </a:lnSpc>
            </a:pPr>
            <a:r>
              <a:rPr lang="en-US" dirty="0" smtClean="0">
                <a:solidFill>
                  <a:srgbClr val="474740"/>
                </a:solidFill>
                <a:latin typeface="Arial" panose="020B0604020202020204" pitchFamily="34" charset="0"/>
                <a:cs typeface="Arial" panose="020B0604020202020204" pitchFamily="34" charset="0"/>
              </a:rPr>
              <a:t>-The</a:t>
            </a:r>
            <a:r>
              <a:rPr lang="en-US" dirty="0">
                <a:solidFill>
                  <a:srgbClr val="474740"/>
                </a:solidFill>
                <a:latin typeface="Arial" panose="020B0604020202020204" pitchFamily="34" charset="0"/>
                <a:cs typeface="Arial" panose="020B0604020202020204" pitchFamily="34" charset="0"/>
              </a:rPr>
              <a:t> </a:t>
            </a:r>
            <a:r>
              <a:rPr lang="en-US" b="1" dirty="0">
                <a:solidFill>
                  <a:srgbClr val="474740"/>
                </a:solidFill>
                <a:latin typeface="Arial" panose="020B0604020202020204" pitchFamily="34" charset="0"/>
                <a:cs typeface="Arial" panose="020B0604020202020204" pitchFamily="34" charset="0"/>
              </a:rPr>
              <a:t>second most common</a:t>
            </a:r>
            <a:r>
              <a:rPr lang="en-US" dirty="0">
                <a:solidFill>
                  <a:srgbClr val="474740"/>
                </a:solidFill>
                <a:latin typeface="Arial" panose="020B0604020202020204" pitchFamily="34" charset="0"/>
                <a:cs typeface="Arial" panose="020B0604020202020204" pitchFamily="34" charset="0"/>
              </a:rPr>
              <a:t> </a:t>
            </a:r>
            <a:r>
              <a:rPr lang="en-US" dirty="0" err="1" smtClean="0">
                <a:solidFill>
                  <a:srgbClr val="474740"/>
                </a:solidFill>
                <a:latin typeface="Arial" panose="020B0604020202020204" pitchFamily="34" charset="0"/>
                <a:cs typeface="Arial" panose="020B0604020202020204" pitchFamily="34" charset="0"/>
              </a:rPr>
              <a:t>trisomy</a:t>
            </a:r>
            <a:endParaRPr lang="en-US" dirty="0" smtClean="0">
              <a:solidFill>
                <a:prstClr val="black"/>
              </a:solidFill>
              <a:latin typeface="Arial" panose="020B0604020202020204" pitchFamily="34" charset="0"/>
              <a:cs typeface="Arial" panose="020B0604020202020204" pitchFamily="34" charset="0"/>
            </a:endParaRPr>
          </a:p>
          <a:p>
            <a:pPr marL="285750" indent="-285750" algn="l">
              <a:lnSpc>
                <a:spcPct val="150000"/>
              </a:lnSpc>
            </a:pPr>
            <a:r>
              <a:rPr lang="en-US" dirty="0" smtClean="0">
                <a:solidFill>
                  <a:prstClr val="black"/>
                </a:solidFill>
                <a:latin typeface="Arial" panose="020B0604020202020204" pitchFamily="34" charset="0"/>
                <a:cs typeface="Arial" panose="020B0604020202020204" pitchFamily="34" charset="0"/>
              </a:rPr>
              <a:t>-90</a:t>
            </a:r>
            <a:r>
              <a:rPr lang="en-US" dirty="0">
                <a:solidFill>
                  <a:prstClr val="black"/>
                </a:solidFill>
                <a:latin typeface="Arial" panose="020B0604020202020204" pitchFamily="34" charset="0"/>
                <a:cs typeface="Arial" panose="020B0604020202020204" pitchFamily="34" charset="0"/>
              </a:rPr>
              <a:t>% of cases of trisomy 18 are due to </a:t>
            </a:r>
            <a:endParaRPr lang="en-US" dirty="0" smtClean="0">
              <a:solidFill>
                <a:prstClr val="black"/>
              </a:solidFill>
              <a:latin typeface="Arial" panose="020B0604020202020204" pitchFamily="34" charset="0"/>
              <a:cs typeface="Arial" panose="020B0604020202020204" pitchFamily="34" charset="0"/>
            </a:endParaRPr>
          </a:p>
          <a:p>
            <a:pPr marL="285750" indent="-285750" algn="l">
              <a:lnSpc>
                <a:spcPct val="150000"/>
              </a:lnSpc>
            </a:pPr>
            <a:r>
              <a:rPr lang="en-US" dirty="0" smtClean="0">
                <a:solidFill>
                  <a:prstClr val="black"/>
                </a:solidFill>
                <a:latin typeface="Arial" panose="020B0604020202020204" pitchFamily="34" charset="0"/>
                <a:cs typeface="Arial" panose="020B0604020202020204" pitchFamily="34" charset="0"/>
              </a:rPr>
              <a:t>maternal </a:t>
            </a:r>
            <a:r>
              <a:rPr lang="en-US" dirty="0">
                <a:solidFill>
                  <a:prstClr val="black"/>
                </a:solidFill>
                <a:latin typeface="Arial" panose="020B0604020202020204" pitchFamily="34" charset="0"/>
                <a:cs typeface="Arial" panose="020B0604020202020204" pitchFamily="34" charset="0"/>
              </a:rPr>
              <a:t>nondisjunction</a:t>
            </a:r>
          </a:p>
          <a:p>
            <a:pPr marL="285750" indent="-285750" algn="l">
              <a:lnSpc>
                <a:spcPct val="150000"/>
              </a:lnSpc>
            </a:pPr>
            <a:r>
              <a:rPr lang="en-US" dirty="0" smtClean="0">
                <a:solidFill>
                  <a:prstClr val="black"/>
                </a:solidFill>
                <a:latin typeface="Arial" panose="020B0604020202020204" pitchFamily="34" charset="0"/>
                <a:cs typeface="Arial" panose="020B0604020202020204" pitchFamily="34" charset="0"/>
              </a:rPr>
              <a:t>-Female more than males </a:t>
            </a:r>
            <a:endParaRPr lang="en-US" dirty="0">
              <a:solidFill>
                <a:prstClr val="black"/>
              </a:solidFill>
              <a:latin typeface="Arial" panose="020B0604020202020204" pitchFamily="34" charset="0"/>
              <a:cs typeface="Arial" panose="020B0604020202020204" pitchFamily="34" charset="0"/>
            </a:endParaRPr>
          </a:p>
          <a:p>
            <a:pPr marL="285750" indent="-285750" algn="l">
              <a:lnSpc>
                <a:spcPct val="150000"/>
              </a:lnSpc>
            </a:pPr>
            <a:r>
              <a:rPr lang="en-US" dirty="0" smtClean="0">
                <a:solidFill>
                  <a:prstClr val="black"/>
                </a:solidFill>
                <a:latin typeface="Arial" panose="020B0604020202020204" pitchFamily="34" charset="0"/>
                <a:cs typeface="Arial" panose="020B0604020202020204" pitchFamily="34" charset="0"/>
              </a:rPr>
              <a:t>-Low </a:t>
            </a:r>
            <a:r>
              <a:rPr lang="en-US" dirty="0">
                <a:solidFill>
                  <a:prstClr val="black"/>
                </a:solidFill>
                <a:latin typeface="Arial" panose="020B0604020202020204" pitchFamily="34" charset="0"/>
                <a:cs typeface="Arial" panose="020B0604020202020204" pitchFamily="34" charset="0"/>
              </a:rPr>
              <a:t>survival rate </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0104" y="3714752"/>
            <a:ext cx="3796379" cy="3028550"/>
          </a:xfrm>
          <a:prstGeom prst="rect">
            <a:avLst/>
          </a:prstGeom>
        </p:spPr>
      </p:pic>
      <p:sp>
        <p:nvSpPr>
          <p:cNvPr id="8" name="Rectangle 7"/>
          <p:cNvSpPr/>
          <p:nvPr/>
        </p:nvSpPr>
        <p:spPr>
          <a:xfrm>
            <a:off x="4357687" y="4357694"/>
            <a:ext cx="4500594" cy="1754326"/>
          </a:xfrm>
          <a:prstGeom prst="rect">
            <a:avLst/>
          </a:prstGeom>
        </p:spPr>
        <p:txBody>
          <a:bodyPr wrap="square">
            <a:spAutoFit/>
          </a:bodyPr>
          <a:lstStyle/>
          <a:p>
            <a:r>
              <a:rPr lang="en-US" dirty="0">
                <a:solidFill>
                  <a:prstClr val="black"/>
                </a:solidFill>
                <a:latin typeface="Roboto" panose="02000000000000000000" pitchFamily="2" charset="0"/>
              </a:rPr>
              <a:t>Please watch the video in the link below</a:t>
            </a:r>
          </a:p>
          <a:p>
            <a:r>
              <a:rPr lang="en-US" dirty="0">
                <a:solidFill>
                  <a:prstClr val="black"/>
                </a:solidFill>
                <a:latin typeface="Roboto" panose="02000000000000000000" pitchFamily="2" charset="0"/>
              </a:rPr>
              <a:t>Living with Edwards Syndrome (Trisomy 18)</a:t>
            </a:r>
          </a:p>
          <a:p>
            <a:r>
              <a:rPr lang="en-US" dirty="0">
                <a:solidFill>
                  <a:prstClr val="black"/>
                </a:solidFill>
                <a:latin typeface="Roboto" panose="02000000000000000000" pitchFamily="2" charset="0"/>
                <a:hlinkClick r:id="rId3"/>
              </a:rPr>
              <a:t>https://www.youtube.com/watch?v=fW7OhP6kfNI</a:t>
            </a:r>
            <a:endParaRPr lang="en-US" dirty="0">
              <a:solidFill>
                <a:prstClr val="black"/>
              </a:solidFill>
              <a:latin typeface="Roboto" panose="02000000000000000000" pitchFamily="2" charset="0"/>
            </a:endParaRPr>
          </a:p>
          <a:p>
            <a:endParaRPr lang="en-US" dirty="0">
              <a:solidFill>
                <a:prstClr val="black"/>
              </a:solidFill>
              <a:latin typeface="Roboto" panose="02000000000000000000" pitchFamily="2" charset="0"/>
            </a:endParaRPr>
          </a:p>
        </p:txBody>
      </p:sp>
      <p:pic>
        <p:nvPicPr>
          <p:cNvPr id="9" name="Picture 8"/>
          <p:cNvPicPr>
            <a:picLocks noChangeAspect="1"/>
          </p:cNvPicPr>
          <p:nvPr/>
        </p:nvPicPr>
        <p:blipFill>
          <a:blip r:embed="rId4"/>
          <a:stretch>
            <a:fillRect/>
          </a:stretch>
        </p:blipFill>
        <p:spPr>
          <a:xfrm>
            <a:off x="5996760" y="5911413"/>
            <a:ext cx="2293144" cy="756458"/>
          </a:xfrm>
          <a:prstGeom prst="rect">
            <a:avLst/>
          </a:prstGeom>
        </p:spPr>
      </p:pic>
      <p:pic>
        <p:nvPicPr>
          <p:cNvPr id="10" name="Picture 9"/>
          <p:cNvPicPr>
            <a:picLocks noChangeAspect="1"/>
          </p:cNvPicPr>
          <p:nvPr/>
        </p:nvPicPr>
        <p:blipFill>
          <a:blip r:embed="rId5"/>
          <a:stretch>
            <a:fillRect/>
          </a:stretch>
        </p:blipFill>
        <p:spPr>
          <a:xfrm>
            <a:off x="6858016" y="285728"/>
            <a:ext cx="1771463" cy="3335890"/>
          </a:xfrm>
          <a:prstGeom prst="rect">
            <a:avLst/>
          </a:prstGeom>
        </p:spPr>
      </p:pic>
    </p:spTree>
    <p:extLst>
      <p:ext uri="{BB962C8B-B14F-4D97-AF65-F5344CB8AC3E}">
        <p14:creationId xmlns="" xmlns:p14="http://schemas.microsoft.com/office/powerpoint/2010/main" val="3933093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7886700" cy="1325563"/>
          </a:xfrm>
        </p:spPr>
        <p:txBody>
          <a:bodyPr>
            <a:normAutofit fontScale="90000"/>
          </a:bodyPr>
          <a:lstStyle/>
          <a:p>
            <a:r>
              <a:rPr lang="ar-SA" dirty="0" smtClean="0"/>
              <a:t/>
            </a:r>
            <a:br>
              <a:rPr lang="ar-SA" dirty="0" smtClean="0"/>
            </a:br>
            <a:r>
              <a:rPr lang="en-US" dirty="0" smtClean="0"/>
              <a:t>Edwards </a:t>
            </a:r>
            <a:r>
              <a:rPr lang="en-US" dirty="0"/>
              <a:t>Syndrome (trisomy 18)</a:t>
            </a:r>
            <a:br>
              <a:rPr lang="en-US" dirty="0"/>
            </a:br>
            <a:endParaRPr lang="en-US" dirty="0"/>
          </a:p>
        </p:txBody>
      </p:sp>
      <p:pic>
        <p:nvPicPr>
          <p:cNvPr id="4" name="Picture 3"/>
          <p:cNvPicPr>
            <a:picLocks noChangeAspect="1"/>
          </p:cNvPicPr>
          <p:nvPr/>
        </p:nvPicPr>
        <p:blipFill>
          <a:blip r:embed="rId2"/>
          <a:stretch>
            <a:fillRect/>
          </a:stretch>
        </p:blipFill>
        <p:spPr>
          <a:xfrm>
            <a:off x="840744" y="1461087"/>
            <a:ext cx="7462512" cy="4891589"/>
          </a:xfrm>
          <a:prstGeom prst="rect">
            <a:avLst/>
          </a:prstGeom>
        </p:spPr>
      </p:pic>
    </p:spTree>
    <p:extLst>
      <p:ext uri="{BB962C8B-B14F-4D97-AF65-F5344CB8AC3E}">
        <p14:creationId xmlns="" xmlns:p14="http://schemas.microsoft.com/office/powerpoint/2010/main" val="1157739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7886700" cy="1325563"/>
          </a:xfrm>
        </p:spPr>
        <p:txBody>
          <a:bodyPr/>
          <a:lstStyle/>
          <a:p>
            <a:r>
              <a:rPr lang="en-US" dirty="0" err="1" smtClean="0"/>
              <a:t>Patau</a:t>
            </a:r>
            <a:r>
              <a:rPr lang="en-US" dirty="0" smtClean="0"/>
              <a:t> Syndrome (trisomy 13)</a:t>
            </a:r>
            <a:endParaRPr lang="en-US" dirty="0"/>
          </a:p>
        </p:txBody>
      </p:sp>
      <p:sp>
        <p:nvSpPr>
          <p:cNvPr id="5" name="Rectangle 4"/>
          <p:cNvSpPr/>
          <p:nvPr/>
        </p:nvSpPr>
        <p:spPr>
          <a:xfrm>
            <a:off x="4490097" y="4857760"/>
            <a:ext cx="4653903" cy="1415772"/>
          </a:xfrm>
          <a:prstGeom prst="rect">
            <a:avLst/>
          </a:prstGeom>
        </p:spPr>
        <p:txBody>
          <a:bodyPr wrap="none">
            <a:spAutoFit/>
          </a:bodyPr>
          <a:lstStyle/>
          <a:p>
            <a:r>
              <a:rPr lang="en-US" sz="1600" dirty="0">
                <a:solidFill>
                  <a:prstClr val="black"/>
                </a:solidFill>
                <a:latin typeface="Roboto" panose="02000000000000000000" pitchFamily="2" charset="0"/>
              </a:rPr>
              <a:t>Please watch the video in the link below</a:t>
            </a:r>
          </a:p>
          <a:p>
            <a:r>
              <a:rPr lang="en-US" sz="1600" dirty="0">
                <a:solidFill>
                  <a:prstClr val="black"/>
                </a:solidFill>
                <a:latin typeface="Roboto" panose="02000000000000000000" pitchFamily="2" charset="0"/>
                <a:hlinkClick r:id="rId2"/>
              </a:rPr>
              <a:t>https://www.youtube.com/watch?v=5eSP-cvc1Do</a:t>
            </a:r>
            <a:endParaRPr lang="en-US" sz="1600" dirty="0">
              <a:solidFill>
                <a:prstClr val="black"/>
              </a:solidFill>
              <a:latin typeface="Roboto" panose="02000000000000000000" pitchFamily="2" charset="0"/>
            </a:endParaRPr>
          </a:p>
          <a:p>
            <a:endParaRPr lang="en-US" dirty="0">
              <a:solidFill>
                <a:prstClr val="black"/>
              </a:solidFill>
              <a:latin typeface="Roboto" panose="02000000000000000000" pitchFamily="2" charset="0"/>
            </a:endParaRPr>
          </a:p>
          <a:p>
            <a:endParaRPr lang="en-US" dirty="0">
              <a:solidFill>
                <a:prstClr val="black"/>
              </a:solidFill>
              <a:latin typeface="Roboto" panose="02000000000000000000" pitchFamily="2" charset="0"/>
            </a:endParaRPr>
          </a:p>
          <a:p>
            <a:endParaRPr lang="en-US" dirty="0">
              <a:solidFill>
                <a:prstClr val="black"/>
              </a:solidFill>
              <a:latin typeface="Roboto" panose="02000000000000000000" pitchFamily="2" charset="0"/>
            </a:endParaRPr>
          </a:p>
        </p:txBody>
      </p:sp>
      <p:sp>
        <p:nvSpPr>
          <p:cNvPr id="7" name="Rectangle 6"/>
          <p:cNvSpPr/>
          <p:nvPr/>
        </p:nvSpPr>
        <p:spPr>
          <a:xfrm>
            <a:off x="156410" y="1325563"/>
            <a:ext cx="4572000" cy="1292662"/>
          </a:xfrm>
          <a:prstGeom prst="rect">
            <a:avLst/>
          </a:prstGeom>
        </p:spPr>
        <p:txBody>
          <a:bodyPr>
            <a:spAutoFit/>
          </a:bodyPr>
          <a:lstStyle/>
          <a:p>
            <a:pPr marL="285750" indent="-285750">
              <a:buFont typeface="Arial" panose="020B0604020202020204" pitchFamily="34" charset="0"/>
              <a:buChar char="•"/>
            </a:pPr>
            <a:r>
              <a:rPr lang="en-US" sz="2000" dirty="0">
                <a:solidFill>
                  <a:srgbClr val="474740"/>
                </a:solidFill>
                <a:latin typeface="Arial" panose="020B0604020202020204" pitchFamily="34" charset="0"/>
                <a:cs typeface="Arial" panose="020B0604020202020204" pitchFamily="34" charset="0"/>
              </a:rPr>
              <a:t>75% of trisomy13 cases are due to </a:t>
            </a:r>
            <a:r>
              <a:rPr lang="en-US" sz="2000" b="1" dirty="0">
                <a:solidFill>
                  <a:srgbClr val="474740"/>
                </a:solidFill>
                <a:latin typeface="Arial" panose="020B0604020202020204" pitchFamily="34" charset="0"/>
                <a:cs typeface="Arial" panose="020B0604020202020204" pitchFamily="34" charset="0"/>
              </a:rPr>
              <a:t>maternal nondisjunction</a:t>
            </a:r>
          </a:p>
          <a:p>
            <a:pPr marL="285750" indent="-285750">
              <a:buFont typeface="Arial" panose="020B0604020202020204" pitchFamily="34" charset="0"/>
              <a:buChar char="•"/>
            </a:pPr>
            <a:r>
              <a:rPr lang="en-US" sz="2000" dirty="0">
                <a:solidFill>
                  <a:srgbClr val="474740"/>
                </a:solidFill>
                <a:latin typeface="Arial" panose="020B0604020202020204" pitchFamily="34" charset="0"/>
                <a:cs typeface="Arial" panose="020B0604020202020204" pitchFamily="34" charset="0"/>
              </a:rPr>
              <a:t>Low survival rate </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755" y="2436497"/>
            <a:ext cx="3608741" cy="4275180"/>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57818" y="928670"/>
            <a:ext cx="3518519" cy="3398842"/>
          </a:xfrm>
          <a:prstGeom prst="rect">
            <a:avLst/>
          </a:prstGeom>
        </p:spPr>
      </p:pic>
    </p:spTree>
    <p:extLst>
      <p:ext uri="{BB962C8B-B14F-4D97-AF65-F5344CB8AC3E}">
        <p14:creationId xmlns="" xmlns:p14="http://schemas.microsoft.com/office/powerpoint/2010/main" val="231808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7886700" cy="1325563"/>
          </a:xfrm>
        </p:spPr>
        <p:txBody>
          <a:bodyPr/>
          <a:lstStyle/>
          <a:p>
            <a:r>
              <a:rPr lang="en-US" dirty="0" smtClean="0"/>
              <a:t>Autosomal Monosomy</a:t>
            </a:r>
            <a:endParaRPr lang="en-US" dirty="0"/>
          </a:p>
        </p:txBody>
      </p:sp>
      <p:sp>
        <p:nvSpPr>
          <p:cNvPr id="3" name="Content Placeholder 2"/>
          <p:cNvSpPr>
            <a:spLocks noGrp="1"/>
          </p:cNvSpPr>
          <p:nvPr>
            <p:ph idx="1"/>
          </p:nvPr>
        </p:nvSpPr>
        <p:spPr>
          <a:xfrm>
            <a:off x="87229" y="1253333"/>
            <a:ext cx="8659730" cy="4778501"/>
          </a:xfrm>
        </p:spPr>
        <p:txBody>
          <a:bodyPr>
            <a:normAutofit/>
          </a:bodyPr>
          <a:lstStyle/>
          <a:p>
            <a:r>
              <a:rPr lang="en-US" sz="2000" dirty="0" smtClean="0">
                <a:latin typeface="Arial" panose="020B0604020202020204" pitchFamily="34" charset="0"/>
                <a:cs typeface="Arial" panose="020B0604020202020204" pitchFamily="34" charset="0"/>
              </a:rPr>
              <a:t>Missing </a:t>
            </a:r>
            <a:r>
              <a:rPr lang="en-US" sz="2000" dirty="0">
                <a:latin typeface="Arial" panose="020B0604020202020204" pitchFamily="34" charset="0"/>
                <a:cs typeface="Arial" panose="020B0604020202020204" pitchFamily="34" charset="0"/>
              </a:rPr>
              <a:t>a copy of any autosome (non-sex chromosome)</a:t>
            </a:r>
          </a:p>
          <a:p>
            <a:r>
              <a:rPr lang="en-US" sz="2000" dirty="0" smtClean="0">
                <a:latin typeface="Arial" panose="020B0604020202020204" pitchFamily="34" charset="0"/>
                <a:cs typeface="Arial" panose="020B0604020202020204" pitchFamily="34" charset="0"/>
              </a:rPr>
              <a:t>Monosomies </a:t>
            </a:r>
            <a:r>
              <a:rPr lang="en-US" sz="2000" dirty="0">
                <a:latin typeface="Arial" panose="020B0604020202020204" pitchFamily="34" charset="0"/>
                <a:cs typeface="Arial" panose="020B0604020202020204" pitchFamily="34" charset="0"/>
              </a:rPr>
              <a:t>of autosomal </a:t>
            </a:r>
            <a:r>
              <a:rPr lang="en-US" sz="2000" dirty="0" smtClean="0">
                <a:latin typeface="Arial" panose="020B0604020202020204" pitchFamily="34" charset="0"/>
                <a:cs typeface="Arial" panose="020B0604020202020204" pitchFamily="34" charset="0"/>
              </a:rPr>
              <a:t>chromosomes result </a:t>
            </a:r>
            <a:r>
              <a:rPr lang="en-US" sz="2000" dirty="0">
                <a:latin typeface="Arial" panose="020B0604020202020204" pitchFamily="34" charset="0"/>
                <a:cs typeface="Arial" panose="020B0604020202020204" pitchFamily="34" charset="0"/>
              </a:rPr>
              <a:t>in a very early, spontaneous miscarriage, often before the pregnancy is </a:t>
            </a:r>
            <a:r>
              <a:rPr lang="en-US" sz="2000" dirty="0" smtClean="0">
                <a:latin typeface="Arial" panose="020B0604020202020204" pitchFamily="34" charset="0"/>
                <a:cs typeface="Arial" panose="020B0604020202020204" pitchFamily="34" charset="0"/>
              </a:rPr>
              <a:t>identified.</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Partial Monosomy: a Portion of a chromosome is missing </a:t>
            </a:r>
          </a:p>
          <a:p>
            <a:pPr marL="0" indent="0">
              <a:buNone/>
            </a:pPr>
            <a:r>
              <a:rPr lang="en-US" sz="2000" dirty="0">
                <a:latin typeface="Arial" panose="020B0604020202020204" pitchFamily="34" charset="0"/>
                <a:cs typeface="Arial" panose="020B0604020202020204" pitchFamily="34" charset="0"/>
              </a:rPr>
              <a:t>e.g. partial </a:t>
            </a:r>
            <a:r>
              <a:rPr lang="en-US" sz="2400" dirty="0">
                <a:latin typeface="Arial" panose="020B0604020202020204" pitchFamily="34" charset="0"/>
                <a:cs typeface="Arial" panose="020B0604020202020204" pitchFamily="34" charset="0"/>
              </a:rPr>
              <a:t>monosomy 18p</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7224" y="3429000"/>
            <a:ext cx="7129955" cy="3276364"/>
          </a:xfrm>
          <a:prstGeom prst="rect">
            <a:avLst/>
          </a:prstGeom>
        </p:spPr>
      </p:pic>
    </p:spTree>
    <p:extLst>
      <p:ext uri="{BB962C8B-B14F-4D97-AF65-F5344CB8AC3E}">
        <p14:creationId xmlns="" xmlns:p14="http://schemas.microsoft.com/office/powerpoint/2010/main" val="1872629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983980" cy="1325563"/>
          </a:xfrm>
        </p:spPr>
        <p:txBody>
          <a:bodyPr>
            <a:normAutofit/>
          </a:bodyPr>
          <a:lstStyle/>
          <a:p>
            <a:r>
              <a:rPr lang="en-US" sz="3600" dirty="0">
                <a:solidFill>
                  <a:schemeClr val="tx1">
                    <a:lumMod val="95000"/>
                    <a:lumOff val="5000"/>
                  </a:schemeClr>
                </a:solidFill>
              </a:rPr>
              <a:t>Sex Chromosome Aneuploidies: </a:t>
            </a:r>
            <a:r>
              <a:rPr lang="en-US" sz="3600" dirty="0" smtClean="0">
                <a:solidFill>
                  <a:schemeClr val="tx1">
                    <a:lumMod val="95000"/>
                    <a:lumOff val="5000"/>
                  </a:schemeClr>
                </a:solidFill>
              </a:rPr>
              <a:t>XXX, XYY</a:t>
            </a:r>
            <a:r>
              <a:rPr lang="en-US" sz="3600" dirty="0">
                <a:solidFill>
                  <a:schemeClr val="tx1">
                    <a:lumMod val="95000"/>
                    <a:lumOff val="5000"/>
                  </a:schemeClr>
                </a:solidFill>
              </a:rPr>
              <a:t>, XXY, X</a:t>
            </a:r>
          </a:p>
        </p:txBody>
      </p:sp>
      <p:sp>
        <p:nvSpPr>
          <p:cNvPr id="3" name="Content Placeholder 2"/>
          <p:cNvSpPr>
            <a:spLocks noGrp="1"/>
          </p:cNvSpPr>
          <p:nvPr>
            <p:ph idx="1"/>
          </p:nvPr>
        </p:nvSpPr>
        <p:spPr>
          <a:xfrm>
            <a:off x="125730" y="1268571"/>
            <a:ext cx="5406390" cy="4351338"/>
          </a:xfrm>
        </p:spPr>
        <p:txBody>
          <a:bodyPr/>
          <a:lstStyle/>
          <a:p>
            <a:pPr algn="just"/>
            <a:r>
              <a:rPr lang="en-US" sz="2400" dirty="0" smtClean="0"/>
              <a:t>Less severe than autosomal chromosome aneuploidies</a:t>
            </a:r>
          </a:p>
          <a:p>
            <a:pPr algn="just"/>
            <a:r>
              <a:rPr lang="en-US" sz="2400" dirty="0" smtClean="0"/>
              <a:t>Female </a:t>
            </a:r>
            <a:r>
              <a:rPr lang="en-US" sz="2400" dirty="0"/>
              <a:t>abnormalities are due to variations in the number of X chromosomes.  Male abnormalities are the result of irregular numbers of either the X or the Y chromosome or both. </a:t>
            </a:r>
            <a:endParaRPr lang="en-US" sz="2400" dirty="0" smtClean="0"/>
          </a:p>
          <a:p>
            <a:endParaRPr lang="en-US" dirty="0"/>
          </a:p>
        </p:txBody>
      </p:sp>
      <p:cxnSp>
        <p:nvCxnSpPr>
          <p:cNvPr id="5" name="رابط كسهم مستقيم 4"/>
          <p:cNvCxnSpPr/>
          <p:nvPr/>
        </p:nvCxnSpPr>
        <p:spPr>
          <a:xfrm rot="5400000">
            <a:off x="1450227" y="4259163"/>
            <a:ext cx="1534358" cy="708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16200000" flipH="1">
            <a:off x="2256042" y="4162008"/>
            <a:ext cx="1534358" cy="902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785786" y="5429264"/>
            <a:ext cx="1995014" cy="1200329"/>
          </a:xfrm>
          <a:prstGeom prst="rect">
            <a:avLst/>
          </a:prstGeom>
        </p:spPr>
        <p:txBody>
          <a:bodyPr wrap="square">
            <a:spAutoFit/>
          </a:bodyPr>
          <a:lstStyle/>
          <a:p>
            <a:pPr algn="ctr"/>
            <a:r>
              <a:rPr lang="en-US" dirty="0">
                <a:solidFill>
                  <a:prstClr val="black"/>
                </a:solidFill>
              </a:rPr>
              <a:t>Female Sex Chromosome Abnormalities</a:t>
            </a:r>
          </a:p>
          <a:p>
            <a:endParaRPr lang="en-US" dirty="0">
              <a:solidFill>
                <a:prstClr val="black"/>
              </a:solidFill>
            </a:endParaRPr>
          </a:p>
        </p:txBody>
      </p:sp>
      <p:sp>
        <p:nvSpPr>
          <p:cNvPr id="9" name="مستطيل 8"/>
          <p:cNvSpPr/>
          <p:nvPr/>
        </p:nvSpPr>
        <p:spPr>
          <a:xfrm>
            <a:off x="3071803" y="5380672"/>
            <a:ext cx="1500198" cy="923330"/>
          </a:xfrm>
          <a:prstGeom prst="rect">
            <a:avLst/>
          </a:prstGeom>
        </p:spPr>
        <p:txBody>
          <a:bodyPr wrap="square">
            <a:spAutoFit/>
          </a:bodyPr>
          <a:lstStyle/>
          <a:p>
            <a:pPr algn="ctr"/>
            <a:r>
              <a:rPr lang="en-US" dirty="0">
                <a:solidFill>
                  <a:prstClr val="black"/>
                </a:solidFill>
              </a:rPr>
              <a:t>Male Sex Chromosome Abnormalities</a:t>
            </a:r>
          </a:p>
        </p:txBody>
      </p:sp>
      <p:sp>
        <p:nvSpPr>
          <p:cNvPr id="16" name="Rectangle 2"/>
          <p:cNvSpPr>
            <a:spLocks noChangeArrowheads="1"/>
          </p:cNvSpPr>
          <p:nvPr/>
        </p:nvSpPr>
        <p:spPr bwMode="auto">
          <a:xfrm>
            <a:off x="628650" y="3119180"/>
            <a:ext cx="203902"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600">
                <a:solidFill>
                  <a:srgbClr val="000000"/>
                </a:solidFill>
                <a:latin typeface="Times New Roman" pitchFamily="18" charset="0"/>
                <a:cs typeface="Times New Roman" pitchFamily="18" charset="0"/>
              </a:rPr>
              <a:t> </a:t>
            </a:r>
            <a:endParaRPr lang="en-US">
              <a:solidFill>
                <a:prstClr val="black"/>
              </a:solidFill>
              <a:latin typeface="Arial" pitchFamily="34" charset="0"/>
              <a:cs typeface="Arial" pitchFamily="34" charset="0"/>
            </a:endParaRPr>
          </a:p>
        </p:txBody>
      </p:sp>
      <p:pic>
        <p:nvPicPr>
          <p:cNvPr id="18" name="صورة 1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09261" y="1264920"/>
            <a:ext cx="3543300" cy="5425439"/>
          </a:xfrm>
          <a:prstGeom prst="rect">
            <a:avLst/>
          </a:prstGeom>
        </p:spPr>
      </p:pic>
    </p:spTree>
    <p:extLst>
      <p:ext uri="{BB962C8B-B14F-4D97-AF65-F5344CB8AC3E}">
        <p14:creationId xmlns="" xmlns:p14="http://schemas.microsoft.com/office/powerpoint/2010/main" val="3537871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9001156" cy="1325563"/>
          </a:xfrm>
        </p:spPr>
        <p:txBody>
          <a:bodyPr>
            <a:normAutofit/>
          </a:bodyPr>
          <a:lstStyle/>
          <a:p>
            <a:r>
              <a:rPr lang="en-US" sz="3200" dirty="0"/>
              <a:t>Female Sex Chromosome </a:t>
            </a:r>
            <a:r>
              <a:rPr lang="en-US" sz="3200" dirty="0" smtClean="0"/>
              <a:t>Abnormalities: Turner’s </a:t>
            </a:r>
            <a:r>
              <a:rPr lang="en-US" sz="3200" dirty="0"/>
              <a:t>Syndrome (monosomy X)</a:t>
            </a:r>
          </a:p>
        </p:txBody>
      </p:sp>
      <p:sp>
        <p:nvSpPr>
          <p:cNvPr id="4" name="مستطيل 3"/>
          <p:cNvSpPr/>
          <p:nvPr/>
        </p:nvSpPr>
        <p:spPr>
          <a:xfrm>
            <a:off x="1" y="1285445"/>
            <a:ext cx="4569619" cy="1723549"/>
          </a:xfrm>
          <a:prstGeom prst="rect">
            <a:avLst/>
          </a:prstGeom>
        </p:spPr>
        <p:txBody>
          <a:bodyPr wrap="square">
            <a:spAutoFit/>
          </a:bodyPr>
          <a:lstStyle/>
          <a:p>
            <a:pPr marL="285750" indent="-285750" algn="l"/>
            <a:r>
              <a:rPr lang="en-US" sz="2200" dirty="0" smtClean="0">
                <a:solidFill>
                  <a:prstClr val="black"/>
                </a:solidFill>
              </a:rPr>
              <a:t>-Occurs </a:t>
            </a:r>
            <a:r>
              <a:rPr lang="en-US" sz="2200" dirty="0">
                <a:solidFill>
                  <a:prstClr val="black"/>
                </a:solidFill>
              </a:rPr>
              <a:t>when females inherit only one X chromosome--their genotype is </a:t>
            </a:r>
            <a:r>
              <a:rPr lang="en-US" sz="2200" dirty="0" smtClean="0">
                <a:solidFill>
                  <a:prstClr val="black"/>
                </a:solidFill>
              </a:rPr>
              <a:t>X0 (i.e</a:t>
            </a:r>
            <a:r>
              <a:rPr lang="en-US" sz="2200" dirty="0">
                <a:solidFill>
                  <a:prstClr val="black"/>
                </a:solidFill>
              </a:rPr>
              <a:t>., </a:t>
            </a:r>
            <a:r>
              <a:rPr lang="en-US" sz="2200" dirty="0" err="1">
                <a:solidFill>
                  <a:prstClr val="black"/>
                </a:solidFill>
              </a:rPr>
              <a:t>monosomy</a:t>
            </a:r>
            <a:r>
              <a:rPr lang="en-US" sz="2200" dirty="0">
                <a:solidFill>
                  <a:prstClr val="black"/>
                </a:solidFill>
              </a:rPr>
              <a:t> X)</a:t>
            </a:r>
          </a:p>
          <a:p>
            <a:pPr marL="285750" indent="-285750" algn="l"/>
            <a:r>
              <a:rPr lang="en-US" sz="2200" dirty="0" smtClean="0">
                <a:solidFill>
                  <a:prstClr val="black"/>
                </a:solidFill>
              </a:rPr>
              <a:t>-Frequency</a:t>
            </a:r>
            <a:r>
              <a:rPr lang="en-US" sz="2200" dirty="0">
                <a:solidFill>
                  <a:prstClr val="black"/>
                </a:solidFill>
              </a:rPr>
              <a:t>: 1/2000 live births</a:t>
            </a:r>
          </a:p>
          <a:p>
            <a:pPr marL="285750" indent="-285750">
              <a:buFont typeface="Arial" pitchFamily="34" charset="0"/>
              <a:buChar char="•"/>
            </a:pPr>
            <a:endParaRPr lang="en-US" dirty="0">
              <a:solidFill>
                <a:prstClr val="black"/>
              </a:solidFill>
            </a:endParaRPr>
          </a:p>
        </p:txBody>
      </p:sp>
      <p:pic>
        <p:nvPicPr>
          <p:cNvPr id="7" name="صورة 6"/>
          <p:cNvPicPr>
            <a:picLocks noChangeAspect="1"/>
          </p:cNvPicPr>
          <p:nvPr/>
        </p:nvPicPr>
        <p:blipFill rotWithShape="1">
          <a:blip r:embed="rId3">
            <a:extLst>
              <a:ext uri="{28A0092B-C50C-407E-A947-70E740481C1C}">
                <a14:useLocalDpi xmlns="" xmlns:a14="http://schemas.microsoft.com/office/drawing/2010/main" val="0"/>
              </a:ext>
            </a:extLst>
          </a:blip>
          <a:srcRect l="14194" r="14271"/>
          <a:stretch/>
        </p:blipFill>
        <p:spPr>
          <a:xfrm>
            <a:off x="580549" y="2932388"/>
            <a:ext cx="3989071" cy="3496235"/>
          </a:xfrm>
          <a:prstGeom prst="rect">
            <a:avLst/>
          </a:prstGeom>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70981" y="5520571"/>
            <a:ext cx="873919"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07019" y="903605"/>
            <a:ext cx="4047182" cy="5648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مستطيل 10"/>
          <p:cNvSpPr/>
          <p:nvPr/>
        </p:nvSpPr>
        <p:spPr>
          <a:xfrm>
            <a:off x="7283671" y="5581182"/>
            <a:ext cx="1359776"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مستطيل 11"/>
          <p:cNvSpPr/>
          <p:nvPr/>
        </p:nvSpPr>
        <p:spPr>
          <a:xfrm>
            <a:off x="7283670" y="3953611"/>
            <a:ext cx="1359776"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3"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283669" y="3605293"/>
            <a:ext cx="1376363"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مربع نص 7"/>
          <p:cNvSpPr txBox="1"/>
          <p:nvPr/>
        </p:nvSpPr>
        <p:spPr>
          <a:xfrm>
            <a:off x="1548964" y="6428621"/>
            <a:ext cx="1773620" cy="369332"/>
          </a:xfrm>
          <a:prstGeom prst="rect">
            <a:avLst/>
          </a:prstGeom>
          <a:noFill/>
        </p:spPr>
        <p:txBody>
          <a:bodyPr wrap="square" rtlCol="0">
            <a:spAutoFit/>
          </a:bodyPr>
          <a:lstStyle/>
          <a:p>
            <a:r>
              <a:rPr lang="en-US" dirty="0">
                <a:solidFill>
                  <a:prstClr val="black"/>
                </a:solidFill>
              </a:rPr>
              <a:t>45,XO</a:t>
            </a:r>
          </a:p>
        </p:txBody>
      </p:sp>
    </p:spTree>
    <p:extLst>
      <p:ext uri="{BB962C8B-B14F-4D97-AF65-F5344CB8AC3E}">
        <p14:creationId xmlns="" xmlns:p14="http://schemas.microsoft.com/office/powerpoint/2010/main" val="1923662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515350" cy="1325563"/>
          </a:xfrm>
        </p:spPr>
        <p:txBody>
          <a:bodyPr>
            <a:normAutofit/>
          </a:bodyPr>
          <a:lstStyle/>
          <a:p>
            <a:r>
              <a:rPr lang="en-US" sz="3600" dirty="0"/>
              <a:t>Female Sex Chromosome </a:t>
            </a:r>
            <a:r>
              <a:rPr lang="en-US" sz="3600" dirty="0" smtClean="0"/>
              <a:t>Abnormalities: Turner’s </a:t>
            </a:r>
            <a:r>
              <a:rPr lang="en-US" sz="3600" dirty="0"/>
              <a:t>Syndrome (monosomy X)</a:t>
            </a:r>
          </a:p>
        </p:txBody>
      </p:sp>
      <p:sp>
        <p:nvSpPr>
          <p:cNvPr id="4" name="مستطيل 3"/>
          <p:cNvSpPr/>
          <p:nvPr/>
        </p:nvSpPr>
        <p:spPr>
          <a:xfrm>
            <a:off x="80009" y="1490396"/>
            <a:ext cx="3563943" cy="3108543"/>
          </a:xfrm>
          <a:prstGeom prst="rect">
            <a:avLst/>
          </a:prstGeom>
        </p:spPr>
        <p:txBody>
          <a:bodyPr wrap="square">
            <a:spAutoFit/>
          </a:bodyPr>
          <a:lstStyle/>
          <a:p>
            <a:pPr marL="285750" indent="-285750" algn="l"/>
            <a:r>
              <a:rPr lang="en-US" sz="2000" dirty="0" smtClean="0">
                <a:solidFill>
                  <a:prstClr val="black"/>
                </a:solidFill>
              </a:rPr>
              <a:t>-Phenotype</a:t>
            </a:r>
            <a:endParaRPr lang="en-US" sz="2000" dirty="0">
              <a:solidFill>
                <a:prstClr val="black"/>
              </a:solidFill>
            </a:endParaRPr>
          </a:p>
          <a:p>
            <a:pPr marL="285750" indent="-285750" algn="l"/>
            <a:r>
              <a:rPr lang="en-US" sz="2000" dirty="0" smtClean="0">
                <a:solidFill>
                  <a:prstClr val="black"/>
                </a:solidFill>
              </a:rPr>
              <a:t>-Infertile </a:t>
            </a:r>
            <a:endParaRPr lang="en-US" sz="2000" dirty="0">
              <a:solidFill>
                <a:prstClr val="black"/>
              </a:solidFill>
            </a:endParaRPr>
          </a:p>
          <a:p>
            <a:pPr marL="285750" indent="-285750" algn="l"/>
            <a:r>
              <a:rPr lang="en-US" sz="2000" dirty="0" smtClean="0">
                <a:solidFill>
                  <a:prstClr val="black"/>
                </a:solidFill>
              </a:rPr>
              <a:t>-Women </a:t>
            </a:r>
            <a:r>
              <a:rPr lang="en-US" sz="2000" dirty="0">
                <a:solidFill>
                  <a:prstClr val="black"/>
                </a:solidFill>
              </a:rPr>
              <a:t>with Turner syndrome have a higher than average incidence of thyroid disease, vision and hearing problems, heart defects, diabetes, and other autoimmune disorders.</a:t>
            </a:r>
          </a:p>
          <a:p>
            <a:pPr marL="285750" indent="-285750" algn="just">
              <a:buFont typeface="Arial" pitchFamily="34" charset="0"/>
              <a:buChar char="•"/>
            </a:pPr>
            <a:endParaRPr lang="en-US" dirty="0">
              <a:solidFill>
                <a:prstClr val="black"/>
              </a:solidFill>
            </a:endParaRPr>
          </a:p>
          <a:p>
            <a:pPr marL="285750" indent="-285750" algn="just">
              <a:buFont typeface="Arial" pitchFamily="34" charset="0"/>
              <a:buChar char="•"/>
            </a:pPr>
            <a:endParaRPr lang="en-US" dirty="0">
              <a:solidFill>
                <a:prstClr val="black"/>
              </a:solidFill>
            </a:endParaRPr>
          </a:p>
        </p:txBody>
      </p:sp>
      <p:pic>
        <p:nvPicPr>
          <p:cNvPr id="5" name="صورة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09394" y="1170227"/>
            <a:ext cx="2103404" cy="4690607"/>
          </a:xfrm>
          <a:prstGeom prst="rect">
            <a:avLst/>
          </a:prstGeom>
        </p:spPr>
      </p:pic>
      <p:pic>
        <p:nvPicPr>
          <p:cNvPr id="6" name="صورة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12796" y="1170227"/>
            <a:ext cx="2831204" cy="4690606"/>
          </a:xfrm>
          <a:prstGeom prst="rect">
            <a:avLst/>
          </a:prstGeom>
        </p:spPr>
      </p:pic>
    </p:spTree>
    <p:extLst>
      <p:ext uri="{BB962C8B-B14F-4D97-AF65-F5344CB8AC3E}">
        <p14:creationId xmlns="" xmlns:p14="http://schemas.microsoft.com/office/powerpoint/2010/main" val="380153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9383" y="1132915"/>
            <a:ext cx="6615953" cy="5372100"/>
          </a:xfrm>
          <a:prstGeom prst="rect">
            <a:avLst/>
          </a:prstGeom>
        </p:spPr>
      </p:pic>
      <p:sp>
        <p:nvSpPr>
          <p:cNvPr id="5" name="Title 1"/>
          <p:cNvSpPr txBox="1">
            <a:spLocks/>
          </p:cNvSpPr>
          <p:nvPr/>
        </p:nvSpPr>
        <p:spPr>
          <a:xfrm>
            <a:off x="114300" y="1524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Human Chromosomes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49061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8515350" cy="1325563"/>
          </a:xfrm>
        </p:spPr>
        <p:txBody>
          <a:bodyPr>
            <a:normAutofit/>
          </a:bodyPr>
          <a:lstStyle/>
          <a:p>
            <a:r>
              <a:rPr lang="en-US" sz="3600" dirty="0"/>
              <a:t>Female Sex Chromosome </a:t>
            </a:r>
            <a:r>
              <a:rPr lang="en-US" sz="3600" dirty="0" smtClean="0"/>
              <a:t>Abnormalities</a:t>
            </a:r>
            <a:r>
              <a:rPr lang="en-US" sz="3600" dirty="0"/>
              <a:t>: Triple-X syndrome</a:t>
            </a:r>
          </a:p>
        </p:txBody>
      </p:sp>
      <p:sp>
        <p:nvSpPr>
          <p:cNvPr id="4" name="مستطيل 3"/>
          <p:cNvSpPr/>
          <p:nvPr/>
        </p:nvSpPr>
        <p:spPr>
          <a:xfrm>
            <a:off x="85299" y="1263389"/>
            <a:ext cx="4572000" cy="2523768"/>
          </a:xfrm>
          <a:prstGeom prst="rect">
            <a:avLst/>
          </a:prstGeom>
        </p:spPr>
        <p:txBody>
          <a:bodyPr>
            <a:spAutoFit/>
          </a:bodyPr>
          <a:lstStyle/>
          <a:p>
            <a:pPr marL="285750" indent="-285750" algn="l"/>
            <a:r>
              <a:rPr lang="en-US" sz="2000" dirty="0" smtClean="0">
                <a:solidFill>
                  <a:prstClr val="black"/>
                </a:solidFill>
              </a:rPr>
              <a:t>-Occurs </a:t>
            </a:r>
            <a:r>
              <a:rPr lang="en-US" sz="2000" dirty="0">
                <a:solidFill>
                  <a:prstClr val="black"/>
                </a:solidFill>
              </a:rPr>
              <a:t>in women who inherit three X chromosomes--their genotype is XXX or more rarely XXXX or XXXXX</a:t>
            </a:r>
          </a:p>
          <a:p>
            <a:pPr marL="285750" indent="-285750" algn="l"/>
            <a:endParaRPr lang="en-US" sz="2000" dirty="0">
              <a:solidFill>
                <a:prstClr val="black"/>
              </a:solidFill>
            </a:endParaRPr>
          </a:p>
          <a:p>
            <a:pPr marL="285750" indent="-285750" algn="l"/>
            <a:r>
              <a:rPr lang="en-US" sz="2000" dirty="0" smtClean="0">
                <a:solidFill>
                  <a:prstClr val="black"/>
                </a:solidFill>
              </a:rPr>
              <a:t>-Phenotype</a:t>
            </a:r>
            <a:r>
              <a:rPr lang="en-US" sz="2000" dirty="0">
                <a:solidFill>
                  <a:prstClr val="black"/>
                </a:solidFill>
              </a:rPr>
              <a:t>: Taller than average females</a:t>
            </a:r>
          </a:p>
          <a:p>
            <a:pPr algn="l"/>
            <a:endParaRPr lang="en-US" sz="2000" dirty="0">
              <a:solidFill>
                <a:prstClr val="black"/>
              </a:solidFill>
            </a:endParaRPr>
          </a:p>
          <a:p>
            <a:pPr marL="285750" indent="-285750">
              <a:buFont typeface="Arial" pitchFamily="34" charset="0"/>
              <a:buChar char="•"/>
            </a:pPr>
            <a:r>
              <a:rPr lang="en-US" sz="2000" dirty="0">
                <a:solidFill>
                  <a:prstClr val="black"/>
                </a:solidFill>
              </a:rPr>
              <a:t>fertile</a:t>
            </a:r>
          </a:p>
          <a:p>
            <a:pPr marL="285750" indent="-285750">
              <a:buFont typeface="Arial" pitchFamily="34" charset="0"/>
              <a:buChar char="•"/>
            </a:pPr>
            <a:endParaRPr lang="en-US" dirty="0">
              <a:solidFill>
                <a:prstClr val="black"/>
              </a:solidFill>
            </a:endParaRPr>
          </a:p>
        </p:txBody>
      </p:sp>
      <p:pic>
        <p:nvPicPr>
          <p:cNvPr id="6" name="صورة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4348" y="3000372"/>
            <a:ext cx="4037544" cy="3857628"/>
          </a:xfrm>
          <a:prstGeom prst="rect">
            <a:avLst/>
          </a:prstGeom>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45670" y="5808061"/>
            <a:ext cx="877491"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29256" y="1105666"/>
            <a:ext cx="3826669" cy="534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7106307" y="3089760"/>
            <a:ext cx="1359776"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مستطيل 10"/>
          <p:cNvSpPr/>
          <p:nvPr/>
        </p:nvSpPr>
        <p:spPr>
          <a:xfrm>
            <a:off x="7106307" y="4842682"/>
            <a:ext cx="1359776"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045498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3"/>
            <a:ext cx="7566660" cy="1325563"/>
          </a:xfrm>
        </p:spPr>
        <p:txBody>
          <a:bodyPr>
            <a:normAutofit fontScale="90000"/>
          </a:bodyPr>
          <a:lstStyle/>
          <a:p>
            <a:r>
              <a:rPr lang="en-US" sz="4000" dirty="0"/>
              <a:t>Male Sex Chromosome </a:t>
            </a:r>
            <a:r>
              <a:rPr lang="en-US" sz="4000" dirty="0" smtClean="0"/>
              <a:t>Abnormalities</a:t>
            </a:r>
            <a:r>
              <a:rPr lang="en-US" sz="4000" dirty="0"/>
              <a:t>: Klinefelter syndrome</a:t>
            </a:r>
            <a:r>
              <a:rPr lang="en-US" dirty="0"/>
              <a:t/>
            </a:r>
            <a:br>
              <a:rPr lang="en-US" dirty="0"/>
            </a:br>
            <a:endParaRPr lang="en-US" dirty="0"/>
          </a:p>
        </p:txBody>
      </p:sp>
      <p:sp>
        <p:nvSpPr>
          <p:cNvPr id="3" name="Content Placeholder 2"/>
          <p:cNvSpPr>
            <a:spLocks noGrp="1"/>
          </p:cNvSpPr>
          <p:nvPr>
            <p:ph idx="1"/>
          </p:nvPr>
        </p:nvSpPr>
        <p:spPr>
          <a:xfrm>
            <a:off x="0" y="1246505"/>
            <a:ext cx="4972050" cy="1565276"/>
          </a:xfrm>
        </p:spPr>
        <p:txBody>
          <a:bodyPr>
            <a:normAutofit fontScale="92500"/>
          </a:bodyPr>
          <a:lstStyle/>
          <a:p>
            <a:pPr algn="just"/>
            <a:r>
              <a:rPr lang="en-US" sz="2400" dirty="0" smtClean="0"/>
              <a:t>Males </a:t>
            </a:r>
            <a:r>
              <a:rPr lang="en-US" sz="2400" dirty="0"/>
              <a:t>inherit one or more extra X chromosomes--their genotype is XXY or more rarely XXXY or XY/XXY </a:t>
            </a:r>
            <a:r>
              <a:rPr lang="en-US" sz="2400" dirty="0" smtClean="0"/>
              <a:t>mosaic</a:t>
            </a:r>
          </a:p>
          <a:p>
            <a:pPr algn="just"/>
            <a:r>
              <a:rPr lang="en-US" sz="2400" dirty="0"/>
              <a:t>The </a:t>
            </a:r>
            <a:r>
              <a:rPr lang="en-US" sz="2400" dirty="0" smtClean="0"/>
              <a:t>frequency:1/650 births</a:t>
            </a:r>
          </a:p>
          <a:p>
            <a:endParaRPr lang="en-US" dirty="0"/>
          </a:p>
        </p:txBody>
      </p:sp>
      <p:pic>
        <p:nvPicPr>
          <p:cNvPr id="4" name="صورة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28820" y="644652"/>
            <a:ext cx="3475100" cy="3051048"/>
          </a:xfrm>
          <a:prstGeom prst="rect">
            <a:avLst/>
          </a:prstGeom>
        </p:spPr>
      </p:pic>
      <p:pic>
        <p:nvPicPr>
          <p:cNvPr id="5" name="صورة 4"/>
          <p:cNvPicPr>
            <a:picLocks noChangeAspect="1"/>
          </p:cNvPicPr>
          <p:nvPr/>
        </p:nvPicPr>
        <p:blipFill rotWithShape="1">
          <a:blip r:embed="rId4">
            <a:extLst>
              <a:ext uri="{28A0092B-C50C-407E-A947-70E740481C1C}">
                <a14:useLocalDpi xmlns="" xmlns:a14="http://schemas.microsoft.com/office/drawing/2010/main" val="0"/>
              </a:ext>
            </a:extLst>
          </a:blip>
          <a:srcRect l="11957" r="15580"/>
          <a:stretch/>
        </p:blipFill>
        <p:spPr>
          <a:xfrm>
            <a:off x="1383030" y="2811780"/>
            <a:ext cx="2286000" cy="3924300"/>
          </a:xfrm>
          <a:prstGeom prst="rect">
            <a:avLst/>
          </a:prstGeom>
        </p:spPr>
      </p:pic>
      <p:sp>
        <p:nvSpPr>
          <p:cNvPr id="6" name="مربع نص 5"/>
          <p:cNvSpPr txBox="1"/>
          <p:nvPr/>
        </p:nvSpPr>
        <p:spPr>
          <a:xfrm>
            <a:off x="3669030" y="3505200"/>
            <a:ext cx="5474970" cy="3970318"/>
          </a:xfrm>
          <a:prstGeom prst="rect">
            <a:avLst/>
          </a:prstGeom>
          <a:noFill/>
        </p:spPr>
        <p:txBody>
          <a:bodyPr wrap="square" rtlCol="0">
            <a:spAutoFit/>
          </a:bodyPr>
          <a:lstStyle/>
          <a:p>
            <a:pPr algn="l"/>
            <a:r>
              <a:rPr lang="en-US" sz="2200" dirty="0">
                <a:solidFill>
                  <a:prstClr val="black"/>
                </a:solidFill>
              </a:rPr>
              <a:t>Phenotype: </a:t>
            </a:r>
          </a:p>
          <a:p>
            <a:pPr marL="285750" indent="-285750" algn="l"/>
            <a:r>
              <a:rPr lang="en-US" sz="2200" dirty="0" smtClean="0">
                <a:solidFill>
                  <a:prstClr val="black"/>
                </a:solidFill>
              </a:rPr>
              <a:t>-Physical </a:t>
            </a:r>
            <a:r>
              <a:rPr lang="en-US" sz="2200" dirty="0">
                <a:solidFill>
                  <a:prstClr val="black"/>
                </a:solidFill>
              </a:rPr>
              <a:t>characteristics</a:t>
            </a:r>
          </a:p>
          <a:p>
            <a:pPr marL="285750" indent="-285750" algn="l"/>
            <a:r>
              <a:rPr lang="en-US" sz="2200" dirty="0" smtClean="0">
                <a:solidFill>
                  <a:prstClr val="black"/>
                </a:solidFill>
              </a:rPr>
              <a:t>-Sterile </a:t>
            </a:r>
            <a:r>
              <a:rPr lang="en-US" sz="2200" dirty="0">
                <a:solidFill>
                  <a:prstClr val="black"/>
                </a:solidFill>
              </a:rPr>
              <a:t>or nearly so</a:t>
            </a:r>
          </a:p>
          <a:p>
            <a:pPr marL="285750" indent="-285750" algn="l"/>
            <a:r>
              <a:rPr lang="en-US" sz="2200" dirty="0" smtClean="0">
                <a:solidFill>
                  <a:prstClr val="black"/>
                </a:solidFill>
              </a:rPr>
              <a:t>-usually </a:t>
            </a:r>
            <a:r>
              <a:rPr lang="en-US" sz="2200" dirty="0">
                <a:solidFill>
                  <a:prstClr val="black"/>
                </a:solidFill>
              </a:rPr>
              <a:t>have learning difficulties as </a:t>
            </a:r>
            <a:r>
              <a:rPr lang="en-US" sz="2200" dirty="0" smtClean="0">
                <a:solidFill>
                  <a:prstClr val="black"/>
                </a:solidFill>
              </a:rPr>
              <a:t>children</a:t>
            </a:r>
            <a:endParaRPr lang="en-US" sz="2200" dirty="0">
              <a:solidFill>
                <a:prstClr val="black"/>
              </a:solidFill>
            </a:endParaRPr>
          </a:p>
          <a:p>
            <a:pPr marL="285750" indent="-285750" algn="l"/>
            <a:r>
              <a:rPr lang="en-US" sz="2200" dirty="0">
                <a:solidFill>
                  <a:prstClr val="black"/>
                </a:solidFill>
              </a:rPr>
              <a:t>have a higher than average risk of developing osteoporosis, diabetes, and other autoimmune disorders that are more common in women.  This may be connected to low testosterone production</a:t>
            </a:r>
          </a:p>
          <a:p>
            <a:pPr marL="285750" indent="-285750" algn="just">
              <a:buFont typeface="Arial" pitchFamily="34" charset="0"/>
              <a:buChar char="•"/>
            </a:pPr>
            <a:endParaRPr lang="en-US" dirty="0">
              <a:solidFill>
                <a:prstClr val="black"/>
              </a:solidFill>
            </a:endParaRPr>
          </a:p>
          <a:p>
            <a:pPr marL="285750" indent="-285750" algn="just">
              <a:buFont typeface="Arial" pitchFamily="34" charset="0"/>
              <a:buChar char="•"/>
            </a:pPr>
            <a:endParaRPr lang="en-US" dirty="0">
              <a:solidFill>
                <a:prstClr val="black"/>
              </a:solidFill>
            </a:endParaRPr>
          </a:p>
          <a:p>
            <a:pPr algn="just"/>
            <a:endParaRPr lang="en-US" dirty="0">
              <a:solidFill>
                <a:prstClr val="black"/>
              </a:solidFill>
            </a:endParaRPr>
          </a:p>
        </p:txBody>
      </p:sp>
      <p:pic>
        <p:nvPicPr>
          <p:cNvPr id="7" name="صورة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0020" y="2811783"/>
            <a:ext cx="1233011" cy="3802875"/>
          </a:xfrm>
          <a:prstGeom prst="rect">
            <a:avLst/>
          </a:prstGeom>
        </p:spPr>
      </p:pic>
      <p:sp>
        <p:nvSpPr>
          <p:cNvPr id="8" name="مربع نص 7"/>
          <p:cNvSpPr txBox="1"/>
          <p:nvPr/>
        </p:nvSpPr>
        <p:spPr>
          <a:xfrm>
            <a:off x="6940771" y="3695700"/>
            <a:ext cx="1442545" cy="369332"/>
          </a:xfrm>
          <a:prstGeom prst="rect">
            <a:avLst/>
          </a:prstGeom>
          <a:noFill/>
        </p:spPr>
        <p:txBody>
          <a:bodyPr wrap="square" rtlCol="0">
            <a:spAutoFit/>
          </a:bodyPr>
          <a:lstStyle/>
          <a:p>
            <a:r>
              <a:rPr lang="en-US" dirty="0">
                <a:solidFill>
                  <a:prstClr val="black"/>
                </a:solidFill>
              </a:rPr>
              <a:t>47,XXY</a:t>
            </a:r>
          </a:p>
        </p:txBody>
      </p:sp>
    </p:spTree>
    <p:extLst>
      <p:ext uri="{BB962C8B-B14F-4D97-AF65-F5344CB8AC3E}">
        <p14:creationId xmlns="" xmlns:p14="http://schemas.microsoft.com/office/powerpoint/2010/main" val="293351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084906" y="488592"/>
            <a:ext cx="6059094" cy="6194775"/>
          </a:xfrm>
        </p:spPr>
      </p:pic>
      <p:pic>
        <p:nvPicPr>
          <p:cNvPr id="5" name="صورة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1252922"/>
            <a:ext cx="2991506" cy="5425439"/>
          </a:xfrm>
          <a:prstGeom prst="rect">
            <a:avLst/>
          </a:prstGeom>
        </p:spPr>
      </p:pic>
      <p:sp>
        <p:nvSpPr>
          <p:cNvPr id="6" name="مستطيل 5"/>
          <p:cNvSpPr/>
          <p:nvPr/>
        </p:nvSpPr>
        <p:spPr>
          <a:xfrm>
            <a:off x="1797271" y="2822027"/>
            <a:ext cx="1099643"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مستطيل 6"/>
          <p:cNvSpPr/>
          <p:nvPr/>
        </p:nvSpPr>
        <p:spPr>
          <a:xfrm>
            <a:off x="1797271" y="4614040"/>
            <a:ext cx="1099643"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488212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
            <a:ext cx="7886700" cy="1325563"/>
          </a:xfrm>
        </p:spPr>
        <p:txBody>
          <a:bodyPr>
            <a:normAutofit/>
          </a:bodyPr>
          <a:lstStyle/>
          <a:p>
            <a:r>
              <a:rPr lang="en-US" sz="3600" dirty="0"/>
              <a:t>Male Sex Chromosome </a:t>
            </a:r>
            <a:r>
              <a:rPr lang="en-US" sz="3600" dirty="0" smtClean="0"/>
              <a:t>Abnormalities: XYY </a:t>
            </a:r>
            <a:r>
              <a:rPr lang="en-US" sz="3600" dirty="0"/>
              <a:t>syndrome</a:t>
            </a:r>
          </a:p>
        </p:txBody>
      </p:sp>
      <p:sp>
        <p:nvSpPr>
          <p:cNvPr id="4" name="مستطيل 3"/>
          <p:cNvSpPr/>
          <p:nvPr/>
        </p:nvSpPr>
        <p:spPr>
          <a:xfrm>
            <a:off x="117627" y="1308857"/>
            <a:ext cx="4762984" cy="2215991"/>
          </a:xfrm>
          <a:prstGeom prst="rect">
            <a:avLst/>
          </a:prstGeom>
        </p:spPr>
        <p:txBody>
          <a:bodyPr wrap="square">
            <a:spAutoFit/>
          </a:bodyPr>
          <a:lstStyle/>
          <a:p>
            <a:pPr marL="285750" indent="-285750" algn="l"/>
            <a:r>
              <a:rPr lang="en-US" sz="2400" dirty="0" smtClean="0">
                <a:solidFill>
                  <a:prstClr val="black"/>
                </a:solidFill>
              </a:rPr>
              <a:t>-Males </a:t>
            </a:r>
            <a:r>
              <a:rPr lang="en-US" sz="2400" dirty="0">
                <a:solidFill>
                  <a:prstClr val="black"/>
                </a:solidFill>
              </a:rPr>
              <a:t>inherit an extra Y chromosome, genotype is XYY</a:t>
            </a:r>
          </a:p>
          <a:p>
            <a:pPr marL="285750" indent="-285750" algn="l"/>
            <a:endParaRPr lang="en-US" sz="2400" dirty="0">
              <a:solidFill>
                <a:prstClr val="black"/>
              </a:solidFill>
            </a:endParaRPr>
          </a:p>
          <a:p>
            <a:pPr marL="285750" indent="-285750" algn="l"/>
            <a:r>
              <a:rPr lang="en-US" sz="2400" dirty="0">
                <a:solidFill>
                  <a:prstClr val="black"/>
                </a:solidFill>
              </a:rPr>
              <a:t> </a:t>
            </a:r>
            <a:r>
              <a:rPr lang="en-US" sz="2400" dirty="0" smtClean="0">
                <a:solidFill>
                  <a:prstClr val="black"/>
                </a:solidFill>
              </a:rPr>
              <a:t>-XYY </a:t>
            </a:r>
            <a:r>
              <a:rPr lang="en-US" sz="2400" dirty="0">
                <a:solidFill>
                  <a:prstClr val="black"/>
                </a:solidFill>
              </a:rPr>
              <a:t>syndrome is also referred to as Jacobs syndrome.</a:t>
            </a:r>
          </a:p>
          <a:p>
            <a:pPr algn="just"/>
            <a:endParaRPr lang="en-US" dirty="0">
              <a:solidFill>
                <a:prstClr val="black"/>
              </a:solidFill>
            </a:endParaRPr>
          </a:p>
        </p:txBody>
      </p:sp>
      <p:pic>
        <p:nvPicPr>
          <p:cNvPr id="5" name="صورة 4"/>
          <p:cNvPicPr>
            <a:picLocks noChangeAspect="1"/>
          </p:cNvPicPr>
          <p:nvPr/>
        </p:nvPicPr>
        <p:blipFill rotWithShape="1">
          <a:blip r:embed="rId2">
            <a:extLst>
              <a:ext uri="{28A0092B-C50C-407E-A947-70E740481C1C}">
                <a14:useLocalDpi xmlns="" xmlns:a14="http://schemas.microsoft.com/office/drawing/2010/main" val="0"/>
              </a:ext>
            </a:extLst>
          </a:blip>
          <a:srcRect/>
          <a:stretch/>
        </p:blipFill>
        <p:spPr>
          <a:xfrm>
            <a:off x="567560" y="3664310"/>
            <a:ext cx="3526155" cy="2679372"/>
          </a:xfrm>
          <a:prstGeom prst="rect">
            <a:avLst/>
          </a:prstGeom>
        </p:spPr>
      </p:pic>
      <p:sp>
        <p:nvSpPr>
          <p:cNvPr id="6" name="شكل بيضاوي 5"/>
          <p:cNvSpPr/>
          <p:nvPr/>
        </p:nvSpPr>
        <p:spPr>
          <a:xfrm>
            <a:off x="3265828" y="5625065"/>
            <a:ext cx="851535" cy="8766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80611" y="1050792"/>
            <a:ext cx="3826675" cy="5340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7165429" y="5171278"/>
            <a:ext cx="1359776" cy="4099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96134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989787" y="1325563"/>
            <a:ext cx="3771901" cy="4351283"/>
          </a:xfrm>
          <a:prstGeom prst="rect">
            <a:avLst/>
          </a:prstGeom>
        </p:spPr>
      </p:pic>
      <p:sp>
        <p:nvSpPr>
          <p:cNvPr id="4" name="مستطيل 3"/>
          <p:cNvSpPr/>
          <p:nvPr/>
        </p:nvSpPr>
        <p:spPr>
          <a:xfrm>
            <a:off x="193127" y="1593532"/>
            <a:ext cx="4572000" cy="3416320"/>
          </a:xfrm>
          <a:prstGeom prst="rect">
            <a:avLst/>
          </a:prstGeom>
        </p:spPr>
        <p:txBody>
          <a:bodyPr>
            <a:spAutoFit/>
          </a:bodyPr>
          <a:lstStyle/>
          <a:p>
            <a:pPr marL="285750" indent="-285750" algn="l"/>
            <a:r>
              <a:rPr lang="en-US" sz="2400" dirty="0">
                <a:solidFill>
                  <a:prstClr val="black"/>
                </a:solidFill>
              </a:rPr>
              <a:t>The XYY phenotype commonly includes tall stature, </a:t>
            </a:r>
            <a:r>
              <a:rPr lang="en-US" sz="2400" dirty="0" err="1" smtClean="0">
                <a:solidFill>
                  <a:prstClr val="black"/>
                </a:solidFill>
              </a:rPr>
              <a:t>macrocephaly</a:t>
            </a:r>
            <a:r>
              <a:rPr lang="en-US" sz="2400" dirty="0" smtClean="0">
                <a:solidFill>
                  <a:prstClr val="black"/>
                </a:solidFill>
              </a:rPr>
              <a:t>. </a:t>
            </a:r>
            <a:endParaRPr lang="en-US" sz="2400" dirty="0">
              <a:solidFill>
                <a:prstClr val="black"/>
              </a:solidFill>
            </a:endParaRPr>
          </a:p>
          <a:p>
            <a:pPr algn="l"/>
            <a:endParaRPr lang="en-US" sz="2400" dirty="0">
              <a:solidFill>
                <a:prstClr val="black"/>
              </a:solidFill>
            </a:endParaRPr>
          </a:p>
          <a:p>
            <a:pPr marL="285750" indent="-285750" algn="l"/>
            <a:r>
              <a:rPr lang="en-US" sz="2400" dirty="0">
                <a:solidFill>
                  <a:prstClr val="black"/>
                </a:solidFill>
              </a:rPr>
              <a:t>generally appear and act normal.  However, they produce high levels of testosterone</a:t>
            </a:r>
          </a:p>
          <a:p>
            <a:pPr algn="l"/>
            <a:endParaRPr lang="en-US" sz="2400" dirty="0">
              <a:solidFill>
                <a:prstClr val="black"/>
              </a:solidFill>
            </a:endParaRPr>
          </a:p>
          <a:p>
            <a:pPr marL="285750" indent="-285750" algn="l"/>
            <a:r>
              <a:rPr lang="en-US" sz="2400" dirty="0">
                <a:solidFill>
                  <a:prstClr val="black"/>
                </a:solidFill>
              </a:rPr>
              <a:t>Usually fertile</a:t>
            </a:r>
          </a:p>
        </p:txBody>
      </p:sp>
      <p:sp>
        <p:nvSpPr>
          <p:cNvPr id="7" name="عنوان 1"/>
          <p:cNvSpPr txBox="1">
            <a:spLocks/>
          </p:cNvSpPr>
          <p:nvPr/>
        </p:nvSpPr>
        <p:spPr>
          <a:xfrm>
            <a:off x="0" y="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prstClr val="black"/>
                </a:solidFill>
              </a:rPr>
              <a:t>Male Sex Chromosome Abnormalities: XYY syndrome</a:t>
            </a:r>
            <a:endParaRPr lang="en-US" sz="3600" dirty="0">
              <a:solidFill>
                <a:prstClr val="black"/>
              </a:solidFill>
            </a:endParaRPr>
          </a:p>
        </p:txBody>
      </p:sp>
    </p:spTree>
    <p:extLst>
      <p:ext uri="{BB962C8B-B14F-4D97-AF65-F5344CB8AC3E}">
        <p14:creationId xmlns="" xmlns:p14="http://schemas.microsoft.com/office/powerpoint/2010/main" val="384338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
            <a:ext cx="7886700" cy="1325563"/>
          </a:xfrm>
        </p:spPr>
        <p:txBody>
          <a:bodyPr/>
          <a:lstStyle/>
          <a:p>
            <a:r>
              <a:rPr lang="en-US" dirty="0" smtClean="0"/>
              <a:t>X-inactivation inactivation in in klinefelter and turner syndrome </a:t>
            </a:r>
            <a:endParaRPr lang="en-US" dirty="0"/>
          </a:p>
        </p:txBody>
      </p:sp>
      <p:sp>
        <p:nvSpPr>
          <p:cNvPr id="3" name="عنصر نائب للمحتوى 2"/>
          <p:cNvSpPr>
            <a:spLocks noGrp="1"/>
          </p:cNvSpPr>
          <p:nvPr>
            <p:ph idx="1"/>
          </p:nvPr>
        </p:nvSpPr>
        <p:spPr>
          <a:xfrm>
            <a:off x="165538" y="1636439"/>
            <a:ext cx="4292162" cy="4811658"/>
          </a:xfrm>
        </p:spPr>
        <p:txBody>
          <a:bodyPr>
            <a:normAutofit fontScale="85000" lnSpcReduction="20000"/>
          </a:bodyPr>
          <a:lstStyle/>
          <a:p>
            <a:r>
              <a:rPr lang="en-US" dirty="0" smtClean="0"/>
              <a:t>What about dosage compensation when the number of x chromosomes is altered??</a:t>
            </a:r>
          </a:p>
          <a:p>
            <a:pPr marL="441325" indent="0" algn="just">
              <a:buNone/>
            </a:pPr>
            <a:r>
              <a:rPr lang="en-US" dirty="0" smtClean="0">
                <a:solidFill>
                  <a:srgbClr val="C00000"/>
                </a:solidFill>
              </a:rPr>
              <a:t>Lyon hypothesis: suggesting </a:t>
            </a:r>
            <a:r>
              <a:rPr lang="en-US" dirty="0">
                <a:solidFill>
                  <a:srgbClr val="C00000"/>
                </a:solidFill>
              </a:rPr>
              <a:t>that </a:t>
            </a:r>
            <a:r>
              <a:rPr lang="en-US" dirty="0" smtClean="0">
                <a:solidFill>
                  <a:srgbClr val="C00000"/>
                </a:solidFill>
              </a:rPr>
              <a:t>dosage </a:t>
            </a:r>
            <a:r>
              <a:rPr lang="en-US" dirty="0">
                <a:solidFill>
                  <a:srgbClr val="C00000"/>
                </a:solidFill>
              </a:rPr>
              <a:t>compensation in mammals is by </a:t>
            </a:r>
            <a:r>
              <a:rPr lang="en-US" b="1" dirty="0">
                <a:solidFill>
                  <a:srgbClr val="C00000"/>
                </a:solidFill>
              </a:rPr>
              <a:t>inactivation of all but one X chromosome </a:t>
            </a:r>
            <a:r>
              <a:rPr lang="en-US" dirty="0">
                <a:solidFill>
                  <a:srgbClr val="C00000"/>
                </a:solidFill>
              </a:rPr>
              <a:t>in cells with more than one X chromosome. </a:t>
            </a:r>
            <a:endParaRPr lang="en-US" dirty="0" smtClean="0">
              <a:solidFill>
                <a:srgbClr val="C00000"/>
              </a:solidFill>
            </a:endParaRPr>
          </a:p>
          <a:p>
            <a:r>
              <a:rPr lang="en-US" dirty="0" smtClean="0"/>
              <a:t>Why then, do the patients with these abnormalities have abnormal phenotype??</a:t>
            </a:r>
          </a:p>
          <a:p>
            <a:pPr marL="0" indent="0">
              <a:buNone/>
            </a:pPr>
            <a:r>
              <a:rPr lang="en-US" dirty="0"/>
              <a:t> </a:t>
            </a:r>
            <a:r>
              <a:rPr lang="en-US" dirty="0" smtClean="0"/>
              <a:t>  - Some genes escape inactivation</a:t>
            </a:r>
          </a:p>
          <a:p>
            <a:pPr marL="0" indent="0">
              <a:buNone/>
            </a:pPr>
            <a:r>
              <a:rPr lang="en-US" dirty="0"/>
              <a:t> </a:t>
            </a:r>
            <a:r>
              <a:rPr lang="en-US" dirty="0" smtClean="0"/>
              <a:t>  - Pattern of inactivation</a:t>
            </a:r>
            <a:endParaRPr lang="en-US" dirty="0"/>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1" y="945931"/>
            <a:ext cx="3953204" cy="5407572"/>
          </a:xfrm>
          <a:prstGeom prst="rect">
            <a:avLst/>
          </a:prstGeom>
        </p:spPr>
      </p:pic>
    </p:spTree>
    <p:extLst>
      <p:ext uri="{BB962C8B-B14F-4D97-AF65-F5344CB8AC3E}">
        <p14:creationId xmlns="" xmlns:p14="http://schemas.microsoft.com/office/powerpoint/2010/main" val="2473198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
            <a:ext cx="7886700" cy="1325563"/>
          </a:xfrm>
        </p:spPr>
        <p:txBody>
          <a:bodyPr/>
          <a:lstStyle/>
          <a:p>
            <a:r>
              <a:rPr lang="en-US" dirty="0" smtClean="0"/>
              <a:t>X chromosome VS. Y chromosome </a:t>
            </a:r>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4937" y="1176339"/>
            <a:ext cx="4497525" cy="541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33787" y="5623641"/>
            <a:ext cx="1376363" cy="433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33787" y="3503178"/>
            <a:ext cx="1376363" cy="433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4854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88415" y="1031824"/>
            <a:ext cx="7886700" cy="2852737"/>
          </a:xfrm>
        </p:spPr>
        <p:txBody>
          <a:bodyPr/>
          <a:lstStyle/>
          <a:p>
            <a:r>
              <a:rPr lang="en-US" dirty="0"/>
              <a:t>Structural chromosome abnormalities</a:t>
            </a:r>
          </a:p>
        </p:txBody>
      </p:sp>
    </p:spTree>
    <p:extLst>
      <p:ext uri="{BB962C8B-B14F-4D97-AF65-F5344CB8AC3E}">
        <p14:creationId xmlns="" xmlns:p14="http://schemas.microsoft.com/office/powerpoint/2010/main" val="70690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p:cNvSpPr txBox="1">
            <a:spLocks/>
          </p:cNvSpPr>
          <p:nvPr/>
        </p:nvSpPr>
        <p:spPr>
          <a:xfrm>
            <a:off x="-20887" y="255825"/>
            <a:ext cx="9144000" cy="9087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itchFamily="34" charset="0"/>
                <a:cs typeface="Arial" pitchFamily="34" charset="0"/>
              </a:rPr>
              <a:t>Structural chromosome abnormalities</a:t>
            </a:r>
            <a:endParaRPr lang="en-US" sz="3600" dirty="0">
              <a:latin typeface="Arial" pitchFamily="34" charset="0"/>
              <a:cs typeface="Arial" pitchFamily="34" charset="0"/>
            </a:endParaRPr>
          </a:p>
        </p:txBody>
      </p:sp>
      <p:sp>
        <p:nvSpPr>
          <p:cNvPr id="8" name="مستطيل 7"/>
          <p:cNvSpPr/>
          <p:nvPr/>
        </p:nvSpPr>
        <p:spPr>
          <a:xfrm>
            <a:off x="899592" y="1052736"/>
            <a:ext cx="7272808" cy="4801314"/>
          </a:xfrm>
          <a:prstGeom prst="rect">
            <a:avLst/>
          </a:prstGeom>
        </p:spPr>
        <p:txBody>
          <a:bodyPr wrap="square">
            <a:spAutoFit/>
          </a:bodyPr>
          <a:lstStyle/>
          <a:p>
            <a:pPr marL="285750" indent="-285750" algn="l"/>
            <a:r>
              <a:rPr lang="en-US" dirty="0" smtClean="0">
                <a:latin typeface="Arial" pitchFamily="34" charset="0"/>
                <a:cs typeface="Arial" pitchFamily="34" charset="0"/>
              </a:rPr>
              <a:t>-Structural chromosome abnormalities occur when there is a </a:t>
            </a:r>
            <a:r>
              <a:rPr lang="en-US" b="1" dirty="0" smtClean="0">
                <a:latin typeface="Arial" pitchFamily="34" charset="0"/>
                <a:cs typeface="Arial" pitchFamily="34" charset="0"/>
              </a:rPr>
              <a:t>change</a:t>
            </a:r>
            <a:r>
              <a:rPr lang="en-US" dirty="0" smtClean="0">
                <a:latin typeface="Arial" pitchFamily="34" charset="0"/>
                <a:cs typeface="Arial" pitchFamily="34" charset="0"/>
              </a:rPr>
              <a:t> in the </a:t>
            </a:r>
            <a:r>
              <a:rPr lang="en-US" b="1" dirty="0" smtClean="0">
                <a:latin typeface="Arial" pitchFamily="34" charset="0"/>
                <a:cs typeface="Arial" pitchFamily="34" charset="0"/>
              </a:rPr>
              <a:t>structur</a:t>
            </a:r>
            <a:r>
              <a:rPr lang="en-US" dirty="0" smtClean="0">
                <a:latin typeface="Arial" pitchFamily="34" charset="0"/>
                <a:cs typeface="Arial" pitchFamily="34" charset="0"/>
              </a:rPr>
              <a:t>e or parts of a chromosome.</a:t>
            </a:r>
          </a:p>
          <a:p>
            <a:pPr marL="285750" indent="-285750" algn="l"/>
            <a:endParaRPr lang="en-US" dirty="0">
              <a:latin typeface="Arial" pitchFamily="34" charset="0"/>
              <a:cs typeface="Arial" pitchFamily="34" charset="0"/>
            </a:endParaRPr>
          </a:p>
          <a:p>
            <a:pPr marL="285750" indent="-285750" algn="l"/>
            <a:r>
              <a:rPr lang="en-US" dirty="0" smtClean="0">
                <a:latin typeface="Arial" pitchFamily="34" charset="0"/>
                <a:cs typeface="Arial" pitchFamily="34" charset="0"/>
              </a:rPr>
              <a:t>-Structural chromosome abnormalities occur when part of a chromosome is </a:t>
            </a:r>
            <a:r>
              <a:rPr lang="en-US" b="1" dirty="0" smtClean="0">
                <a:latin typeface="Arial" pitchFamily="34" charset="0"/>
                <a:cs typeface="Arial" pitchFamily="34" charset="0"/>
              </a:rPr>
              <a:t>missing</a:t>
            </a:r>
            <a:r>
              <a:rPr lang="en-US" dirty="0" smtClean="0">
                <a:latin typeface="Arial" pitchFamily="34" charset="0"/>
                <a:cs typeface="Arial" pitchFamily="34" charset="0"/>
              </a:rPr>
              <a:t>, a part of a chromosome is</a:t>
            </a:r>
            <a:r>
              <a:rPr lang="en-US" b="1" dirty="0" smtClean="0">
                <a:latin typeface="Arial" pitchFamily="34" charset="0"/>
                <a:cs typeface="Arial" pitchFamily="34" charset="0"/>
              </a:rPr>
              <a:t> extra</a:t>
            </a:r>
            <a:r>
              <a:rPr lang="en-US" dirty="0" smtClean="0">
                <a:latin typeface="Arial" pitchFamily="34" charset="0"/>
                <a:cs typeface="Arial" pitchFamily="34" charset="0"/>
              </a:rPr>
              <a:t>, or a part has </a:t>
            </a:r>
            <a:r>
              <a:rPr lang="en-US" b="1" dirty="0" smtClean="0">
                <a:latin typeface="Arial" pitchFamily="34" charset="0"/>
                <a:cs typeface="Arial" pitchFamily="34" charset="0"/>
              </a:rPr>
              <a:t>switched</a:t>
            </a:r>
            <a:r>
              <a:rPr lang="en-US" dirty="0" smtClean="0">
                <a:latin typeface="Arial" pitchFamily="34" charset="0"/>
                <a:cs typeface="Arial" pitchFamily="34" charset="0"/>
              </a:rPr>
              <a:t> places with another part</a:t>
            </a:r>
          </a:p>
          <a:p>
            <a:pPr marL="285750" indent="-285750" algn="l"/>
            <a:endParaRPr lang="en-US" dirty="0">
              <a:latin typeface="Arial" pitchFamily="34" charset="0"/>
              <a:cs typeface="Arial" pitchFamily="34" charset="0"/>
            </a:endParaRPr>
          </a:p>
          <a:p>
            <a:pPr marL="285750" indent="-285750" algn="l"/>
            <a:r>
              <a:rPr lang="en-US" dirty="0" smtClean="0">
                <a:latin typeface="Arial" pitchFamily="34" charset="0"/>
                <a:cs typeface="Arial" pitchFamily="34" charset="0"/>
              </a:rPr>
              <a:t>-Structural chromosome abnormalities, depending on their size or location, can cause a variety of </a:t>
            </a:r>
            <a:r>
              <a:rPr lang="en-US" b="1" dirty="0" smtClean="0">
                <a:latin typeface="Arial" pitchFamily="34" charset="0"/>
                <a:cs typeface="Arial" pitchFamily="34" charset="0"/>
              </a:rPr>
              <a:t>birth defects and intellectual disabilities </a:t>
            </a:r>
          </a:p>
          <a:p>
            <a:pPr marL="285750" indent="-285750" algn="l"/>
            <a:endParaRPr lang="en-US" dirty="0">
              <a:latin typeface="Arial" pitchFamily="34" charset="0"/>
              <a:cs typeface="Arial" pitchFamily="34" charset="0"/>
            </a:endParaRPr>
          </a:p>
          <a:p>
            <a:pPr marL="285750" indent="-285750" algn="l"/>
            <a:endParaRPr lang="en-US" dirty="0" smtClean="0">
              <a:latin typeface="Arial" pitchFamily="34" charset="0"/>
              <a:cs typeface="Arial" pitchFamily="34" charset="0"/>
            </a:endParaRPr>
          </a:p>
          <a:p>
            <a:pPr marL="285750" indent="-285750" algn="l"/>
            <a:r>
              <a:rPr lang="en-US" dirty="0" smtClean="0">
                <a:latin typeface="Arial" pitchFamily="34" charset="0"/>
                <a:cs typeface="Arial" pitchFamily="34" charset="0"/>
              </a:rPr>
              <a:t>-Can be balanced or unbalanced </a:t>
            </a:r>
          </a:p>
          <a:p>
            <a:pPr marL="722313" algn="l"/>
            <a:r>
              <a:rPr lang="en-US" b="1" dirty="0" smtClean="0">
                <a:latin typeface="Arial" pitchFamily="34" charset="0"/>
                <a:cs typeface="Arial" pitchFamily="34" charset="0"/>
              </a:rPr>
              <a:t>Balanced</a:t>
            </a:r>
            <a:r>
              <a:rPr lang="en-US" dirty="0" smtClean="0">
                <a:latin typeface="Arial" pitchFamily="34" charset="0"/>
                <a:cs typeface="Arial" pitchFamily="34" charset="0"/>
              </a:rPr>
              <a:t>: if chromosomes have the normal amount of genetic material</a:t>
            </a:r>
          </a:p>
          <a:p>
            <a:pPr marL="722313" algn="l"/>
            <a:r>
              <a:rPr lang="en-US" b="1" dirty="0" smtClean="0">
                <a:latin typeface="Arial" pitchFamily="34" charset="0"/>
                <a:cs typeface="Arial" pitchFamily="34" charset="0"/>
              </a:rPr>
              <a:t>Unbalanced</a:t>
            </a:r>
            <a:r>
              <a:rPr lang="en-US" dirty="0" smtClean="0">
                <a:latin typeface="Arial" pitchFamily="34" charset="0"/>
                <a:cs typeface="Arial" pitchFamily="34" charset="0"/>
              </a:rPr>
              <a:t>: if chromosomes have extra or missing DNA segments</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798680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0" y="9068"/>
            <a:ext cx="9144000" cy="90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Structural chromosome abnormalities</a:t>
            </a:r>
            <a:endParaRPr lang="en-US" sz="3600" dirty="0">
              <a:latin typeface="Arial" pitchFamily="34" charset="0"/>
              <a:cs typeface="Arial" pitchFamily="34" charset="0"/>
            </a:endParaRPr>
          </a:p>
        </p:txBody>
      </p:sp>
      <p:sp>
        <p:nvSpPr>
          <p:cNvPr id="5" name="مستطيل 4"/>
          <p:cNvSpPr/>
          <p:nvPr/>
        </p:nvSpPr>
        <p:spPr>
          <a:xfrm>
            <a:off x="539552" y="1153758"/>
            <a:ext cx="6840760" cy="3539430"/>
          </a:xfrm>
          <a:prstGeom prst="rect">
            <a:avLst/>
          </a:prstGeom>
        </p:spPr>
        <p:txBody>
          <a:bodyPr wrap="square">
            <a:spAutoFit/>
          </a:bodyPr>
          <a:lstStyle/>
          <a:p>
            <a:pPr marL="457200" indent="-457200">
              <a:buFont typeface="Arial" pitchFamily="34" charset="0"/>
              <a:buChar char="•"/>
            </a:pPr>
            <a:r>
              <a:rPr lang="en-US" sz="3200" dirty="0">
                <a:latin typeface="Arial" pitchFamily="34" charset="0"/>
                <a:cs typeface="Arial" pitchFamily="34" charset="0"/>
              </a:rPr>
              <a:t>D</a:t>
            </a:r>
            <a:r>
              <a:rPr lang="en-US" sz="3200" dirty="0" smtClean="0">
                <a:latin typeface="Arial" pitchFamily="34" charset="0"/>
                <a:cs typeface="Arial" pitchFamily="34" charset="0"/>
              </a:rPr>
              <a:t>eletion</a:t>
            </a:r>
          </a:p>
          <a:p>
            <a:pPr marL="457200" indent="-457200">
              <a:buFont typeface="Arial" pitchFamily="34" charset="0"/>
              <a:buChar char="•"/>
            </a:pPr>
            <a:r>
              <a:rPr lang="en-US" sz="3200" dirty="0" smtClean="0">
                <a:latin typeface="Arial" pitchFamily="34" charset="0"/>
                <a:cs typeface="Arial" pitchFamily="34" charset="0"/>
              </a:rPr>
              <a:t>Duplication </a:t>
            </a:r>
          </a:p>
          <a:p>
            <a:pPr>
              <a:buFont typeface="Arial" pitchFamily="34" charset="0"/>
              <a:buChar char="•"/>
            </a:pPr>
            <a:r>
              <a:rPr lang="en-US" sz="3200" dirty="0" smtClean="0">
                <a:latin typeface="Arial" pitchFamily="34" charset="0"/>
                <a:cs typeface="Arial" pitchFamily="34" charset="0"/>
              </a:rPr>
              <a:t>Inversion    </a:t>
            </a:r>
          </a:p>
          <a:p>
            <a:pPr marL="457200" indent="-457200">
              <a:buFont typeface="Arial" pitchFamily="34" charset="0"/>
              <a:buChar char="•"/>
            </a:pPr>
            <a:r>
              <a:rPr lang="en-US" sz="3200" dirty="0" smtClean="0">
                <a:latin typeface="Arial" pitchFamily="34" charset="0"/>
                <a:cs typeface="Arial" pitchFamily="34" charset="0"/>
              </a:rPr>
              <a:t>translocation </a:t>
            </a:r>
          </a:p>
          <a:p>
            <a:pPr marL="457200" indent="-457200">
              <a:buFont typeface="Arial" pitchFamily="34" charset="0"/>
              <a:buChar char="•"/>
            </a:pPr>
            <a:r>
              <a:rPr lang="en-US" sz="3200" dirty="0" smtClean="0">
                <a:latin typeface="Arial" pitchFamily="34" charset="0"/>
                <a:cs typeface="Arial" pitchFamily="34" charset="0"/>
              </a:rPr>
              <a:t>insertion </a:t>
            </a:r>
          </a:p>
          <a:p>
            <a:pPr marL="457200" indent="-457200">
              <a:buFont typeface="Arial" pitchFamily="34" charset="0"/>
              <a:buChar char="•"/>
            </a:pPr>
            <a:r>
              <a:rPr lang="en-US" sz="3200" dirty="0" smtClean="0">
                <a:latin typeface="Arial" pitchFamily="34" charset="0"/>
                <a:cs typeface="Arial" pitchFamily="34" charset="0"/>
              </a:rPr>
              <a:t>Ring chromosome </a:t>
            </a:r>
          </a:p>
          <a:p>
            <a:pPr marL="457200" indent="-457200">
              <a:buFont typeface="Arial" pitchFamily="34" charset="0"/>
              <a:buChar char="•"/>
            </a:pPr>
            <a:r>
              <a:rPr lang="en-US" sz="3200" dirty="0" smtClean="0">
                <a:latin typeface="Arial" pitchFamily="34" charset="0"/>
                <a:cs typeface="Arial" pitchFamily="34" charset="0"/>
              </a:rPr>
              <a:t>Isochromosome</a:t>
            </a:r>
            <a:endParaRPr lang="en-US" sz="3200" dirty="0">
              <a:latin typeface="Arial" pitchFamily="34" charset="0"/>
              <a:cs typeface="Arial" pitchFamily="34" charset="0"/>
            </a:endParaRPr>
          </a:p>
        </p:txBody>
      </p:sp>
      <p:sp>
        <p:nvSpPr>
          <p:cNvPr id="6" name="قوس كبير أيمن 5"/>
          <p:cNvSpPr/>
          <p:nvPr/>
        </p:nvSpPr>
        <p:spPr>
          <a:xfrm rot="10800000">
            <a:off x="4000496" y="1214422"/>
            <a:ext cx="504056" cy="1411146"/>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مربع نص 6"/>
          <p:cNvSpPr txBox="1"/>
          <p:nvPr/>
        </p:nvSpPr>
        <p:spPr>
          <a:xfrm>
            <a:off x="928662" y="1714488"/>
            <a:ext cx="2952328" cy="369332"/>
          </a:xfrm>
          <a:prstGeom prst="rect">
            <a:avLst/>
          </a:prstGeom>
          <a:noFill/>
        </p:spPr>
        <p:txBody>
          <a:bodyPr wrap="square" rtlCol="0">
            <a:spAutoFit/>
          </a:bodyPr>
          <a:lstStyle/>
          <a:p>
            <a:r>
              <a:rPr lang="en-US" dirty="0" smtClean="0"/>
              <a:t>occur in single  chromosome</a:t>
            </a:r>
            <a:endParaRPr lang="en-US" dirty="0"/>
          </a:p>
        </p:txBody>
      </p:sp>
    </p:spTree>
    <p:extLst>
      <p:ext uri="{BB962C8B-B14F-4D97-AF65-F5344CB8AC3E}">
        <p14:creationId xmlns="" xmlns:p14="http://schemas.microsoft.com/office/powerpoint/2010/main" val="363045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1688" y="1027906"/>
            <a:ext cx="8096167" cy="5514812"/>
          </a:xfrm>
          <a:prstGeom prst="rect">
            <a:avLst/>
          </a:prstGeom>
        </p:spPr>
      </p:pic>
      <p:sp>
        <p:nvSpPr>
          <p:cNvPr id="5"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Chromosomes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2205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0" y="9068"/>
            <a:ext cx="9144000" cy="908720"/>
          </a:xfrm>
        </p:spPr>
        <p:txBody>
          <a:bodyPr>
            <a:normAutofit/>
          </a:bodyPr>
          <a:lstStyle/>
          <a:p>
            <a:r>
              <a:rPr lang="en-US" sz="3600" dirty="0">
                <a:latin typeface="Arial" pitchFamily="34" charset="0"/>
                <a:cs typeface="Arial" pitchFamily="34" charset="0"/>
              </a:rPr>
              <a:t>Structural chromosome abnormalities</a:t>
            </a:r>
          </a:p>
        </p:txBody>
      </p:sp>
      <p:pic>
        <p:nvPicPr>
          <p:cNvPr id="5" name="صورة 4"/>
          <p:cNvPicPr>
            <a:picLocks noChangeAspect="1"/>
          </p:cNvPicPr>
          <p:nvPr/>
        </p:nvPicPr>
        <p:blipFill rotWithShape="1">
          <a:blip r:embed="rId2">
            <a:extLst>
              <a:ext uri="{28A0092B-C50C-407E-A947-70E740481C1C}">
                <a14:useLocalDpi xmlns="" xmlns:a14="http://schemas.microsoft.com/office/drawing/2010/main" val="0"/>
              </a:ext>
            </a:extLst>
          </a:blip>
          <a:srcRect l="43482" t="47370" r="33776" b="15623"/>
          <a:stretch/>
        </p:blipFill>
        <p:spPr>
          <a:xfrm>
            <a:off x="6664418" y="3789040"/>
            <a:ext cx="2372077" cy="2476022"/>
          </a:xfrm>
          <a:prstGeom prst="rect">
            <a:avLst/>
          </a:prstGeom>
          <a:ln>
            <a:solidFill>
              <a:schemeClr val="accent1"/>
            </a:solidFill>
          </a:ln>
        </p:spPr>
      </p:pic>
      <p:pic>
        <p:nvPicPr>
          <p:cNvPr id="6" name="صورة 5"/>
          <p:cNvPicPr>
            <a:picLocks noChangeAspect="1"/>
          </p:cNvPicPr>
          <p:nvPr/>
        </p:nvPicPr>
        <p:blipFill rotWithShape="1">
          <a:blip r:embed="rId3">
            <a:extLst>
              <a:ext uri="{28A0092B-C50C-407E-A947-70E740481C1C}">
                <a14:useLocalDpi xmlns="" xmlns:a14="http://schemas.microsoft.com/office/drawing/2010/main" val="0"/>
              </a:ext>
            </a:extLst>
          </a:blip>
          <a:srcRect l="19650" t="29726" r="40995" b="20357"/>
          <a:stretch/>
        </p:blipFill>
        <p:spPr>
          <a:xfrm>
            <a:off x="3347864" y="3789039"/>
            <a:ext cx="3131461" cy="2476023"/>
          </a:xfrm>
          <a:prstGeom prst="rect">
            <a:avLst/>
          </a:prstGeom>
          <a:ln>
            <a:solidFill>
              <a:schemeClr val="accent1"/>
            </a:solidFill>
          </a:ln>
        </p:spPr>
      </p:pic>
      <p:pic>
        <p:nvPicPr>
          <p:cNvPr id="7" name="صورة 6"/>
          <p:cNvPicPr>
            <a:picLocks noChangeAspect="1"/>
          </p:cNvPicPr>
          <p:nvPr/>
        </p:nvPicPr>
        <p:blipFill rotWithShape="1">
          <a:blip r:embed="rId2">
            <a:extLst>
              <a:ext uri="{28A0092B-C50C-407E-A947-70E740481C1C}">
                <a14:useLocalDpi xmlns="" xmlns:a14="http://schemas.microsoft.com/office/drawing/2010/main" val="0"/>
              </a:ext>
            </a:extLst>
          </a:blip>
          <a:srcRect l="7204" t="50000" r="66022" b="17248"/>
          <a:stretch/>
        </p:blipFill>
        <p:spPr>
          <a:xfrm>
            <a:off x="159480" y="3789040"/>
            <a:ext cx="2956656" cy="2476022"/>
          </a:xfrm>
          <a:prstGeom prst="rect">
            <a:avLst/>
          </a:prstGeom>
          <a:ln>
            <a:solidFill>
              <a:schemeClr val="accent1"/>
            </a:solidFill>
          </a:ln>
        </p:spPr>
      </p:pic>
      <p:pic>
        <p:nvPicPr>
          <p:cNvPr id="8" name="صورة 7"/>
          <p:cNvPicPr>
            <a:picLocks noChangeAspect="1"/>
          </p:cNvPicPr>
          <p:nvPr/>
        </p:nvPicPr>
        <p:blipFill rotWithShape="1">
          <a:blip r:embed="rId2">
            <a:extLst>
              <a:ext uri="{28A0092B-C50C-407E-A947-70E740481C1C}">
                <a14:useLocalDpi xmlns="" xmlns:a14="http://schemas.microsoft.com/office/drawing/2010/main" val="0"/>
              </a:ext>
            </a:extLst>
          </a:blip>
          <a:srcRect l="41828" t="18682" r="31721" b="52964"/>
          <a:stretch/>
        </p:blipFill>
        <p:spPr>
          <a:xfrm>
            <a:off x="5074583" y="1009766"/>
            <a:ext cx="3747364" cy="2260033"/>
          </a:xfrm>
          <a:prstGeom prst="rect">
            <a:avLst/>
          </a:prstGeom>
          <a:ln>
            <a:solidFill>
              <a:schemeClr val="accent1"/>
            </a:solidFill>
          </a:ln>
        </p:spPr>
      </p:pic>
      <p:pic>
        <p:nvPicPr>
          <p:cNvPr id="9" name="صورة 8"/>
          <p:cNvPicPr>
            <a:picLocks noChangeAspect="1"/>
          </p:cNvPicPr>
          <p:nvPr/>
        </p:nvPicPr>
        <p:blipFill rotWithShape="1">
          <a:blip r:embed="rId2">
            <a:extLst>
              <a:ext uri="{28A0092B-C50C-407E-A947-70E740481C1C}">
                <a14:useLocalDpi xmlns="" xmlns:a14="http://schemas.microsoft.com/office/drawing/2010/main" val="0"/>
              </a:ext>
            </a:extLst>
          </a:blip>
          <a:srcRect l="6129" t="18013" r="63710" b="50000"/>
          <a:stretch/>
        </p:blipFill>
        <p:spPr>
          <a:xfrm>
            <a:off x="141303" y="980728"/>
            <a:ext cx="3960440" cy="2243987"/>
          </a:xfrm>
          <a:prstGeom prst="rect">
            <a:avLst/>
          </a:prstGeom>
          <a:ln>
            <a:solidFill>
              <a:schemeClr val="accent1"/>
            </a:solidFill>
          </a:ln>
        </p:spPr>
      </p:pic>
    </p:spTree>
    <p:extLst>
      <p:ext uri="{BB962C8B-B14F-4D97-AF65-F5344CB8AC3E}">
        <p14:creationId xmlns="" xmlns:p14="http://schemas.microsoft.com/office/powerpoint/2010/main" val="2566732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9068"/>
            <a:ext cx="9144000" cy="908720"/>
          </a:xfrm>
        </p:spPr>
        <p:txBody>
          <a:bodyPr>
            <a:normAutofit fontScale="90000"/>
          </a:bodyPr>
          <a:lstStyle/>
          <a:p>
            <a:r>
              <a:rPr lang="en-US" sz="3600" dirty="0" smtClean="0">
                <a:latin typeface="Arial" pitchFamily="34" charset="0"/>
                <a:cs typeface="Arial" pitchFamily="34" charset="0"/>
              </a:rPr>
              <a:t>How Structural </a:t>
            </a:r>
            <a:r>
              <a:rPr lang="en-US" sz="3600" dirty="0">
                <a:latin typeface="Arial" pitchFamily="34" charset="0"/>
                <a:cs typeface="Arial" pitchFamily="34" charset="0"/>
              </a:rPr>
              <a:t>chromosome </a:t>
            </a:r>
            <a:r>
              <a:rPr lang="en-US" sz="3600" dirty="0" smtClean="0">
                <a:latin typeface="Arial" pitchFamily="34" charset="0"/>
                <a:cs typeface="Arial" pitchFamily="34" charset="0"/>
              </a:rPr>
              <a:t>abnormalities Occur?</a:t>
            </a:r>
            <a:endParaRPr lang="en-US" sz="3600" dirty="0">
              <a:latin typeface="Arial" pitchFamily="34" charset="0"/>
              <a:cs typeface="Arial" pitchFamily="34" charset="0"/>
            </a:endParaRPr>
          </a:p>
        </p:txBody>
      </p:sp>
      <p:pic>
        <p:nvPicPr>
          <p:cNvPr id="4" name="صورة 3"/>
          <p:cNvPicPr>
            <a:picLocks noChangeAspect="1"/>
          </p:cNvPicPr>
          <p:nvPr/>
        </p:nvPicPr>
        <p:blipFill rotWithShape="1">
          <a:blip r:embed="rId2">
            <a:extLst>
              <a:ext uri="{28A0092B-C50C-407E-A947-70E740481C1C}">
                <a14:useLocalDpi xmlns="" xmlns:a14="http://schemas.microsoft.com/office/drawing/2010/main" val="0"/>
              </a:ext>
            </a:extLst>
          </a:blip>
          <a:srcRect l="19516" t="25759" r="38548" b="21169"/>
          <a:stretch/>
        </p:blipFill>
        <p:spPr>
          <a:xfrm>
            <a:off x="395536" y="1806403"/>
            <a:ext cx="8496944" cy="5016460"/>
          </a:xfrm>
          <a:prstGeom prst="rect">
            <a:avLst/>
          </a:prstGeom>
        </p:spPr>
      </p:pic>
      <p:sp>
        <p:nvSpPr>
          <p:cNvPr id="5" name="مستطيل 4"/>
          <p:cNvSpPr/>
          <p:nvPr/>
        </p:nvSpPr>
        <p:spPr>
          <a:xfrm>
            <a:off x="251520" y="1014959"/>
            <a:ext cx="8496944" cy="707886"/>
          </a:xfrm>
          <a:prstGeom prst="rect">
            <a:avLst/>
          </a:prstGeom>
        </p:spPr>
        <p:txBody>
          <a:bodyPr wrap="square">
            <a:spAutoFit/>
          </a:bodyPr>
          <a:lstStyle/>
          <a:p>
            <a:pPr marL="285750" indent="-285750">
              <a:buFont typeface="Arial" pitchFamily="34" charset="0"/>
              <a:buChar char="•"/>
            </a:pPr>
            <a:r>
              <a:rPr lang="en-US" sz="2000" dirty="0" smtClean="0">
                <a:latin typeface="Arial" pitchFamily="34" charset="0"/>
                <a:cs typeface="Arial" pitchFamily="34" charset="0"/>
              </a:rPr>
              <a:t>Chromosomes may break “spontaneously” or by the effects of chemical and physical agents (e.g. ionizing radiation). </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1558829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0" y="0"/>
            <a:ext cx="9144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itchFamily="34" charset="0"/>
                <a:cs typeface="Arial" pitchFamily="34" charset="0"/>
              </a:rPr>
              <a:t>Structural chromosome abnormalities: Translocation</a:t>
            </a:r>
            <a:endParaRPr lang="en-US" sz="3600" dirty="0">
              <a:latin typeface="Arial" pitchFamily="34" charset="0"/>
              <a:cs typeface="Arial" pitchFamily="34" charset="0"/>
            </a:endParaRPr>
          </a:p>
        </p:txBody>
      </p:sp>
      <p:sp>
        <p:nvSpPr>
          <p:cNvPr id="3" name="Rectangle 2"/>
          <p:cNvSpPr/>
          <p:nvPr/>
        </p:nvSpPr>
        <p:spPr>
          <a:xfrm>
            <a:off x="179511" y="1325563"/>
            <a:ext cx="6024319" cy="4247317"/>
          </a:xfrm>
          <a:prstGeom prst="rect">
            <a:avLst/>
          </a:prstGeom>
        </p:spPr>
        <p:txBody>
          <a:bodyPr wrap="square">
            <a:spAutoFit/>
          </a:bodyPr>
          <a:lstStyle/>
          <a:p>
            <a:pPr marL="285750" indent="-285750" algn="l"/>
            <a:r>
              <a:rPr lang="en-US" dirty="0" smtClean="0"/>
              <a:t>-A</a:t>
            </a:r>
            <a:r>
              <a:rPr lang="en-US" dirty="0"/>
              <a:t> translocation occurs when a chromosome segment dissociates and reattaches to a different, </a:t>
            </a:r>
            <a:r>
              <a:rPr lang="en-US" dirty="0" err="1"/>
              <a:t>nonhomologous</a:t>
            </a:r>
            <a:r>
              <a:rPr lang="en-US" dirty="0"/>
              <a:t> chromosome. </a:t>
            </a:r>
            <a:endParaRPr lang="en-US" dirty="0" smtClean="0"/>
          </a:p>
          <a:p>
            <a:pPr marL="285750" indent="-285750" algn="l"/>
            <a:r>
              <a:rPr lang="en-US" dirty="0" smtClean="0"/>
              <a:t>-Translocations </a:t>
            </a:r>
            <a:r>
              <a:rPr lang="en-US" dirty="0"/>
              <a:t>can be benign or have devastating effects depending on how the positions of genes are altered with respect to regulatory sequences. </a:t>
            </a:r>
            <a:endParaRPr lang="en-US" dirty="0" smtClean="0"/>
          </a:p>
          <a:p>
            <a:pPr algn="l"/>
            <a:endParaRPr lang="en-US" dirty="0" smtClean="0">
              <a:latin typeface="Arial" panose="020B0604020202020204" pitchFamily="34" charset="0"/>
              <a:cs typeface="Arial" panose="020B0604020202020204" pitchFamily="34" charset="0"/>
            </a:endParaRPr>
          </a:p>
          <a:p>
            <a:pPr marL="285750" indent="-285750" algn="l"/>
            <a:r>
              <a:rPr lang="en-US" dirty="0" smtClean="0">
                <a:latin typeface="Arial" panose="020B0604020202020204" pitchFamily="34" charset="0"/>
                <a:cs typeface="Arial" panose="020B0604020202020204" pitchFamily="34" charset="0"/>
              </a:rPr>
              <a:t>-Chromosomal rearrangement</a:t>
            </a:r>
          </a:p>
          <a:p>
            <a:pPr marL="285750" indent="-285750" algn="l"/>
            <a:r>
              <a:rPr lang="en-US" dirty="0" smtClean="0">
                <a:latin typeface="Arial" panose="020B0604020202020204" pitchFamily="34" charset="0"/>
                <a:cs typeface="Arial" panose="020B0604020202020204" pitchFamily="34" charset="0"/>
              </a:rPr>
              <a:t>Two major types of translocation: </a:t>
            </a:r>
            <a:r>
              <a:rPr lang="en-US" dirty="0" err="1" smtClean="0">
                <a:latin typeface="Arial" panose="020B0604020202020204" pitchFamily="34" charset="0"/>
                <a:cs typeface="Arial" panose="020B0604020202020204" pitchFamily="34" charset="0"/>
              </a:rPr>
              <a:t>Robertsonian</a:t>
            </a:r>
            <a:r>
              <a:rPr lang="en-US" dirty="0" smtClean="0">
                <a:latin typeface="Arial" panose="020B0604020202020204" pitchFamily="34" charset="0"/>
                <a:cs typeface="Arial" panose="020B0604020202020204" pitchFamily="34" charset="0"/>
              </a:rPr>
              <a:t> translocation and reciprocal translocation </a:t>
            </a:r>
          </a:p>
          <a:p>
            <a:pPr marL="285750" indent="-285750" algn="l"/>
            <a:endParaRPr lang="en-US" dirty="0">
              <a:latin typeface="Arial" panose="020B0604020202020204" pitchFamily="34" charset="0"/>
              <a:cs typeface="Arial" panose="020B0604020202020204" pitchFamily="34" charset="0"/>
            </a:endParaRPr>
          </a:p>
          <a:p>
            <a:pPr marL="285750" indent="-285750" algn="l"/>
            <a:r>
              <a:rPr lang="en-US" dirty="0" smtClean="0">
                <a:latin typeface="Arial" panose="020B0604020202020204" pitchFamily="34" charset="0"/>
                <a:cs typeface="Arial" panose="020B0604020202020204" pitchFamily="34" charset="0"/>
              </a:rPr>
              <a:t>Cancer </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38910" y="2071678"/>
            <a:ext cx="2905090" cy="3685833"/>
          </a:xfrm>
          <a:prstGeom prst="rect">
            <a:avLst/>
          </a:prstGeom>
        </p:spPr>
      </p:pic>
    </p:spTree>
    <p:extLst>
      <p:ext uri="{BB962C8B-B14F-4D97-AF65-F5344CB8AC3E}">
        <p14:creationId xmlns="" xmlns:p14="http://schemas.microsoft.com/office/powerpoint/2010/main" val="1364775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35"/>
            <a:ext cx="7886700" cy="1325563"/>
          </a:xfrm>
        </p:spPr>
        <p:txBody>
          <a:bodyPr>
            <a:normAutofit/>
          </a:bodyPr>
          <a:lstStyle/>
          <a:p>
            <a:r>
              <a:rPr lang="en-US" sz="3600" dirty="0" smtClean="0">
                <a:latin typeface="Arial" panose="020B0604020202020204" pitchFamily="34" charset="0"/>
                <a:cs typeface="Arial" panose="020B0604020202020204" pitchFamily="34" charset="0"/>
              </a:rPr>
              <a:t>Robertsonian Translocation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53333"/>
            <a:ext cx="8964488" cy="3183779"/>
          </a:xfrm>
        </p:spPr>
        <p:txBody>
          <a:bodyPr>
            <a:normAutofit/>
          </a:bodyPr>
          <a:lstStyle/>
          <a:p>
            <a:r>
              <a:rPr lang="en-US" sz="2000" dirty="0">
                <a:latin typeface="Arial" panose="020B0604020202020204" pitchFamily="34" charset="0"/>
                <a:cs typeface="Arial" panose="020B0604020202020204" pitchFamily="34" charset="0"/>
              </a:rPr>
              <a:t>In a </a:t>
            </a:r>
            <a:r>
              <a:rPr lang="en-US" sz="2000" dirty="0" err="1">
                <a:latin typeface="Arial" panose="020B0604020202020204" pitchFamily="34" charset="0"/>
                <a:cs typeface="Arial" panose="020B0604020202020204" pitchFamily="34" charset="0"/>
              </a:rPr>
              <a:t>Robertsonian</a:t>
            </a:r>
            <a:r>
              <a:rPr lang="en-US" sz="2000" dirty="0">
                <a:latin typeface="Arial" panose="020B0604020202020204" pitchFamily="34" charset="0"/>
                <a:cs typeface="Arial" panose="020B0604020202020204" pitchFamily="34" charset="0"/>
              </a:rPr>
              <a:t> translocation, the </a:t>
            </a:r>
            <a:r>
              <a:rPr lang="en-US" sz="2000" dirty="0" smtClean="0">
                <a:latin typeface="Arial" panose="020B0604020202020204" pitchFamily="34" charset="0"/>
                <a:cs typeface="Arial" panose="020B0604020202020204" pitchFamily="34" charset="0"/>
              </a:rPr>
              <a:t>short arms </a:t>
            </a:r>
            <a:r>
              <a:rPr lang="en-US" sz="2000" dirty="0">
                <a:latin typeface="Arial" panose="020B0604020202020204" pitchFamily="34" charset="0"/>
                <a:cs typeface="Arial" panose="020B0604020202020204" pitchFamily="34" charset="0"/>
              </a:rPr>
              <a:t>of two different acrocentric chromosomes break, </a:t>
            </a:r>
            <a:r>
              <a:rPr lang="en-US" sz="2000" dirty="0" smtClean="0">
                <a:latin typeface="Arial" panose="020B0604020202020204" pitchFamily="34" charset="0"/>
                <a:cs typeface="Arial" panose="020B0604020202020204" pitchFamily="34" charset="0"/>
              </a:rPr>
              <a:t>leaving sticky </a:t>
            </a:r>
            <a:r>
              <a:rPr lang="en-US" sz="2000" dirty="0">
                <a:latin typeface="Arial" panose="020B0604020202020204" pitchFamily="34" charset="0"/>
                <a:cs typeface="Arial" panose="020B0604020202020204" pitchFamily="34" charset="0"/>
              </a:rPr>
              <a:t>ends on the two long arms that join, forming a </a:t>
            </a:r>
            <a:r>
              <a:rPr lang="en-US" sz="2000" dirty="0" smtClean="0">
                <a:latin typeface="Arial" panose="020B0604020202020204" pitchFamily="34" charset="0"/>
                <a:cs typeface="Arial" panose="020B0604020202020204" pitchFamily="34" charset="0"/>
              </a:rPr>
              <a:t>single, large </a:t>
            </a:r>
            <a:r>
              <a:rPr lang="en-US" sz="2000" dirty="0">
                <a:latin typeface="Arial" panose="020B0604020202020204" pitchFamily="34" charset="0"/>
                <a:cs typeface="Arial" panose="020B0604020202020204" pitchFamily="34" charset="0"/>
              </a:rPr>
              <a:t>chromosome with two long arms</a:t>
            </a:r>
          </a:p>
          <a:p>
            <a:r>
              <a:rPr lang="en-US" sz="2000" dirty="0" smtClean="0">
                <a:latin typeface="Arial" panose="020B0604020202020204" pitchFamily="34" charset="0"/>
                <a:cs typeface="Arial" panose="020B0604020202020204" pitchFamily="34" charset="0"/>
              </a:rPr>
              <a:t>Humans </a:t>
            </a:r>
            <a:r>
              <a:rPr lang="en-US" sz="2000" dirty="0">
                <a:latin typeface="Arial" panose="020B0604020202020204" pitchFamily="34" charset="0"/>
                <a:cs typeface="Arial" panose="020B0604020202020204" pitchFamily="34" charset="0"/>
              </a:rPr>
              <a:t>have five acrocentric chromosomes (13, 14, 15, 21 and 22).</a:t>
            </a:r>
          </a:p>
          <a:p>
            <a:r>
              <a:rPr lang="en-US" sz="2000" dirty="0" smtClean="0">
                <a:latin typeface="Arial" panose="020B0604020202020204" pitchFamily="34" charset="0"/>
                <a:cs typeface="Arial" panose="020B0604020202020204" pitchFamily="34" charset="0"/>
              </a:rPr>
              <a:t>Usually </a:t>
            </a:r>
            <a:r>
              <a:rPr lang="en-US" sz="2000" dirty="0">
                <a:latin typeface="Arial" panose="020B0604020202020204" pitchFamily="34" charset="0"/>
                <a:cs typeface="Arial" panose="020B0604020202020204" pitchFamily="34" charset="0"/>
              </a:rPr>
              <a:t>there are no adverse </a:t>
            </a:r>
            <a:r>
              <a:rPr lang="en-US" sz="2000" dirty="0" smtClean="0">
                <a:latin typeface="Arial" panose="020B0604020202020204" pitchFamily="34" charset="0"/>
                <a:cs typeface="Arial" panose="020B0604020202020204" pitchFamily="34" charset="0"/>
              </a:rPr>
              <a:t>effects. But </a:t>
            </a:r>
            <a:r>
              <a:rPr lang="en-US" sz="2000" dirty="0">
                <a:latin typeface="Arial" panose="020B0604020202020204" pitchFamily="34" charset="0"/>
                <a:cs typeface="Arial" panose="020B0604020202020204" pitchFamily="34" charset="0"/>
              </a:rPr>
              <a:t>in some cases, genetic disorders can </a:t>
            </a:r>
            <a:r>
              <a:rPr lang="en-US" sz="2000" dirty="0" smtClean="0">
                <a:latin typeface="Arial" panose="020B0604020202020204" pitchFamily="34" charset="0"/>
                <a:cs typeface="Arial" panose="020B0604020202020204" pitchFamily="34" charset="0"/>
              </a:rPr>
              <a:t>result if </a:t>
            </a:r>
            <a:r>
              <a:rPr lang="en-US" sz="2000" dirty="0">
                <a:latin typeface="Arial" panose="020B0604020202020204" pitchFamily="34" charset="0"/>
                <a:cs typeface="Arial" panose="020B0604020202020204" pitchFamily="34" charset="0"/>
              </a:rPr>
              <a:t>progeny inherit an unbalanced set of </a:t>
            </a:r>
            <a:r>
              <a:rPr lang="en-US" sz="2000" dirty="0" smtClean="0">
                <a:latin typeface="Arial" panose="020B0604020202020204" pitchFamily="34" charset="0"/>
                <a:cs typeface="Arial" panose="020B0604020202020204" pitchFamily="34" charset="0"/>
              </a:rPr>
              <a:t>chromosomes due </a:t>
            </a:r>
            <a:r>
              <a:rPr lang="en-US" sz="2000" dirty="0">
                <a:latin typeface="Arial" panose="020B0604020202020204" pitchFamily="34" charset="0"/>
                <a:cs typeface="Arial" panose="020B0604020202020204" pitchFamily="34" charset="0"/>
              </a:rPr>
              <a:t>to the translocation in one parent</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Down syndrome</a:t>
            </a:r>
            <a:endParaRPr lang="en-US" sz="2000" dirty="0">
              <a:latin typeface="Arial" panose="020B0604020202020204" pitchFamily="34" charset="0"/>
              <a:cs typeface="Arial" panose="020B0604020202020204" pitchFamily="34" charset="0"/>
            </a:endParaRPr>
          </a:p>
          <a:p>
            <a:endParaRPr lang="en-US"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63888" y="3789040"/>
            <a:ext cx="4968552" cy="2521857"/>
          </a:xfrm>
          <a:prstGeom prst="rect">
            <a:avLst/>
          </a:prstGeom>
        </p:spPr>
      </p:pic>
    </p:spTree>
    <p:extLst>
      <p:ext uri="{BB962C8B-B14F-4D97-AF65-F5344CB8AC3E}">
        <p14:creationId xmlns="" xmlns:p14="http://schemas.microsoft.com/office/powerpoint/2010/main" val="4051803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6672"/>
            <a:ext cx="9144000" cy="5608261"/>
          </a:xfrm>
          <a:prstGeom prst="rect">
            <a:avLst/>
          </a:prstGeom>
        </p:spPr>
      </p:pic>
    </p:spTree>
    <p:extLst>
      <p:ext uri="{BB962C8B-B14F-4D97-AF65-F5344CB8AC3E}">
        <p14:creationId xmlns="" xmlns:p14="http://schemas.microsoft.com/office/powerpoint/2010/main" val="269093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2743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Reciprocal Translocation</a:t>
            </a:r>
            <a:endParaRPr lang="en-US" sz="3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80112" y="512676"/>
            <a:ext cx="3188447" cy="2520280"/>
          </a:xfrm>
          <a:prstGeom prst="rect">
            <a:avLst/>
          </a:prstGeom>
        </p:spPr>
      </p:pic>
      <p:sp>
        <p:nvSpPr>
          <p:cNvPr id="9" name="Rectangle 8"/>
          <p:cNvSpPr/>
          <p:nvPr/>
        </p:nvSpPr>
        <p:spPr>
          <a:xfrm>
            <a:off x="28802" y="1198128"/>
            <a:ext cx="4669451" cy="2031325"/>
          </a:xfrm>
          <a:prstGeom prst="rect">
            <a:avLst/>
          </a:prstGeom>
        </p:spPr>
        <p:txBody>
          <a:bodyPr wrap="square">
            <a:sp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If the chromosome exchange does not break </a:t>
            </a:r>
            <a:r>
              <a:rPr lang="en-US" dirty="0" smtClean="0">
                <a:latin typeface="Arial" panose="020B0604020202020204" pitchFamily="34" charset="0"/>
                <a:cs typeface="Arial" panose="020B0604020202020204" pitchFamily="34" charset="0"/>
              </a:rPr>
              <a:t>any genes</a:t>
            </a:r>
            <a:r>
              <a:rPr lang="en-US" dirty="0">
                <a:latin typeface="Arial" panose="020B0604020202020204" pitchFamily="34" charset="0"/>
                <a:cs typeface="Arial" panose="020B0604020202020204" pitchFamily="34" charset="0"/>
              </a:rPr>
              <a:t>, then a person who has both translocated </a:t>
            </a:r>
            <a:r>
              <a:rPr lang="en-US" dirty="0" smtClean="0">
                <a:latin typeface="Arial" panose="020B0604020202020204" pitchFamily="34" charset="0"/>
                <a:cs typeface="Arial" panose="020B0604020202020204" pitchFamily="34" charset="0"/>
              </a:rPr>
              <a:t>chromosomes is </a:t>
            </a:r>
            <a:r>
              <a:rPr lang="en-US" dirty="0">
                <a:latin typeface="Arial" panose="020B0604020202020204" pitchFamily="34" charset="0"/>
                <a:cs typeface="Arial" panose="020B0604020202020204" pitchFamily="34" charset="0"/>
              </a:rPr>
              <a:t>healthy and a translocation carrier</a:t>
            </a:r>
            <a:r>
              <a:rPr lang="en-US" dirty="0" smtClean="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Philadelphia chromosome associated with human lymphoma/leukemia</a:t>
            </a:r>
            <a:endParaRPr lang="en-US" dirty="0" smtClean="0">
              <a:latin typeface="Arial" panose="020B0604020202020204" pitchFamily="34" charset="0"/>
              <a:cs typeface="Arial" panose="020B0604020202020204" pitchFamily="34" charset="0"/>
            </a:endParaRPr>
          </a:p>
          <a:p>
            <a:pPr algn="just"/>
            <a:endParaRPr lang="en-US" dirty="0"/>
          </a:p>
        </p:txBody>
      </p:sp>
      <p:pic>
        <p:nvPicPr>
          <p:cNvPr id="10" name="Picture 9"/>
          <p:cNvPicPr>
            <a:picLocks noChangeAspect="1"/>
          </p:cNvPicPr>
          <p:nvPr/>
        </p:nvPicPr>
        <p:blipFill>
          <a:blip r:embed="rId3"/>
          <a:stretch>
            <a:fillRect/>
          </a:stretch>
        </p:blipFill>
        <p:spPr>
          <a:xfrm>
            <a:off x="1000100" y="2928934"/>
            <a:ext cx="5976664" cy="3513757"/>
          </a:xfrm>
          <a:prstGeom prst="rect">
            <a:avLst/>
          </a:prstGeom>
        </p:spPr>
      </p:pic>
    </p:spTree>
    <p:extLst>
      <p:ext uri="{BB962C8B-B14F-4D97-AF65-F5344CB8AC3E}">
        <p14:creationId xmlns="" xmlns:p14="http://schemas.microsoft.com/office/powerpoint/2010/main" val="4195140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08720"/>
            <a:ext cx="4104456" cy="2308324"/>
          </a:xfrm>
          <a:prstGeom prst="rect">
            <a:avLst/>
          </a:prstGeom>
        </p:spPr>
        <p:txBody>
          <a:bodyPr wrap="square">
            <a:spAutoFit/>
          </a:bodyPr>
          <a:lstStyle/>
          <a:p>
            <a:pPr algn="just"/>
            <a:r>
              <a:rPr lang="en-US" dirty="0">
                <a:solidFill>
                  <a:srgbClr val="2E2E2E"/>
                </a:solidFill>
                <a:latin typeface="Arial" panose="020B0604020202020204" pitchFamily="34" charset="0"/>
                <a:cs typeface="Arial" panose="020B0604020202020204" pitchFamily="34" charset="0"/>
              </a:rPr>
              <a:t>Philadelphia chromosome. A piece of chromosome 9 and a piece of chromosome 22 break off and trade places. The BCR-ABL gene is formed on chromosome 22 where the piece of chromosome 9 attaches. The changed chromosome 22 is called the Philadelphia chromosome.</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48064" y="620688"/>
            <a:ext cx="3735266" cy="3168352"/>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5536" y="3717032"/>
            <a:ext cx="5675362" cy="2736304"/>
          </a:xfrm>
          <a:prstGeom prst="rect">
            <a:avLst/>
          </a:prstGeom>
        </p:spPr>
      </p:pic>
      <p:sp>
        <p:nvSpPr>
          <p:cNvPr id="5" name="Title 1"/>
          <p:cNvSpPr txBox="1">
            <a:spLocks/>
          </p:cNvSpPr>
          <p:nvPr/>
        </p:nvSpPr>
        <p:spPr>
          <a:xfrm>
            <a:off x="0" y="-12743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Reciprocal Translocation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0486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
          <p:cNvPicPr>
            <a:picLocks noChangeAspect="1"/>
          </p:cNvPicPr>
          <p:nvPr/>
        </p:nvPicPr>
        <p:blipFill rotWithShape="1">
          <a:blip r:embed="rId2">
            <a:extLst>
              <a:ext uri="{28A0092B-C50C-407E-A947-70E740481C1C}">
                <a14:useLocalDpi xmlns="" xmlns:a14="http://schemas.microsoft.com/office/drawing/2010/main" val="0"/>
              </a:ext>
            </a:extLst>
          </a:blip>
          <a:srcRect l="10967" t="25472" r="33065" b="10555"/>
          <a:stretch/>
        </p:blipFill>
        <p:spPr>
          <a:xfrm>
            <a:off x="251520" y="1124743"/>
            <a:ext cx="8640960" cy="5328593"/>
          </a:xfrm>
          <a:prstGeom prst="rect">
            <a:avLst/>
          </a:prstGeom>
        </p:spPr>
      </p:pic>
      <p:sp>
        <p:nvSpPr>
          <p:cNvPr id="3" name="عنوان 1"/>
          <p:cNvSpPr txBox="1">
            <a:spLocks/>
          </p:cNvSpPr>
          <p:nvPr/>
        </p:nvSpPr>
        <p:spPr>
          <a:xfrm>
            <a:off x="0" y="9068"/>
            <a:ext cx="9144000" cy="90872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itchFamily="34" charset="0"/>
                <a:cs typeface="Arial" pitchFamily="34" charset="0"/>
              </a:rPr>
              <a:t>Structural chromosome abnormalities Nomenclature </a:t>
            </a:r>
            <a:endParaRPr lang="en-US" sz="3600" dirty="0">
              <a:latin typeface="Arial" pitchFamily="34" charset="0"/>
              <a:cs typeface="Arial" pitchFamily="34" charset="0"/>
            </a:endParaRPr>
          </a:p>
        </p:txBody>
      </p:sp>
      <p:sp>
        <p:nvSpPr>
          <p:cNvPr id="4" name="سهم إلى اليمين 1"/>
          <p:cNvSpPr/>
          <p:nvPr/>
        </p:nvSpPr>
        <p:spPr>
          <a:xfrm>
            <a:off x="0" y="4869160"/>
            <a:ext cx="3955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6007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325563"/>
          </a:xfrm>
        </p:spPr>
        <p:txBody>
          <a:bodyPr>
            <a:normAutofit/>
          </a:bodyPr>
          <a:lstStyle/>
          <a:p>
            <a:r>
              <a:rPr lang="en-US" sz="3200" dirty="0" smtClean="0">
                <a:latin typeface="Arial" panose="020B0604020202020204" pitchFamily="34" charset="0"/>
                <a:cs typeface="Arial" panose="020B0604020202020204" pitchFamily="34" charset="0"/>
              </a:rPr>
              <a:t>Cytogenetics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6058" y="2032922"/>
            <a:ext cx="7942156" cy="2273980"/>
          </a:xfrm>
        </p:spPr>
        <p:txBody>
          <a:bodyPr>
            <a:normAutofit/>
          </a:bodyPr>
          <a:lstStyle/>
          <a:p>
            <a:pPr algn="just"/>
            <a:r>
              <a:rPr lang="en-US" sz="2400" dirty="0">
                <a:latin typeface="Arial" panose="020B0604020202020204" pitchFamily="34" charset="0"/>
                <a:cs typeface="Arial" panose="020B0604020202020204" pitchFamily="34" charset="0"/>
              </a:rPr>
              <a:t>Cytogenetics is the branch of genetics that studies the structure and behavior of chromosomes and their relation to human disease and disease processes.</a:t>
            </a:r>
          </a:p>
        </p:txBody>
      </p:sp>
    </p:spTree>
    <p:extLst>
      <p:ext uri="{BB962C8B-B14F-4D97-AF65-F5344CB8AC3E}">
        <p14:creationId xmlns:p14="http://schemas.microsoft.com/office/powerpoint/2010/main" xmlns="" val="247556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Karyotype</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000232" y="500042"/>
            <a:ext cx="6437804" cy="6000792"/>
          </a:xfrm>
          <a:prstGeom prst="rect">
            <a:avLst/>
          </a:prstGeom>
        </p:spPr>
      </p:pic>
    </p:spTree>
    <p:extLst>
      <p:ext uri="{BB962C8B-B14F-4D97-AF65-F5344CB8AC3E}">
        <p14:creationId xmlns:p14="http://schemas.microsoft.com/office/powerpoint/2010/main" xmlns="" val="377936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83"/>
          <a:stretch/>
        </p:blipFill>
        <p:spPr>
          <a:xfrm>
            <a:off x="1785918" y="500042"/>
            <a:ext cx="6903342" cy="6143644"/>
          </a:xfrm>
          <a:prstGeom prst="rect">
            <a:avLst/>
          </a:prstGeom>
        </p:spPr>
      </p:pic>
      <p:sp>
        <p:nvSpPr>
          <p:cNvPr id="5" name="Title 1"/>
          <p:cNvSpPr txBox="1">
            <a:spLocks/>
          </p:cNvSpPr>
          <p:nvPr/>
        </p:nvSpPr>
        <p:spPr>
          <a:xfrm>
            <a:off x="0" y="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panose="020B0604020202020204" pitchFamily="34" charset="0"/>
                <a:cs typeface="Arial" panose="020B0604020202020204" pitchFamily="34" charset="0"/>
              </a:rPr>
              <a:t>Karyotype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142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9877" y="166705"/>
            <a:ext cx="6675202" cy="6282543"/>
          </a:xfrm>
          <a:prstGeom prst="rect">
            <a:avLst/>
          </a:prstGeom>
        </p:spPr>
      </p:pic>
    </p:spTree>
    <p:extLst>
      <p:ext uri="{BB962C8B-B14F-4D97-AF65-F5344CB8AC3E}">
        <p14:creationId xmlns:p14="http://schemas.microsoft.com/office/powerpoint/2010/main" xmlns="" val="305564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2412</Words>
  <PresentationFormat>عرض على الشاشة (3:4)‏</PresentationFormat>
  <Paragraphs>276</Paragraphs>
  <Slides>57</Slides>
  <Notes>15</Notes>
  <HiddenSlides>0</HiddenSlides>
  <MMClips>0</MMClips>
  <ScaleCrop>false</ScaleCrop>
  <HeadingPairs>
    <vt:vector size="4" baseType="variant">
      <vt:variant>
        <vt:lpstr>سمة</vt:lpstr>
      </vt:variant>
      <vt:variant>
        <vt:i4>3</vt:i4>
      </vt:variant>
      <vt:variant>
        <vt:lpstr>عناوين الشرائح</vt:lpstr>
      </vt:variant>
      <vt:variant>
        <vt:i4>57</vt:i4>
      </vt:variant>
    </vt:vector>
  </HeadingPairs>
  <TitlesOfParts>
    <vt:vector size="60" baseType="lpstr">
      <vt:lpstr>سمة Office</vt:lpstr>
      <vt:lpstr>نسق Office</vt:lpstr>
      <vt:lpstr>Office Theme</vt:lpstr>
      <vt:lpstr>Chromosomes </vt:lpstr>
      <vt:lpstr>الشريحة 2</vt:lpstr>
      <vt:lpstr>الشريحة 3</vt:lpstr>
      <vt:lpstr>الشريحة 4</vt:lpstr>
      <vt:lpstr>الشريحة 5</vt:lpstr>
      <vt:lpstr>Cytogenetics</vt:lpstr>
      <vt:lpstr>الشريحة 7</vt:lpstr>
      <vt:lpstr>الشريحة 8</vt:lpstr>
      <vt:lpstr>الشريحة 9</vt:lpstr>
      <vt:lpstr>الشريحة 10</vt:lpstr>
      <vt:lpstr>Chromosomal Abnormalities </vt:lpstr>
      <vt:lpstr>الشريحة 12</vt:lpstr>
      <vt:lpstr>الشريحة 13</vt:lpstr>
      <vt:lpstr>الشريحة 14</vt:lpstr>
      <vt:lpstr>Some Important Definitions </vt:lpstr>
      <vt:lpstr>الشريحة 16</vt:lpstr>
      <vt:lpstr>Mechanisms Leading to Aneuploidy </vt:lpstr>
      <vt:lpstr>الشريحة 18</vt:lpstr>
      <vt:lpstr>Mechanisms Leading to Aneuploidy </vt:lpstr>
      <vt:lpstr>الشريحة 20</vt:lpstr>
      <vt:lpstr>الشريحة 21</vt:lpstr>
      <vt:lpstr>الشريحة 22</vt:lpstr>
      <vt:lpstr>Polyploidy: Triploidy as an example  </vt:lpstr>
      <vt:lpstr>الشريحة 24</vt:lpstr>
      <vt:lpstr>Aneuploidy</vt:lpstr>
      <vt:lpstr>Aneuploidy: Autosomal Trisomy</vt:lpstr>
      <vt:lpstr>الشريحة 27</vt:lpstr>
      <vt:lpstr>Down Syndrome (trisomy 21)</vt:lpstr>
      <vt:lpstr>الشريحة 29</vt:lpstr>
      <vt:lpstr>الشريحة 30</vt:lpstr>
      <vt:lpstr>الشريحة 31</vt:lpstr>
      <vt:lpstr>الشريحة 32</vt:lpstr>
      <vt:lpstr> Edwards Syndrome (trisomy 18) </vt:lpstr>
      <vt:lpstr> Edwards Syndrome (trisomy 18) </vt:lpstr>
      <vt:lpstr>Patau Syndrome (trisomy 13)</vt:lpstr>
      <vt:lpstr>Autosomal Monosomy</vt:lpstr>
      <vt:lpstr>Sex Chromosome Aneuploidies: XXX, XYY, XXY, X</vt:lpstr>
      <vt:lpstr>Female Sex Chromosome Abnormalities: Turner’s Syndrome (monosomy X)</vt:lpstr>
      <vt:lpstr>Female Sex Chromosome Abnormalities: Turner’s Syndrome (monosomy X)</vt:lpstr>
      <vt:lpstr>Female Sex Chromosome Abnormalities: Triple-X syndrome</vt:lpstr>
      <vt:lpstr>Male Sex Chromosome Abnormalities: Klinefelter syndrome </vt:lpstr>
      <vt:lpstr>الشريحة 42</vt:lpstr>
      <vt:lpstr>Male Sex Chromosome Abnormalities: XYY syndrome</vt:lpstr>
      <vt:lpstr>الشريحة 44</vt:lpstr>
      <vt:lpstr>X-inactivation inactivation in in klinefelter and turner syndrome </vt:lpstr>
      <vt:lpstr>X chromosome VS. Y chromosome </vt:lpstr>
      <vt:lpstr>Structural chromosome abnormalities</vt:lpstr>
      <vt:lpstr>الشريحة 48</vt:lpstr>
      <vt:lpstr>الشريحة 49</vt:lpstr>
      <vt:lpstr>Structural chromosome abnormalities</vt:lpstr>
      <vt:lpstr>How Structural chromosome abnormalities Occur?</vt:lpstr>
      <vt:lpstr>الشريحة 52</vt:lpstr>
      <vt:lpstr>Robertsonian Translocation</vt:lpstr>
      <vt:lpstr>الشريحة 54</vt:lpstr>
      <vt:lpstr>الشريحة 55</vt:lpstr>
      <vt:lpstr>الشريحة 56</vt:lpstr>
      <vt:lpstr>الشريحة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Chromosomes </dc:title>
  <dc:creator>BisanCo</dc:creator>
  <cp:lastModifiedBy>BisanCo</cp:lastModifiedBy>
  <cp:revision>36</cp:revision>
  <dcterms:created xsi:type="dcterms:W3CDTF">2024-08-17T01:22:29Z</dcterms:created>
  <dcterms:modified xsi:type="dcterms:W3CDTF">2024-08-18T04:36:46Z</dcterms:modified>
</cp:coreProperties>
</file>