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613" r:id="rId2"/>
    <p:sldId id="380" r:id="rId3"/>
    <p:sldId id="577" r:id="rId4"/>
    <p:sldId id="578" r:id="rId5"/>
    <p:sldId id="579" r:id="rId6"/>
    <p:sldId id="580" r:id="rId7"/>
    <p:sldId id="581" r:id="rId8"/>
    <p:sldId id="582" r:id="rId9"/>
    <p:sldId id="583" r:id="rId10"/>
    <p:sldId id="584" r:id="rId11"/>
    <p:sldId id="585" r:id="rId12"/>
    <p:sldId id="586" r:id="rId13"/>
    <p:sldId id="587" r:id="rId14"/>
    <p:sldId id="588" r:id="rId15"/>
    <p:sldId id="589" r:id="rId16"/>
    <p:sldId id="590"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604" r:id="rId31"/>
    <p:sldId id="605" r:id="rId32"/>
    <p:sldId id="606" r:id="rId33"/>
    <p:sldId id="607" r:id="rId34"/>
    <p:sldId id="608" r:id="rId35"/>
    <p:sldId id="609" r:id="rId36"/>
    <p:sldId id="610" r:id="rId37"/>
    <p:sldId id="611" r:id="rId38"/>
    <p:sldId id="616" r:id="rId39"/>
    <p:sldId id="612" r:id="rId40"/>
    <p:sldId id="615"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0" autoAdjust="0"/>
    <p:restoredTop sz="86182" autoAdjust="0"/>
  </p:normalViewPr>
  <p:slideViewPr>
    <p:cSldViewPr>
      <p:cViewPr varScale="1">
        <p:scale>
          <a:sx n="98" d="100"/>
          <a:sy n="98" d="100"/>
        </p:scale>
        <p:origin x="1776" y="78"/>
      </p:cViewPr>
      <p:guideLst>
        <p:guide orient="horz" pos="2160"/>
        <p:guide pos="2880"/>
      </p:guideLst>
    </p:cSldViewPr>
  </p:slideViewPr>
  <p:outlineViewPr>
    <p:cViewPr>
      <p:scale>
        <a:sx n="33" d="100"/>
        <a:sy n="33" d="100"/>
      </p:scale>
      <p:origin x="0" y="4104"/>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an alhajhamad" userId="4c44ed5e-da05-4483-91d6-fcd8ea87465a" providerId="ADAL" clId="{956C9D60-EF11-433F-801E-AF4B4ED95927}"/>
    <pc:docChg chg="undo custSel addSld delSld modSld">
      <pc:chgData name="hasan alhajhamad" userId="4c44ed5e-da05-4483-91d6-fcd8ea87465a" providerId="ADAL" clId="{956C9D60-EF11-433F-801E-AF4B4ED95927}" dt="2024-03-28T11:20:28.753" v="41"/>
      <pc:docMkLst>
        <pc:docMk/>
      </pc:docMkLst>
      <pc:sldChg chg="addSp modSp">
        <pc:chgData name="hasan alhajhamad" userId="4c44ed5e-da05-4483-91d6-fcd8ea87465a" providerId="ADAL" clId="{956C9D60-EF11-433F-801E-AF4B4ED95927}" dt="2024-03-28T11:18:35.462" v="32"/>
        <pc:sldMkLst>
          <pc:docMk/>
          <pc:sldMk cId="2638014525" sldId="580"/>
        </pc:sldMkLst>
        <pc:spChg chg="add mod">
          <ac:chgData name="hasan alhajhamad" userId="4c44ed5e-da05-4483-91d6-fcd8ea87465a" providerId="ADAL" clId="{956C9D60-EF11-433F-801E-AF4B4ED95927}" dt="2024-03-28T11:18:35.462" v="32"/>
          <ac:spMkLst>
            <pc:docMk/>
            <pc:sldMk cId="2638014525" sldId="580"/>
            <ac:spMk id="4" creationId="{B1C25CF9-8353-3E48-48F1-4E18FB4BE564}"/>
          </ac:spMkLst>
        </pc:spChg>
      </pc:sldChg>
      <pc:sldChg chg="addSp modSp">
        <pc:chgData name="hasan alhajhamad" userId="4c44ed5e-da05-4483-91d6-fcd8ea87465a" providerId="ADAL" clId="{956C9D60-EF11-433F-801E-AF4B4ED95927}" dt="2024-03-28T11:18:58.841" v="33"/>
        <pc:sldMkLst>
          <pc:docMk/>
          <pc:sldMk cId="841229216" sldId="583"/>
        </pc:sldMkLst>
        <pc:spChg chg="add mod">
          <ac:chgData name="hasan alhajhamad" userId="4c44ed5e-da05-4483-91d6-fcd8ea87465a" providerId="ADAL" clId="{956C9D60-EF11-433F-801E-AF4B4ED95927}" dt="2024-03-28T11:18:58.841" v="33"/>
          <ac:spMkLst>
            <pc:docMk/>
            <pc:sldMk cId="841229216" sldId="583"/>
            <ac:spMk id="3" creationId="{2680E573-F032-CA7B-DB9A-0A976BEFA922}"/>
          </ac:spMkLst>
        </pc:spChg>
      </pc:sldChg>
      <pc:sldChg chg="addSp modSp">
        <pc:chgData name="hasan alhajhamad" userId="4c44ed5e-da05-4483-91d6-fcd8ea87465a" providerId="ADAL" clId="{956C9D60-EF11-433F-801E-AF4B4ED95927}" dt="2024-03-28T11:19:14.186" v="34"/>
        <pc:sldMkLst>
          <pc:docMk/>
          <pc:sldMk cId="3059683087" sldId="588"/>
        </pc:sldMkLst>
        <pc:spChg chg="add mod">
          <ac:chgData name="hasan alhajhamad" userId="4c44ed5e-da05-4483-91d6-fcd8ea87465a" providerId="ADAL" clId="{956C9D60-EF11-433F-801E-AF4B4ED95927}" dt="2024-03-28T11:19:14.186" v="34"/>
          <ac:spMkLst>
            <pc:docMk/>
            <pc:sldMk cId="3059683087" sldId="588"/>
            <ac:spMk id="3" creationId="{881849E2-49E3-6E4B-7E17-DDA12533C6D6}"/>
          </ac:spMkLst>
        </pc:spChg>
      </pc:sldChg>
      <pc:sldChg chg="addSp modSp">
        <pc:chgData name="hasan alhajhamad" userId="4c44ed5e-da05-4483-91d6-fcd8ea87465a" providerId="ADAL" clId="{956C9D60-EF11-433F-801E-AF4B4ED95927}" dt="2024-03-28T11:19:39.413" v="35"/>
        <pc:sldMkLst>
          <pc:docMk/>
          <pc:sldMk cId="2774453348" sldId="597"/>
        </pc:sldMkLst>
        <pc:spChg chg="add mod">
          <ac:chgData name="hasan alhajhamad" userId="4c44ed5e-da05-4483-91d6-fcd8ea87465a" providerId="ADAL" clId="{956C9D60-EF11-433F-801E-AF4B4ED95927}" dt="2024-03-28T11:19:39.413" v="35"/>
          <ac:spMkLst>
            <pc:docMk/>
            <pc:sldMk cId="2774453348" sldId="597"/>
            <ac:spMk id="3" creationId="{3BAACD52-070D-404C-F647-45264FDB80D0}"/>
          </ac:spMkLst>
        </pc:spChg>
      </pc:sldChg>
      <pc:sldChg chg="addSp modSp">
        <pc:chgData name="hasan alhajhamad" userId="4c44ed5e-da05-4483-91d6-fcd8ea87465a" providerId="ADAL" clId="{956C9D60-EF11-433F-801E-AF4B4ED95927}" dt="2024-03-28T11:20:28.753" v="41"/>
        <pc:sldMkLst>
          <pc:docMk/>
          <pc:sldMk cId="88191699" sldId="598"/>
        </pc:sldMkLst>
        <pc:spChg chg="add mod">
          <ac:chgData name="hasan alhajhamad" userId="4c44ed5e-da05-4483-91d6-fcd8ea87465a" providerId="ADAL" clId="{956C9D60-EF11-433F-801E-AF4B4ED95927}" dt="2024-03-28T11:20:28.753" v="41"/>
          <ac:spMkLst>
            <pc:docMk/>
            <pc:sldMk cId="88191699" sldId="598"/>
            <ac:spMk id="3" creationId="{FBB983D7-A17B-1B4A-4FCA-B0779EC56449}"/>
          </ac:spMkLst>
        </pc:spChg>
      </pc:sldChg>
      <pc:sldChg chg="addSp modSp">
        <pc:chgData name="hasan alhajhamad" userId="4c44ed5e-da05-4483-91d6-fcd8ea87465a" providerId="ADAL" clId="{956C9D60-EF11-433F-801E-AF4B4ED95927}" dt="2024-03-28T11:19:57.177" v="36"/>
        <pc:sldMkLst>
          <pc:docMk/>
          <pc:sldMk cId="116587497" sldId="599"/>
        </pc:sldMkLst>
        <pc:spChg chg="add mod">
          <ac:chgData name="hasan alhajhamad" userId="4c44ed5e-da05-4483-91d6-fcd8ea87465a" providerId="ADAL" clId="{956C9D60-EF11-433F-801E-AF4B4ED95927}" dt="2024-03-28T11:19:57.177" v="36"/>
          <ac:spMkLst>
            <pc:docMk/>
            <pc:sldMk cId="116587497" sldId="599"/>
            <ac:spMk id="5" creationId="{93C51952-0AC6-AD44-3616-4C8038C36ECB}"/>
          </ac:spMkLst>
        </pc:spChg>
      </pc:sldChg>
      <pc:sldChg chg="addSp modSp">
        <pc:chgData name="hasan alhajhamad" userId="4c44ed5e-da05-4483-91d6-fcd8ea87465a" providerId="ADAL" clId="{956C9D60-EF11-433F-801E-AF4B4ED95927}" dt="2024-03-28T11:20:22.509" v="40"/>
        <pc:sldMkLst>
          <pc:docMk/>
          <pc:sldMk cId="3805810742" sldId="601"/>
        </pc:sldMkLst>
        <pc:spChg chg="add mod">
          <ac:chgData name="hasan alhajhamad" userId="4c44ed5e-da05-4483-91d6-fcd8ea87465a" providerId="ADAL" clId="{956C9D60-EF11-433F-801E-AF4B4ED95927}" dt="2024-03-28T11:20:22.509" v="40"/>
          <ac:spMkLst>
            <pc:docMk/>
            <pc:sldMk cId="3805810742" sldId="601"/>
            <ac:spMk id="4" creationId="{AEBD1B74-DE44-CEB7-9C30-D87DAA8F41D3}"/>
          </ac:spMkLst>
        </pc:spChg>
      </pc:sldChg>
      <pc:sldChg chg="addSp modSp">
        <pc:chgData name="hasan alhajhamad" userId="4c44ed5e-da05-4483-91d6-fcd8ea87465a" providerId="ADAL" clId="{956C9D60-EF11-433F-801E-AF4B4ED95927}" dt="2024-03-28T11:20:19.069" v="39"/>
        <pc:sldMkLst>
          <pc:docMk/>
          <pc:sldMk cId="4082069514" sldId="602"/>
        </pc:sldMkLst>
        <pc:spChg chg="add mod">
          <ac:chgData name="hasan alhajhamad" userId="4c44ed5e-da05-4483-91d6-fcd8ea87465a" providerId="ADAL" clId="{956C9D60-EF11-433F-801E-AF4B4ED95927}" dt="2024-03-28T11:20:19.069" v="39"/>
          <ac:spMkLst>
            <pc:docMk/>
            <pc:sldMk cId="4082069514" sldId="602"/>
            <ac:spMk id="4" creationId="{4AA41FDB-8462-B078-200E-76F83CDEEF6F}"/>
          </ac:spMkLst>
        </pc:spChg>
      </pc:sldChg>
      <pc:sldChg chg="addSp modSp">
        <pc:chgData name="hasan alhajhamad" userId="4c44ed5e-da05-4483-91d6-fcd8ea87465a" providerId="ADAL" clId="{956C9D60-EF11-433F-801E-AF4B4ED95927}" dt="2024-03-28T11:20:17.898" v="38"/>
        <pc:sldMkLst>
          <pc:docMk/>
          <pc:sldMk cId="4027232758" sldId="603"/>
        </pc:sldMkLst>
        <pc:spChg chg="add mod">
          <ac:chgData name="hasan alhajhamad" userId="4c44ed5e-da05-4483-91d6-fcd8ea87465a" providerId="ADAL" clId="{956C9D60-EF11-433F-801E-AF4B4ED95927}" dt="2024-03-28T11:20:17.898" v="38"/>
          <ac:spMkLst>
            <pc:docMk/>
            <pc:sldMk cId="4027232758" sldId="603"/>
            <ac:spMk id="4" creationId="{7A5778C6-CC82-E854-F087-A2E2D1F02F6B}"/>
          </ac:spMkLst>
        </pc:spChg>
      </pc:sldChg>
      <pc:sldChg chg="addSp modSp">
        <pc:chgData name="hasan alhajhamad" userId="4c44ed5e-da05-4483-91d6-fcd8ea87465a" providerId="ADAL" clId="{956C9D60-EF11-433F-801E-AF4B4ED95927}" dt="2024-03-28T11:20:16.532" v="37"/>
        <pc:sldMkLst>
          <pc:docMk/>
          <pc:sldMk cId="1639073829" sldId="604"/>
        </pc:sldMkLst>
        <pc:spChg chg="add mod">
          <ac:chgData name="hasan alhajhamad" userId="4c44ed5e-da05-4483-91d6-fcd8ea87465a" providerId="ADAL" clId="{956C9D60-EF11-433F-801E-AF4B4ED95927}" dt="2024-03-28T11:20:16.532" v="37"/>
          <ac:spMkLst>
            <pc:docMk/>
            <pc:sldMk cId="1639073829" sldId="604"/>
            <ac:spMk id="5" creationId="{4EB24ADB-537B-4BB6-5815-10EAC2924E46}"/>
          </ac:spMkLst>
        </pc:spChg>
      </pc:sldChg>
      <pc:sldChg chg="addSp delSp modSp add del mod">
        <pc:chgData name="hasan alhajhamad" userId="4c44ed5e-da05-4483-91d6-fcd8ea87465a" providerId="ADAL" clId="{956C9D60-EF11-433F-801E-AF4B4ED95927}" dt="2024-03-28T11:17:29.194" v="30" actId="1582"/>
        <pc:sldMkLst>
          <pc:docMk/>
          <pc:sldMk cId="648717759" sldId="610"/>
        </pc:sldMkLst>
        <pc:spChg chg="add del mod">
          <ac:chgData name="hasan alhajhamad" userId="4c44ed5e-da05-4483-91d6-fcd8ea87465a" providerId="ADAL" clId="{956C9D60-EF11-433F-801E-AF4B4ED95927}" dt="2024-03-28T11:15:38.931" v="5" actId="478"/>
          <ac:spMkLst>
            <pc:docMk/>
            <pc:sldMk cId="648717759" sldId="610"/>
            <ac:spMk id="4" creationId="{C3FA7A15-EE60-8C4A-3D67-8C477AED1871}"/>
          </ac:spMkLst>
        </pc:spChg>
        <pc:spChg chg="add mod">
          <ac:chgData name="hasan alhajhamad" userId="4c44ed5e-da05-4483-91d6-fcd8ea87465a" providerId="ADAL" clId="{956C9D60-EF11-433F-801E-AF4B4ED95927}" dt="2024-03-28T11:17:29.194" v="30" actId="1582"/>
          <ac:spMkLst>
            <pc:docMk/>
            <pc:sldMk cId="648717759" sldId="610"/>
            <ac:spMk id="5" creationId="{42BD734C-F4C1-839F-C77A-42D3B7183EE0}"/>
          </ac:spMkLst>
        </pc:spChg>
      </pc:sldChg>
      <pc:sldChg chg="addSp modSp add del">
        <pc:chgData name="hasan alhajhamad" userId="4c44ed5e-da05-4483-91d6-fcd8ea87465a" providerId="ADAL" clId="{956C9D60-EF11-433F-801E-AF4B4ED95927}" dt="2024-03-28T11:18:02.456" v="31"/>
        <pc:sldMkLst>
          <pc:docMk/>
          <pc:sldMk cId="3507700449" sldId="611"/>
        </pc:sldMkLst>
        <pc:spChg chg="add mod">
          <ac:chgData name="hasan alhajhamad" userId="4c44ed5e-da05-4483-91d6-fcd8ea87465a" providerId="ADAL" clId="{956C9D60-EF11-433F-801E-AF4B4ED95927}" dt="2024-03-28T11:18:02.456" v="31"/>
          <ac:spMkLst>
            <pc:docMk/>
            <pc:sldMk cId="3507700449" sldId="611"/>
            <ac:spMk id="3" creationId="{04DF1DEC-C9E0-CDDC-BC9A-1AB6CBB5ADA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25585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altLang="ja-JP" b="1" dirty="0"/>
              <a:t>Endorsements.</a:t>
            </a:r>
            <a:r>
              <a:rPr lang="en-US" altLang="ja-JP" dirty="0"/>
              <a:t> If your audience doesn't know anything about you, you might be able to get assistance from someone they do know and trust. </a:t>
            </a:r>
          </a:p>
          <a:p>
            <a:pPr defTabSz="928299">
              <a:lnSpc>
                <a:spcPct val="80000"/>
              </a:lnSpc>
              <a:defRPr/>
            </a:pPr>
            <a:r>
              <a:rPr lang="en-US" altLang="ja-JP" b="1" dirty="0"/>
              <a:t>Performance.</a:t>
            </a:r>
            <a:r>
              <a:rPr lang="en-US" altLang="ja-JP" dirty="0"/>
              <a:t> It's easy to say you can do something, but following through can be much harder. Impressive communication skills are not enough; people need to know they can count on you to get the job done.</a:t>
            </a:r>
          </a:p>
          <a:p>
            <a:pPr>
              <a:lnSpc>
                <a:spcPct val="80000"/>
              </a:lnSpc>
              <a:buFontTx/>
              <a:buNone/>
            </a:pPr>
            <a:r>
              <a:rPr lang="en-US" altLang="ja-JP" b="1" dirty="0"/>
              <a:t>Confidence.</a:t>
            </a:r>
            <a:r>
              <a:rPr lang="en-US" altLang="ja-JP" dirty="0"/>
              <a:t> Audiences also need to know that you believe in yourself and your message. </a:t>
            </a:r>
            <a:endParaRPr lang="en-US" dirty="0"/>
          </a:p>
          <a:p>
            <a:pPr>
              <a:lnSpc>
                <a:spcPct val="80000"/>
              </a:lnSpc>
              <a:buFontTx/>
              <a:buNone/>
            </a:pPr>
            <a:r>
              <a:rPr lang="en-US" altLang="ja-JP" b="1" dirty="0"/>
              <a:t>Sincerity.</a:t>
            </a:r>
            <a:r>
              <a:rPr lang="en-US" altLang="ja-JP" dirty="0"/>
              <a:t> When you offer praise, don’t use hyperbole, such as “you are the most fantastic employee I could ever imagine.” Instead, point out specific qualities that warrant praise.</a:t>
            </a:r>
            <a:endParaRPr lang="en-US" dirty="0"/>
          </a:p>
          <a:p>
            <a:pPr defTabSz="928299">
              <a:lnSpc>
                <a:spcPct val="80000"/>
              </a:lnSpc>
              <a:defRPr/>
            </a:pPr>
            <a:r>
              <a:rPr lang="en-US" dirty="0"/>
              <a:t>Credibility can take a long time to establish—and it can be wiped out in an instant. An occasional mistake is usually forgiven, but major lapses in honesty or integrity can destroy your reputation. On the other hand, when you do establish credibility, communication becomes much easier because you no longer have to spend time and energy convincing people that you are trustworthy.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17478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communicate with anyone outside your organization, you represent your company. Therefore, you play a vital role in helping the company build and maintain positive relationships with its stakeholders. As part of this responsibility, the interests and preferred </a:t>
            </a:r>
            <a:r>
              <a:rPr lang="en-US" i="1" dirty="0"/>
              <a:t>communication style </a:t>
            </a:r>
            <a:r>
              <a:rPr lang="en-US" dirty="0"/>
              <a:t>of your company must take precedence over your own views and style. </a:t>
            </a:r>
          </a:p>
          <a:p>
            <a:r>
              <a:rPr lang="en-US" dirty="0"/>
              <a:t>Many organizations have specific </a:t>
            </a:r>
            <a:r>
              <a:rPr lang="en-US" i="1" dirty="0"/>
              <a:t>communication guidelines </a:t>
            </a:r>
            <a:r>
              <a:rPr lang="en-US" dirty="0"/>
              <a:t>that show everything from the correct use of the company name to preferred abbreviations and other grammatical details. Specifying a desired style of communication is more difficult, however. Observe more experienced colleagues to see how they communicate, and never hesitate to ask for editorial help to make sure you’re conveying the appropriate tone.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9169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communication </a:t>
            </a:r>
            <a:r>
              <a:rPr lang="en-US" b="1" dirty="0"/>
              <a:t>style</a:t>
            </a:r>
            <a:r>
              <a:rPr lang="en-US" dirty="0"/>
              <a:t> involves the choices you make to express yourself: the words you select, the manner in which you use those words in sentences, and the way you build paragraphs from individual sentences. Your style creates a certain </a:t>
            </a:r>
            <a:r>
              <a:rPr lang="en-US" b="1" dirty="0"/>
              <a:t>tone</a:t>
            </a:r>
            <a:r>
              <a:rPr lang="en-US" dirty="0"/>
              <a:t>, or overall impression, in your messages. The right tone depends on the nature of your message and your relationship with the reader.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773854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The tone of your business messages can range from informal to conversational to formal. Part of the challenge of communicating on the job is to analyze each situation and figure out the appropriate tone to use. You can achieve a tone that is conversational but still businesslike by using the following guidelines:</a:t>
            </a:r>
          </a:p>
          <a:p>
            <a:pPr defTabSz="928299">
              <a:defRPr/>
            </a:pPr>
            <a:r>
              <a:rPr lang="en-US" b="1" dirty="0"/>
              <a:t>Understand the difference between texting and writing</a:t>
            </a:r>
            <a:r>
              <a:rPr lang="en-US" dirty="0"/>
              <a:t>. The casual, acronym-filled language friends often use in text messaging, IM, and social networks is not professional business writing. If you want to be taken seriously in business, you simply cannot write like that on the job.</a:t>
            </a:r>
          </a:p>
          <a:p>
            <a:pPr defTabSz="928299">
              <a:defRPr/>
            </a:pPr>
            <a:r>
              <a:rPr lang="en-US" b="1" dirty="0"/>
              <a:t>Avoid obsolete and pompous language</a:t>
            </a:r>
            <a:r>
              <a:rPr lang="en-US" dirty="0"/>
              <a:t>. Avoid using dated phrases, obscure words, stale or clichéd expressions, and overly complicated sentences.</a:t>
            </a:r>
          </a:p>
          <a:p>
            <a:pPr defTabSz="928299">
              <a:defRPr/>
            </a:pPr>
            <a:r>
              <a:rPr lang="en-US" b="1" dirty="0"/>
              <a:t>Avoid preaching and bragging</a:t>
            </a:r>
            <a:r>
              <a:rPr lang="en-US" dirty="0"/>
              <a:t>. Few things are more irritating than know-it-alls who like to preach or brag. However, if you need to remind your audience of something that should be obvious, try to work in the information casually, where it will sound like a secondary comment rather than a major revelation.</a:t>
            </a:r>
          </a:p>
          <a:p>
            <a:pPr defTabSz="928299">
              <a:defRPr/>
            </a:pPr>
            <a:r>
              <a:rPr lang="en-US" b="1" dirty="0"/>
              <a:t>Be careful with intimacy</a:t>
            </a:r>
            <a:r>
              <a:rPr lang="en-US" dirty="0"/>
              <a:t>. Business messages should avoid intimacy. However, when you have a close relationship with audience members, such as among the members of a close-knit team, a more intimate tone is sometimes appropriate and even expected.</a:t>
            </a:r>
          </a:p>
          <a:p>
            <a:pPr defTabSz="928299">
              <a:defRPr/>
            </a:pPr>
            <a:r>
              <a:rPr lang="en-US" b="1" dirty="0"/>
              <a:t>Be careful with humor</a:t>
            </a:r>
            <a:r>
              <a:rPr lang="en-US" dirty="0"/>
              <a:t>. If you don’t know your audience well or you’re not skilled at using humor in a business setting, don’t use it at all. Avoid humor in formal messages and when you’re communicating across cultural boundaries.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95681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Plain language presents information in a simple, unadorned style so that your audience can easily grasp your meaning—language that recipients “can read, understand, and act upon the first time they read it.” You can see how this definition supports using the “you” attitude and shows respect for your audience. In addition, plain language can make companies more productive and more profitable because people spend less time trying to figure out messages that are confusing or that aren’t written to meet their needs.</a:t>
            </a: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60558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altLang="ja-JP" dirty="0"/>
              <a:t>Your choice of active or passive voice also affects the tone of your message. You are using </a:t>
            </a:r>
            <a:r>
              <a:rPr lang="en-US" altLang="ja-JP" b="1" dirty="0"/>
              <a:t>active voice </a:t>
            </a:r>
            <a:r>
              <a:rPr lang="en-US" altLang="ja-JP" dirty="0"/>
              <a:t>when the subject ("actor") comes before the verb, and the object (“acted upon”) comes after the verb: "Joe rented the car." Use the active voice to produce shorter, stronger sentences and make your writing more vigorous, concise, and generally easier to understand. </a:t>
            </a:r>
          </a:p>
          <a:p>
            <a:r>
              <a:rPr lang="en-US" dirty="0"/>
              <a:t>In general, avoid passive voice to make your writing lively and direct.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23606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You are using </a:t>
            </a:r>
            <a:r>
              <a:rPr lang="en-US" altLang="ja-JP" b="1" dirty="0"/>
              <a:t>passive voice</a:t>
            </a:r>
            <a:r>
              <a:rPr lang="en-US" altLang="ja-JP" dirty="0"/>
              <a:t> when the subject follows the verb and the object precedes it: “The car was rented by Joe.” As you can see, the passive voice combines the helping verb </a:t>
            </a:r>
            <a:r>
              <a:rPr lang="en-US" altLang="ja-JP" i="1" dirty="0"/>
              <a:t>to be</a:t>
            </a:r>
            <a:r>
              <a:rPr lang="en-US" altLang="ja-JP" dirty="0"/>
              <a:t> with a form of the verb that’s usually similar to the past tense. The passive voice is not wrong grammatically, but it is often</a:t>
            </a:r>
            <a:r>
              <a:rPr lang="en-US" altLang="ja-JP" baseline="0" dirty="0"/>
              <a:t> vague and</a:t>
            </a:r>
            <a:r>
              <a:rPr lang="en-US" altLang="ja-JP" dirty="0"/>
              <a:t> makes sentences longer. </a:t>
            </a:r>
          </a:p>
          <a:p>
            <a:r>
              <a:rPr lang="en-US" altLang="ja-JP" dirty="0"/>
              <a:t>Nevertheless, using the passive voice can demonstrate the “you” attitude in some situations:</a:t>
            </a:r>
          </a:p>
          <a:p>
            <a:pPr marL="171450" indent="-171450">
              <a:buFont typeface="Arial" panose="020B0604020202020204" pitchFamily="34" charset="0"/>
              <a:buChar char="•"/>
            </a:pPr>
            <a:r>
              <a:rPr lang="en-US" altLang="ja-JP" dirty="0"/>
              <a:t>When you want to be diplomatic about pointing out a problem or error of some kind. </a:t>
            </a:r>
          </a:p>
          <a:p>
            <a:pPr marL="171450" indent="-171450">
              <a:buFont typeface="Arial" panose="020B0604020202020204" pitchFamily="34" charset="0"/>
              <a:buChar char="•"/>
            </a:pPr>
            <a:r>
              <a:rPr lang="en-US" altLang="ja-JP" dirty="0"/>
              <a:t>When you want to point out what’s being done without taking or attributing either the credit or the blame. </a:t>
            </a:r>
          </a:p>
          <a:p>
            <a:pPr marL="171450" indent="-171450">
              <a:buFont typeface="Arial" panose="020B0604020202020204" pitchFamily="34" charset="0"/>
              <a:buChar char="•"/>
            </a:pPr>
            <a:r>
              <a:rPr lang="en-US" altLang="ja-JP" dirty="0"/>
              <a:t>When you want to avoid personal pronouns in order to create an objective tone. </a:t>
            </a:r>
          </a:p>
          <a:p>
            <a:pPr>
              <a:buFontTx/>
              <a:buNone/>
            </a:pPr>
            <a:r>
              <a:rPr lang="en-US" dirty="0"/>
              <a:t>Passive voice is helpful when you want to be diplomatic or focus attention on problems or solutions, rather than on people.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602983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After you’ve decided how to adapt to your audience, you’re ready to begin composing your message. As you write your first draft, don’t try to edit at the same time or worry about getting everything perfect. Do whatever it takes to get the ideas out of your head and onto your computer screen or a piece of paper. </a:t>
            </a:r>
          </a:p>
          <a:p>
            <a:pPr defTabSz="928299">
              <a:defRPr/>
            </a:pPr>
            <a:r>
              <a:rPr lang="en-US" dirty="0"/>
              <a:t>If you’ve planned carefully, you’ll have time to revise and refine the material later, before showing it to anyone. You may find it helpful to review your writing at three levels: strong words, effective sentences, and coherent paragraphs.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625830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writers pay close attention to the </a:t>
            </a:r>
            <a:r>
              <a:rPr lang="en-US" i="1" dirty="0"/>
              <a:t>correct</a:t>
            </a:r>
            <a:r>
              <a:rPr lang="en-US" dirty="0"/>
              <a:t> use of words. If you make errors of grammar or usage, you lose credibility with your audience—even if your message is otherwise correct. Poor grammar implies that you’re unprofessional. Poor grammar also can imply that you don’t respect your audience enough to get things right.</a:t>
            </a:r>
          </a:p>
          <a:p>
            <a:r>
              <a:rPr lang="en-US" dirty="0"/>
              <a:t>In addition to using words correctly, successful writers and speakers take care to find the most </a:t>
            </a:r>
            <a:r>
              <a:rPr lang="en-US" i="1" dirty="0"/>
              <a:t>effective</a:t>
            </a:r>
            <a:r>
              <a:rPr lang="en-US" dirty="0"/>
              <a:t> words and phrases to use. Selecting and using words effectively is often more challenging than using words correctly because it’s a matter of judgment and experience. Therefore, careful writers seek words that communicate with power.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964822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An abstract word expresses a concept, quality, or characteristic. Abstractions are usually broad (encompassing a category of ideas) and are often intellectual, academic, or philosophical. </a:t>
            </a:r>
            <a:r>
              <a:rPr lang="en-US" i="1" dirty="0"/>
              <a:t>Love, honor, progress, tradition, </a:t>
            </a:r>
            <a:r>
              <a:rPr lang="en-US" dirty="0"/>
              <a:t>and </a:t>
            </a:r>
            <a:r>
              <a:rPr lang="en-US" i="1" dirty="0"/>
              <a:t>beauty</a:t>
            </a:r>
            <a:r>
              <a:rPr lang="en-US" dirty="0"/>
              <a:t> are abstractions; so are important business concepts such as </a:t>
            </a:r>
            <a:r>
              <a:rPr lang="en-US" i="1" dirty="0"/>
              <a:t>productivity, profits, quality,</a:t>
            </a:r>
            <a:r>
              <a:rPr lang="en-US" dirty="0"/>
              <a:t> and </a:t>
            </a:r>
            <a:r>
              <a:rPr lang="en-US" i="1" dirty="0"/>
              <a:t>motivation</a:t>
            </a:r>
            <a:r>
              <a:rPr lang="en-US" dirty="0"/>
              <a:t>. </a:t>
            </a:r>
          </a:p>
          <a:p>
            <a:pPr defTabSz="928299">
              <a:defRPr/>
            </a:pPr>
            <a:r>
              <a:rPr lang="en-US" dirty="0"/>
              <a:t>In contrast, a concrete word stands for something you can touch, see, or visualize. Most concrete terms are anchored in the tangible, material world. </a:t>
            </a:r>
            <a:r>
              <a:rPr lang="en-US" i="1" dirty="0"/>
              <a:t>Chair, table, horse, rose, kick, kiss, red, green,</a:t>
            </a:r>
            <a:r>
              <a:rPr lang="en-US" dirty="0"/>
              <a:t> and </a:t>
            </a:r>
            <a:r>
              <a:rPr lang="en-US" i="1" dirty="0"/>
              <a:t>two</a:t>
            </a:r>
            <a:r>
              <a:rPr lang="en-US" dirty="0"/>
              <a:t> are concrete words; they are direct, clear, and exact. Incidentally, technology generates new words and new meanings to describe things that don’t have a physical presence but are still concrete. For example, </a:t>
            </a:r>
            <a:r>
              <a:rPr lang="en-US" i="1" dirty="0"/>
              <a:t>software, database, signal, </a:t>
            </a:r>
            <a:r>
              <a:rPr lang="en-US" dirty="0"/>
              <a:t>and </a:t>
            </a:r>
            <a:r>
              <a:rPr lang="en-US" i="1" dirty="0"/>
              <a:t>code</a:t>
            </a:r>
            <a:r>
              <a:rPr lang="en-US" dirty="0"/>
              <a:t> are all concrete terms as well.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391577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When</a:t>
            </a:r>
            <a:r>
              <a:rPr lang="en-US" baseline="0" dirty="0">
                <a:solidFill>
                  <a:srgbClr val="000000"/>
                </a:solidFill>
              </a:rPr>
              <a:t> you compose business messages, look for the most powerful words for each situation</a:t>
            </a:r>
            <a:r>
              <a:rPr lang="en-US" dirty="0">
                <a:solidFill>
                  <a:srgbClr val="000000"/>
                </a:solidFill>
              </a:rPr>
              <a:t>:</a:t>
            </a:r>
          </a:p>
          <a:p>
            <a:r>
              <a:rPr lang="en-US" b="1" dirty="0">
                <a:solidFill>
                  <a:srgbClr val="000000"/>
                </a:solidFill>
              </a:rPr>
              <a:t>Choose strong, precise words.</a:t>
            </a:r>
            <a:r>
              <a:rPr lang="en-US" dirty="0">
                <a:solidFill>
                  <a:srgbClr val="000000"/>
                </a:solidFill>
              </a:rPr>
              <a:t> Choose words that express your thoughts most clearly, specifically, and dynamically. Nouns and verbs are the most concrete, so use them as much as you can. Adjectives and adverbs have obvious roles, but they often evoke subjective judgments. Verbs are especially powerful because they tell what’s happening in the sentence, so make them dynamic and specific.</a:t>
            </a:r>
          </a:p>
          <a:p>
            <a:r>
              <a:rPr lang="en-US" b="1" dirty="0">
                <a:solidFill>
                  <a:srgbClr val="000000"/>
                </a:solidFill>
              </a:rPr>
              <a:t>Choose familiar words.</a:t>
            </a:r>
            <a:r>
              <a:rPr lang="en-US" dirty="0">
                <a:solidFill>
                  <a:srgbClr val="000000"/>
                </a:solidFill>
              </a:rPr>
              <a:t> You’ll communicate best with words that are familiar to your readers. However, keep in mind that words that are familiar to one reader might be unfamiliar to another.</a:t>
            </a:r>
          </a:p>
          <a:p>
            <a:pPr defTabSz="928299">
              <a:defRPr/>
            </a:pPr>
            <a:r>
              <a:rPr lang="en-US" b="1" dirty="0">
                <a:solidFill>
                  <a:srgbClr val="000000"/>
                </a:solidFill>
              </a:rPr>
              <a:t>Avoid clichés and buzzwords.</a:t>
            </a:r>
            <a:r>
              <a:rPr lang="en-US" dirty="0">
                <a:solidFill>
                  <a:srgbClr val="000000"/>
                </a:solidFill>
              </a:rPr>
              <a:t> </a:t>
            </a:r>
            <a:r>
              <a:rPr lang="en-US" dirty="0"/>
              <a:t>Although familiar words are generally the best choice, avoid clichés—terms and phrases so common that they have lost some of their power to communicate. Buzzwords are newly coined terms often associated with technology, business, or cultural changes. Using buzzwords can signal that you’re an insider, someone in the know. However, using them too late in their “life cycle” can mark you as an outsider desperately trying to look like an insider.</a:t>
            </a:r>
            <a:endParaRPr lang="en-US" dirty="0">
              <a:solidFill>
                <a:srgbClr val="000000"/>
              </a:solidFill>
            </a:endParaRPr>
          </a:p>
          <a:p>
            <a:r>
              <a:rPr lang="en-US" b="1" dirty="0">
                <a:solidFill>
                  <a:srgbClr val="000000"/>
                </a:solidFill>
              </a:rPr>
              <a:t>Use jargon carefully.</a:t>
            </a:r>
            <a:r>
              <a:rPr lang="en-US" dirty="0">
                <a:solidFill>
                  <a:srgbClr val="000000"/>
                </a:solidFill>
              </a:rPr>
              <a:t> Jargon is the specialized language of a particular profession or industry; its use can help you</a:t>
            </a:r>
            <a:r>
              <a:rPr lang="en-US" baseline="0" dirty="0">
                <a:solidFill>
                  <a:srgbClr val="000000"/>
                </a:solidFill>
              </a:rPr>
              <a:t> communicate within the specific groups that understand it</a:t>
            </a:r>
            <a:r>
              <a:rPr lang="en-US" dirty="0">
                <a:solidFill>
                  <a:srgbClr val="000000"/>
                </a:solidFill>
              </a:rPr>
              <a:t>. When deciding whether to use jargon, let your audience’s knowledge guide you.</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77624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Arranging carefully chosen words in effective sentences is the next step in creating successful messages. Start by selecting the best type of sentence to communicate each point you want to make.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92539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Sentences come in four basic varieties: simple, compound, complex, and compound-complex. </a:t>
            </a:r>
          </a:p>
          <a:p>
            <a:r>
              <a:rPr lang="en-US" dirty="0">
                <a:solidFill>
                  <a:srgbClr val="000000"/>
                </a:solidFill>
              </a:rPr>
              <a:t>A </a:t>
            </a:r>
            <a:r>
              <a:rPr lang="en-US" i="1" dirty="0">
                <a:solidFill>
                  <a:srgbClr val="000000"/>
                </a:solidFill>
              </a:rPr>
              <a:t>simple sentence</a:t>
            </a:r>
            <a:r>
              <a:rPr lang="en-US" dirty="0">
                <a:solidFill>
                  <a:srgbClr val="000000"/>
                </a:solidFill>
              </a:rPr>
              <a:t> has one main clause (a single subject and a single predicate), although it may be expanded by nouns and pronouns serving as objects of the action and by modifying phrases.</a:t>
            </a:r>
          </a:p>
          <a:p>
            <a:r>
              <a:rPr lang="en-US" dirty="0">
                <a:solidFill>
                  <a:srgbClr val="000000"/>
                </a:solidFill>
              </a:rPr>
              <a:t>In a </a:t>
            </a:r>
            <a:r>
              <a:rPr lang="en-US" i="1" dirty="0">
                <a:solidFill>
                  <a:srgbClr val="000000"/>
                </a:solidFill>
              </a:rPr>
              <a:t>compound sentence</a:t>
            </a:r>
            <a:r>
              <a:rPr lang="en-US" dirty="0">
                <a:solidFill>
                  <a:srgbClr val="000000"/>
                </a:solidFill>
              </a:rPr>
              <a:t>, two main clauses express two or more independent but related thoughts of equal importance. These clauses are usually joined by a coordinating conjunction. In effect, a compound sentence is a merger of two or more simple sentences (independent clauses) that are related.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87237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A </a:t>
            </a:r>
            <a:r>
              <a:rPr lang="en-US" i="1" dirty="0">
                <a:solidFill>
                  <a:srgbClr val="000000"/>
                </a:solidFill>
              </a:rPr>
              <a:t>complex sentence</a:t>
            </a:r>
            <a:r>
              <a:rPr lang="en-US" dirty="0">
                <a:solidFill>
                  <a:srgbClr val="000000"/>
                </a:solidFill>
              </a:rPr>
              <a:t> expresses one main thought (the independent clause) and one or more subordinate thoughts (dependent clauses) related to it, often separated by a comma. </a:t>
            </a:r>
          </a:p>
          <a:p>
            <a:r>
              <a:rPr lang="en-US" dirty="0">
                <a:solidFill>
                  <a:srgbClr val="000000"/>
                </a:solidFill>
              </a:rPr>
              <a:t>A </a:t>
            </a:r>
            <a:r>
              <a:rPr lang="en-US" i="1" dirty="0">
                <a:solidFill>
                  <a:srgbClr val="000000"/>
                </a:solidFill>
              </a:rPr>
              <a:t>compound-complex sentence</a:t>
            </a:r>
            <a:r>
              <a:rPr lang="en-US" dirty="0">
                <a:solidFill>
                  <a:srgbClr val="000000"/>
                </a:solidFill>
              </a:rPr>
              <a:t> has two main clauses, at least one of which contains a subordinate clause.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751125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every message, some ideas are more important than others. You can emphasize key ideas through your sentence style. One obvious technique is to give important points the most space, using extra words to describe it. </a:t>
            </a:r>
          </a:p>
          <a:p>
            <a:r>
              <a:rPr lang="en-US" dirty="0"/>
              <a:t>You can also call attention to a thought by making it the subject of a sentence. As a subject, it will tell </a:t>
            </a:r>
            <a:r>
              <a:rPr lang="en-US" i="1" dirty="0"/>
              <a:t>who</a:t>
            </a:r>
            <a:r>
              <a:rPr lang="en-US" dirty="0"/>
              <a:t> or </a:t>
            </a:r>
            <a:r>
              <a:rPr lang="en-US" i="1" dirty="0"/>
              <a:t>what</a:t>
            </a:r>
            <a:r>
              <a:rPr lang="en-US" dirty="0"/>
              <a:t> is doing the action or is in a state of being. </a:t>
            </a:r>
          </a:p>
          <a:p>
            <a:r>
              <a:rPr lang="en-US" dirty="0"/>
              <a:t>Another way to emphasize an idea is to place it either at the beginning or at the end of a sentence. To emphasize an idea in a dependent clause, put that clause either at the beginning or the end of the sentence. To downplay an idea, position the dependent clause within the sentence. </a:t>
            </a:r>
          </a:p>
          <a:p>
            <a:r>
              <a:rPr lang="en-US" dirty="0"/>
              <a:t>Using techniques such as those outlined above will give you a great deal of control over the way your audience interprets what you have to say.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102162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Paragraphs organize sentences related to the same general topic. Readers expect every paragraph to be </a:t>
            </a:r>
            <a:r>
              <a:rPr lang="en-US" i="1" dirty="0"/>
              <a:t>unified</a:t>
            </a:r>
            <a:r>
              <a:rPr lang="en-US" dirty="0"/>
              <a:t>—focusing on a single topic—and </a:t>
            </a:r>
            <a:r>
              <a:rPr lang="en-US" i="1" dirty="0"/>
              <a:t>coherent</a:t>
            </a:r>
            <a:r>
              <a:rPr lang="en-US" dirty="0"/>
              <a:t>—presenting ideas in a logically connected way. By carefully arranging the elements of each paragraph, you help your readers grasp the main idea of your document and understand how the specific pieces of support material back up that idea.</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29810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chemeClr val="tx1"/>
                </a:solidFill>
              </a:rPr>
              <a:t>An effective paragraph deals with a single topic, and the </a:t>
            </a:r>
            <a:r>
              <a:rPr lang="en-US" b="1" kern="1200" dirty="0">
                <a:solidFill>
                  <a:schemeClr val="tx1"/>
                </a:solidFill>
              </a:rPr>
              <a:t>topic sentence introduces </a:t>
            </a:r>
            <a:r>
              <a:rPr lang="en-US" kern="1200" dirty="0">
                <a:solidFill>
                  <a:schemeClr val="tx1"/>
                </a:solidFill>
              </a:rPr>
              <a:t>that topic. This sentence, usually the first one in the paragraph, gives readers a summary of the general idea that will be covered in the rest of the paragraph.</a:t>
            </a:r>
          </a:p>
          <a:p>
            <a:r>
              <a:rPr lang="en-US" dirty="0"/>
              <a:t>T</a:t>
            </a:r>
            <a:r>
              <a:rPr lang="en-US" kern="1200" dirty="0">
                <a:solidFill>
                  <a:schemeClr val="tx1"/>
                </a:solidFill>
              </a:rPr>
              <a:t>he topic sentence needs to be explained, justified, or extended with one or more </a:t>
            </a:r>
            <a:r>
              <a:rPr lang="en-US" b="1" kern="1200" dirty="0">
                <a:solidFill>
                  <a:schemeClr val="tx1"/>
                </a:solidFill>
              </a:rPr>
              <a:t>support sentences</a:t>
            </a:r>
            <a:r>
              <a:rPr lang="en-US" kern="1200" dirty="0">
                <a:solidFill>
                  <a:schemeClr val="tx1"/>
                </a:solidFill>
              </a:rPr>
              <a:t>, which supply examples, evidence, and clarification. In order to promote </a:t>
            </a:r>
            <a:r>
              <a:rPr lang="en-US" i="1" kern="1200" dirty="0">
                <a:solidFill>
                  <a:schemeClr val="tx1"/>
                </a:solidFill>
              </a:rPr>
              <a:t>unity</a:t>
            </a:r>
            <a:r>
              <a:rPr lang="en-US" kern="1200" dirty="0">
                <a:solidFill>
                  <a:schemeClr val="tx1"/>
                </a:solidFill>
              </a:rPr>
              <a:t>, each sentence must be clearly related to the general idea being developed. A well-developed paragraph will contain enough information to make the topic sentence convincing and interesting, but it will not contain unneeded or unrelated sentences.</a:t>
            </a:r>
          </a:p>
          <a:p>
            <a:r>
              <a:rPr lang="en-US" b="1" kern="1200" dirty="0">
                <a:solidFill>
                  <a:schemeClr val="tx1"/>
                </a:solidFill>
              </a:rPr>
              <a:t>Transitions</a:t>
            </a:r>
            <a:r>
              <a:rPr lang="en-US" kern="1200" dirty="0">
                <a:solidFill>
                  <a:schemeClr val="tx1"/>
                </a:solidFill>
              </a:rPr>
              <a:t> connect ideas by showing how one thought is related to another. They also help alert the reader to what lies ahead so that shifts and changes don’t cause confusion. In addition to helping readers understand the connections you’re trying to make, transitions give your writing a smooth, even flow.</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4144943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There are a variety of options for developing paragraphs,</a:t>
            </a:r>
            <a:r>
              <a:rPr lang="en-US" baseline="0" dirty="0">
                <a:solidFill>
                  <a:srgbClr val="000000"/>
                </a:solidFill>
              </a:rPr>
              <a:t> each of which will convey a specific idea. Five of the most common approaches are as follows:</a:t>
            </a:r>
            <a:endParaRPr lang="en-US" dirty="0">
              <a:solidFill>
                <a:srgbClr val="000000"/>
              </a:solidFill>
            </a:endParaRPr>
          </a:p>
          <a:p>
            <a:pPr marL="171450" indent="-171450">
              <a:buFont typeface="Arial" panose="020B0604020202020204" pitchFamily="34" charset="0"/>
              <a:buChar char="•"/>
            </a:pPr>
            <a:r>
              <a:rPr lang="en-US" dirty="0">
                <a:solidFill>
                  <a:srgbClr val="000000"/>
                </a:solidFill>
              </a:rPr>
              <a:t>Illustration involves giving examples that demonstrate the general idea.</a:t>
            </a:r>
          </a:p>
          <a:p>
            <a:pPr marL="171450" indent="-171450">
              <a:buFont typeface="Arial" panose="020B0604020202020204" pitchFamily="34" charset="0"/>
              <a:buChar char="•"/>
            </a:pPr>
            <a:r>
              <a:rPr lang="en-US" dirty="0">
                <a:solidFill>
                  <a:srgbClr val="000000"/>
                </a:solidFill>
              </a:rPr>
              <a:t>Classification shows how a general idea is broken into specific categories. </a:t>
            </a:r>
          </a:p>
          <a:p>
            <a:pPr marL="171450" indent="-171450">
              <a:buFont typeface="Arial" panose="020B0604020202020204" pitchFamily="34" charset="0"/>
              <a:buChar char="•"/>
            </a:pPr>
            <a:r>
              <a:rPr lang="en-US" dirty="0">
                <a:solidFill>
                  <a:srgbClr val="000000"/>
                </a:solidFill>
              </a:rPr>
              <a:t>Cause and effect focuses on the reasons for something.</a:t>
            </a:r>
          </a:p>
          <a:p>
            <a:pPr marL="171450" indent="-171450">
              <a:buFont typeface="Arial" panose="020B0604020202020204" pitchFamily="34" charset="0"/>
              <a:buChar char="•"/>
            </a:pPr>
            <a:r>
              <a:rPr lang="en-US" dirty="0">
                <a:solidFill>
                  <a:srgbClr val="000000"/>
                </a:solidFill>
              </a:rPr>
              <a:t>A problem and solution paragraph presents a problem and then discusses a solution.</a:t>
            </a:r>
          </a:p>
          <a:p>
            <a:pPr marL="171450" indent="-171450">
              <a:buFont typeface="Arial" panose="020B0604020202020204" pitchFamily="34" charset="0"/>
              <a:buChar char="•"/>
            </a:pPr>
            <a:r>
              <a:rPr lang="en-US" dirty="0">
                <a:solidFill>
                  <a:srgbClr val="000000"/>
                </a:solidFill>
              </a:rPr>
              <a:t>Comparison or contrast paragraphs use similarities and differences to develop the topic.</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720402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One obvious adaptation to make for audiences using mobile devices is to modify the design and layout of your messages to fit smaller screen sizes and different user interface features. However, modifying your approach to writing is also an important step.</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3976202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kern="1200" dirty="0">
                <a:solidFill>
                  <a:schemeClr val="tx1"/>
                </a:solidFill>
                <a:effectLst/>
              </a:rPr>
              <a:t>Reading is more difficult on small screens; consequently; a user’s ability to comprehend what they read on mobile devices is lower than it is on larger screens. Use these five techniques to make your mobile messages more effective:</a:t>
            </a:r>
          </a:p>
          <a:p>
            <a:r>
              <a:rPr lang="en-US" b="1" kern="1200" dirty="0">
                <a:solidFill>
                  <a:schemeClr val="tx1"/>
                </a:solidFill>
                <a:effectLst/>
              </a:rPr>
              <a:t>Use a linear organization. </a:t>
            </a:r>
            <a:r>
              <a:rPr lang="en-US" kern="1200" dirty="0">
                <a:solidFill>
                  <a:schemeClr val="tx1"/>
                </a:solidFill>
                <a:effectLst/>
              </a:rPr>
              <a:t>With small mobile device screens, a complicated organization requires readers to zoom in and out and pan around to see all these elements at readable text sizes. To simplify reading, organize with a linear flow from the top to the bottom of the message or article.</a:t>
            </a:r>
          </a:p>
          <a:p>
            <a:r>
              <a:rPr lang="en-US" b="1" kern="1200" dirty="0">
                <a:solidFill>
                  <a:schemeClr val="tx1"/>
                </a:solidFill>
                <a:effectLst/>
              </a:rPr>
              <a:t>Prioritize information. </a:t>
            </a:r>
            <a:r>
              <a:rPr lang="en-US" kern="1200" dirty="0">
                <a:solidFill>
                  <a:schemeClr val="tx1"/>
                </a:solidFill>
                <a:effectLst/>
              </a:rPr>
              <a:t>Use the </a:t>
            </a:r>
            <a:r>
              <a:rPr lang="en-US" i="1" kern="1200" dirty="0">
                <a:solidFill>
                  <a:schemeClr val="tx1"/>
                </a:solidFill>
                <a:effectLst/>
              </a:rPr>
              <a:t>inverted pyramid </a:t>
            </a:r>
            <a:r>
              <a:rPr lang="en-US" kern="1200" dirty="0">
                <a:solidFill>
                  <a:schemeClr val="tx1"/>
                </a:solidFill>
                <a:effectLst/>
              </a:rPr>
              <a:t>style favored by journalists, in which you reveal the most important information briefly at first and then provide successive layers of detail that readers can consume if they want. </a:t>
            </a:r>
          </a:p>
          <a:p>
            <a:r>
              <a:rPr lang="en-US" b="1" kern="1200" dirty="0">
                <a:solidFill>
                  <a:schemeClr val="tx1"/>
                </a:solidFill>
                <a:effectLst/>
              </a:rPr>
              <a:t>Write shorter and more-focused messages and documents. </a:t>
            </a:r>
            <a:r>
              <a:rPr lang="en-US" kern="1200" dirty="0">
                <a:solidFill>
                  <a:schemeClr val="tx1"/>
                </a:solidFill>
                <a:effectLst/>
              </a:rPr>
              <a:t>Mobile users often lack the patience or opportunity to read lengthy messages or documents, so keep it short. You also could write two documents, a summary for mobile use and a longer document that readers can access with their PCs if they want more details.</a:t>
            </a:r>
          </a:p>
          <a:p>
            <a:r>
              <a:rPr lang="en-US" b="1" kern="1200" dirty="0">
                <a:solidFill>
                  <a:schemeClr val="tx1"/>
                </a:solidFill>
                <a:effectLst/>
              </a:rPr>
              <a:t>Use shorter subject lines and headings. </a:t>
            </a:r>
            <a:r>
              <a:rPr lang="en-US" kern="1200" dirty="0">
                <a:solidFill>
                  <a:schemeClr val="tx1"/>
                </a:solidFill>
                <a:effectLst/>
              </a:rPr>
              <a:t>As a rule, keep subject lines and headings to around 25 characters. Make every word count. Start with the key words so readers can instantly see what the subject line or heading is about.</a:t>
            </a:r>
          </a:p>
          <a:p>
            <a:r>
              <a:rPr lang="en-US" b="1" kern="1200" dirty="0">
                <a:solidFill>
                  <a:schemeClr val="tx1"/>
                </a:solidFill>
                <a:effectLst/>
              </a:rPr>
              <a:t>Use shorter paragraphs.</a:t>
            </a:r>
            <a:r>
              <a:rPr lang="en-US" kern="1200" dirty="0">
                <a:solidFill>
                  <a:schemeClr val="tx1"/>
                </a:solidFill>
                <a:effectLst/>
              </a:rPr>
              <a:t> Keep paragraphs as short as possible so readers don’t have to swipe through screen after screen before getting to paragraph breaks.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58602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Audiences tend to greet incoming messages with a simple question: “What’s in this for me?” If your target readers or listeners don’t think a message applies to them, or they don’t think you are being sensitive to their needs, they won’t pay attention. You can improve your audience sensitivity by adopting the “you” attitude, maintaining good standards of etiquette, emphasizing the positive, and using bias-free language.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624947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learning is the capability of intelligent systems</a:t>
            </a:r>
            <a:r>
              <a:rPr lang="en-US" baseline="0" dirty="0"/>
              <a:t> to learn on their own, without begin fed explicit instructions. Although it sounds futuristic, you already take advantage of machine learning in your daily life, and it could become a mainstream communication tool in the future.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212618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cs typeface="Times New Roman" pitchFamily="18" charset="0"/>
              </a:rPr>
              <a:t>In the “audience-centered</a:t>
            </a:r>
            <a:r>
              <a:rPr lang="en-US" baseline="0" dirty="0">
                <a:solidFill>
                  <a:srgbClr val="000000"/>
                </a:solidFill>
                <a:cs typeface="Times New Roman" pitchFamily="18" charset="0"/>
              </a:rPr>
              <a:t> a</a:t>
            </a:r>
            <a:r>
              <a:rPr lang="en-US" dirty="0">
                <a:solidFill>
                  <a:srgbClr val="000000"/>
                </a:solidFill>
                <a:cs typeface="Times New Roman" pitchFamily="18" charset="0"/>
              </a:rPr>
              <a:t>pproach,” you try to see a subject through your audience’s eyes. You can project this approach</a:t>
            </a:r>
            <a:r>
              <a:rPr lang="en-US" baseline="0" dirty="0">
                <a:solidFill>
                  <a:srgbClr val="000000"/>
                </a:solidFill>
                <a:cs typeface="Times New Roman" pitchFamily="18" charset="0"/>
              </a:rPr>
              <a:t> in</a:t>
            </a:r>
            <a:r>
              <a:rPr lang="en-US" dirty="0">
                <a:solidFill>
                  <a:srgbClr val="000000"/>
                </a:solidFill>
                <a:cs typeface="Times New Roman" pitchFamily="18" charset="0"/>
              </a:rPr>
              <a:t> your messages by adopting a </a:t>
            </a:r>
            <a:r>
              <a:rPr lang="en-US" b="1" dirty="0">
                <a:solidFill>
                  <a:srgbClr val="000000"/>
                </a:solidFill>
                <a:cs typeface="Times New Roman" pitchFamily="18" charset="0"/>
              </a:rPr>
              <a:t>“you” attitude</a:t>
            </a:r>
            <a:r>
              <a:rPr lang="en-US" dirty="0">
                <a:solidFill>
                  <a:srgbClr val="000000"/>
                </a:solidFill>
                <a:cs typeface="Times New Roman" pitchFamily="18" charset="0"/>
              </a:rPr>
              <a:t>––that is, speaking and writing in terms of the audience’s wishes, interests, hopes, and preferences. </a:t>
            </a:r>
          </a:p>
          <a:p>
            <a:r>
              <a:rPr lang="en-US" dirty="0">
                <a:solidFill>
                  <a:srgbClr val="000000"/>
                </a:solidFill>
                <a:cs typeface="Times New Roman" pitchFamily="18" charset="0"/>
              </a:rPr>
              <a:t>On the simplest level, adopt the “you” attitude by using </a:t>
            </a:r>
            <a:r>
              <a:rPr lang="en-US" i="1" dirty="0">
                <a:solidFill>
                  <a:srgbClr val="000000"/>
                </a:solidFill>
                <a:cs typeface="Times New Roman" pitchFamily="18" charset="0"/>
              </a:rPr>
              <a:t>you</a:t>
            </a:r>
            <a:r>
              <a:rPr lang="en-US" dirty="0">
                <a:solidFill>
                  <a:srgbClr val="000000"/>
                </a:solidFill>
                <a:cs typeface="Times New Roman" pitchFamily="18" charset="0"/>
              </a:rPr>
              <a:t> and </a:t>
            </a:r>
            <a:r>
              <a:rPr lang="en-US" i="1" dirty="0">
                <a:solidFill>
                  <a:srgbClr val="000000"/>
                </a:solidFill>
                <a:cs typeface="Times New Roman" pitchFamily="18" charset="0"/>
              </a:rPr>
              <a:t>yours</a:t>
            </a:r>
            <a:r>
              <a:rPr lang="en-US" dirty="0">
                <a:solidFill>
                  <a:srgbClr val="000000"/>
                </a:solidFill>
                <a:cs typeface="Times New Roman" pitchFamily="18" charset="0"/>
              </a:rPr>
              <a:t> instead of</a:t>
            </a:r>
            <a:r>
              <a:rPr lang="en-US" i="1" dirty="0">
                <a:solidFill>
                  <a:srgbClr val="000000"/>
                </a:solidFill>
                <a:cs typeface="Times New Roman" pitchFamily="18" charset="0"/>
              </a:rPr>
              <a:t> I, me</a:t>
            </a:r>
            <a:r>
              <a:rPr lang="en-US" dirty="0">
                <a:solidFill>
                  <a:srgbClr val="000000"/>
                </a:solidFill>
                <a:cs typeface="Times New Roman" pitchFamily="18" charset="0"/>
              </a:rPr>
              <a:t>, </a:t>
            </a:r>
            <a:r>
              <a:rPr lang="en-US" i="1" dirty="0">
                <a:solidFill>
                  <a:srgbClr val="000000"/>
                </a:solidFill>
                <a:cs typeface="Times New Roman" pitchFamily="18" charset="0"/>
              </a:rPr>
              <a:t>mine, we, us, </a:t>
            </a:r>
            <a:r>
              <a:rPr lang="en-US" dirty="0">
                <a:solidFill>
                  <a:srgbClr val="000000"/>
                </a:solidFill>
                <a:cs typeface="Times New Roman" pitchFamily="18" charset="0"/>
              </a:rPr>
              <a:t>and</a:t>
            </a:r>
            <a:r>
              <a:rPr lang="en-US" i="1" dirty="0">
                <a:solidFill>
                  <a:srgbClr val="000000"/>
                </a:solidFill>
                <a:cs typeface="Times New Roman" pitchFamily="18" charset="0"/>
              </a:rPr>
              <a:t> ours. </a:t>
            </a:r>
            <a:r>
              <a:rPr lang="en-US" baseline="0" dirty="0">
                <a:solidFill>
                  <a:srgbClr val="000000"/>
                </a:solidFill>
                <a:cs typeface="Times New Roman" pitchFamily="18" charset="0"/>
              </a:rPr>
              <a:t>In the final analysis, the </a:t>
            </a:r>
            <a:r>
              <a:rPr lang="en-US" dirty="0">
                <a:solidFill>
                  <a:srgbClr val="000000"/>
                </a:solidFill>
                <a:cs typeface="Times New Roman" pitchFamily="18" charset="0"/>
              </a:rPr>
              <a:t>“you” attitude isn’t just a matter of using one pronoun rather than another; it’s a matter of respecting and being genuinely</a:t>
            </a:r>
            <a:r>
              <a:rPr lang="en-US" baseline="0" dirty="0">
                <a:solidFill>
                  <a:srgbClr val="000000"/>
                </a:solidFill>
                <a:cs typeface="Times New Roman" pitchFamily="18" charset="0"/>
              </a:rPr>
              <a:t> interested in your </a:t>
            </a:r>
            <a:r>
              <a:rPr lang="en-US" dirty="0">
                <a:solidFill>
                  <a:srgbClr val="000000"/>
                </a:solidFill>
                <a:cs typeface="Times New Roman" pitchFamily="18" charset="0"/>
              </a:rPr>
              <a:t>audience</a:t>
            </a:r>
            <a:r>
              <a:rPr lang="en-US" baseline="0" dirty="0">
                <a:solidFill>
                  <a:srgbClr val="000000"/>
                </a:solidFill>
                <a:cs typeface="Times New Roman" pitchFamily="18" charset="0"/>
              </a:rPr>
              <a:t>.</a:t>
            </a:r>
            <a:endParaRPr lang="en-US" dirty="0">
              <a:solidFill>
                <a:srgbClr val="000000"/>
              </a:solidFill>
              <a:cs typeface="Times New Roman"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22785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Good etiquette is not only a way to show </a:t>
            </a:r>
            <a:r>
              <a:rPr lang="en-US" altLang="ja-JP" i="1" dirty="0"/>
              <a:t>respect</a:t>
            </a:r>
            <a:r>
              <a:rPr lang="en-US" altLang="ja-JP" dirty="0"/>
              <a:t> for your audience; it also helps foster a more successful environment for communication by minimizing negative emotional reactions. </a:t>
            </a:r>
          </a:p>
          <a:p>
            <a:r>
              <a:rPr lang="en-US" altLang="ja-JP" dirty="0"/>
              <a:t>Some situations require more </a:t>
            </a:r>
            <a:r>
              <a:rPr lang="en-US" altLang="ja-JP" i="1" dirty="0"/>
              <a:t>diplomacy</a:t>
            </a:r>
            <a:r>
              <a:rPr lang="en-US" altLang="ja-JP" dirty="0"/>
              <a:t> than others. If you know your audience well, a less formal approach might be more appropriate. However, when you are communicating with people who outrank you or with people outside your organization, an added measure of courtesy is usually called for. </a:t>
            </a:r>
          </a:p>
          <a:p>
            <a:r>
              <a:rPr lang="en-US" altLang="ja-JP" dirty="0"/>
              <a:t>Written communication and most forms of electronic media generally require more </a:t>
            </a:r>
            <a:r>
              <a:rPr lang="en-US" altLang="ja-JP" i="1" dirty="0"/>
              <a:t>tact</a:t>
            </a:r>
            <a:r>
              <a:rPr lang="en-US" altLang="ja-JP" dirty="0"/>
              <a:t> than oral communication. When you are speaking, your words can</a:t>
            </a:r>
            <a:r>
              <a:rPr lang="en-US" altLang="ja-JP" baseline="0" dirty="0"/>
              <a:t> be softened by your tone of voice or facial expression, and you can adjust your approach according to the feedback you get. If what you have written on a blog or said in a podcast offends someone, however, you may never know it.</a:t>
            </a: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53746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Sensitive communicators understand the difference between delivering negative news and being negative. Never try to hide the negative news, but look for positive points that will foster a good relationship with your audience. In addition, if you are trying to persuade your audience to perform a particular action, point out how doing so will benefit them. </a:t>
            </a:r>
          </a:p>
          <a:p>
            <a:r>
              <a:rPr lang="en-US" dirty="0"/>
              <a:t>In general, try to state your message without using words that might hurt or offend your audience. Substitute </a:t>
            </a:r>
            <a:r>
              <a:rPr lang="en-US" i="1" dirty="0"/>
              <a:t>euphemisms</a:t>
            </a:r>
            <a:r>
              <a:rPr lang="en-US" dirty="0"/>
              <a:t> (milder synonyms) for terms with unpleasant connotations. That way, you can be honest without being harsh. However, remember that you walk a fine line between softening the blow and hiding the facts when using euphemisms.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65630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i="0" dirty="0">
                <a:solidFill>
                  <a:srgbClr val="000000"/>
                </a:solidFill>
                <a:cs typeface="Times New Roman" pitchFamily="18" charset="0"/>
              </a:rPr>
              <a:t>Bias-free language </a:t>
            </a:r>
            <a:r>
              <a:rPr lang="en-US" dirty="0">
                <a:solidFill>
                  <a:srgbClr val="000000"/>
                </a:solidFill>
                <a:cs typeface="Times New Roman" pitchFamily="18" charset="0"/>
              </a:rPr>
              <a:t>avoids words</a:t>
            </a:r>
            <a:r>
              <a:rPr lang="en-US" baseline="0" dirty="0">
                <a:solidFill>
                  <a:srgbClr val="000000"/>
                </a:solidFill>
                <a:cs typeface="Times New Roman" pitchFamily="18" charset="0"/>
              </a:rPr>
              <a:t> or phrases that categorize or stigmatize people </a:t>
            </a:r>
            <a:r>
              <a:rPr lang="en-US" dirty="0">
                <a:solidFill>
                  <a:srgbClr val="000000"/>
                </a:solidFill>
                <a:cs typeface="Times New Roman" pitchFamily="18" charset="0"/>
              </a:rPr>
              <a:t>related to gender, race, ethnicity, age, and disability. </a:t>
            </a:r>
          </a:p>
          <a:p>
            <a:pPr>
              <a:lnSpc>
                <a:spcPct val="90000"/>
              </a:lnSpc>
            </a:pPr>
            <a:r>
              <a:rPr lang="en-US" dirty="0">
                <a:solidFill>
                  <a:srgbClr val="000000"/>
                </a:solidFill>
                <a:cs typeface="Times New Roman" pitchFamily="18" charset="0"/>
              </a:rPr>
              <a:t>Bias can take</a:t>
            </a:r>
            <a:r>
              <a:rPr lang="en-US" baseline="0" dirty="0">
                <a:solidFill>
                  <a:srgbClr val="000000"/>
                </a:solidFill>
                <a:cs typeface="Times New Roman" pitchFamily="18" charset="0"/>
              </a:rPr>
              <a:t> a variety of forms:</a:t>
            </a:r>
            <a:endParaRPr lang="en-US" dirty="0">
              <a:solidFill>
                <a:srgbClr val="000000"/>
              </a:solidFill>
              <a:cs typeface="Times New Roman" pitchFamily="18" charset="0"/>
            </a:endParaRPr>
          </a:p>
          <a:p>
            <a:pPr>
              <a:lnSpc>
                <a:spcPct val="90000"/>
              </a:lnSpc>
              <a:buFont typeface="Arial" pitchFamily="34" charset="0"/>
              <a:buNone/>
            </a:pPr>
            <a:r>
              <a:rPr lang="en-US" b="1" dirty="0">
                <a:solidFill>
                  <a:srgbClr val="000000"/>
                </a:solidFill>
                <a:cs typeface="Times New Roman" pitchFamily="18" charset="0"/>
              </a:rPr>
              <a:t>Gender bias</a:t>
            </a:r>
            <a:r>
              <a:rPr lang="en-US" b="0" dirty="0">
                <a:solidFill>
                  <a:srgbClr val="000000"/>
                </a:solidFill>
                <a:cs typeface="Times New Roman" pitchFamily="18" charset="0"/>
              </a:rPr>
              <a:t>. Avoid sexist language by using the same label for everyone,</a:t>
            </a:r>
            <a:r>
              <a:rPr lang="en-US" b="0" baseline="0" dirty="0">
                <a:solidFill>
                  <a:srgbClr val="000000"/>
                </a:solidFill>
                <a:cs typeface="Times New Roman" pitchFamily="18" charset="0"/>
              </a:rPr>
              <a:t> regardless of gender. For example, </a:t>
            </a:r>
            <a:r>
              <a:rPr lang="en-US" b="0" dirty="0">
                <a:solidFill>
                  <a:srgbClr val="000000"/>
                </a:solidFill>
                <a:cs typeface="Times New Roman" pitchFamily="18" charset="0"/>
              </a:rPr>
              <a:t>don’t call a woman </a:t>
            </a:r>
            <a:r>
              <a:rPr lang="en-US" b="0" i="1" dirty="0">
                <a:solidFill>
                  <a:srgbClr val="000000"/>
                </a:solidFill>
                <a:cs typeface="Times New Roman" pitchFamily="18" charset="0"/>
              </a:rPr>
              <a:t>chairperson</a:t>
            </a:r>
            <a:r>
              <a:rPr lang="en-US" b="0" dirty="0">
                <a:solidFill>
                  <a:srgbClr val="000000"/>
                </a:solidFill>
                <a:cs typeface="Times New Roman" pitchFamily="18" charset="0"/>
              </a:rPr>
              <a:t> and then call a man </a:t>
            </a:r>
            <a:r>
              <a:rPr lang="en-US" b="0" i="1" dirty="0">
                <a:solidFill>
                  <a:srgbClr val="000000"/>
                </a:solidFill>
                <a:cs typeface="Times New Roman" pitchFamily="18" charset="0"/>
              </a:rPr>
              <a:t>chairman</a:t>
            </a:r>
            <a:r>
              <a:rPr lang="en-US" b="0" dirty="0">
                <a:solidFill>
                  <a:srgbClr val="000000"/>
                </a:solidFill>
                <a:cs typeface="Times New Roman" pitchFamily="18" charset="0"/>
              </a:rPr>
              <a:t>. Reword sentences to use </a:t>
            </a:r>
            <a:r>
              <a:rPr lang="en-US" b="0" i="1" dirty="0">
                <a:solidFill>
                  <a:srgbClr val="000000"/>
                </a:solidFill>
                <a:cs typeface="Times New Roman" pitchFamily="18" charset="0"/>
              </a:rPr>
              <a:t>they</a:t>
            </a:r>
            <a:r>
              <a:rPr lang="en-US" b="0" dirty="0">
                <a:solidFill>
                  <a:srgbClr val="000000"/>
                </a:solidFill>
                <a:cs typeface="Times New Roman" pitchFamily="18" charset="0"/>
              </a:rPr>
              <a:t> or to use no pronoun at all</a:t>
            </a:r>
            <a:r>
              <a:rPr lang="en-US" b="0" baseline="0" dirty="0">
                <a:solidFill>
                  <a:srgbClr val="000000"/>
                </a:solidFill>
                <a:cs typeface="Times New Roman" pitchFamily="18" charset="0"/>
              </a:rPr>
              <a:t> rather than refer to all individuals as </a:t>
            </a:r>
            <a:r>
              <a:rPr lang="en-US" b="0" i="1" baseline="0" dirty="0">
                <a:solidFill>
                  <a:srgbClr val="000000"/>
                </a:solidFill>
                <a:cs typeface="Times New Roman" pitchFamily="18" charset="0"/>
              </a:rPr>
              <a:t>he</a:t>
            </a:r>
            <a:r>
              <a:rPr lang="en-US" b="0" baseline="0" dirty="0">
                <a:solidFill>
                  <a:srgbClr val="000000"/>
                </a:solidFill>
                <a:cs typeface="Times New Roman" pitchFamily="18" charset="0"/>
              </a:rPr>
              <a:t>.</a:t>
            </a:r>
            <a:r>
              <a:rPr lang="en-US" b="0" dirty="0">
                <a:solidFill>
                  <a:srgbClr val="000000"/>
                </a:solidFill>
                <a:cs typeface="Times New Roman" pitchFamily="18" charset="0"/>
              </a:rPr>
              <a:t> </a:t>
            </a:r>
          </a:p>
          <a:p>
            <a:pPr>
              <a:lnSpc>
                <a:spcPct val="90000"/>
              </a:lnSpc>
              <a:buFont typeface="Arial" pitchFamily="34" charset="0"/>
              <a:buNone/>
            </a:pPr>
            <a:r>
              <a:rPr lang="en-US" b="1" dirty="0">
                <a:solidFill>
                  <a:srgbClr val="000000"/>
                </a:solidFill>
                <a:cs typeface="Times New Roman" pitchFamily="18" charset="0"/>
              </a:rPr>
              <a:t>Racial and ethnic bias</a:t>
            </a:r>
            <a:r>
              <a:rPr lang="en-US" b="0" dirty="0">
                <a:solidFill>
                  <a:srgbClr val="000000"/>
                </a:solidFill>
                <a:cs typeface="Times New Roman" pitchFamily="18" charset="0"/>
              </a:rPr>
              <a:t>. </a:t>
            </a:r>
            <a:r>
              <a:rPr lang="en-US" dirty="0">
                <a:solidFill>
                  <a:schemeClr val="tx1"/>
                </a:solidFill>
                <a:cs typeface="+mn-cs"/>
              </a:rPr>
              <a:t>A</a:t>
            </a:r>
            <a:r>
              <a:rPr lang="en-US" dirty="0"/>
              <a:t>void identifying people by race or ethnic origin unless such a label is relevant to the matter at hand—and</a:t>
            </a:r>
            <a:r>
              <a:rPr lang="en-US" baseline="0" dirty="0"/>
              <a:t> it rarely is</a:t>
            </a:r>
            <a:r>
              <a:rPr lang="en-US" dirty="0"/>
              <a:t>. </a:t>
            </a:r>
          </a:p>
          <a:p>
            <a:pPr defTabSz="928299">
              <a:lnSpc>
                <a:spcPct val="90000"/>
              </a:lnSpc>
              <a:defRPr/>
            </a:pPr>
            <a:r>
              <a:rPr lang="en-US" b="1" dirty="0"/>
              <a:t>Age bias</a:t>
            </a:r>
            <a:r>
              <a:rPr lang="en-US" b="0" dirty="0"/>
              <a:t>. Mention the age of a person only when it is relevant,</a:t>
            </a:r>
            <a:r>
              <a:rPr lang="en-US" b="0" baseline="0" dirty="0"/>
              <a:t> and be careful of the context if you must use words that refer to age. </a:t>
            </a:r>
          </a:p>
          <a:p>
            <a:pPr defTabSz="928299">
              <a:lnSpc>
                <a:spcPct val="90000"/>
              </a:lnSpc>
              <a:defRPr/>
            </a:pPr>
            <a:r>
              <a:rPr lang="en-US" b="1" dirty="0"/>
              <a:t>Disability bias</a:t>
            </a:r>
            <a:r>
              <a:rPr lang="en-US" b="0" dirty="0"/>
              <a:t>. Avoid mentioning physical</a:t>
            </a:r>
            <a:r>
              <a:rPr lang="en-US" b="0" baseline="0" dirty="0"/>
              <a:t>, mental, sensory, or emotional impairments in business messages, unless those conditions are directly relevant</a:t>
            </a:r>
            <a:r>
              <a:rPr lang="en-US" b="0" dirty="0"/>
              <a:t>. If you must refer to someone’s disability, put the person first and the disability second.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46101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communication relies on a positive relationship between sender and receiver. Establishing your credibility and projecting your company’s image are two vital steps in building and fostering positive business relationships.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16391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ja-JP" dirty="0"/>
              <a:t>Your audience's response to every message you send depends heavily on their perception of your </a:t>
            </a:r>
            <a:r>
              <a:rPr lang="en-US" altLang="ja-JP" b="1" dirty="0"/>
              <a:t>credibility</a:t>
            </a:r>
            <a:r>
              <a:rPr lang="en-US" altLang="ja-JP" dirty="0"/>
              <a:t>—a measure of your believability based on how reliable you are and how much trust you evoke in others. Whether you're working to build credibility with a new audience, to maintain credibility with an existing audience, or to restore credibility after a mistake, consider emphasizing the following characteristics:</a:t>
            </a:r>
          </a:p>
          <a:p>
            <a:pPr>
              <a:lnSpc>
                <a:spcPct val="80000"/>
              </a:lnSpc>
              <a:buFontTx/>
              <a:buNone/>
            </a:pPr>
            <a:r>
              <a:rPr lang="en-US" altLang="ja-JP" b="1" dirty="0"/>
              <a:t>Honesty.</a:t>
            </a:r>
            <a:r>
              <a:rPr lang="en-US" altLang="ja-JP" dirty="0"/>
              <a:t> Demonstrating honesty and integrity will earn you the respect of your colleagues and the trust of everyone you communicate with, even if they don't always agree with you.</a:t>
            </a:r>
          </a:p>
          <a:p>
            <a:pPr defTabSz="928299">
              <a:lnSpc>
                <a:spcPct val="80000"/>
              </a:lnSpc>
              <a:defRPr/>
            </a:pPr>
            <a:r>
              <a:rPr lang="en-US" altLang="ja-JP" b="1" dirty="0"/>
              <a:t>Objectivity.</a:t>
            </a:r>
            <a:r>
              <a:rPr lang="en-US" altLang="ja-JP" dirty="0"/>
              <a:t> Distance yourself from emotional situations and look at all sides of an issue. Audience members want to believe that you have their interests in mind, not just your own.</a:t>
            </a:r>
          </a:p>
          <a:p>
            <a:pPr>
              <a:lnSpc>
                <a:spcPct val="80000"/>
              </a:lnSpc>
              <a:buFontTx/>
              <a:buNone/>
            </a:pPr>
            <a:r>
              <a:rPr lang="en-US" altLang="ja-JP" b="1" dirty="0"/>
              <a:t>Awareness of audience needs.</a:t>
            </a:r>
            <a:r>
              <a:rPr lang="en-US" altLang="ja-JP" dirty="0"/>
              <a:t> Let your audience know that you understand what's important to them. If you've done a thorough audience analysis, you'll know what your audience cares about in a particular situation. </a:t>
            </a:r>
          </a:p>
          <a:p>
            <a:pPr defTabSz="928299">
              <a:lnSpc>
                <a:spcPct val="80000"/>
              </a:lnSpc>
              <a:defRPr/>
            </a:pPr>
            <a:r>
              <a:rPr lang="en-US" altLang="ja-JP" b="1" dirty="0"/>
              <a:t>Credentials, knowledge, and expertise.</a:t>
            </a:r>
            <a:r>
              <a:rPr lang="en-US" altLang="ja-JP" dirty="0"/>
              <a:t> Every audience wants to be assured that the messages they receive come from people who know what they're talking about. To establish credibility with a new audience, put yourself in their shoes and identify the credentials that would be most important to them.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112168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8" name="Text Placeholder 22"/>
          <p:cNvSpPr>
            <a:spLocks noGrp="1"/>
          </p:cNvSpPr>
          <p:nvPr>
            <p:ph type="body" sz="quarter" idx="16" hasCustomPrompt="1"/>
          </p:nvPr>
        </p:nvSpPr>
        <p:spPr>
          <a:xfrm>
            <a:off x="2834640" y="6400800"/>
            <a:ext cx="5852160" cy="274320"/>
          </a:xfrm>
        </p:spPr>
        <p:txBody>
          <a:bodyPr/>
          <a:lstStyle>
            <a:lvl1pPr marL="0" indent="0">
              <a:spcBef>
                <a:spcPts val="0"/>
              </a:spcBef>
              <a:buFontTx/>
              <a:buNone/>
              <a:defRPr/>
            </a:lvl1pPr>
          </a:lstStyle>
          <a:p>
            <a:pPr lvl="0"/>
            <a:r>
              <a:rPr lang="en-US" dirty="0"/>
              <a:t>Copyright</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2014, 2012 Pearson Education, Inc. All Rights Reserved.</a:t>
            </a: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3/28/2024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49416" y="6427176"/>
            <a:ext cx="60960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33"/>
            <a:ext cx="8277519" cy="806267"/>
          </a:xfrm>
        </p:spPr>
        <p:txBody>
          <a:bodyPr anchor="b"/>
          <a:lstStyle/>
          <a:p>
            <a:pPr>
              <a:defRPr/>
            </a:pPr>
            <a:r>
              <a:rPr lang="en-US" sz="3600" dirty="0">
                <a:latin typeface="+mj-lt"/>
              </a:rPr>
              <a:t>Business Communication Essentials</a:t>
            </a:r>
            <a:endParaRPr lang="en-US" sz="3600" dirty="0">
              <a:latin typeface="+mj-lt"/>
              <a:cs typeface="Aharoni" panose="02010803020104030203" pitchFamily="2" charset="-79"/>
            </a:endParaRPr>
          </a:p>
        </p:txBody>
      </p:sp>
      <p:sp>
        <p:nvSpPr>
          <p:cNvPr id="3" name="Text Placeholder 2"/>
          <p:cNvSpPr>
            <a:spLocks noGrp="1"/>
          </p:cNvSpPr>
          <p:nvPr>
            <p:ph type="body" sz="quarter" idx="13"/>
          </p:nvPr>
        </p:nvSpPr>
        <p:spPr>
          <a:xfrm>
            <a:off x="457200" y="1219200"/>
            <a:ext cx="8153401" cy="349068"/>
          </a:xfrm>
        </p:spPr>
        <p:txBody>
          <a:bodyPr/>
          <a:lstStyle/>
          <a:p>
            <a:r>
              <a:rPr lang="en-IN" sz="2400" dirty="0"/>
              <a:t>Eighth Edition</a:t>
            </a:r>
            <a:endParaRPr lang="en-IN" sz="2400" dirty="0">
              <a:latin typeface="+mj-lt"/>
            </a:endParaRPr>
          </a:p>
        </p:txBody>
      </p:sp>
      <p:sp>
        <p:nvSpPr>
          <p:cNvPr id="4" name="Text Placeholder 3"/>
          <p:cNvSpPr>
            <a:spLocks noGrp="1"/>
          </p:cNvSpPr>
          <p:nvPr>
            <p:ph type="body" sz="quarter" idx="14"/>
          </p:nvPr>
        </p:nvSpPr>
        <p:spPr>
          <a:xfrm>
            <a:off x="4343400" y="2362200"/>
            <a:ext cx="4038601" cy="685800"/>
          </a:xfrm>
        </p:spPr>
        <p:txBody>
          <a:bodyPr/>
          <a:lstStyle/>
          <a:p>
            <a:pPr algn="ctr"/>
            <a:r>
              <a:rPr lang="en-IN" sz="3600" b="1" dirty="0"/>
              <a:t>Chapter 4</a:t>
            </a:r>
            <a:endParaRPr lang="en-IN" sz="3600" dirty="0"/>
          </a:p>
        </p:txBody>
      </p:sp>
      <p:sp>
        <p:nvSpPr>
          <p:cNvPr id="5" name="Text Placeholder 4"/>
          <p:cNvSpPr>
            <a:spLocks noGrp="1"/>
          </p:cNvSpPr>
          <p:nvPr>
            <p:ph type="body" sz="quarter" idx="15"/>
          </p:nvPr>
        </p:nvSpPr>
        <p:spPr>
          <a:xfrm>
            <a:off x="4343400" y="3300444"/>
            <a:ext cx="4038601" cy="1271556"/>
          </a:xfrm>
        </p:spPr>
        <p:txBody>
          <a:bodyPr/>
          <a:lstStyle/>
          <a:p>
            <a:pPr algn="ctr"/>
            <a:r>
              <a:rPr lang="en-US" sz="3600" dirty="0"/>
              <a:t>Writing Business Messages</a:t>
            </a:r>
          </a:p>
        </p:txBody>
      </p:sp>
      <p:pic>
        <p:nvPicPr>
          <p:cNvPr id="7" name="Picture 6" descr="Front Cover: Business Communication Essentials Eighth Edition by Bovée and Th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24" y="2094114"/>
            <a:ext cx="3078123" cy="3816872"/>
          </a:xfrm>
          <a:prstGeom prst="rect">
            <a:avLst/>
          </a:prstGeom>
          <a:ln w="6350">
            <a:solidFill>
              <a:schemeClr val="tx1"/>
            </a:solidFill>
          </a:ln>
        </p:spPr>
      </p:pic>
      <p:sp>
        <p:nvSpPr>
          <p:cNvPr id="11" name="Text Placeholder 3"/>
          <p:cNvSpPr>
            <a:spLocks noGrp="1"/>
          </p:cNvSpPr>
          <p:nvPr>
            <p:ph type="body" sz="quarter" idx="14"/>
          </p:nvPr>
        </p:nvSpPr>
        <p:spPr>
          <a:xfrm>
            <a:off x="2800928" y="6394896"/>
            <a:ext cx="5848350" cy="259773"/>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2014 Pearson Education, Inc. All Rights Reserved.</a:t>
            </a:r>
          </a:p>
        </p:txBody>
      </p:sp>
    </p:spTree>
    <p:extLst>
      <p:ext uri="{BB962C8B-B14F-4D97-AF65-F5344CB8AC3E}">
        <p14:creationId xmlns:p14="http://schemas.microsoft.com/office/powerpoint/2010/main" val="128396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Summary of Discussion </a:t>
            </a:r>
            <a:r>
              <a:rPr lang="en-US" sz="2000" b="0" dirty="0">
                <a:latin typeface="+mj-lt"/>
              </a:rPr>
              <a:t>(1 of 7)</a:t>
            </a:r>
            <a:endParaRPr lang="en-US" sz="36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In this section, we discussed the following:</a:t>
            </a:r>
          </a:p>
          <a:p>
            <a:pPr marL="740664" lvl="1"/>
            <a:r>
              <a:rPr lang="en-US" sz="2400" dirty="0"/>
              <a:t>Adopting the “You” Attitude</a:t>
            </a:r>
          </a:p>
          <a:p>
            <a:pPr marL="740664" lvl="1"/>
            <a:r>
              <a:rPr lang="en-US" sz="2400" dirty="0"/>
              <a:t>Maintaining Standards of Etiquette</a:t>
            </a:r>
          </a:p>
          <a:p>
            <a:pPr marL="740664" lvl="1"/>
            <a:r>
              <a:rPr lang="en-US" sz="2400" dirty="0"/>
              <a:t>Emphasizing the Positive</a:t>
            </a:r>
          </a:p>
          <a:p>
            <a:pPr marL="740664" lvl="1"/>
            <a:r>
              <a:rPr lang="en-US" sz="2400" dirty="0"/>
              <a:t>Using Bias-Free Language</a:t>
            </a:r>
          </a:p>
          <a:p>
            <a:pPr marL="256032" indent="-256032">
              <a:buSzPct val="100000"/>
            </a:pPr>
            <a:r>
              <a:rPr lang="en-US" sz="2400" dirty="0"/>
              <a:t>The next section will cover </a:t>
            </a:r>
            <a:r>
              <a:rPr lang="en-US" sz="2400" b="1" dirty="0"/>
              <a:t>Building Strong Relationships</a:t>
            </a:r>
            <a:r>
              <a:rPr lang="en-US" sz="2400" dirty="0"/>
              <a:t> with your audience. </a:t>
            </a:r>
          </a:p>
        </p:txBody>
      </p:sp>
    </p:spTree>
    <p:extLst>
      <p:ext uri="{BB962C8B-B14F-4D97-AF65-F5344CB8AC3E}">
        <p14:creationId xmlns:p14="http://schemas.microsoft.com/office/powerpoint/2010/main" val="261971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sz="3600" dirty="0">
                <a:latin typeface="+mj-lt"/>
              </a:rPr>
              <a:t>Adapting to Your Audience: Building Strong Relationships</a:t>
            </a:r>
          </a:p>
        </p:txBody>
      </p:sp>
      <p:sp>
        <p:nvSpPr>
          <p:cNvPr id="3" name="Content Placeholder 2"/>
          <p:cNvSpPr>
            <a:spLocks noGrp="1"/>
          </p:cNvSpPr>
          <p:nvPr>
            <p:ph idx="1"/>
          </p:nvPr>
        </p:nvSpPr>
        <p:spPr/>
        <p:txBody>
          <a:bodyPr/>
          <a:lstStyle/>
          <a:p>
            <a:pPr marL="256032" indent="-256032">
              <a:buSzPct val="100000"/>
            </a:pPr>
            <a:r>
              <a:rPr lang="en-US" sz="2400" b="1" dirty="0"/>
              <a:t>LO 4.2</a:t>
            </a:r>
            <a:r>
              <a:rPr lang="en-US" sz="2400" dirty="0"/>
              <a:t> Identify seven characteristics that build and maintain a communicator’s credibility.</a:t>
            </a:r>
          </a:p>
        </p:txBody>
      </p:sp>
    </p:spTree>
    <p:extLst>
      <p:ext uri="{BB962C8B-B14F-4D97-AF65-F5344CB8AC3E}">
        <p14:creationId xmlns:p14="http://schemas.microsoft.com/office/powerpoint/2010/main" val="122563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Establishing Your Credibility </a:t>
            </a:r>
            <a:r>
              <a:rPr lang="en-US" sz="2000" b="0" dirty="0">
                <a:latin typeface="+mj-lt"/>
              </a:rPr>
              <a:t>(1 of 2)</a:t>
            </a:r>
          </a:p>
        </p:txBody>
      </p:sp>
      <p:sp>
        <p:nvSpPr>
          <p:cNvPr id="3" name="Content Placeholder 2"/>
          <p:cNvSpPr>
            <a:spLocks noGrp="1"/>
          </p:cNvSpPr>
          <p:nvPr>
            <p:ph idx="1"/>
          </p:nvPr>
        </p:nvSpPr>
        <p:spPr>
          <a:xfrm>
            <a:off x="457200" y="1600201"/>
            <a:ext cx="8229600" cy="2209800"/>
          </a:xfrm>
        </p:spPr>
        <p:txBody>
          <a:bodyPr/>
          <a:lstStyle/>
          <a:p>
            <a:pPr marL="256032" lvl="0" indent="-256032" defTabSz="1689100">
              <a:buSzPct val="100000"/>
            </a:pPr>
            <a:r>
              <a:rPr lang="en-US" sz="2400" dirty="0"/>
              <a:t>Honesty</a:t>
            </a:r>
          </a:p>
          <a:p>
            <a:pPr marL="256032" lvl="0" indent="-256032" defTabSz="1689100">
              <a:buSzPct val="100000"/>
            </a:pPr>
            <a:r>
              <a:rPr lang="en-US" sz="2400" dirty="0"/>
              <a:t>Objectivity</a:t>
            </a:r>
          </a:p>
          <a:p>
            <a:pPr marL="256032" lvl="0" indent="-256032" defTabSz="1689100">
              <a:buSzPct val="100000"/>
            </a:pPr>
            <a:r>
              <a:rPr lang="en-US" sz="2400" dirty="0"/>
              <a:t>Awareness of Audience Needs</a:t>
            </a:r>
          </a:p>
          <a:p>
            <a:pPr marL="256032" lvl="0" indent="-256032" defTabSz="1689100">
              <a:buSzPct val="100000"/>
            </a:pPr>
            <a:r>
              <a:rPr lang="en-US" sz="2400" dirty="0"/>
              <a:t>Credentials, Knowledge, and Expertise</a:t>
            </a:r>
          </a:p>
        </p:txBody>
      </p:sp>
    </p:spTree>
    <p:extLst>
      <p:ext uri="{BB962C8B-B14F-4D97-AF65-F5344CB8AC3E}">
        <p14:creationId xmlns:p14="http://schemas.microsoft.com/office/powerpoint/2010/main" val="8370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Establishing Your Credibility </a:t>
            </a:r>
            <a:r>
              <a:rPr lang="en-US" sz="2000" b="0" dirty="0">
                <a:latin typeface="+mj-lt"/>
              </a:rPr>
              <a:t>(2 of 2)</a:t>
            </a:r>
          </a:p>
        </p:txBody>
      </p:sp>
      <p:sp>
        <p:nvSpPr>
          <p:cNvPr id="3" name="Content Placeholder 2"/>
          <p:cNvSpPr>
            <a:spLocks noGrp="1"/>
          </p:cNvSpPr>
          <p:nvPr>
            <p:ph idx="1"/>
          </p:nvPr>
        </p:nvSpPr>
        <p:spPr>
          <a:xfrm>
            <a:off x="457200" y="1600201"/>
            <a:ext cx="8229600" cy="2133600"/>
          </a:xfrm>
        </p:spPr>
        <p:txBody>
          <a:bodyPr/>
          <a:lstStyle/>
          <a:p>
            <a:pPr lvl="0"/>
            <a:r>
              <a:rPr lang="en-US" sz="2400" dirty="0"/>
              <a:t>Endorsements</a:t>
            </a:r>
          </a:p>
          <a:p>
            <a:pPr lvl="0"/>
            <a:r>
              <a:rPr lang="en-US" sz="2400" dirty="0"/>
              <a:t>Performance</a:t>
            </a:r>
          </a:p>
          <a:p>
            <a:pPr lvl="0"/>
            <a:r>
              <a:rPr lang="en-US" sz="2400" dirty="0"/>
              <a:t>Sincerity</a:t>
            </a:r>
          </a:p>
          <a:p>
            <a:pPr lvl="0"/>
            <a:r>
              <a:rPr lang="en-US" sz="2400" dirty="0"/>
              <a:t>Self-Confidence</a:t>
            </a:r>
          </a:p>
        </p:txBody>
      </p:sp>
      <p:pic>
        <p:nvPicPr>
          <p:cNvPr id="4" name="Picture 2" descr="A profile of a member of a financial business firm, listing details, credentials, and providing a high quality photo of herself, with additional annotations. The business profile, with additional annotations, reads as follows. Joli Fridman, C F P, C P A. Joli has been practicing comprehensive financial planning for over twenty years. Her areas of expertise include retirement planning, tax planning, education funding, insurance planning, cash flow analysis, and asset allocation. Annotation. Fridman highlights her experience with specific areas of expertise, beginning with points likely to be of greatest interest to prospective clients. She is on the faculty at Northwestern University and is an academic affiliate of the National Association of Personal Finance Advisors. Annotation. Academic credentials enhance her credibility by letting readers know she not only attended a respected university but now teaches at one, too. Joli received both her Bachelor’s degree and Masters in Accountancy from University of Illinois. Annotation, Professional credentials convey the message that she meets rigorous standards of knowledge, experience, and ethical performance. She is a Certified Financial Planner professional and Certified Public accountant. Joli is also president of the Fred Outa Foundation. Annotation. Mentioning her charitable work further builds her credibility, as president of the organization, and promotes a positive reaction from readers. Annotation. A high quality photograph, well lit, with no background distractions, also conveys the message of profession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64" y="1676400"/>
            <a:ext cx="553315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2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Projecting Your Company’s Image</a:t>
            </a:r>
          </a:p>
        </p:txBody>
      </p:sp>
      <p:sp>
        <p:nvSpPr>
          <p:cNvPr id="5" name="Content Placeholder 4"/>
          <p:cNvSpPr>
            <a:spLocks noGrp="1"/>
          </p:cNvSpPr>
          <p:nvPr>
            <p:ph idx="1"/>
          </p:nvPr>
        </p:nvSpPr>
        <p:spPr/>
        <p:txBody>
          <a:bodyPr/>
          <a:lstStyle/>
          <a:p>
            <a:pPr marL="256032" indent="-256032">
              <a:buSzPct val="100000"/>
            </a:pPr>
            <a:r>
              <a:rPr lang="en-US" sz="2400" dirty="0">
                <a:ea typeface="Tahoma" pitchFamily="34" charset="0"/>
                <a:cs typeface="Tahoma" pitchFamily="34" charset="0"/>
              </a:rPr>
              <a:t>Communication Style</a:t>
            </a:r>
          </a:p>
          <a:p>
            <a:pPr marL="256032" indent="-256032">
              <a:buSzPct val="100000"/>
            </a:pPr>
            <a:r>
              <a:rPr lang="en-US" sz="2400" dirty="0">
                <a:ea typeface="Tahoma" pitchFamily="34" charset="0"/>
                <a:cs typeface="Tahoma" pitchFamily="34" charset="0"/>
              </a:rPr>
              <a:t>Communication Guidelines</a:t>
            </a:r>
            <a:endParaRPr lang="en-US" sz="2400" dirty="0"/>
          </a:p>
        </p:txBody>
      </p:sp>
      <p:sp>
        <p:nvSpPr>
          <p:cNvPr id="3" name="Hexagon 2">
            <a:extLst>
              <a:ext uri="{FF2B5EF4-FFF2-40B4-BE49-F238E27FC236}">
                <a16:creationId xmlns:a16="http://schemas.microsoft.com/office/drawing/2014/main" id="{881849E2-49E3-6E4B-7E17-DDA12533C6D6}"/>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305968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Summary of Discussion </a:t>
            </a:r>
            <a:r>
              <a:rPr lang="en-US" sz="2000" b="0" dirty="0">
                <a:latin typeface="+mj-lt"/>
              </a:rPr>
              <a:t>(2 of 7)</a:t>
            </a:r>
          </a:p>
        </p:txBody>
      </p:sp>
      <p:sp>
        <p:nvSpPr>
          <p:cNvPr id="3" name="Content Placeholder 2"/>
          <p:cNvSpPr>
            <a:spLocks noGrp="1"/>
          </p:cNvSpPr>
          <p:nvPr>
            <p:ph idx="1"/>
          </p:nvPr>
        </p:nvSpPr>
        <p:spPr>
          <a:xfrm>
            <a:off x="457200" y="1600200"/>
            <a:ext cx="7620000" cy="4525963"/>
          </a:xfrm>
        </p:spPr>
        <p:txBody>
          <a:bodyPr/>
          <a:lstStyle/>
          <a:p>
            <a:pPr marL="256032" indent="-256032">
              <a:buSzPct val="100000"/>
            </a:pPr>
            <a:r>
              <a:rPr lang="en-US" sz="2400" dirty="0"/>
              <a:t>In this section, we discussed the following:</a:t>
            </a:r>
          </a:p>
          <a:p>
            <a:pPr marL="740664" lvl="1"/>
            <a:r>
              <a:rPr lang="en-US" sz="2400" dirty="0"/>
              <a:t>Establishing Your Credibility</a:t>
            </a:r>
          </a:p>
          <a:p>
            <a:pPr marL="740664" lvl="1"/>
            <a:r>
              <a:rPr lang="en-US" sz="2400" dirty="0"/>
              <a:t>Projecting Your Company’s Image</a:t>
            </a:r>
          </a:p>
          <a:p>
            <a:pPr marL="256032" indent="-256032">
              <a:buSzPct val="100000"/>
            </a:pPr>
            <a:r>
              <a:rPr lang="en-US" sz="2400" dirty="0"/>
              <a:t>The next section will cover </a:t>
            </a:r>
            <a:r>
              <a:rPr lang="en-US" sz="2400" b="1" dirty="0"/>
              <a:t>Controlling Your Style and Tone</a:t>
            </a:r>
            <a:r>
              <a:rPr lang="en-US" sz="2400" dirty="0"/>
              <a:t>.</a:t>
            </a:r>
          </a:p>
        </p:txBody>
      </p:sp>
    </p:spTree>
    <p:extLst>
      <p:ext uri="{BB962C8B-B14F-4D97-AF65-F5344CB8AC3E}">
        <p14:creationId xmlns:p14="http://schemas.microsoft.com/office/powerpoint/2010/main" val="370718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Adapting to Your Audience: Controlling Your Style and Tone</a:t>
            </a:r>
          </a:p>
        </p:txBody>
      </p:sp>
      <p:sp>
        <p:nvSpPr>
          <p:cNvPr id="3" name="Content Placeholder 2"/>
          <p:cNvSpPr>
            <a:spLocks noGrp="1"/>
          </p:cNvSpPr>
          <p:nvPr>
            <p:ph idx="1"/>
          </p:nvPr>
        </p:nvSpPr>
        <p:spPr>
          <a:xfrm>
            <a:off x="457200" y="1600201"/>
            <a:ext cx="8305800" cy="1295400"/>
          </a:xfrm>
        </p:spPr>
        <p:txBody>
          <a:bodyPr/>
          <a:lstStyle/>
          <a:p>
            <a:pPr marL="256032" indent="-256032">
              <a:buSzPct val="100000"/>
            </a:pPr>
            <a:r>
              <a:rPr lang="en-US" sz="2400" b="1" dirty="0"/>
              <a:t>LO 4.3 </a:t>
            </a:r>
            <a:r>
              <a:rPr lang="en-US" sz="2400" dirty="0"/>
              <a:t>Explain how to achieve a tone that is conversational but businesslike, explain the value of using plain language, and define the active and passive voice.</a:t>
            </a:r>
          </a:p>
        </p:txBody>
      </p:sp>
    </p:spTree>
    <p:extLst>
      <p:ext uri="{BB962C8B-B14F-4D97-AF65-F5344CB8AC3E}">
        <p14:creationId xmlns:p14="http://schemas.microsoft.com/office/powerpoint/2010/main" val="283677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a Conversational Tone</a:t>
            </a:r>
          </a:p>
        </p:txBody>
      </p:sp>
      <p:sp>
        <p:nvSpPr>
          <p:cNvPr id="3" name="Content Placeholder 2"/>
          <p:cNvSpPr>
            <a:spLocks noGrp="1"/>
          </p:cNvSpPr>
          <p:nvPr>
            <p:ph idx="1"/>
          </p:nvPr>
        </p:nvSpPr>
        <p:spPr/>
        <p:txBody>
          <a:bodyPr/>
          <a:lstStyle/>
          <a:p>
            <a:pPr marL="256032" indent="-256032">
              <a:buSzPct val="100000"/>
            </a:pPr>
            <a:r>
              <a:rPr lang="en-US" sz="2400" dirty="0">
                <a:cs typeface="Arial" pitchFamily="34" charset="0"/>
              </a:rPr>
              <a:t>Don’t Confuse Texting and Writing</a:t>
            </a:r>
          </a:p>
          <a:p>
            <a:pPr marL="256032" indent="-256032">
              <a:buSzPct val="100000"/>
            </a:pPr>
            <a:r>
              <a:rPr lang="en-US" sz="2400" dirty="0">
                <a:cs typeface="Arial" pitchFamily="34" charset="0"/>
              </a:rPr>
              <a:t>Avoid Stale and Obsolete Language</a:t>
            </a:r>
          </a:p>
          <a:p>
            <a:pPr marL="256032" indent="-256032">
              <a:buSzPct val="100000"/>
            </a:pPr>
            <a:r>
              <a:rPr lang="en-US" sz="2400" dirty="0">
                <a:cs typeface="Arial" pitchFamily="34" charset="0"/>
              </a:rPr>
              <a:t>Avoid Preaching and Bragging</a:t>
            </a:r>
          </a:p>
          <a:p>
            <a:pPr marL="256032" indent="-256032">
              <a:buSzPct val="100000"/>
            </a:pPr>
            <a:r>
              <a:rPr lang="en-US" sz="2400" dirty="0">
                <a:cs typeface="Arial" pitchFamily="34" charset="0"/>
              </a:rPr>
              <a:t>Be Careful with Intimacy and Humor</a:t>
            </a:r>
            <a:endParaRPr lang="en-US" sz="2400" dirty="0"/>
          </a:p>
        </p:txBody>
      </p:sp>
      <p:pic>
        <p:nvPicPr>
          <p:cNvPr id="4" name="Picture 2" descr="An example from Creative Commons using a diagram and plain text to explain its three layers of licenses. Along with the text, a picture of the three licenses is shown, as well as annotations. The example, with additional annotations, reads as follows. Title, Three Layers of Licenses. Our public copyright licenses incorporate a unique and innovative, three layer design. Annotation. The introductory sentence expresses the main idea, that the licenses are built in three layers. note that the word, use, would be a simpler alternative to the word, incorporate. Each license begins as a traditional legal tool, in the kind of language and text formats that most lawyers know and love. We call this the Legal Code of each license. But since most creators, educators, and scientists are not in fact lawyers, we also make the licenses available in a format that normal people can read. The Commons Deed, also known as the human readable version of the license. The Commons Deed is a handy reference for licensors and licensees, summarizing and expressing some of the most important terms and conditions. Think of the Commons Deed as a user friendly interface to the Legal Code beneath, although the Deed itself is not a license, and its contents are not part of the Legal Code itself. Annotation. The paragraph on the human readable version, explains why it exists and whom it beneﬁts. The final layer of the license design recognizes that software, from search engines to office productivity to music editing, plays an enormous role in the creation, copying, discovery, and distribution of works. In order to make it easy for the Web to know when a work is available under a Creative Commons license, we provide a machine readable version of the license. a summary of the key freedoms and obligations written into a format that software systems, search engines, and other kinds of technology can understand. We developed a standardized way to describe licenses that software can understand, called C C Rights Expression Language, to accomplish this. Annotation. The purpose and function of the machine readable version are less obvious than in the other two versions, so this paragraph offers a more extensive explanation. Searching for open content is an important function enabled by our approach. You can use Google to search for Creative Commons content, look for pictures at Flickr, albums at Jamendo, and general media at spin express. The Wikimedia Commons, the multimedia repository of Wikipedia, is a core user of our licenses as well. Taken together, these three layers of licenses ensure that the spectrum of rights isn’t just a legal concept. It’s something that the creators of works can understand, their users can understand, and even the Web itself can understand. Annotation. The notion of three layers is carried through the text and reinforced with th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92" y="4038600"/>
            <a:ext cx="48768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4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Using Plain Language</a:t>
            </a:r>
          </a:p>
        </p:txBody>
      </p:sp>
      <p:sp>
        <p:nvSpPr>
          <p:cNvPr id="3" name="Content Placeholder 2"/>
          <p:cNvSpPr>
            <a:spLocks noGrp="1"/>
          </p:cNvSpPr>
          <p:nvPr>
            <p:ph idx="1"/>
          </p:nvPr>
        </p:nvSpPr>
        <p:spPr/>
        <p:txBody>
          <a:bodyPr/>
          <a:lstStyle/>
          <a:p>
            <a:pPr marL="0" lvl="0" indent="0">
              <a:buNone/>
            </a:pPr>
            <a:r>
              <a:rPr lang="en-US" sz="2600" b="1" dirty="0"/>
              <a:t>Prefer a Simple, </a:t>
            </a:r>
            <a:br>
              <a:rPr lang="en-US" sz="2600" b="1" dirty="0"/>
            </a:br>
            <a:r>
              <a:rPr lang="en-US" sz="2600" b="1" dirty="0"/>
              <a:t>Unadorned Style</a:t>
            </a:r>
          </a:p>
          <a:p>
            <a:pPr marL="256032" lvl="0" indent="-256032">
              <a:buSzPct val="100000"/>
            </a:pPr>
            <a:r>
              <a:rPr lang="en-US" sz="2400" dirty="0"/>
              <a:t>Support the “You” </a:t>
            </a:r>
            <a:br>
              <a:rPr lang="en-US" sz="2400" dirty="0"/>
            </a:br>
            <a:r>
              <a:rPr lang="en-US" sz="2400" dirty="0"/>
              <a:t>Attitude</a:t>
            </a:r>
          </a:p>
          <a:p>
            <a:pPr marL="256032" lvl="0" indent="-256032">
              <a:buSzPct val="100000"/>
            </a:pPr>
            <a:r>
              <a:rPr lang="en-US" sz="2400" dirty="0"/>
              <a:t>Show Respect for </a:t>
            </a:r>
            <a:br>
              <a:rPr lang="en-US" sz="2400" dirty="0"/>
            </a:br>
            <a:r>
              <a:rPr lang="en-US" sz="2400" dirty="0"/>
              <a:t>the Audience</a:t>
            </a:r>
          </a:p>
          <a:p>
            <a:pPr marL="256032" lvl="0" indent="-256032">
              <a:buSzPct val="100000"/>
            </a:pPr>
            <a:r>
              <a:rPr lang="en-US" sz="2400" dirty="0"/>
              <a:t>Boost Productivity </a:t>
            </a:r>
            <a:br>
              <a:rPr lang="en-US" sz="2400" dirty="0"/>
            </a:br>
            <a:r>
              <a:rPr lang="en-US" sz="2400" dirty="0"/>
              <a:t>and Profitability</a:t>
            </a:r>
          </a:p>
        </p:txBody>
      </p:sp>
      <p:pic>
        <p:nvPicPr>
          <p:cNvPr id="4" name="Picture 2" descr="A table titled, Finding the Right Tone, has two columns labeled tone and example. The examples are email communications between business contacts. The table reads as follows. Row 1, Stuffy. Too formal for today’s audiences. Example. Dear Miss Navarro, Enclosed please find the information that was requested during our telephone communication of May 14. As was mentioned at that time, Midville Hospital has significantly more doctors of exceptional quality than any other health facility in the state. As you were also informed, our organization has quite an impressive network of doctors and other healthcare professionals with offices located throughout the state. In the event that you should need a specialist, our professionals will be able to make an appropriate recommendation. In the event that you have questions or would like additional information, you may certainly contact me during regular business hours. Most sincerely yours, Samuel G Berenz. Row 2, Conversational, just right for most business communication. Dear Miss Navarro, here’s the information you requested during our phone conversation on Friday. As I mentioned, Midville Hospital has the highest rated doctors and more of them than any other hospital in the state. In addition, we have a vast network of doctors and other health professionals with offices throughout the state. If you need a specialist, they can refer you to the right one. If you would like more information, please call any time between 9 o’clock and 5 o’clock, Monday through Friday. Sincerely, Samuel G Berenz. Row 3, Unprofessional, too casual for business communication. Here’s the 4 1 1 you requested. I M H O, we have more and better doctors than any other hospital in the state. F Y I, we also have a large group of doctors and other health professionals w slash offices close to U at work slash home. If U need a specialist, they’ll refer U to the right one. Any question mark just ring or M S G. L 8 R, 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4482722" cy="350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7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Selecting Active Voice or Passive Voice </a:t>
            </a:r>
            <a:r>
              <a:rPr lang="en-US" sz="2000" b="0" dirty="0">
                <a:latin typeface="+mj-lt"/>
              </a:rPr>
              <a:t>(1 of 2)</a:t>
            </a:r>
          </a:p>
        </p:txBody>
      </p:sp>
      <p:sp>
        <p:nvSpPr>
          <p:cNvPr id="3" name="Content Placeholder 2"/>
          <p:cNvSpPr>
            <a:spLocks noGrp="1"/>
          </p:cNvSpPr>
          <p:nvPr>
            <p:ph idx="1"/>
          </p:nvPr>
        </p:nvSpPr>
        <p:spPr>
          <a:xfrm>
            <a:off x="457200" y="1467959"/>
            <a:ext cx="8229600" cy="2819400"/>
          </a:xfrm>
        </p:spPr>
        <p:txBody>
          <a:bodyPr/>
          <a:lstStyle/>
          <a:p>
            <a:pPr marL="256032" lvl="0" indent="-256032">
              <a:buSzPct val="100000"/>
            </a:pPr>
            <a:r>
              <a:rPr lang="en-US" sz="2400" dirty="0"/>
              <a:t>Dull and Indirect (Passive Voice)</a:t>
            </a:r>
          </a:p>
          <a:p>
            <a:pPr marL="740664" lvl="1" indent="-283464" defTabSz="1155700"/>
            <a:r>
              <a:rPr lang="en-US" sz="2400" dirty="0"/>
              <a:t>Legal problems are created by this contract.</a:t>
            </a:r>
          </a:p>
          <a:p>
            <a:pPr marL="740664" lvl="1" indent="-283464" defTabSz="1155700"/>
            <a:r>
              <a:rPr lang="en-US" sz="2400" dirty="0"/>
              <a:t>The new system was proposed by the project team.</a:t>
            </a:r>
          </a:p>
          <a:p>
            <a:pPr marL="256032" lvl="0" indent="-256032">
              <a:buSzPct val="100000"/>
            </a:pPr>
            <a:r>
              <a:rPr lang="en-US" sz="2400" dirty="0"/>
              <a:t>Lively and Direct (Active Voice)</a:t>
            </a:r>
          </a:p>
          <a:p>
            <a:pPr marL="740664" lvl="1" indent="-283464" defTabSz="1155700"/>
            <a:r>
              <a:rPr lang="en-US" sz="2400" dirty="0"/>
              <a:t>This contract creates legal problems.</a:t>
            </a:r>
          </a:p>
          <a:p>
            <a:pPr marL="740664" lvl="1" indent="-283464" defTabSz="1155700"/>
            <a:r>
              <a:rPr lang="en-US" sz="2400" dirty="0"/>
              <a:t>The project team proposed a new system.</a:t>
            </a:r>
          </a:p>
        </p:txBody>
      </p:sp>
      <p:pic>
        <p:nvPicPr>
          <p:cNvPr id="4" name="Picture 2" descr="Examples are presented that demonstrate the use of the active voice and the passive voice. Note that one should avoid the passive voice, which makes writing less lively and direct. The examples of dull and indirect passive voice, and corresponding corrections in the active voice, are as follows. Passive. The new procedure was developed by the operations team. Active. The operations team developed the new procedure. Passive. Legal problems are created by this contract. Active. This contract creates legal problems. Active. Reception preparations have been undertaken by our P R people for the arrival of the new C E O. Active. Our P R people have begun planning a reception for the new C E O. Further examples are presented that demonstrate how the passive voice can be helpful when one needs to be diplomatic and wants to focus attention on problems or solutions rather than on people. The accusatory or self-congratulatory examples of active voice usage, and more diplomatic corrections in the passive voice, are as follows. Active. You lost the shipment. Passive. The shipment was lost. Active. I recruited seven engineers last month. Passive. Seven engineers were recruited last month. Active. We are investigating the high rate of failures on the final assembly line. The high rate of failures on the final assembly line is being investig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42667"/>
            <a:ext cx="5562600" cy="196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4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rPr>
              <a:t>Learning Objectives </a:t>
            </a:r>
            <a:r>
              <a:rPr lang="en-US" sz="2000" b="0" dirty="0">
                <a:latin typeface="+mj-lt"/>
              </a:rPr>
              <a:t>(1 of 3)</a:t>
            </a:r>
          </a:p>
        </p:txBody>
      </p:sp>
      <p:sp>
        <p:nvSpPr>
          <p:cNvPr id="5" name="Content Placeholder 4"/>
          <p:cNvSpPr>
            <a:spLocks noGrp="1"/>
          </p:cNvSpPr>
          <p:nvPr>
            <p:ph idx="1"/>
          </p:nvPr>
        </p:nvSpPr>
        <p:spPr>
          <a:xfrm>
            <a:off x="457200" y="1600201"/>
            <a:ext cx="7924800" cy="2209800"/>
          </a:xfrm>
        </p:spPr>
        <p:txBody>
          <a:bodyPr/>
          <a:lstStyle/>
          <a:p>
            <a:pPr marL="514350" indent="-514350">
              <a:spcAft>
                <a:spcPts val="0"/>
              </a:spcAft>
              <a:buSzPct val="100000"/>
              <a:buNone/>
            </a:pPr>
            <a:r>
              <a:rPr lang="en-US" sz="2400" b="1" dirty="0">
                <a:solidFill>
                  <a:schemeClr val="bg2"/>
                </a:solidFill>
              </a:rPr>
              <a:t>4.1 </a:t>
            </a:r>
            <a:r>
              <a:rPr lang="en-US" sz="2400" dirty="0"/>
              <a:t>Identify the four aspects of being sensitive to audience needs when writing business messages.</a:t>
            </a:r>
          </a:p>
          <a:p>
            <a:pPr marL="514350" indent="-514350">
              <a:spcAft>
                <a:spcPts val="0"/>
              </a:spcAft>
              <a:buSzPct val="100000"/>
              <a:buNone/>
            </a:pPr>
            <a:r>
              <a:rPr lang="en-US" sz="2400" b="1" dirty="0">
                <a:solidFill>
                  <a:schemeClr val="bg2"/>
                </a:solidFill>
              </a:rPr>
              <a:t>4.2 </a:t>
            </a:r>
            <a:r>
              <a:rPr lang="en-US" sz="2400" dirty="0"/>
              <a:t>Identify seven characteristics that build and maintain a communicator’s credibility. </a:t>
            </a:r>
          </a:p>
        </p:txBody>
      </p:sp>
    </p:spTree>
    <p:extLst>
      <p:ext uri="{BB962C8B-B14F-4D97-AF65-F5344CB8AC3E}">
        <p14:creationId xmlns:p14="http://schemas.microsoft.com/office/powerpoint/2010/main" val="392597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Selecting Active Voice or Passive Voice </a:t>
            </a:r>
            <a:r>
              <a:rPr lang="en-US" sz="2000" b="0" dirty="0">
                <a:latin typeface="+mj-lt"/>
              </a:rPr>
              <a:t>(2 of 2)</a:t>
            </a:r>
          </a:p>
        </p:txBody>
      </p:sp>
      <p:sp>
        <p:nvSpPr>
          <p:cNvPr id="3" name="Content Placeholder 2"/>
          <p:cNvSpPr>
            <a:spLocks noGrp="1"/>
          </p:cNvSpPr>
          <p:nvPr>
            <p:ph idx="1"/>
          </p:nvPr>
        </p:nvSpPr>
        <p:spPr>
          <a:xfrm>
            <a:off x="457200" y="1467588"/>
            <a:ext cx="8229600" cy="2819400"/>
          </a:xfrm>
        </p:spPr>
        <p:txBody>
          <a:bodyPr/>
          <a:lstStyle/>
          <a:p>
            <a:pPr marL="256032" lvl="0" indent="-256032">
              <a:buSzPct val="100000"/>
            </a:pPr>
            <a:r>
              <a:rPr lang="en-US" sz="2400" dirty="0"/>
              <a:t>Accusatory or Self-Congratulatory (Active Voice)</a:t>
            </a:r>
          </a:p>
          <a:p>
            <a:pPr marL="740664" lvl="1" indent="-283464" defTabSz="1155700"/>
            <a:r>
              <a:rPr lang="en-US" sz="2400" dirty="0"/>
              <a:t>You lost the shipment.</a:t>
            </a:r>
          </a:p>
          <a:p>
            <a:pPr marL="740664" lvl="1" indent="-283464" defTabSz="1155700"/>
            <a:r>
              <a:rPr lang="en-US" sz="2400" dirty="0"/>
              <a:t>I recruited seven engineers last month.</a:t>
            </a:r>
          </a:p>
          <a:p>
            <a:pPr marL="256032" lvl="0" indent="-256032">
              <a:buSzPct val="100000"/>
            </a:pPr>
            <a:r>
              <a:rPr lang="en-US" sz="2400" dirty="0"/>
              <a:t>More Diplomatic (Passive Voice)</a:t>
            </a:r>
          </a:p>
          <a:p>
            <a:pPr marL="740664" lvl="1" indent="-283464" defTabSz="1155700"/>
            <a:r>
              <a:rPr lang="en-US" sz="2400" dirty="0"/>
              <a:t>The shipment was lost.</a:t>
            </a:r>
          </a:p>
          <a:p>
            <a:pPr marL="740664" lvl="1" indent="-283464" defTabSz="1155700"/>
            <a:r>
              <a:rPr lang="en-US" sz="2400" dirty="0"/>
              <a:t>Seven engineers were recruited last month.</a:t>
            </a:r>
          </a:p>
        </p:txBody>
      </p:sp>
      <p:pic>
        <p:nvPicPr>
          <p:cNvPr id="4" name="Picture 2" descr="Examples are presented that demonstrate the use of the active voice and the passive voice. Note that one should avoid the passive voice, which makes writing less lively and direct. The examples of dull and indirect passive voice, and corresponding corrections in the active voice, are as follows. Passive. The new procedure was developed by the operations team. Active. The operations team developed the new procedure. Passive. Legal problems are created by this contract. Active. This contract creates legal problems. Active. Reception preparations have been undertaken by our P R people for the arrival of the new C E O. Active. Our P R people have begun planning a reception for the new C E O. Further examples are presented that demonstrate how the passive voice can be helpful when one needs to be diplomatic and wants to focus attention on problems or solutions rather than on people. The accusatory or self-congratulatory examples of active voice usage, and more diplomatic corrections in the passive voice, are as follows. Active. You lost the shipment. Passive. The shipment was lost. Active. I recruited seven engineers last month. Passive. Seven engineers were recruited last month. Active. We are investigating the high rate of failures on the final assembly line. The high rate of failures on the final assembly line is being investig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41924"/>
            <a:ext cx="5128846" cy="181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4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Summary of Discussion </a:t>
            </a:r>
            <a:r>
              <a:rPr lang="en-US" sz="2000" b="0" dirty="0">
                <a:latin typeface="+mj-lt"/>
              </a:rPr>
              <a:t>(3 of 7)</a:t>
            </a:r>
            <a:endParaRPr lang="en-US" sz="36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In this section, we discussed the following:</a:t>
            </a:r>
          </a:p>
          <a:p>
            <a:pPr marL="740664" lvl="1"/>
            <a:r>
              <a:rPr lang="en-US" sz="2400" dirty="0"/>
              <a:t>Creating a Conversational Tone</a:t>
            </a:r>
          </a:p>
          <a:p>
            <a:pPr marL="740664" lvl="1"/>
            <a:r>
              <a:rPr lang="en-US" sz="2400" dirty="0"/>
              <a:t>Using Plain Language</a:t>
            </a:r>
          </a:p>
          <a:p>
            <a:pPr marL="740664" lvl="1"/>
            <a:r>
              <a:rPr lang="en-US" sz="2400" dirty="0"/>
              <a:t>Selecting Active or Passive Voice</a:t>
            </a:r>
          </a:p>
          <a:p>
            <a:pPr marL="256032" indent="-256032">
              <a:buSzPct val="100000"/>
            </a:pPr>
            <a:r>
              <a:rPr lang="en-US" sz="2400" dirty="0"/>
              <a:t>The next section will cover </a:t>
            </a:r>
            <a:r>
              <a:rPr lang="en-US" sz="2400" b="1" dirty="0"/>
              <a:t>Choosing Powerful Words</a:t>
            </a:r>
            <a:r>
              <a:rPr lang="en-US" sz="2400" dirty="0"/>
              <a:t>.</a:t>
            </a:r>
          </a:p>
        </p:txBody>
      </p:sp>
    </p:spTree>
    <p:extLst>
      <p:ext uri="{BB962C8B-B14F-4D97-AF65-F5344CB8AC3E}">
        <p14:creationId xmlns:p14="http://schemas.microsoft.com/office/powerpoint/2010/main" val="3923905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Composing Your Message: Choosing Powerful Words</a:t>
            </a:r>
          </a:p>
        </p:txBody>
      </p:sp>
      <p:sp>
        <p:nvSpPr>
          <p:cNvPr id="3" name="Content Placeholder 2"/>
          <p:cNvSpPr>
            <a:spLocks noGrp="1"/>
          </p:cNvSpPr>
          <p:nvPr>
            <p:ph idx="1"/>
          </p:nvPr>
        </p:nvSpPr>
        <p:spPr>
          <a:xfrm>
            <a:off x="457200" y="1600201"/>
            <a:ext cx="8229600" cy="914400"/>
          </a:xfrm>
        </p:spPr>
        <p:txBody>
          <a:bodyPr/>
          <a:lstStyle/>
          <a:p>
            <a:pPr marL="256032" indent="-256032">
              <a:buSzPct val="100000"/>
            </a:pPr>
            <a:r>
              <a:rPr lang="en-US" sz="2400" b="1" dirty="0"/>
              <a:t>LO 4.4</a:t>
            </a:r>
            <a:r>
              <a:rPr lang="en-US" sz="2400" dirty="0"/>
              <a:t> Describe how to select words that are not only correct but also effective.</a:t>
            </a:r>
          </a:p>
        </p:txBody>
      </p:sp>
    </p:spTree>
    <p:extLst>
      <p:ext uri="{BB962C8B-B14F-4D97-AF65-F5344CB8AC3E}">
        <p14:creationId xmlns:p14="http://schemas.microsoft.com/office/powerpoint/2010/main" val="363971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Choosing Powerful Words</a:t>
            </a:r>
          </a:p>
        </p:txBody>
      </p:sp>
      <p:pic>
        <p:nvPicPr>
          <p:cNvPr id="5" name="Picture 2" descr="A table titled, Selected Examples of Finding Powerful Words, has two columns that present potentially weak words or phrases and stronger alternatives. The examples are as follow. Weak. Increase. Strong. Accelerate, amplify, augment, enlarge, escalate, expand, extend, magnify, multiply, soar, swell. Weak. Decrease, as a verb. Strong. Curb, cut back, depreciate, dwindle, shrink, slacken. Weak. Large, small. Strong. Use a specific number, such as 100 million. Weak. Good. Strong. Admirable, beneficial, desirable, flawless, pleasant, sound, superior, worthy. Weak. Bad. Strong. Abysmal, corrupt, deficient, flawed, inadequate, inferior, poor, substandard, worthless. Weak. We are committed to providing. Strong. We provide. Weak. It is in our best interest to. Strong. We should. Weak. Unfamiliar words. Strong. Familiar words. Weak. Ascertain. Strong. Find out, learn. Weak consummate. Strong. Close, bring about. Weak. Peruse. Strong. Read, study. Weak. Circumvent. Strong. Avoid. Weak. Unequivocal. Strong. Certain. Weak. Clichés and buzzwords. Strong. Plain language. Weak. An uphill battle. Strong. A challenge. Weak. Writing on the wall. Strong Prediction. Weak. Call the shots. Strong. Lead. Weak. Take by storm. Strong. Attack. Weak. Costs an arm and a leg. Strong. Expensive. Weak. A new ballgame. Strong. Fresh start. Weak. Fall through the cracks. Strong. Be overlooked. Weak. Think outside the box. Strong. Be creative. Weak. Run it up the flagpole. Strong. Find out what people think about it. Weak. Eat our own dog food. Strong. Use our own products. Weak. Mission critical. Strong. Vital. Weak. Disintermediate. Strong. Simplify the supply chain. Weak. Green light, as a verb. Strong. Approve. Weak. Architect, as a verb. Strong. Design. Weak. Space, as in, we compete in the X Y Z space. Strong. Market or industry. Weak. Blocking and tackling. Strong. Basic skills. Weak. Trying to boil the ocean. Strong. Working frantically but without focus. Weak human capital. Strong. People, employees, workforce. Weak. Low hanging fruit. Strong. Tasks that are easy to complete or sales that are easy to close. Weak. Pushback. Strong. Re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503684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Hexagon 2">
            <a:extLst>
              <a:ext uri="{FF2B5EF4-FFF2-40B4-BE49-F238E27FC236}">
                <a16:creationId xmlns:a16="http://schemas.microsoft.com/office/drawing/2014/main" id="{3BAACD52-070D-404C-F647-45264FDB80D0}"/>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277445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Balancing Abstract and Concrete Words</a:t>
            </a:r>
          </a:p>
        </p:txBody>
      </p:sp>
      <p:sp>
        <p:nvSpPr>
          <p:cNvPr id="4" name="Content Placeholder 3"/>
          <p:cNvSpPr>
            <a:spLocks noGrp="1"/>
          </p:cNvSpPr>
          <p:nvPr>
            <p:ph idx="1"/>
          </p:nvPr>
        </p:nvSpPr>
        <p:spPr>
          <a:xfrm>
            <a:off x="457200" y="1600200"/>
            <a:ext cx="8229600" cy="3962400"/>
          </a:xfrm>
        </p:spPr>
        <p:txBody>
          <a:bodyPr/>
          <a:lstStyle/>
          <a:p>
            <a:pPr marL="0" indent="0">
              <a:buNone/>
            </a:pPr>
            <a:r>
              <a:rPr lang="en-US" sz="2600" b="1" dirty="0"/>
              <a:t>Concrete Words</a:t>
            </a:r>
          </a:p>
          <a:p>
            <a:r>
              <a:rPr lang="en-US" sz="2400" dirty="0"/>
              <a:t>Characteristics</a:t>
            </a:r>
          </a:p>
          <a:p>
            <a:pPr lvl="1"/>
            <a:r>
              <a:rPr lang="en-US" sz="2400" dirty="0"/>
              <a:t>Tangible</a:t>
            </a:r>
          </a:p>
          <a:p>
            <a:pPr lvl="1"/>
            <a:r>
              <a:rPr lang="en-US" sz="2400" dirty="0"/>
              <a:t>Objective</a:t>
            </a:r>
          </a:p>
          <a:p>
            <a:pPr marL="0" indent="0">
              <a:buNone/>
            </a:pPr>
            <a:r>
              <a:rPr lang="en-US" sz="2600" b="1" dirty="0"/>
              <a:t>Abstract Words</a:t>
            </a:r>
          </a:p>
          <a:p>
            <a:r>
              <a:rPr lang="en-US" sz="2400" dirty="0"/>
              <a:t>Characteristics</a:t>
            </a:r>
          </a:p>
          <a:p>
            <a:pPr lvl="1"/>
            <a:r>
              <a:rPr lang="en-US" sz="2400" dirty="0"/>
              <a:t>Concepts</a:t>
            </a:r>
          </a:p>
          <a:p>
            <a:pPr lvl="1"/>
            <a:r>
              <a:rPr lang="en-US" sz="2400" dirty="0"/>
              <a:t>Qualities</a:t>
            </a:r>
          </a:p>
        </p:txBody>
      </p:sp>
    </p:spTree>
    <p:extLst>
      <p:ext uri="{BB962C8B-B14F-4D97-AF65-F5344CB8AC3E}">
        <p14:creationId xmlns:p14="http://schemas.microsoft.com/office/powerpoint/2010/main" val="8819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Finding Words that Communicate Well</a:t>
            </a:r>
          </a:p>
        </p:txBody>
      </p:sp>
      <p:sp>
        <p:nvSpPr>
          <p:cNvPr id="3" name="Content Placeholder 2"/>
          <p:cNvSpPr>
            <a:spLocks noGrp="1"/>
          </p:cNvSpPr>
          <p:nvPr>
            <p:ph idx="1"/>
          </p:nvPr>
        </p:nvSpPr>
        <p:spPr>
          <a:xfrm>
            <a:off x="457200" y="1600200"/>
            <a:ext cx="8229600" cy="3657599"/>
          </a:xfrm>
        </p:spPr>
        <p:txBody>
          <a:bodyPr/>
          <a:lstStyle/>
          <a:p>
            <a:pPr fontAlgn="base">
              <a:spcAft>
                <a:spcPct val="0"/>
              </a:spcAft>
              <a:buClr>
                <a:schemeClr val="bg2"/>
              </a:buClr>
              <a:buSzTx/>
            </a:pPr>
            <a:r>
              <a:rPr lang="en-US" sz="2400" dirty="0"/>
              <a:t>Choose Strong, </a:t>
            </a:r>
            <a:br>
              <a:rPr lang="en-US" sz="2400" dirty="0"/>
            </a:br>
            <a:r>
              <a:rPr lang="en-US" sz="2400" dirty="0"/>
              <a:t>Precise Words</a:t>
            </a:r>
          </a:p>
          <a:p>
            <a:pPr>
              <a:buClr>
                <a:schemeClr val="bg2"/>
              </a:buClr>
            </a:pPr>
            <a:r>
              <a:rPr lang="en-US" sz="2400" dirty="0"/>
              <a:t>Avoid Clichés and </a:t>
            </a:r>
            <a:br>
              <a:rPr lang="en-US" sz="2400" dirty="0"/>
            </a:br>
            <a:r>
              <a:rPr lang="en-US" sz="2400" dirty="0"/>
              <a:t>Buzzwords</a:t>
            </a:r>
          </a:p>
          <a:p>
            <a:pPr fontAlgn="base">
              <a:spcAft>
                <a:spcPct val="0"/>
              </a:spcAft>
              <a:buClr>
                <a:schemeClr val="bg2"/>
              </a:buClr>
              <a:buSzTx/>
            </a:pPr>
            <a:r>
              <a:rPr lang="en-US" sz="2400" dirty="0"/>
              <a:t>Choose Familiar </a:t>
            </a:r>
            <a:br>
              <a:rPr lang="en-US" sz="2400" dirty="0"/>
            </a:br>
            <a:r>
              <a:rPr lang="en-US" sz="2400" dirty="0"/>
              <a:t>Words</a:t>
            </a:r>
          </a:p>
          <a:p>
            <a:pPr fontAlgn="base">
              <a:spcAft>
                <a:spcPct val="0"/>
              </a:spcAft>
              <a:buClr>
                <a:schemeClr val="bg2"/>
              </a:buClr>
              <a:buSzTx/>
            </a:pPr>
            <a:r>
              <a:rPr lang="en-US" sz="2400" dirty="0"/>
              <a:t>Use Jargon </a:t>
            </a:r>
            <a:br>
              <a:rPr lang="en-US" sz="2400" dirty="0"/>
            </a:br>
            <a:r>
              <a:rPr lang="en-US" sz="2400" dirty="0"/>
              <a:t>Carefully</a:t>
            </a:r>
          </a:p>
        </p:txBody>
      </p:sp>
      <p:pic>
        <p:nvPicPr>
          <p:cNvPr id="4" name="Picture 2" descr="An update message from the development team behind Slack, the group messaging service, along with associated annotations. The message is regarding a recent security update, and focuses on instilling confidence in the user. The update message, with additional annotations, reads as follows. Title. Security Update, everything’s good, and getting better. Giving you the confidence to know your data is safe with us has always been our top priority at Slack, and quietly, confidently, we’ve been building a world class security team here at Slack Headquarters, with a diverse set of experts from across the industry. Annotation. Even though this is an announcement about company matters, specifically the executive hire, the message starts with a strong, you, orientation. The opening uses you and your and addresses an important reader concern, data security. Annotation. Instilling conﬁdence that Slack can keep customer data safe is the speciﬁc purpose this message. To help build this perception, the post uses variations on the word conﬁdence three times in the ﬁrst two paragraphs. Happy days, that team is getting better all the time. Annotation. Happy days is a casual alternative to Fortunately or similar wording. Note that this is at the casual extreme of conversational business style, and some companies would consider it too casual for a message such as this. As reported in Fortune, Re Code, TechCrunch, and the Wall Street Journal, the team has just expanded with the hire of our first Chief Security Officer, Geoff Belknap. Annotation. Uses third party endorsements to help build the credibility of the message. Annotation. This upcoming paragraph is devoted to the new executive’s qualiﬁcations, which lend support to the, getting better, message conveyed in the headline and help bolster the conﬁdence message that is the underlying purpose of the entire post. Geoff will be building upon our existing security controls and practices and addressing security policy, regulatory, and compliance issues, so that everyone at every level of your team can continue to be confident about what Slack is doing to keep your data safe. Previously, Geoff was the Chief Information Security Officer at Palantir. In his downtime, apparently, Geoff enjoys being an advisor to a number of start ups, nonprofits, and think tanks on cybersecurity and policy issues. In retrospect, we’re not sure that we phrased our question about downtime to Geoff very well. Annotation. The last two sentences in this paragraph have a whimsical tone but they convey an important message, which is that this person eats, sleeps, and breathes data security, which in turn supports the speciﬁc purpose of the blog post. And we couldn’t be in a better place for Geoff to join. 2015 was a busy and transformational year for security at Slack. Annotation. Transformational suggests a fundamental shift in the way the company approaches security, so it’s stronger than something like, we made numerous changes to improve security. Here are a few of the highlights. Annotation. The article continues with a list of security related accomplishments the company made in the previous year, which supports the claim of, busy and transforma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1708" y="1676400"/>
            <a:ext cx="4213305" cy="2769096"/>
          </a:xfrm>
          <a:prstGeom prst="rect">
            <a:avLst/>
          </a:prstGeom>
          <a:noFill/>
          <a:extLst>
            <a:ext uri="{909E8E84-426E-40DD-AFC4-6F175D3DCCD1}">
              <a14:hiddenFill xmlns:a14="http://schemas.microsoft.com/office/drawing/2010/main">
                <a:solidFill>
                  <a:srgbClr val="FFFFFF"/>
                </a:solidFill>
              </a14:hiddenFill>
            </a:ext>
          </a:extLst>
        </p:spPr>
      </p:pic>
      <p:sp>
        <p:nvSpPr>
          <p:cNvPr id="5" name="Hexagon 4">
            <a:extLst>
              <a:ext uri="{FF2B5EF4-FFF2-40B4-BE49-F238E27FC236}">
                <a16:creationId xmlns:a16="http://schemas.microsoft.com/office/drawing/2014/main" id="{93C51952-0AC6-AD44-3616-4C8038C36ECB}"/>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11658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Summary of Discussion </a:t>
            </a:r>
            <a:r>
              <a:rPr lang="en-US" sz="2000" b="0" dirty="0">
                <a:latin typeface="+mj-lt"/>
              </a:rPr>
              <a:t>(4 of</a:t>
            </a:r>
            <a:r>
              <a:rPr lang="en-US" sz="2000" b="0" baseline="0" dirty="0">
                <a:latin typeface="+mj-lt"/>
              </a:rPr>
              <a:t> 7)</a:t>
            </a:r>
            <a:endParaRPr lang="en-US" sz="36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In this section, we discussed the following:</a:t>
            </a:r>
          </a:p>
          <a:p>
            <a:pPr marL="740664" lvl="1"/>
            <a:r>
              <a:rPr lang="en-US" sz="2400" dirty="0"/>
              <a:t>Choosing Powerful Words</a:t>
            </a:r>
          </a:p>
          <a:p>
            <a:pPr marL="740664" lvl="1"/>
            <a:r>
              <a:rPr lang="en-US" sz="2400" dirty="0"/>
              <a:t>Balancing Abstract and Concrete Words</a:t>
            </a:r>
          </a:p>
          <a:p>
            <a:pPr marL="740664" lvl="1"/>
            <a:r>
              <a:rPr lang="en-US" sz="2400" dirty="0"/>
              <a:t>Finding Words that Communicate Well</a:t>
            </a:r>
          </a:p>
          <a:p>
            <a:pPr marL="256032" indent="-256032">
              <a:buSzPct val="100000"/>
            </a:pPr>
            <a:r>
              <a:rPr lang="en-US" sz="2400" dirty="0"/>
              <a:t>The next section will cover </a:t>
            </a:r>
            <a:r>
              <a:rPr lang="en-US" sz="2400" b="1" dirty="0"/>
              <a:t>Creating Effective Sentences</a:t>
            </a:r>
            <a:r>
              <a:rPr lang="en-US" sz="2400" dirty="0"/>
              <a:t>.</a:t>
            </a:r>
          </a:p>
        </p:txBody>
      </p:sp>
    </p:spTree>
    <p:extLst>
      <p:ext uri="{BB962C8B-B14F-4D97-AF65-F5344CB8AC3E}">
        <p14:creationId xmlns:p14="http://schemas.microsoft.com/office/powerpoint/2010/main" val="2322253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Composing Your Message: Creating Effective Sentences</a:t>
            </a:r>
          </a:p>
        </p:txBody>
      </p:sp>
      <p:sp>
        <p:nvSpPr>
          <p:cNvPr id="3" name="Content Placeholder 2"/>
          <p:cNvSpPr>
            <a:spLocks noGrp="1"/>
          </p:cNvSpPr>
          <p:nvPr>
            <p:ph idx="1"/>
          </p:nvPr>
        </p:nvSpPr>
        <p:spPr>
          <a:xfrm>
            <a:off x="457200" y="1600201"/>
            <a:ext cx="8153400" cy="914400"/>
          </a:xfrm>
        </p:spPr>
        <p:txBody>
          <a:bodyPr/>
          <a:lstStyle/>
          <a:p>
            <a:pPr marL="256032" indent="-256032">
              <a:buSzPct val="100000"/>
            </a:pPr>
            <a:r>
              <a:rPr lang="en-US" sz="2400" b="1" dirty="0"/>
              <a:t>LO 4.5</a:t>
            </a:r>
            <a:r>
              <a:rPr lang="en-US" sz="2400" dirty="0"/>
              <a:t> Define the four types of sentences, and explain how sentence style affects emphasis within a message.</a:t>
            </a:r>
          </a:p>
        </p:txBody>
      </p:sp>
      <p:sp>
        <p:nvSpPr>
          <p:cNvPr id="4" name="Hexagon 3">
            <a:extLst>
              <a:ext uri="{FF2B5EF4-FFF2-40B4-BE49-F238E27FC236}">
                <a16:creationId xmlns:a16="http://schemas.microsoft.com/office/drawing/2014/main" id="{AEBD1B74-DE44-CEB7-9C30-D87DAA8F41D3}"/>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380581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162800" cy="1097280"/>
          </a:xfrm>
        </p:spPr>
        <p:txBody>
          <a:bodyPr/>
          <a:lstStyle/>
          <a:p>
            <a:r>
              <a:rPr lang="en-US" sz="3600" dirty="0">
                <a:latin typeface="+mj-lt"/>
              </a:rPr>
              <a:t>Choosing from the Four Types of Sentences </a:t>
            </a:r>
            <a:r>
              <a:rPr lang="en-US" sz="2000" b="0" dirty="0">
                <a:latin typeface="+mj-lt"/>
              </a:rPr>
              <a:t>(1 of 2)</a:t>
            </a:r>
          </a:p>
        </p:txBody>
      </p:sp>
      <p:sp>
        <p:nvSpPr>
          <p:cNvPr id="3" name="Content Placeholder 2"/>
          <p:cNvSpPr>
            <a:spLocks noGrp="1"/>
          </p:cNvSpPr>
          <p:nvPr>
            <p:ph idx="1"/>
          </p:nvPr>
        </p:nvSpPr>
        <p:spPr/>
        <p:txBody>
          <a:bodyPr/>
          <a:lstStyle/>
          <a:p>
            <a:pPr marL="256032" lvl="0" indent="-256032">
              <a:buSzPct val="100000"/>
            </a:pPr>
            <a:r>
              <a:rPr lang="en-US" sz="2400" dirty="0"/>
              <a:t>Simple</a:t>
            </a:r>
          </a:p>
          <a:p>
            <a:pPr marL="740664" lvl="1" indent="-283464" defTabSz="1689100"/>
            <a:r>
              <a:rPr lang="en-US" sz="2400" dirty="0"/>
              <a:t>One Main Clause</a:t>
            </a:r>
          </a:p>
          <a:p>
            <a:pPr marL="740664" lvl="1" indent="-283464" defTabSz="1689100"/>
            <a:r>
              <a:rPr lang="en-US" sz="2400" dirty="0"/>
              <a:t>Objects and Phrases</a:t>
            </a:r>
          </a:p>
          <a:p>
            <a:pPr marL="256032" lvl="0" indent="-256032">
              <a:buSzPct val="100000"/>
            </a:pPr>
            <a:r>
              <a:rPr lang="en-US" sz="2400" dirty="0"/>
              <a:t>Compound</a:t>
            </a:r>
          </a:p>
          <a:p>
            <a:pPr marL="740664" lvl="1" indent="-283464" defTabSz="1689100"/>
            <a:r>
              <a:rPr lang="en-US" sz="2400" dirty="0"/>
              <a:t>Two Main Clauses</a:t>
            </a:r>
          </a:p>
          <a:p>
            <a:pPr marL="740664" lvl="1" indent="-283464" defTabSz="1689100"/>
            <a:r>
              <a:rPr lang="en-US" sz="2400" dirty="0"/>
              <a:t>Joined by Conjunction</a:t>
            </a:r>
          </a:p>
        </p:txBody>
      </p:sp>
      <p:sp>
        <p:nvSpPr>
          <p:cNvPr id="4" name="Hexagon 3">
            <a:extLst>
              <a:ext uri="{FF2B5EF4-FFF2-40B4-BE49-F238E27FC236}">
                <a16:creationId xmlns:a16="http://schemas.microsoft.com/office/drawing/2014/main" id="{4AA41FDB-8462-B078-200E-76F83CDEEF6F}"/>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408206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162800" cy="1097280"/>
          </a:xfrm>
        </p:spPr>
        <p:txBody>
          <a:bodyPr/>
          <a:lstStyle/>
          <a:p>
            <a:r>
              <a:rPr lang="en-US" sz="3600" dirty="0">
                <a:latin typeface="+mj-lt"/>
              </a:rPr>
              <a:t>Choosing from the Four Types of Sentences </a:t>
            </a:r>
            <a:r>
              <a:rPr lang="en-US" sz="2000" b="0" dirty="0">
                <a:latin typeface="+mj-lt"/>
              </a:rPr>
              <a:t>(2 of 2)</a:t>
            </a:r>
          </a:p>
        </p:txBody>
      </p:sp>
      <p:sp>
        <p:nvSpPr>
          <p:cNvPr id="3" name="Content Placeholder 2"/>
          <p:cNvSpPr>
            <a:spLocks noGrp="1"/>
          </p:cNvSpPr>
          <p:nvPr>
            <p:ph idx="1"/>
          </p:nvPr>
        </p:nvSpPr>
        <p:spPr/>
        <p:txBody>
          <a:bodyPr/>
          <a:lstStyle/>
          <a:p>
            <a:pPr marL="256032" lvl="0" indent="-256032">
              <a:buSzPct val="100000"/>
            </a:pPr>
            <a:r>
              <a:rPr lang="en-US" sz="2400" dirty="0"/>
              <a:t>Complex</a:t>
            </a:r>
          </a:p>
          <a:p>
            <a:pPr marL="740664" lvl="1" indent="-283464" defTabSz="1689100"/>
            <a:r>
              <a:rPr lang="en-US" sz="2400" dirty="0"/>
              <a:t>One Main Clause</a:t>
            </a:r>
          </a:p>
          <a:p>
            <a:pPr marL="740664" lvl="1" indent="-283464" defTabSz="1689100"/>
            <a:r>
              <a:rPr lang="en-US" sz="2400" dirty="0"/>
              <a:t>A Dependent Clause</a:t>
            </a:r>
          </a:p>
          <a:p>
            <a:pPr marL="256032" lvl="0" indent="-256032" defTabSz="1733550">
              <a:buSzPct val="100000"/>
            </a:pPr>
            <a:r>
              <a:rPr lang="en-US" sz="2400" dirty="0"/>
              <a:t>Compound-Complex</a:t>
            </a:r>
          </a:p>
          <a:p>
            <a:pPr marL="740664" lvl="1" indent="-283464" defTabSz="1689100"/>
            <a:r>
              <a:rPr lang="en-US" sz="2400" dirty="0"/>
              <a:t>Two Main Clauses</a:t>
            </a:r>
          </a:p>
          <a:p>
            <a:pPr marL="740664" lvl="1" indent="-283464" defTabSz="1689100"/>
            <a:r>
              <a:rPr lang="en-US" sz="2400" dirty="0"/>
              <a:t>A Dependent Clause</a:t>
            </a:r>
          </a:p>
        </p:txBody>
      </p:sp>
      <p:sp>
        <p:nvSpPr>
          <p:cNvPr id="4" name="Hexagon 3">
            <a:extLst>
              <a:ext uri="{FF2B5EF4-FFF2-40B4-BE49-F238E27FC236}">
                <a16:creationId xmlns:a16="http://schemas.microsoft.com/office/drawing/2014/main" id="{7A5778C6-CC82-E854-F087-A2E2D1F02F6B}"/>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402723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(2 of 3)</a:t>
            </a:r>
          </a:p>
        </p:txBody>
      </p:sp>
      <p:sp>
        <p:nvSpPr>
          <p:cNvPr id="3" name="Content Placeholder 2"/>
          <p:cNvSpPr>
            <a:spLocks noGrp="1"/>
          </p:cNvSpPr>
          <p:nvPr>
            <p:ph idx="1"/>
          </p:nvPr>
        </p:nvSpPr>
        <p:spPr>
          <a:xfrm>
            <a:off x="457200" y="1600201"/>
            <a:ext cx="8229600" cy="2133600"/>
          </a:xfrm>
        </p:spPr>
        <p:txBody>
          <a:bodyPr/>
          <a:lstStyle/>
          <a:p>
            <a:pPr marL="514350" indent="-514350">
              <a:spcAft>
                <a:spcPts val="0"/>
              </a:spcAft>
              <a:buSzPct val="100000"/>
              <a:buNone/>
            </a:pPr>
            <a:r>
              <a:rPr lang="en-US" sz="2400" b="1" dirty="0">
                <a:solidFill>
                  <a:schemeClr val="bg2"/>
                </a:solidFill>
              </a:rPr>
              <a:t>4.3 </a:t>
            </a:r>
            <a:r>
              <a:rPr lang="en-US" sz="2400" dirty="0"/>
              <a:t>Explain how to achieve a tone that is conversational but businesslike, explain the value of using plain language, and define active and passive voice.</a:t>
            </a:r>
          </a:p>
          <a:p>
            <a:pPr marL="514350" indent="-514350">
              <a:spcAft>
                <a:spcPts val="0"/>
              </a:spcAft>
              <a:buSzPct val="100000"/>
              <a:buNone/>
            </a:pPr>
            <a:r>
              <a:rPr lang="en-US" sz="2400" b="1" dirty="0">
                <a:solidFill>
                  <a:schemeClr val="bg2"/>
                </a:solidFill>
              </a:rPr>
              <a:t>4.4 </a:t>
            </a:r>
            <a:r>
              <a:rPr lang="en-US" sz="2400" dirty="0"/>
              <a:t>Describe how to select words that are not only correct but also effective.</a:t>
            </a:r>
          </a:p>
        </p:txBody>
      </p:sp>
    </p:spTree>
    <p:extLst>
      <p:ext uri="{BB962C8B-B14F-4D97-AF65-F5344CB8AC3E}">
        <p14:creationId xmlns:p14="http://schemas.microsoft.com/office/powerpoint/2010/main" val="264025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Using Sentence Style to Emphasize Key Thoughts</a:t>
            </a:r>
          </a:p>
        </p:txBody>
      </p:sp>
      <p:sp>
        <p:nvSpPr>
          <p:cNvPr id="3" name="Content Placeholder 2"/>
          <p:cNvSpPr>
            <a:spLocks noGrp="1"/>
          </p:cNvSpPr>
          <p:nvPr>
            <p:ph idx="1"/>
          </p:nvPr>
        </p:nvSpPr>
        <p:spPr/>
        <p:txBody>
          <a:bodyPr/>
          <a:lstStyle/>
          <a:p>
            <a:pPr marL="256032" indent="-256032">
              <a:buSzPct val="100000"/>
            </a:pPr>
            <a:r>
              <a:rPr lang="en-US" sz="2400" dirty="0"/>
              <a:t>Wording Key Ideas</a:t>
            </a:r>
          </a:p>
          <a:p>
            <a:pPr marL="740664" indent="-283464">
              <a:spcBef>
                <a:spcPts val="600"/>
              </a:spcBef>
              <a:buSzPct val="100000"/>
              <a:buFont typeface="Arial" panose="020B0604020202020204" pitchFamily="34" charset="0"/>
              <a:buChar char="–"/>
            </a:pPr>
            <a:r>
              <a:rPr lang="en-US" sz="2400" dirty="0">
                <a:sym typeface="Wingdings"/>
              </a:rPr>
              <a:t>Using </a:t>
            </a:r>
            <a:r>
              <a:rPr lang="en-US" sz="2400" dirty="0"/>
              <a:t>Extra Words</a:t>
            </a:r>
          </a:p>
          <a:p>
            <a:pPr marL="740664" indent="-283464">
              <a:spcBef>
                <a:spcPts val="600"/>
              </a:spcBef>
              <a:buSzPct val="100000"/>
              <a:buFont typeface="Arial" panose="020B0604020202020204" pitchFamily="34" charset="0"/>
              <a:buChar char="–"/>
            </a:pPr>
            <a:r>
              <a:rPr lang="en-US" sz="2400" dirty="0"/>
              <a:t>Allocating Extra Space</a:t>
            </a:r>
          </a:p>
          <a:p>
            <a:pPr marL="256032" indent="-256032">
              <a:buSzPct val="100000"/>
            </a:pPr>
            <a:r>
              <a:rPr lang="en-US" sz="2400" dirty="0"/>
              <a:t>Placing Key Ideas</a:t>
            </a:r>
          </a:p>
          <a:p>
            <a:pPr marL="740664" indent="-283464">
              <a:spcBef>
                <a:spcPts val="600"/>
              </a:spcBef>
              <a:buSzPct val="100000"/>
              <a:buFont typeface="Arial" panose="020B0604020202020204" pitchFamily="34" charset="0"/>
              <a:buChar char="–"/>
            </a:pPr>
            <a:r>
              <a:rPr lang="en-US" sz="2400" dirty="0">
                <a:sym typeface="Wingdings"/>
              </a:rPr>
              <a:t>As </a:t>
            </a:r>
            <a:r>
              <a:rPr lang="en-US" sz="2400" dirty="0"/>
              <a:t>Sentence Subjects</a:t>
            </a:r>
          </a:p>
          <a:p>
            <a:pPr marL="740664" indent="-283464">
              <a:spcBef>
                <a:spcPts val="600"/>
              </a:spcBef>
              <a:buSzPct val="100000"/>
              <a:buFont typeface="Arial" panose="020B0604020202020204" pitchFamily="34" charset="0"/>
              <a:buChar char="–"/>
            </a:pPr>
            <a:r>
              <a:rPr lang="en-US" sz="2400" dirty="0">
                <a:sym typeface="Wingdings"/>
              </a:rPr>
              <a:t>In </a:t>
            </a:r>
            <a:r>
              <a:rPr lang="en-US" sz="2400" dirty="0"/>
              <a:t>Dependent Clauses</a:t>
            </a:r>
          </a:p>
        </p:txBody>
      </p:sp>
      <p:pic>
        <p:nvPicPr>
          <p:cNvPr id="4" name="Picture 2" descr="An example of an email with strong topic sentences at the start of each of its paragraphs, with included annotations. The email, with additional annotations, reads as follows. Subject. Rethinking our corporate citizenship. Dear colleagues. I recently came across an article on Walmart’s website that prompted me to think about our role as a corporate citizen in the Great Lakes region. Annotation. This sentence serves as both a topic sentence for this paragraph and as a statement about the main idea of the entire message. Note that because she is inviting her colleagues to have a brainstorming session, she doesn’t try to impose a solution in this message. We are justifiably proud of how we treat employees and their families and the other financial contributions we make. However, I believe we can have a broader and more sustainable impact even as we pursue our goals of growth and profitability. The theme of the article is how Walmart uses its massive economic engine to create opportunities for specific groups of people and companies. Annotation. This sentence is an introduction to the Walmart web article that she would like her readers to review. Walmart is now focusing on four areas. buying more U S made goods as a way to increase employment for U S workers, removing barriers that prevent women from reaching their full economic potential as entrepreneurs or employees, providing job opportunities and career support to military veterans, and fully embracing the diverse U S workforce and marketplace. Obviously, we can’t hope to shift the entire economy in all the ways Walmart can, but I am intrigued by the possibility of adapting its approach. Annotation. This sentence functions as a transition from the discussion about Walmart and as a topic sentence for the paragraph. For example, could we find more ways for local businesses to participate in our retailing and wholesaling activities? Our emphasis on efficiency has usually led us to consolidate our business partnerships among a smaller group of larger companies, but is this approach short sighted? Doing business with a range of smaller firms might be less efficient in the near term, but it could help those companies grow and thereby boost regional economic activity long term, which is clearly in our best interest as well. In preparation for the next month’s board meeting, please take a look at the article, which you can find at this hyperlink. Annotation. The request for action here is the topic sentence of this paragraph. Let’s have an all ideas brainstorming session to identify how we might shift our thinking to be an opportunity enabler for all our shareholders. Thanks, Ger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928" y="1735015"/>
            <a:ext cx="4146841" cy="3065585"/>
          </a:xfrm>
          <a:prstGeom prst="rect">
            <a:avLst/>
          </a:prstGeom>
          <a:noFill/>
          <a:extLst>
            <a:ext uri="{909E8E84-426E-40DD-AFC4-6F175D3DCCD1}">
              <a14:hiddenFill xmlns:a14="http://schemas.microsoft.com/office/drawing/2010/main">
                <a:solidFill>
                  <a:srgbClr val="FFFFFF"/>
                </a:solidFill>
              </a14:hiddenFill>
            </a:ext>
          </a:extLst>
        </p:spPr>
      </p:pic>
      <p:sp>
        <p:nvSpPr>
          <p:cNvPr id="5" name="Hexagon 4">
            <a:extLst>
              <a:ext uri="{FF2B5EF4-FFF2-40B4-BE49-F238E27FC236}">
                <a16:creationId xmlns:a16="http://schemas.microsoft.com/office/drawing/2014/main" id="{4EB24ADB-537B-4BB6-5815-10EAC2924E46}"/>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1639073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Summary of Discussion </a:t>
            </a:r>
            <a:r>
              <a:rPr lang="en-US" sz="2000" b="0" dirty="0">
                <a:latin typeface="+mj-lt"/>
              </a:rPr>
              <a:t>(5 of 7)</a:t>
            </a:r>
            <a:endParaRPr lang="en-US" sz="3600" b="0" dirty="0">
              <a:latin typeface="+mj-lt"/>
            </a:endParaRPr>
          </a:p>
        </p:txBody>
      </p:sp>
      <p:sp>
        <p:nvSpPr>
          <p:cNvPr id="3" name="Content Placeholder 2"/>
          <p:cNvSpPr>
            <a:spLocks noGrp="1"/>
          </p:cNvSpPr>
          <p:nvPr>
            <p:ph idx="1"/>
          </p:nvPr>
        </p:nvSpPr>
        <p:spPr>
          <a:xfrm>
            <a:off x="457200" y="1600201"/>
            <a:ext cx="8382000" cy="1981200"/>
          </a:xfrm>
        </p:spPr>
        <p:txBody>
          <a:bodyPr/>
          <a:lstStyle/>
          <a:p>
            <a:pPr marL="256032" indent="-256032">
              <a:buSzPct val="100000"/>
            </a:pPr>
            <a:r>
              <a:rPr lang="en-US" sz="2400" dirty="0"/>
              <a:t>In this section, we discussed the following:</a:t>
            </a:r>
          </a:p>
          <a:p>
            <a:pPr marL="740664" lvl="1"/>
            <a:r>
              <a:rPr lang="en-US" sz="2400" dirty="0"/>
              <a:t>Choosing from Four Sentence Types</a:t>
            </a:r>
          </a:p>
          <a:p>
            <a:pPr marL="740664" lvl="1"/>
            <a:r>
              <a:rPr lang="en-US" sz="2400" dirty="0"/>
              <a:t>Using Sentence Style to Emphasize Key Thoughts</a:t>
            </a:r>
          </a:p>
          <a:p>
            <a:pPr marL="256032" indent="-256032">
              <a:buSzPct val="100000"/>
            </a:pPr>
            <a:r>
              <a:rPr lang="en-US" sz="2400" dirty="0"/>
              <a:t>The next section will cover </a:t>
            </a:r>
            <a:r>
              <a:rPr lang="en-US" sz="2400" b="1" dirty="0"/>
              <a:t>Crafting Coherent Paragraphs</a:t>
            </a:r>
            <a:r>
              <a:rPr lang="en-US" sz="2400" dirty="0"/>
              <a:t>.</a:t>
            </a:r>
          </a:p>
        </p:txBody>
      </p:sp>
    </p:spTree>
    <p:extLst>
      <p:ext uri="{BB962C8B-B14F-4D97-AF65-F5344CB8AC3E}">
        <p14:creationId xmlns:p14="http://schemas.microsoft.com/office/powerpoint/2010/main" val="249804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Composing Your Message: Crafting Coherent Paragraphs</a:t>
            </a:r>
          </a:p>
        </p:txBody>
      </p:sp>
      <p:sp>
        <p:nvSpPr>
          <p:cNvPr id="3" name="Content Placeholder 2"/>
          <p:cNvSpPr>
            <a:spLocks noGrp="1"/>
          </p:cNvSpPr>
          <p:nvPr>
            <p:ph idx="1"/>
          </p:nvPr>
        </p:nvSpPr>
        <p:spPr>
          <a:xfrm>
            <a:off x="457200" y="1600201"/>
            <a:ext cx="7924800" cy="914400"/>
          </a:xfrm>
        </p:spPr>
        <p:txBody>
          <a:bodyPr/>
          <a:lstStyle/>
          <a:p>
            <a:pPr marL="256032" indent="-256032">
              <a:buSzPct val="100000"/>
            </a:pPr>
            <a:r>
              <a:rPr lang="en-US" sz="2400" b="1" dirty="0"/>
              <a:t>LO 4.6</a:t>
            </a:r>
            <a:r>
              <a:rPr lang="en-US" sz="2400" dirty="0"/>
              <a:t> Define the three key elements of a paragraph, and list five ways to develop coherent paragraphs. </a:t>
            </a:r>
          </a:p>
        </p:txBody>
      </p:sp>
    </p:spTree>
    <p:extLst>
      <p:ext uri="{BB962C8B-B14F-4D97-AF65-F5344CB8AC3E}">
        <p14:creationId xmlns:p14="http://schemas.microsoft.com/office/powerpoint/2010/main" val="293889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Creating the Elements of a Paragraph</a:t>
            </a:r>
          </a:p>
        </p:txBody>
      </p:sp>
      <p:sp>
        <p:nvSpPr>
          <p:cNvPr id="6" name="Content Placeholder 5"/>
          <p:cNvSpPr>
            <a:spLocks noGrp="1"/>
          </p:cNvSpPr>
          <p:nvPr>
            <p:ph idx="1"/>
          </p:nvPr>
        </p:nvSpPr>
        <p:spPr/>
        <p:txBody>
          <a:bodyPr/>
          <a:lstStyle/>
          <a:p>
            <a:pPr marL="256032" lvl="0" indent="-256032">
              <a:spcBef>
                <a:spcPts val="1000"/>
              </a:spcBef>
              <a:buSzPct val="100000"/>
            </a:pPr>
            <a:r>
              <a:rPr lang="en-US" sz="2200" dirty="0"/>
              <a:t>Topic Sentence</a:t>
            </a:r>
          </a:p>
          <a:p>
            <a:pPr marL="740664" lvl="0" indent="-283464" defTabSz="1022350">
              <a:spcBef>
                <a:spcPts val="600"/>
              </a:spcBef>
              <a:buSzPct val="100000"/>
              <a:buFont typeface="Arial" panose="020B0604020202020204" pitchFamily="34" charset="0"/>
              <a:buChar char="–"/>
            </a:pPr>
            <a:r>
              <a:rPr lang="en-US" sz="2200" dirty="0"/>
              <a:t>Introduction</a:t>
            </a:r>
          </a:p>
          <a:p>
            <a:pPr marL="740664" lvl="0" indent="-283464" defTabSz="1022350">
              <a:spcBef>
                <a:spcPts val="600"/>
              </a:spcBef>
              <a:buSzPct val="100000"/>
              <a:buFont typeface="Arial" panose="020B0604020202020204" pitchFamily="34" charset="0"/>
              <a:buChar char="–"/>
            </a:pPr>
            <a:r>
              <a:rPr lang="en-US" sz="2200" dirty="0"/>
              <a:t>Summary</a:t>
            </a:r>
          </a:p>
          <a:p>
            <a:pPr marL="256032" lvl="0" indent="-256032">
              <a:spcBef>
                <a:spcPts val="1000"/>
              </a:spcBef>
              <a:buSzPct val="100000"/>
            </a:pPr>
            <a:r>
              <a:rPr lang="en-US" sz="2200" dirty="0"/>
              <a:t>Support Sentences</a:t>
            </a:r>
          </a:p>
          <a:p>
            <a:pPr marL="740664" lvl="0" indent="-283464" defTabSz="1022350">
              <a:spcBef>
                <a:spcPts val="600"/>
              </a:spcBef>
              <a:buSzPct val="100000"/>
              <a:buFont typeface="Arial" panose="020B0604020202020204" pitchFamily="34" charset="0"/>
              <a:buChar char="–"/>
            </a:pPr>
            <a:r>
              <a:rPr lang="en-US" sz="2200" dirty="0"/>
              <a:t>Explanation</a:t>
            </a:r>
          </a:p>
          <a:p>
            <a:pPr marL="740664" lvl="0" indent="-283464" defTabSz="1022350">
              <a:spcBef>
                <a:spcPts val="600"/>
              </a:spcBef>
              <a:buSzPct val="100000"/>
              <a:buFont typeface="Arial" panose="020B0604020202020204" pitchFamily="34" charset="0"/>
              <a:buChar char="–"/>
            </a:pPr>
            <a:r>
              <a:rPr lang="en-US" sz="2200" dirty="0"/>
              <a:t>Clarification</a:t>
            </a:r>
          </a:p>
          <a:p>
            <a:pPr marL="740664" lvl="0" indent="-283464" defTabSz="1022350">
              <a:spcBef>
                <a:spcPts val="600"/>
              </a:spcBef>
              <a:buSzPct val="100000"/>
              <a:buFont typeface="Arial" panose="020B0604020202020204" pitchFamily="34" charset="0"/>
              <a:buChar char="–"/>
            </a:pPr>
            <a:r>
              <a:rPr lang="en-US" sz="2200" dirty="0"/>
              <a:t>Justification</a:t>
            </a:r>
          </a:p>
          <a:p>
            <a:pPr lvl="0">
              <a:spcBef>
                <a:spcPts val="1000"/>
              </a:spcBef>
            </a:pPr>
            <a:r>
              <a:rPr lang="en-US" sz="2200" dirty="0"/>
              <a:t>Transitions</a:t>
            </a:r>
          </a:p>
          <a:p>
            <a:pPr marL="740664" lvl="0" indent="-283464" defTabSz="1022350">
              <a:spcBef>
                <a:spcPts val="600"/>
              </a:spcBef>
              <a:buFont typeface="Arial" pitchFamily="34" charset="0"/>
              <a:buChar char="–"/>
            </a:pPr>
            <a:r>
              <a:rPr lang="en-US" sz="2200" dirty="0"/>
              <a:t>Connecting</a:t>
            </a:r>
          </a:p>
          <a:p>
            <a:pPr marL="740664" lvl="0" indent="-283464" defTabSz="1022350">
              <a:spcBef>
                <a:spcPts val="600"/>
              </a:spcBef>
              <a:buFont typeface="Arial" pitchFamily="34" charset="0"/>
              <a:buChar char="–"/>
            </a:pPr>
            <a:r>
              <a:rPr lang="en-US" sz="2200" dirty="0"/>
              <a:t>Previewing</a:t>
            </a:r>
          </a:p>
          <a:p>
            <a:pPr marL="740664" lvl="0" indent="-283464" defTabSz="1022350">
              <a:spcBef>
                <a:spcPts val="600"/>
              </a:spcBef>
              <a:buFont typeface="Arial" pitchFamily="34" charset="0"/>
              <a:buChar char="–"/>
            </a:pPr>
            <a:r>
              <a:rPr lang="en-US" sz="2200" dirty="0"/>
              <a:t>Smoothing</a:t>
            </a:r>
          </a:p>
        </p:txBody>
      </p:sp>
    </p:spTree>
    <p:extLst>
      <p:ext uri="{BB962C8B-B14F-4D97-AF65-F5344CB8AC3E}">
        <p14:creationId xmlns:p14="http://schemas.microsoft.com/office/powerpoint/2010/main" val="2961674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Developing Paragraphs</a:t>
            </a:r>
          </a:p>
        </p:txBody>
      </p:sp>
      <p:sp>
        <p:nvSpPr>
          <p:cNvPr id="3" name="Content Placeholder 2"/>
          <p:cNvSpPr>
            <a:spLocks noGrp="1"/>
          </p:cNvSpPr>
          <p:nvPr>
            <p:ph idx="1"/>
          </p:nvPr>
        </p:nvSpPr>
        <p:spPr>
          <a:xfrm>
            <a:off x="458337" y="1447800"/>
            <a:ext cx="2819400" cy="4648200"/>
          </a:xfrm>
        </p:spPr>
        <p:txBody>
          <a:bodyPr/>
          <a:lstStyle/>
          <a:p>
            <a:pPr marL="457200" indent="-457200">
              <a:buNone/>
            </a:pPr>
            <a:r>
              <a:rPr lang="en-US" sz="2600" b="1" dirty="0"/>
              <a:t>Common </a:t>
            </a:r>
            <a:br>
              <a:rPr lang="en-US" sz="2600" b="1" dirty="0"/>
            </a:br>
            <a:r>
              <a:rPr lang="en-US" sz="2600" b="1" dirty="0"/>
              <a:t>Approaches</a:t>
            </a:r>
          </a:p>
          <a:p>
            <a:pPr marL="256032" indent="-256032">
              <a:buSzPct val="100000"/>
            </a:pPr>
            <a:r>
              <a:rPr lang="en-US" sz="2400" dirty="0"/>
              <a:t>Illustration Pattern</a:t>
            </a:r>
          </a:p>
          <a:p>
            <a:pPr marL="256032" indent="-256032">
              <a:buSzPct val="100000"/>
            </a:pPr>
            <a:r>
              <a:rPr lang="en-US" sz="2400" dirty="0"/>
              <a:t>Classification </a:t>
            </a:r>
            <a:br>
              <a:rPr lang="en-US" sz="2400" dirty="0"/>
            </a:br>
            <a:r>
              <a:rPr lang="en-US" sz="2400" dirty="0"/>
              <a:t>Pattern</a:t>
            </a:r>
          </a:p>
          <a:p>
            <a:pPr marL="256032" indent="-256032">
              <a:buSzPct val="100000"/>
            </a:pPr>
            <a:r>
              <a:rPr lang="en-US" sz="2400" dirty="0"/>
              <a:t>Cause and Effect </a:t>
            </a:r>
            <a:br>
              <a:rPr lang="en-US" sz="2400" dirty="0"/>
            </a:br>
            <a:r>
              <a:rPr lang="en-US" sz="2400" dirty="0"/>
              <a:t>Pattern</a:t>
            </a:r>
          </a:p>
          <a:p>
            <a:pPr marL="256032" indent="-256032">
              <a:buSzPct val="100000"/>
            </a:pPr>
            <a:r>
              <a:rPr lang="en-US" sz="2400" dirty="0"/>
              <a:t>Problem and </a:t>
            </a:r>
            <a:br>
              <a:rPr lang="en-US" sz="2400" dirty="0"/>
            </a:br>
            <a:r>
              <a:rPr lang="en-US" sz="2400" dirty="0"/>
              <a:t>Solution Pattern</a:t>
            </a:r>
          </a:p>
          <a:p>
            <a:pPr marL="256032" indent="-256032">
              <a:buSzPct val="100000"/>
            </a:pPr>
            <a:r>
              <a:rPr lang="en-US" sz="2400" dirty="0"/>
              <a:t>Comparison or </a:t>
            </a:r>
            <a:br>
              <a:rPr lang="en-US" sz="2400" dirty="0"/>
            </a:br>
            <a:r>
              <a:rPr lang="en-US" sz="2400" dirty="0"/>
              <a:t>Contrast Pattern</a:t>
            </a:r>
          </a:p>
        </p:txBody>
      </p:sp>
      <p:pic>
        <p:nvPicPr>
          <p:cNvPr id="4" name="Picture 2" descr="A table titled, Five Techniques for Developing Paragraphs, has 3 columns and 5 rows. The columns are labeled, technique, description, and example. The rows read as follows from left to right. Row 1, Technique, illustration. Description, giving examples that demonstrate the general idea. Example, some of our most popular products are available through local distributors. For example, Everett Lemmings carries our frozen soups and entrees. The J B Green Company carries our complete line of seasonings, as well as the frozen desserts. Row 3, Technique, comparison or contrast. Description, using similarities or differences to develop the topic. Example, When the company was small, the recruiting function could be handled informally. The need for new employees was limited, and each manager could comfortably screen and hire her or his own staff. However, our successful bid on the Owens contract means that we will be doubling our labor force over the next six months. To hire that many people without disrupting our ongoing activities, we will create a separate recruiting group within the human resources department. Row 3, Technique, cause and effect. Description, focusing on the reasons for something. Example, The heavy duty fabric of your Wanderer tent probably broke down for one of two reasons. 1, A sharp object punctured the fabric, and without reinforcement, the hole was enlarged by the stress of pitching the tent daily for a week, or 2, the fibers gradually rotted because the tent was folded and stored while still wet. Row 4, Technique, classification. Description, showing how a general idea is broken into specific categories. Example, Successful candidates for our supervisor trainee program generally come from one of several groups. The largest group by far consists of recent graduates of accredited business management programs. The next largest group comes from within our own company, as we try to promote promising staff workers to positions of greater responsibility. Finally, we occasionally accept candidates with outstanding supervisory experience in related industries. Row 5, Technique, Problem and solution. Description, presenting a problem and then discussing the solution. Example, Shoppers are clearly not happy with our in store shopping app. It currently has an average rating of under two stars in both the Apple and Android stores. After studying dozens of reviews, I’ve identified three improvements that should make the app much friendlier. First, the user interface is too cluttered. We need to simplify it by presenting only the information the user needs at any given point in time. Second, the app is too slow at guiding shoppers to products of interest. We need to speed up the G P S and near field algorithms. Third, we need to add a shopping list tracking feature so that customers don’t need to type in their desired products every time they go sho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415" y="1676400"/>
            <a:ext cx="533332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52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Summary of Discussion </a:t>
            </a:r>
            <a:r>
              <a:rPr lang="en-US" sz="2000" b="0" dirty="0">
                <a:latin typeface="+mj-lt"/>
              </a:rPr>
              <a:t>(6 of 7)</a:t>
            </a:r>
            <a:endParaRPr lang="en-US" sz="3600" b="0" dirty="0">
              <a:latin typeface="+mj-lt"/>
            </a:endParaRPr>
          </a:p>
        </p:txBody>
      </p:sp>
      <p:sp>
        <p:nvSpPr>
          <p:cNvPr id="3" name="Content Placeholder 2"/>
          <p:cNvSpPr>
            <a:spLocks noGrp="1"/>
          </p:cNvSpPr>
          <p:nvPr>
            <p:ph idx="1"/>
          </p:nvPr>
        </p:nvSpPr>
        <p:spPr>
          <a:xfrm>
            <a:off x="457200" y="1600201"/>
            <a:ext cx="8229600" cy="2057400"/>
          </a:xfrm>
        </p:spPr>
        <p:txBody>
          <a:bodyPr/>
          <a:lstStyle/>
          <a:p>
            <a:pPr marL="256032" indent="-256032">
              <a:buSzPct val="100000"/>
            </a:pPr>
            <a:r>
              <a:rPr lang="en-US" sz="2400" dirty="0"/>
              <a:t>In this section, we discussed the following:</a:t>
            </a:r>
          </a:p>
          <a:p>
            <a:pPr marL="740664" lvl="1"/>
            <a:r>
              <a:rPr lang="en-US" sz="2400" dirty="0"/>
              <a:t>Creating the Elements of a Paragraph</a:t>
            </a:r>
          </a:p>
          <a:p>
            <a:pPr marL="740664" lvl="1"/>
            <a:r>
              <a:rPr lang="en-US" sz="2400" dirty="0"/>
              <a:t>Developing Paragraphs</a:t>
            </a:r>
          </a:p>
          <a:p>
            <a:pPr marL="256032" indent="-256032">
              <a:buSzPct val="100000"/>
            </a:pPr>
            <a:r>
              <a:rPr lang="en-US" sz="2400" dirty="0"/>
              <a:t>The next section will cover </a:t>
            </a:r>
            <a:r>
              <a:rPr lang="en-US" sz="2400" b="1" dirty="0"/>
              <a:t>Writing for Mobile Devices</a:t>
            </a:r>
            <a:r>
              <a:rPr lang="en-US" sz="2400" dirty="0"/>
              <a:t>.</a:t>
            </a:r>
          </a:p>
        </p:txBody>
      </p:sp>
    </p:spTree>
    <p:extLst>
      <p:ext uri="{BB962C8B-B14F-4D97-AF65-F5344CB8AC3E}">
        <p14:creationId xmlns:p14="http://schemas.microsoft.com/office/powerpoint/2010/main" val="1368629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Writing for Mobile Devices</a:t>
            </a:r>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sz="2400" b="1" dirty="0"/>
              <a:t>LO 4.7</a:t>
            </a:r>
            <a:r>
              <a:rPr lang="en-US" sz="2400" dirty="0"/>
              <a:t> List five techniques for writing effective messages for mobile readers.</a:t>
            </a:r>
          </a:p>
        </p:txBody>
      </p:sp>
      <p:sp>
        <p:nvSpPr>
          <p:cNvPr id="5" name="Hexagon 4">
            <a:extLst>
              <a:ext uri="{FF2B5EF4-FFF2-40B4-BE49-F238E27FC236}">
                <a16:creationId xmlns:a16="http://schemas.microsoft.com/office/drawing/2014/main" id="{42BD734C-F4C1-839F-C77A-42D3B7183EE0}"/>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64871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153400" cy="1097280"/>
          </a:xfrm>
        </p:spPr>
        <p:txBody>
          <a:bodyPr/>
          <a:lstStyle/>
          <a:p>
            <a:r>
              <a:rPr lang="en-US" sz="3600" dirty="0">
                <a:latin typeface="+mj-lt"/>
              </a:rPr>
              <a:t>Making Mobile Messages More Effective</a:t>
            </a:r>
          </a:p>
        </p:txBody>
      </p:sp>
      <p:sp>
        <p:nvSpPr>
          <p:cNvPr id="7" name="Content Placeholder 6"/>
          <p:cNvSpPr>
            <a:spLocks noGrp="1"/>
          </p:cNvSpPr>
          <p:nvPr>
            <p:ph idx="1"/>
          </p:nvPr>
        </p:nvSpPr>
        <p:spPr/>
        <p:txBody>
          <a:bodyPr/>
          <a:lstStyle/>
          <a:p>
            <a:pPr marL="256032" indent="-256032">
              <a:buSzPct val="100000"/>
            </a:pPr>
            <a:r>
              <a:rPr lang="en-US" sz="2400" dirty="0"/>
              <a:t>Use a Linear Organization.</a:t>
            </a:r>
          </a:p>
          <a:p>
            <a:pPr marL="256032" indent="-256032">
              <a:buSzPct val="100000"/>
            </a:pPr>
            <a:r>
              <a:rPr lang="en-US" sz="2400" dirty="0"/>
              <a:t>Prioritize Information.</a:t>
            </a:r>
          </a:p>
          <a:p>
            <a:pPr marL="256032" indent="-256032">
              <a:buSzPct val="100000"/>
            </a:pPr>
            <a:r>
              <a:rPr lang="en-US" sz="2400" dirty="0"/>
              <a:t>Write Short, Focused Messages.</a:t>
            </a:r>
          </a:p>
          <a:p>
            <a:pPr marL="256032" indent="-256032">
              <a:buSzPct val="100000"/>
            </a:pPr>
            <a:r>
              <a:rPr lang="en-US" sz="2400" dirty="0"/>
              <a:t>Use Shorter Subject Lines and Headings.</a:t>
            </a:r>
          </a:p>
          <a:p>
            <a:pPr marL="256032" indent="-256032">
              <a:buSzPct val="100000"/>
            </a:pPr>
            <a:r>
              <a:rPr lang="en-US" sz="2400" dirty="0"/>
              <a:t>Compose Shorter Paragraphs.</a:t>
            </a:r>
          </a:p>
        </p:txBody>
      </p:sp>
      <p:sp>
        <p:nvSpPr>
          <p:cNvPr id="3" name="Hexagon 2">
            <a:extLst>
              <a:ext uri="{FF2B5EF4-FFF2-40B4-BE49-F238E27FC236}">
                <a16:creationId xmlns:a16="http://schemas.microsoft.com/office/drawing/2014/main" id="{04DF1DEC-C9E0-CDDC-BC9A-1AB6CBB5ADA9}"/>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3507700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The Future of Communication: Machine Learning</a:t>
            </a:r>
            <a:endParaRPr lang="en-US" dirty="0"/>
          </a:p>
        </p:txBody>
      </p:sp>
      <p:pic>
        <p:nvPicPr>
          <p:cNvPr id="4" name="Picture 2" descr="Three examples of articles being read on mobile devices, including annotations. The first 2 examples are of a single website, which has not been formatted for viewing on a mobile device. The first image is zoomed all the way out, while the second is zoomed in. Annotation first image. The text from this conventional report page is too small to read on a phone screen. Annotation second image. However, zooming in to read causes parts of the report to move off screen, forcing the reader to lose context and repeatedly hunt around to ﬁnd all the pieces of the page. The third example is an article about writing for mobile devices. This example, with additional annotations, reads as follows. Title. Writing for mobile devices. Annotation. Optimizing for mobile includes writing short headlines that get right to the point. To write effectively for readers on mobile devices, use these five essential techniques. Annotation. This introduction conveys only the information readers need in order to grasp the scope of the article. One, use a linear flow. Two, prioritize information for readers. Three, create short, focused messages. Four, use shorter subject lines and headings. Five, use shorter paragraphs. Annotation. All the key points of the documents appear here on the ﬁrst screen. Continue reading for background information on these guidelines. Annotation. Readers who want more detail can swipe down for background information on the ﬁve po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3922018" cy="496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46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Summary of Discussion </a:t>
            </a:r>
            <a:r>
              <a:rPr lang="en-US" sz="2000" b="0" dirty="0">
                <a:latin typeface="+mj-lt"/>
              </a:rPr>
              <a:t>(7 of 7)</a:t>
            </a:r>
            <a:endParaRPr lang="en-US" sz="36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In this section, we discussed the following:</a:t>
            </a:r>
          </a:p>
          <a:p>
            <a:pPr marL="740664" lvl="1"/>
            <a:r>
              <a:rPr lang="en-US" sz="2400" dirty="0"/>
              <a:t>Making Mobile Messages More Effective</a:t>
            </a:r>
          </a:p>
          <a:p>
            <a:pPr marL="256032" indent="-256032">
              <a:buSzPct val="100000"/>
            </a:pPr>
            <a:r>
              <a:rPr lang="en-US" sz="2400" dirty="0"/>
              <a:t>This concludes our discussion of </a:t>
            </a:r>
            <a:r>
              <a:rPr lang="en-US" sz="2400" b="1" dirty="0"/>
              <a:t>Chapter 4: Writing Business Messages.</a:t>
            </a:r>
          </a:p>
        </p:txBody>
      </p:sp>
    </p:spTree>
    <p:extLst>
      <p:ext uri="{BB962C8B-B14F-4D97-AF65-F5344CB8AC3E}">
        <p14:creationId xmlns:p14="http://schemas.microsoft.com/office/powerpoint/2010/main" val="277487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Objectives </a:t>
            </a:r>
            <a:r>
              <a:rPr lang="en-US" sz="2000" b="0" dirty="0">
                <a:latin typeface="+mj-lt"/>
              </a:rPr>
              <a:t>(3 of 3)</a:t>
            </a:r>
          </a:p>
        </p:txBody>
      </p:sp>
      <p:sp>
        <p:nvSpPr>
          <p:cNvPr id="3" name="Content Placeholder 2"/>
          <p:cNvSpPr>
            <a:spLocks noGrp="1"/>
          </p:cNvSpPr>
          <p:nvPr>
            <p:ph idx="1"/>
          </p:nvPr>
        </p:nvSpPr>
        <p:spPr>
          <a:xfrm>
            <a:off x="457200" y="1600201"/>
            <a:ext cx="8229600" cy="2667000"/>
          </a:xfrm>
        </p:spPr>
        <p:txBody>
          <a:bodyPr/>
          <a:lstStyle/>
          <a:p>
            <a:pPr marL="514350" indent="-514350">
              <a:spcAft>
                <a:spcPts val="0"/>
              </a:spcAft>
              <a:buSzPct val="100000"/>
              <a:buNone/>
            </a:pPr>
            <a:r>
              <a:rPr lang="en-US" sz="2400" b="1" dirty="0">
                <a:solidFill>
                  <a:schemeClr val="bg2"/>
                </a:solidFill>
              </a:rPr>
              <a:t>4.5 </a:t>
            </a:r>
            <a:r>
              <a:rPr lang="en-US" sz="2400" dirty="0"/>
              <a:t>Define the four types of sentences, and explain how sentence style affects emphasis within a message.</a:t>
            </a:r>
          </a:p>
          <a:p>
            <a:pPr marL="514350" indent="-514350">
              <a:spcAft>
                <a:spcPts val="0"/>
              </a:spcAft>
              <a:buSzPct val="100000"/>
              <a:buNone/>
            </a:pPr>
            <a:r>
              <a:rPr lang="en-US" sz="2400" b="1" dirty="0">
                <a:solidFill>
                  <a:schemeClr val="bg2"/>
                </a:solidFill>
              </a:rPr>
              <a:t>4.6 </a:t>
            </a:r>
            <a:r>
              <a:rPr lang="en-US" sz="2400" dirty="0"/>
              <a:t>Define the three key elements of a paragraph, and list five ways to develop coherent paragraphs.</a:t>
            </a:r>
          </a:p>
          <a:p>
            <a:pPr marL="514350" indent="-514350">
              <a:spcAft>
                <a:spcPts val="0"/>
              </a:spcAft>
              <a:buSzPct val="100000"/>
              <a:buNone/>
            </a:pPr>
            <a:r>
              <a:rPr lang="en-US" sz="2400" b="1" dirty="0">
                <a:solidFill>
                  <a:schemeClr val="bg2"/>
                </a:solidFill>
              </a:rPr>
              <a:t>4.7 </a:t>
            </a:r>
            <a:r>
              <a:rPr lang="en-US" sz="2400" dirty="0"/>
              <a:t>List five techniques for writing effective messages for mobile readers.</a:t>
            </a:r>
          </a:p>
        </p:txBody>
      </p:sp>
    </p:spTree>
    <p:extLst>
      <p:ext uri="{BB962C8B-B14F-4D97-AF65-F5344CB8AC3E}">
        <p14:creationId xmlns:p14="http://schemas.microsoft.com/office/powerpoint/2010/main" val="3446181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a:latin typeface="+mj-lt"/>
              </a:rPr>
              <a:t>Copyright</a:t>
            </a: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cstate="print"/>
          <a:srcRect/>
          <a:stretch>
            <a:fillRect/>
          </a:stretch>
        </p:blipFill>
        <p:spPr bwMode="auto">
          <a:xfrm>
            <a:off x="990600" y="2423910"/>
            <a:ext cx="7423150" cy="2438400"/>
          </a:xfrm>
          <a:prstGeom prst="rect">
            <a:avLst/>
          </a:prstGeom>
          <a:noFill/>
          <a:ln w="9525">
            <a:noFill/>
            <a:miter lim="800000"/>
            <a:headEnd/>
            <a:tailEnd/>
          </a:ln>
        </p:spPr>
      </p:pic>
    </p:spTree>
    <p:extLst>
      <p:ext uri="{BB962C8B-B14F-4D97-AF65-F5344CB8AC3E}">
        <p14:creationId xmlns:p14="http://schemas.microsoft.com/office/powerpoint/2010/main" val="101340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Adapting to Your Audience: Being Sensitive to Your Audience’s Needs</a:t>
            </a:r>
          </a:p>
        </p:txBody>
      </p:sp>
      <p:sp>
        <p:nvSpPr>
          <p:cNvPr id="3" name="Content Placeholder 2"/>
          <p:cNvSpPr>
            <a:spLocks noGrp="1"/>
          </p:cNvSpPr>
          <p:nvPr>
            <p:ph idx="1"/>
          </p:nvPr>
        </p:nvSpPr>
        <p:spPr>
          <a:xfrm>
            <a:off x="457200" y="1600201"/>
            <a:ext cx="8229600" cy="761999"/>
          </a:xfrm>
        </p:spPr>
        <p:txBody>
          <a:bodyPr/>
          <a:lstStyle/>
          <a:p>
            <a:pPr marL="256032" indent="-256032">
              <a:buSzPct val="100000"/>
            </a:pPr>
            <a:r>
              <a:rPr lang="en-US" sz="2400" b="1" dirty="0"/>
              <a:t>LO 4.1 </a:t>
            </a:r>
            <a:r>
              <a:rPr lang="en-US" sz="2400" dirty="0"/>
              <a:t>Identify the four aspects of being sensitive to audience needs when writing business messages.</a:t>
            </a:r>
          </a:p>
        </p:txBody>
      </p:sp>
    </p:spTree>
    <p:extLst>
      <p:ext uri="{BB962C8B-B14F-4D97-AF65-F5344CB8AC3E}">
        <p14:creationId xmlns:p14="http://schemas.microsoft.com/office/powerpoint/2010/main" val="176298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Adopting the “You” Attitude</a:t>
            </a:r>
          </a:p>
        </p:txBody>
      </p:sp>
      <p:sp>
        <p:nvSpPr>
          <p:cNvPr id="3" name="Content Placeholder 2"/>
          <p:cNvSpPr>
            <a:spLocks noGrp="1"/>
          </p:cNvSpPr>
          <p:nvPr>
            <p:ph idx="1"/>
          </p:nvPr>
        </p:nvSpPr>
        <p:spPr/>
        <p:txBody>
          <a:bodyPr/>
          <a:lstStyle/>
          <a:p>
            <a:pPr marL="256032" indent="-256032">
              <a:buSzPct val="100000"/>
            </a:pPr>
            <a:r>
              <a:rPr lang="en-US" sz="2400" dirty="0"/>
              <a:t>Audience-Centered Approach</a:t>
            </a:r>
          </a:p>
          <a:p>
            <a:pPr marL="740664" indent="-283464">
              <a:spcBef>
                <a:spcPts val="600"/>
              </a:spcBef>
              <a:buSzPct val="100000"/>
              <a:buFont typeface="Arial" panose="020B0604020202020204" pitchFamily="34" charset="0"/>
              <a:buChar char="–"/>
            </a:pPr>
            <a:r>
              <a:rPr lang="en-US" sz="2400" dirty="0"/>
              <a:t>Hopes</a:t>
            </a:r>
          </a:p>
          <a:p>
            <a:pPr marL="740664" indent="-283464">
              <a:spcBef>
                <a:spcPts val="600"/>
              </a:spcBef>
              <a:buSzPct val="100000"/>
              <a:buFont typeface="Arial" panose="020B0604020202020204" pitchFamily="34" charset="0"/>
              <a:buChar char="–"/>
            </a:pPr>
            <a:r>
              <a:rPr lang="en-US" sz="2400" dirty="0"/>
              <a:t>Wishes</a:t>
            </a:r>
          </a:p>
          <a:p>
            <a:pPr marL="740664" indent="-283464">
              <a:spcBef>
                <a:spcPts val="600"/>
              </a:spcBef>
              <a:buSzPct val="100000"/>
              <a:buFont typeface="Arial" panose="020B0604020202020204" pitchFamily="34" charset="0"/>
              <a:buChar char="–"/>
            </a:pPr>
            <a:r>
              <a:rPr lang="en-US" sz="2400" dirty="0"/>
              <a:t>Interests</a:t>
            </a:r>
          </a:p>
          <a:p>
            <a:pPr marL="740664" indent="-283464">
              <a:spcBef>
                <a:spcPts val="600"/>
              </a:spcBef>
              <a:buSzPct val="100000"/>
              <a:buFont typeface="Arial" panose="020B0604020202020204" pitchFamily="34" charset="0"/>
              <a:buChar char="–"/>
            </a:pPr>
            <a:r>
              <a:rPr lang="en-US" sz="2400" dirty="0"/>
              <a:t>Preferences</a:t>
            </a:r>
          </a:p>
        </p:txBody>
      </p:sp>
      <p:sp>
        <p:nvSpPr>
          <p:cNvPr id="4" name="Hexagon 3">
            <a:extLst>
              <a:ext uri="{FF2B5EF4-FFF2-40B4-BE49-F238E27FC236}">
                <a16:creationId xmlns:a16="http://schemas.microsoft.com/office/drawing/2014/main" id="{B1C25CF9-8353-3E48-48F1-4E18FB4BE564}"/>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263801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Maintaining Standards of Etiquette</a:t>
            </a:r>
          </a:p>
        </p:txBody>
      </p:sp>
      <p:sp>
        <p:nvSpPr>
          <p:cNvPr id="3" name="Content Placeholder 2"/>
          <p:cNvSpPr>
            <a:spLocks noGrp="1"/>
          </p:cNvSpPr>
          <p:nvPr>
            <p:ph idx="1"/>
          </p:nvPr>
        </p:nvSpPr>
        <p:spPr/>
        <p:txBody>
          <a:bodyPr/>
          <a:lstStyle/>
          <a:p>
            <a:pPr marL="256032" lvl="0" indent="-256032">
              <a:buSzPct val="100000"/>
            </a:pPr>
            <a:r>
              <a:rPr lang="en-US" sz="2400" dirty="0"/>
              <a:t>Respect</a:t>
            </a:r>
          </a:p>
          <a:p>
            <a:pPr marL="256032" lvl="0" indent="-256032">
              <a:buSzPct val="100000"/>
            </a:pPr>
            <a:r>
              <a:rPr lang="en-US" sz="2400" dirty="0"/>
              <a:t>Diplomacy</a:t>
            </a:r>
          </a:p>
          <a:p>
            <a:pPr marL="256032" lvl="0" indent="-256032">
              <a:buSzPct val="100000"/>
            </a:pPr>
            <a:r>
              <a:rPr lang="en-US" sz="2400" dirty="0"/>
              <a:t>Tactfulness</a:t>
            </a:r>
          </a:p>
        </p:txBody>
      </p:sp>
      <p:pic>
        <p:nvPicPr>
          <p:cNvPr id="4" name="Picture 2" descr="A screenshot of the website of C D Baby, an online music store. This particular webpage describes how the company can help you get royalties from your music that you may not be receiving. The website details and annotation includes the following. Navigation bar. Sell your music. Boost your income. Promote your music. Pricing. Support. Log in. Get Started. Annotation. The titles of the major sections of the website demonstrate a focus on the audience, by using the word, your. Sell Your Music, Boost Your Income, Promote Your Music. C D Baby Pro includes all of our standard worldwide music distribution, plus these additional benefits. Get paid music publishing royalties. Your music can generate more money than you may have realized. Without a music publishing admin, you’ll miss out on mechanical royalties from download sales in territories outside the U S, plus mechanicals for worldwide streaming on platforms like Spotify. If these royalties go uncollected, they may disappear. These are royalties that your performing rights organization, such as A S C A P or B M I, cannot collect for you. Learn more. Annotation, Sentences such as, Your music can generate more money than you may have realized, speak directly to the concerns shared by all professional musicians. Get affiliated as a songwriter with A S C A P or B M I. Annotation. Headings and subheadings are clear, concise, and focused on reader concerns. Not already registered with a performing rights organization that will collect your performance royalties on your behalf? For U S artists, we’ll save you the trouble and affiliate you with either the A S C A P or B M I. Are you already affiliated with A S C A P, B M I, S E S A C, S O C A N of Canada, P R S of the United Kingdoms, or I M R O of Ireland? Yes, you can still sign up for CD Baby Pro. Learn more. Get your songs registered worldwide. Your songs will be registered with music collection societies around the world, including A S C A P, B M I, S E S A C, S O C A N, P R S, and many more. Failure to properly register songs is the number one reason songwriters miss out on royalties owed to them. It’s time to professionalize all of your music publishing rights. Learn more. Annotation. Each of the important topics on this page is introduced with a brief overview that helps readers get oriented. Anyone who wants more information can easily ﬁnd it via the Learn More l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538063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29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Emphasizing the Positive</a:t>
            </a:r>
          </a:p>
        </p:txBody>
      </p:sp>
      <p:sp>
        <p:nvSpPr>
          <p:cNvPr id="3" name="Content Placeholder 2"/>
          <p:cNvSpPr>
            <a:spLocks noGrp="1"/>
          </p:cNvSpPr>
          <p:nvPr>
            <p:ph idx="1"/>
          </p:nvPr>
        </p:nvSpPr>
        <p:spPr/>
        <p:txBody>
          <a:bodyPr/>
          <a:lstStyle/>
          <a:p>
            <a:pPr marL="256032" indent="-256032">
              <a:buSzPct val="100000"/>
            </a:pPr>
            <a:r>
              <a:rPr lang="en-US" sz="2400" dirty="0"/>
              <a:t>Avoid Negative Language:</a:t>
            </a:r>
          </a:p>
          <a:p>
            <a:pPr marL="740664" lvl="1"/>
            <a:r>
              <a:rPr lang="en-US" sz="2400" dirty="0"/>
              <a:t>Focus on ways to improve.</a:t>
            </a:r>
          </a:p>
          <a:p>
            <a:pPr marL="740664" lvl="1"/>
            <a:r>
              <a:rPr lang="en-US" sz="2400" dirty="0"/>
              <a:t>Emphasize audience benefits.</a:t>
            </a:r>
          </a:p>
          <a:p>
            <a:pPr marL="256032" indent="-256032">
              <a:buSzPct val="100000"/>
            </a:pPr>
            <a:r>
              <a:rPr lang="en-US" sz="2400" dirty="0"/>
              <a:t>Use Euphemisms Appropriately:</a:t>
            </a:r>
          </a:p>
          <a:p>
            <a:pPr marL="740664" lvl="1"/>
            <a:r>
              <a:rPr lang="en-US" sz="2400" dirty="0"/>
              <a:t>Be honest but not harsh.</a:t>
            </a:r>
          </a:p>
          <a:p>
            <a:pPr marL="740664" lvl="1"/>
            <a:r>
              <a:rPr lang="en-US" sz="2400" dirty="0"/>
              <a:t>Don’t hide the facts.</a:t>
            </a:r>
          </a:p>
        </p:txBody>
      </p:sp>
    </p:spTree>
    <p:extLst>
      <p:ext uri="{BB962C8B-B14F-4D97-AF65-F5344CB8AC3E}">
        <p14:creationId xmlns:p14="http://schemas.microsoft.com/office/powerpoint/2010/main" val="376820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mj-lt"/>
              </a:rPr>
              <a:t>Using Bias-Free Language</a:t>
            </a:r>
          </a:p>
        </p:txBody>
      </p:sp>
      <p:sp>
        <p:nvSpPr>
          <p:cNvPr id="2" name="Content Placeholder 1"/>
          <p:cNvSpPr>
            <a:spLocks noGrp="1"/>
          </p:cNvSpPr>
          <p:nvPr>
            <p:ph idx="1"/>
          </p:nvPr>
        </p:nvSpPr>
        <p:spPr/>
        <p:txBody>
          <a:bodyPr/>
          <a:lstStyle/>
          <a:p>
            <a:pPr marL="256032" lvl="0" indent="-256032">
              <a:buSzPct val="100000"/>
            </a:pPr>
            <a:r>
              <a:rPr lang="en-US" sz="2400" dirty="0"/>
              <a:t>Avoid Bias</a:t>
            </a:r>
          </a:p>
          <a:p>
            <a:pPr marL="740664" indent="-283464">
              <a:spcBef>
                <a:spcPts val="600"/>
              </a:spcBef>
              <a:buSzPct val="100000"/>
              <a:buFont typeface="Arial" panose="020B0604020202020204" pitchFamily="34" charset="0"/>
              <a:buChar char="–"/>
            </a:pPr>
            <a:r>
              <a:rPr lang="en-US" sz="2400" dirty="0"/>
              <a:t>Gender</a:t>
            </a:r>
          </a:p>
          <a:p>
            <a:pPr marL="740664" indent="-283464">
              <a:spcBef>
                <a:spcPts val="600"/>
              </a:spcBef>
              <a:buSzPct val="100000"/>
              <a:buFont typeface="Arial" panose="020B0604020202020204" pitchFamily="34" charset="0"/>
              <a:buChar char="–"/>
            </a:pPr>
            <a:r>
              <a:rPr lang="en-US" sz="2400" dirty="0"/>
              <a:t>Age</a:t>
            </a:r>
          </a:p>
          <a:p>
            <a:pPr marL="740664" indent="-283464">
              <a:spcBef>
                <a:spcPts val="600"/>
              </a:spcBef>
              <a:buSzPct val="100000"/>
              <a:buFont typeface="Arial" panose="020B0604020202020204" pitchFamily="34" charset="0"/>
              <a:buChar char="–"/>
            </a:pPr>
            <a:r>
              <a:rPr lang="en-US" sz="2400" dirty="0"/>
              <a:t>Race/Ethnicity</a:t>
            </a:r>
          </a:p>
          <a:p>
            <a:pPr marL="740664" indent="-283464">
              <a:spcBef>
                <a:spcPts val="600"/>
              </a:spcBef>
              <a:buSzPct val="100000"/>
              <a:buFont typeface="Arial" panose="020B0604020202020204" pitchFamily="34" charset="0"/>
              <a:buChar char="–"/>
            </a:pPr>
            <a:r>
              <a:rPr lang="en-US" sz="2400" dirty="0"/>
              <a:t>Disability</a:t>
            </a:r>
          </a:p>
        </p:txBody>
      </p:sp>
      <p:pic>
        <p:nvPicPr>
          <p:cNvPr id="5" name="Picture 2" descr="A table of examples of biased wording, based on gender, race, ethnicity, age, or disability. A list of preferable alternatives is also provided. The first example of bias in language is gender bias. Words containing the word, man, include the following. One, Man made. Preferable alternatives include wording such as artificial, synthetic, manufactured, constructed, or human made. Two, mankind. Preferable alternatives include wording such as humanity, human beings, human race, or people. Three, manpower. Preferable alternatives include wording such as workers, or workforce. Four, Businessman. Preferable alternatives include wording such as executive, manager, businessperson, or professional. Five, salesman. Preferable alternatives include wording such as sales representative, or salesperson. Six, foreman. Preferable alternatives include wording such as supervisor. Words that are female gender centric include words such as actress, or stewardess. Preferable alternatives include wording such as actor, or flight attendant. Wording that uses special designations include woman doctor, or male nurse. Preferable alternatives include wording such as doctor, or nurse. Sometimes, wording involves using the word, he, to refer to everyone, such as referring to the average worker as, he. Preferable alternatives include wording such as he or she, average workers, or they. Sometimes, roles are identified with a particular gender. For example, the typical executive spends four hours of his day in meetings. A preferable alternative would be, most executives spend four hours a day in meetings. Other examples include referring to the average consumer, nurse, or teacher as, she. A preferable alternative would be to refer to these roles with the word, they. Another example of biased wording includes identifying women by marital status. For example, referring to a woman as Missus Norm Lindstrom. A preferable alternative would be to refer to her as Maria Lindstrom, or Miss Maria Lindstrom. One other example would be referring to a pair as Norm Lindstrom and Miss Drake. A preferable alternative would be to refer to them as either Norm Lindstrom and Maria Drake, or Mister Lindstrom and Miss Drake. The second example of bias in language is racial and ethnic bias. One example of this is through assigning stereotypes, such as with the following sentence. Not surprisingly, Shing Tung Yau excels in mathematics. A preferable alternative would be. Shing Tung Yau excels in mathematics. Another example of this bias is wording that identifies people by race or ethnicity, such as with the following sentence. Mario M Cuomo, Italian American politician and ex-governor of New York. A preferable alternative would be. Mario M Cuomo, politician and ex-governor of New York. A third example of bias in language is age bias. One example of this is including age when irrelevant, such as in the following sentence. Mary Klrazy, fifty eight, has just joined our trust department. A preferable alternative would be. Mary Klrazy has just joined our trust department. A fourth example of bias in language is disability bias. One example of this is wording that puts the disability before the person, such as with the following sentence. Disabled workers face many barriers on the job. A preferable alternative would be. Workers with physical disabilities face many barriers on the job. One other such example of this is the following sentence. An epileptic, Tracy has no trouble doing her job. A preferable alternative would be. Tracy’s epilepsy has no effect on her job perform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00200"/>
            <a:ext cx="4861719"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Hexagon 2">
            <a:extLst>
              <a:ext uri="{FF2B5EF4-FFF2-40B4-BE49-F238E27FC236}">
                <a16:creationId xmlns:a16="http://schemas.microsoft.com/office/drawing/2014/main" id="{2680E573-F032-CA7B-DB9A-0A976BEFA922}"/>
              </a:ext>
            </a:extLst>
          </p:cNvPr>
          <p:cNvSpPr/>
          <p:nvPr/>
        </p:nvSpPr>
        <p:spPr>
          <a:xfrm>
            <a:off x="2286000" y="1512650"/>
            <a:ext cx="4419600" cy="3733800"/>
          </a:xfrm>
          <a:prstGeom prst="hexagon">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0">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rPr>
              <a:t>Dropped</a:t>
            </a:r>
            <a:endParaRPr lang="en-US" sz="4800" b="1" dirty="0" err="1">
              <a:ln w="6600">
                <a:solidFill>
                  <a:schemeClr val="tx1"/>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841229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0e88bced29e1d7316b2ae68c74517b3a8694fbc"/>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4406</TotalTime>
  <Words>4767</Words>
  <Application>Microsoft Office PowerPoint</Application>
  <PresentationFormat>On-screen Show (4:3)</PresentationFormat>
  <Paragraphs>317</Paragraphs>
  <Slides>40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Arial (Headings)</vt:lpstr>
      <vt:lpstr>Arial Black</vt:lpstr>
      <vt:lpstr>Tahoma</vt:lpstr>
      <vt:lpstr>Times New Roman</vt:lpstr>
      <vt:lpstr>Verdana</vt:lpstr>
      <vt:lpstr>Wingdings</vt:lpstr>
      <vt:lpstr>508 Lecture</vt:lpstr>
      <vt:lpstr>Business Communication Essentials</vt:lpstr>
      <vt:lpstr>Learning Objectives (1 of 3)</vt:lpstr>
      <vt:lpstr>Learning Objectives (2 of 3)</vt:lpstr>
      <vt:lpstr>Learning Objectives (3 of 3)</vt:lpstr>
      <vt:lpstr>Adapting to Your Audience: Being Sensitive to Your Audience’s Needs</vt:lpstr>
      <vt:lpstr>Adopting the “You” Attitude</vt:lpstr>
      <vt:lpstr>Maintaining Standards of Etiquette</vt:lpstr>
      <vt:lpstr>Emphasizing the Positive</vt:lpstr>
      <vt:lpstr>Using Bias-Free Language</vt:lpstr>
      <vt:lpstr>Summary of Discussion (1 of 7)</vt:lpstr>
      <vt:lpstr>Adapting to Your Audience: Building Strong Relationships</vt:lpstr>
      <vt:lpstr>Establishing Your Credibility (1 of 2)</vt:lpstr>
      <vt:lpstr>Establishing Your Credibility (2 of 2)</vt:lpstr>
      <vt:lpstr>Projecting Your Company’s Image</vt:lpstr>
      <vt:lpstr>Summary of Discussion (2 of 7)</vt:lpstr>
      <vt:lpstr>Adapting to Your Audience: Controlling Your Style and Tone</vt:lpstr>
      <vt:lpstr>Creating a Conversational Tone</vt:lpstr>
      <vt:lpstr>Using Plain Language</vt:lpstr>
      <vt:lpstr>Selecting Active Voice or Passive Voice (1 of 2)</vt:lpstr>
      <vt:lpstr>Selecting Active Voice or Passive Voice (2 of 2)</vt:lpstr>
      <vt:lpstr>Summary of Discussion (3 of 7)</vt:lpstr>
      <vt:lpstr>Composing Your Message: Choosing Powerful Words</vt:lpstr>
      <vt:lpstr>Choosing Powerful Words</vt:lpstr>
      <vt:lpstr>Balancing Abstract and Concrete Words</vt:lpstr>
      <vt:lpstr>Finding Words that Communicate Well</vt:lpstr>
      <vt:lpstr>Summary of Discussion (4 of 7)</vt:lpstr>
      <vt:lpstr>Composing Your Message: Creating Effective Sentences</vt:lpstr>
      <vt:lpstr>Choosing from the Four Types of Sentences (1 of 2)</vt:lpstr>
      <vt:lpstr>Choosing from the Four Types of Sentences (2 of 2)</vt:lpstr>
      <vt:lpstr>Using Sentence Style to Emphasize Key Thoughts</vt:lpstr>
      <vt:lpstr>Summary of Discussion (5 of 7)</vt:lpstr>
      <vt:lpstr>Composing Your Message: Crafting Coherent Paragraphs</vt:lpstr>
      <vt:lpstr>Creating the Elements of a Paragraph</vt:lpstr>
      <vt:lpstr>Developing Paragraphs</vt:lpstr>
      <vt:lpstr>Summary of Discussion (6 of 7)</vt:lpstr>
      <vt:lpstr>Writing for Mobile Devices</vt:lpstr>
      <vt:lpstr>Making Mobile Messages More Effective</vt:lpstr>
      <vt:lpstr>The Future of Communication: Machine Learning</vt:lpstr>
      <vt:lpstr>Summary of Discussion (7 of 7)</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Essentials, Seventh Edition</dc:title>
  <dc:subject>Business</dc:subject>
  <dc:creator>Bovée/Thill</dc:creator>
  <cp:lastModifiedBy>hasan alhajhamad</cp:lastModifiedBy>
  <cp:revision>964</cp:revision>
  <dcterms:created xsi:type="dcterms:W3CDTF">2014-07-14T20:04:21Z</dcterms:created>
  <dcterms:modified xsi:type="dcterms:W3CDTF">2024-03-28T11:20:33Z</dcterms:modified>
</cp:coreProperties>
</file>