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57" r:id="rId3"/>
    <p:sldId id="258" r:id="rId4"/>
    <p:sldId id="259" r:id="rId5"/>
    <p:sldId id="271" r:id="rId6"/>
    <p:sldId id="260" r:id="rId7"/>
    <p:sldId id="261" r:id="rId8"/>
    <p:sldId id="262" r:id="rId9"/>
    <p:sldId id="267" r:id="rId10"/>
    <p:sldId id="268" r:id="rId11"/>
    <p:sldId id="269" r:id="rId12"/>
    <p:sldId id="270" r:id="rId13"/>
    <p:sldId id="263" r:id="rId14"/>
    <p:sldId id="264" r:id="rId15"/>
    <p:sldId id="272" r:id="rId16"/>
    <p:sldId id="273" r:id="rId17"/>
    <p:sldId id="265" r:id="rId18"/>
    <p:sldId id="266" r:id="rId19"/>
    <p:sldId id="276"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24/07/1442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408" y="3030559"/>
            <a:ext cx="6858000" cy="1159317"/>
          </a:xfrm>
        </p:spPr>
        <p:txBody>
          <a:bodyPr>
            <a:normAutofit fontScale="90000"/>
          </a:bodyPr>
          <a:lstStyle/>
          <a:p>
            <a:pPr rtl="1"/>
            <a:r>
              <a:rPr lang="ar-SA" b="1" dirty="0" smtClean="0"/>
              <a:t/>
            </a:r>
            <a:br>
              <a:rPr lang="ar-SA" b="1" dirty="0" smtClean="0"/>
            </a:br>
            <a:r>
              <a:rPr lang="ar-SA" b="1" dirty="0"/>
              <a:t/>
            </a:r>
            <a:br>
              <a:rPr lang="ar-SA" b="1" dirty="0"/>
            </a:br>
            <a:r>
              <a:rPr lang="ar-SA" b="1" dirty="0" smtClean="0"/>
              <a:t/>
            </a:r>
            <a:br>
              <a:rPr lang="ar-SA" b="1" dirty="0" smtClean="0"/>
            </a:br>
            <a:r>
              <a:rPr lang="ar-SA" b="1" dirty="0"/>
              <a:t/>
            </a:r>
            <a:br>
              <a:rPr lang="ar-SA" b="1" dirty="0"/>
            </a:br>
            <a:r>
              <a:rPr lang="ar-SA" b="1" dirty="0" smtClean="0"/>
              <a:t/>
            </a:r>
            <a:br>
              <a:rPr lang="ar-SA" b="1" dirty="0" smtClean="0"/>
            </a:br>
            <a:r>
              <a:rPr lang="ar-SA" b="1" dirty="0"/>
              <a:t/>
            </a:r>
            <a:br>
              <a:rPr lang="ar-SA" b="1" dirty="0"/>
            </a:br>
            <a:r>
              <a:rPr lang="ar-SA" b="1" dirty="0" smtClean="0">
                <a:solidFill>
                  <a:srgbClr val="FF0000"/>
                </a:solidFill>
              </a:rPr>
              <a:t/>
            </a:r>
            <a:br>
              <a:rPr lang="ar-SA" b="1" dirty="0" smtClean="0">
                <a:solidFill>
                  <a:srgbClr val="FF0000"/>
                </a:solidFill>
              </a:rPr>
            </a:br>
            <a:r>
              <a:rPr lang="ar-SA" b="1" dirty="0" smtClean="0">
                <a:solidFill>
                  <a:srgbClr val="FF0000"/>
                </a:solidFill>
              </a:rPr>
              <a:t>برنامج </a:t>
            </a:r>
            <a:r>
              <a:rPr lang="ar-SA" b="1" dirty="0">
                <a:solidFill>
                  <a:srgbClr val="FF0000"/>
                </a:solidFill>
              </a:rPr>
              <a:t>كاب: تعرّف إلى عالم الأعمال</a:t>
            </a:r>
            <a:r>
              <a:rPr lang="en-US" dirty="0">
                <a:solidFill>
                  <a:srgbClr val="FF0000"/>
                </a:solidFill>
              </a:rPr>
              <a:t/>
            </a:r>
            <a:br>
              <a:rPr lang="en-US" dirty="0">
                <a:solidFill>
                  <a:srgbClr val="FF0000"/>
                </a:solidFill>
              </a:rPr>
            </a:br>
            <a:r>
              <a:rPr lang="en-US" b="1" dirty="0">
                <a:solidFill>
                  <a:srgbClr val="FF0000"/>
                </a:solidFill>
              </a:rPr>
              <a:t>KNOW ABOUT BUSINESS (KAB</a:t>
            </a:r>
            <a:r>
              <a:rPr lang="en-US" b="1" dirty="0" smtClean="0">
                <a:solidFill>
                  <a:srgbClr val="FF0000"/>
                </a:solidFill>
              </a:rPr>
              <a:t>)</a:t>
            </a:r>
            <a:r>
              <a:rPr lang="ar-SA" b="1" dirty="0" smtClean="0">
                <a:solidFill>
                  <a:srgbClr val="FF0000"/>
                </a:solidFill>
              </a:rPr>
              <a:t/>
            </a:r>
            <a:br>
              <a:rPr lang="ar-SA" b="1" dirty="0" smtClean="0">
                <a:solidFill>
                  <a:srgbClr val="FF0000"/>
                </a:solidFill>
              </a:rPr>
            </a:br>
            <a:r>
              <a:rPr lang="ar-SA" b="1" dirty="0" smtClean="0">
                <a:solidFill>
                  <a:srgbClr val="FF0000"/>
                </a:solidFill>
              </a:rPr>
              <a:t>ريادة الأعمال (</a:t>
            </a:r>
            <a:r>
              <a:rPr lang="en-US" b="1" dirty="0" smtClean="0">
                <a:solidFill>
                  <a:srgbClr val="FF0000"/>
                </a:solidFill>
              </a:rPr>
              <a:t>2</a:t>
            </a:r>
            <a:r>
              <a:rPr lang="ar-SA" b="1"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a:xfrm>
            <a:off x="1030420" y="2989306"/>
            <a:ext cx="6858000" cy="1241822"/>
          </a:xfrm>
        </p:spPr>
        <p:txBody>
          <a:bodyPr>
            <a:normAutofit fontScale="77500" lnSpcReduction="20000"/>
          </a:bodyPr>
          <a:lstStyle/>
          <a:p>
            <a:r>
              <a:rPr lang="ar-SA" b="1" dirty="0" smtClean="0">
                <a:solidFill>
                  <a:srgbClr val="FF0000"/>
                </a:solidFill>
              </a:rPr>
              <a:t>أ.محمد نواف جلاد </a:t>
            </a:r>
          </a:p>
          <a:p>
            <a:r>
              <a:rPr lang="ar-SA" b="1" dirty="0" smtClean="0">
                <a:solidFill>
                  <a:srgbClr val="FF0000"/>
                </a:solidFill>
              </a:rPr>
              <a:t>كلية فلسطين التقنية خضوري</a:t>
            </a:r>
          </a:p>
          <a:p>
            <a:r>
              <a:rPr lang="ar-SA" b="1" dirty="0" smtClean="0">
                <a:solidFill>
                  <a:srgbClr val="FF0000"/>
                </a:solidFill>
              </a:rPr>
              <a:t>قسم المهن التجارية  </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640" y="963502"/>
            <a:ext cx="2143125" cy="1535805"/>
          </a:xfrm>
          <a:prstGeom prst="rect">
            <a:avLst/>
          </a:prstGeom>
        </p:spPr>
      </p:pic>
    </p:spTree>
    <p:extLst>
      <p:ext uri="{BB962C8B-B14F-4D97-AF65-F5344CB8AC3E}">
        <p14:creationId xmlns:p14="http://schemas.microsoft.com/office/powerpoint/2010/main" val="103815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2- مرحلة النمو </a:t>
            </a:r>
            <a:r>
              <a:rPr lang="en-US" b="1" dirty="0" smtClean="0">
                <a:solidFill>
                  <a:srgbClr val="FF0000"/>
                </a:solidFill>
              </a:rPr>
              <a:t>Growth stage</a:t>
            </a:r>
            <a:r>
              <a:rPr lang="en-US" dirty="0" smtClean="0">
                <a:solidFill>
                  <a:srgbClr val="FF0000"/>
                </a:solidFill>
              </a:rPr>
              <a:t/>
            </a:r>
            <a:br>
              <a:rPr lang="en-US" dirty="0" smtClean="0">
                <a:solidFill>
                  <a:srgbClr val="FF0000"/>
                </a:solidFill>
              </a:rPr>
            </a:br>
            <a:endParaRPr lang="ar-SA" dirty="0">
              <a:solidFill>
                <a:srgbClr val="FF0000"/>
              </a:solidFill>
            </a:endParaRPr>
          </a:p>
        </p:txBody>
      </p:sp>
      <p:sp>
        <p:nvSpPr>
          <p:cNvPr id="3" name="عنصر نائب للمحتوى 2"/>
          <p:cNvSpPr>
            <a:spLocks noGrp="1"/>
          </p:cNvSpPr>
          <p:nvPr>
            <p:ph idx="1"/>
          </p:nvPr>
        </p:nvSpPr>
        <p:spPr>
          <a:xfrm>
            <a:off x="0" y="1428736"/>
            <a:ext cx="9144000" cy="5429264"/>
          </a:xfrm>
        </p:spPr>
        <p:txBody>
          <a:bodyPr>
            <a:normAutofit/>
          </a:bodyPr>
          <a:lstStyle/>
          <a:p>
            <a:pPr lvl="0"/>
            <a:r>
              <a:rPr lang="ar-LB" dirty="0" smtClean="0"/>
              <a:t>يتم الحفاظ على نوعية المنتج، كما يمكن زيادة ميّزات إضافية عليه.</a:t>
            </a:r>
            <a:endParaRPr lang="ar-SA" dirty="0" smtClean="0"/>
          </a:p>
          <a:p>
            <a:pPr lvl="0"/>
            <a:endParaRPr lang="en-US" dirty="0" smtClean="0"/>
          </a:p>
          <a:p>
            <a:pPr lvl="0"/>
            <a:r>
              <a:rPr lang="ar-LB" dirty="0" smtClean="0"/>
              <a:t>يتم المحافظة على السعر أو زيادته عندما يكون الطلب عالياً.</a:t>
            </a:r>
            <a:endParaRPr lang="ar-SA" dirty="0" smtClean="0"/>
          </a:p>
          <a:p>
            <a:pPr lvl="0">
              <a:buNone/>
            </a:pPr>
            <a:endParaRPr lang="en-US" dirty="0" smtClean="0"/>
          </a:p>
          <a:p>
            <a:pPr lvl="0"/>
            <a:r>
              <a:rPr lang="ar-LB" dirty="0" smtClean="0"/>
              <a:t>يتم التنويع في قنوات التوزيع.</a:t>
            </a:r>
            <a:endParaRPr lang="ar-SA" dirty="0" smtClean="0"/>
          </a:p>
          <a:p>
            <a:pPr lvl="0">
              <a:buNone/>
            </a:pPr>
            <a:endParaRPr lang="en-US" dirty="0" smtClean="0"/>
          </a:p>
          <a:p>
            <a:pPr lvl="0"/>
            <a:r>
              <a:rPr lang="ar-LB" dirty="0" smtClean="0"/>
              <a:t>يستهدف الترويج جمهوراً أكبر من الناس.</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solidFill>
                  <a:srgbClr val="FF0000"/>
                </a:solidFill>
              </a:rPr>
              <a:t>3- مرحلة النضوج </a:t>
            </a:r>
            <a:r>
              <a:rPr lang="en-US" b="1" dirty="0" smtClean="0">
                <a:solidFill>
                  <a:srgbClr val="FF0000"/>
                </a:solidFill>
              </a:rPr>
              <a:t>Maturity stage</a:t>
            </a:r>
            <a:endParaRPr lang="ar-SA" dirty="0">
              <a:solidFill>
                <a:srgbClr val="FF0000"/>
              </a:solidFill>
            </a:endParaRPr>
          </a:p>
        </p:txBody>
      </p:sp>
      <p:sp>
        <p:nvSpPr>
          <p:cNvPr id="3" name="عنصر نائب للمحتوى 2"/>
          <p:cNvSpPr>
            <a:spLocks noGrp="1"/>
          </p:cNvSpPr>
          <p:nvPr>
            <p:ph idx="1"/>
          </p:nvPr>
        </p:nvSpPr>
        <p:spPr>
          <a:xfrm>
            <a:off x="0" y="1600200"/>
            <a:ext cx="9144000" cy="5257800"/>
          </a:xfrm>
        </p:spPr>
        <p:txBody>
          <a:bodyPr>
            <a:normAutofit/>
          </a:bodyPr>
          <a:lstStyle/>
          <a:p>
            <a:pPr>
              <a:buNone/>
            </a:pPr>
            <a:r>
              <a:rPr lang="ar-LB" dirty="0" smtClean="0"/>
              <a:t>عند بلوغ مرحلة النضوج، ينخفض النمو الكبير في المبيعات، وقد يواجه المنتج منافسة مع المنتجات المماثلة. فيكون الهدف الأوّلي هو الدفاع عن حصة المنتج من السوق، وزيادة الأرباح إلى الحد الأقصى.</a:t>
            </a:r>
            <a:endParaRPr lang="en-US" dirty="0" smtClean="0"/>
          </a:p>
          <a:p>
            <a:pPr lvl="0"/>
            <a:r>
              <a:rPr lang="ar-LB" dirty="0" smtClean="0"/>
              <a:t>يمكن أن يتم التشديد على ميّزات المنتج لإبراز نقاط اختلافه عن المنافسين.</a:t>
            </a:r>
            <a:endParaRPr lang="en-US" dirty="0" smtClean="0"/>
          </a:p>
          <a:p>
            <a:pPr lvl="0"/>
            <a:r>
              <a:rPr lang="ar-LB" dirty="0" smtClean="0"/>
              <a:t>قد يتم خفض الأسعار بسبب المنافسين.</a:t>
            </a:r>
            <a:endParaRPr lang="en-US" dirty="0" smtClean="0"/>
          </a:p>
          <a:p>
            <a:pPr lvl="0"/>
            <a:r>
              <a:rPr lang="ar-LB" dirty="0" smtClean="0"/>
              <a:t>قد يكون من الضروري توسيع التوزيع وإعطاء الحوافز.</a:t>
            </a:r>
            <a:endParaRPr lang="en-US" dirty="0" smtClean="0"/>
          </a:p>
          <a:p>
            <a:pPr lvl="0"/>
            <a:r>
              <a:rPr lang="ar-LB" dirty="0" smtClean="0"/>
              <a:t>يشدّد الترويج على ميّزات المنتج.</a:t>
            </a:r>
            <a:endParaRPr lang="en-US" dirty="0" smtClean="0"/>
          </a:p>
          <a:p>
            <a:pPr>
              <a:buNone/>
            </a:pP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solidFill>
                  <a:srgbClr val="FF0000"/>
                </a:solidFill>
              </a:rPr>
              <a:t>4- مرحلة التراجع </a:t>
            </a:r>
            <a:r>
              <a:rPr lang="en-US" b="1" dirty="0" smtClean="0">
                <a:solidFill>
                  <a:srgbClr val="FF0000"/>
                </a:solidFill>
              </a:rPr>
              <a:t>Decline stage</a:t>
            </a:r>
            <a:endParaRPr lang="ar-SA" dirty="0">
              <a:solidFill>
                <a:srgbClr val="FF0000"/>
              </a:solidFill>
            </a:endParaRPr>
          </a:p>
        </p:txBody>
      </p:sp>
      <p:sp>
        <p:nvSpPr>
          <p:cNvPr id="3" name="عنصر نائب للمحتوى 2"/>
          <p:cNvSpPr>
            <a:spLocks noGrp="1"/>
          </p:cNvSpPr>
          <p:nvPr>
            <p:ph idx="1"/>
          </p:nvPr>
        </p:nvSpPr>
        <p:spPr>
          <a:xfrm>
            <a:off x="0" y="1600200"/>
            <a:ext cx="9144000" cy="5043510"/>
          </a:xfrm>
        </p:spPr>
        <p:txBody>
          <a:bodyPr>
            <a:normAutofit lnSpcReduction="10000"/>
          </a:bodyPr>
          <a:lstStyle/>
          <a:p>
            <a:r>
              <a:rPr lang="ar-LB" dirty="0" smtClean="0"/>
              <a:t>فيما تتراجع المبيعات، يواجه صاحب المؤسسة خيارات متعدّدة مثل:</a:t>
            </a:r>
            <a:endParaRPr lang="ar-SA" dirty="0" smtClean="0"/>
          </a:p>
          <a:p>
            <a:pPr>
              <a:buNone/>
            </a:pPr>
            <a:endParaRPr lang="en-US" dirty="0" smtClean="0"/>
          </a:p>
          <a:p>
            <a:pPr lvl="0"/>
            <a:r>
              <a:rPr lang="ar-LB" dirty="0" smtClean="0"/>
              <a:t>المحافظة على المنتج من خلال إضافة ميّزات جديدة.</a:t>
            </a:r>
            <a:endParaRPr lang="ar-SA" dirty="0" smtClean="0"/>
          </a:p>
          <a:p>
            <a:pPr lvl="0">
              <a:buNone/>
            </a:pPr>
            <a:endParaRPr lang="en-US" dirty="0" smtClean="0"/>
          </a:p>
          <a:p>
            <a:pPr lvl="0"/>
            <a:r>
              <a:rPr lang="ar-LB" dirty="0" smtClean="0"/>
              <a:t>خفض التكاليف والأسعار والاستمرار في عرض المنتج.</a:t>
            </a:r>
            <a:endParaRPr lang="ar-SA" dirty="0" smtClean="0"/>
          </a:p>
          <a:p>
            <a:pPr lvl="0">
              <a:buNone/>
            </a:pPr>
            <a:endParaRPr lang="en-US" dirty="0" smtClean="0"/>
          </a:p>
          <a:p>
            <a:pPr lvl="0"/>
            <a:r>
              <a:rPr lang="ar-LB" dirty="0" smtClean="0"/>
              <a:t>التوقّف عن إنتاج المنتج.</a:t>
            </a:r>
            <a:endParaRPr lang="ar-SA" dirty="0" smtClean="0"/>
          </a:p>
          <a:p>
            <a:pPr lvl="0">
              <a:buNone/>
            </a:pPr>
            <a:endParaRPr lang="en-US" dirty="0" smtClean="0"/>
          </a:p>
          <a:p>
            <a:pPr>
              <a:buNone/>
            </a:pPr>
            <a:r>
              <a:rPr lang="ar-LB" b="1" u="sng" dirty="0" smtClean="0">
                <a:solidFill>
                  <a:srgbClr val="FF0000"/>
                </a:solidFill>
              </a:rPr>
              <a:t>بنهاية حياة المنتج، يمكن إعادة تدويره أو إعادة تدوير جزء منه. </a:t>
            </a:r>
            <a:endParaRPr lang="ar-SA" b="1"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3 14 AM.jpg"/>
          <p:cNvPicPr>
            <a:picLocks noGrp="1" noChangeAspect="1"/>
          </p:cNvPicPr>
          <p:nvPr>
            <p:ph idx="1"/>
          </p:nvPr>
        </p:nvPicPr>
        <p:blipFill>
          <a:blip r:embed="rId2"/>
          <a:stretch>
            <a:fillRect/>
          </a:stretch>
        </p:blipFill>
        <p:spPr>
          <a:xfrm>
            <a:off x="-214346" y="0"/>
            <a:ext cx="9358346" cy="721521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3 33 AM.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LB" b="1" dirty="0">
                <a:solidFill>
                  <a:srgbClr val="FF0000"/>
                </a:solidFill>
              </a:rPr>
              <a:t>خطوات مسح السوق</a:t>
            </a:r>
            <a:r>
              <a:rPr lang="en-US" sz="3600" dirty="0"/>
              <a:t/>
            </a:r>
            <a:br>
              <a:rPr lang="en-US" sz="3600" dirty="0"/>
            </a:br>
            <a:endParaRPr lang="en-US" dirty="0"/>
          </a:p>
        </p:txBody>
      </p:sp>
      <p:sp>
        <p:nvSpPr>
          <p:cNvPr id="3" name="Content Placeholder 2"/>
          <p:cNvSpPr>
            <a:spLocks noGrp="1"/>
          </p:cNvSpPr>
          <p:nvPr>
            <p:ph idx="1"/>
          </p:nvPr>
        </p:nvSpPr>
        <p:spPr>
          <a:xfrm>
            <a:off x="0" y="1052736"/>
            <a:ext cx="8964488" cy="5616624"/>
          </a:xfrm>
        </p:spPr>
        <p:txBody>
          <a:bodyPr>
            <a:normAutofit fontScale="92500" lnSpcReduction="20000"/>
          </a:bodyPr>
          <a:lstStyle/>
          <a:p>
            <a:r>
              <a:rPr lang="ar-LB" dirty="0" smtClean="0"/>
              <a:t>تتضمّن </a:t>
            </a:r>
            <a:r>
              <a:rPr lang="ar-LB" dirty="0"/>
              <a:t>عمليّة مسح السوق الخطوات الآتية:</a:t>
            </a:r>
            <a:endParaRPr lang="en-US" sz="2800" dirty="0"/>
          </a:p>
          <a:p>
            <a:pPr lvl="0"/>
            <a:r>
              <a:rPr lang="ar-LB" dirty="0"/>
              <a:t>تحديد أهداف مسح السوق، وما المعلومات المطلوبة.</a:t>
            </a:r>
            <a:endParaRPr lang="en-US" sz="2800" dirty="0"/>
          </a:p>
          <a:p>
            <a:pPr lvl="0"/>
            <a:r>
              <a:rPr lang="ar-LB" dirty="0"/>
              <a:t>وضع تفاصيل مسح السوق مثل:</a:t>
            </a:r>
            <a:endParaRPr lang="en-US" sz="2800" dirty="0"/>
          </a:p>
          <a:p>
            <a:pPr lvl="1"/>
            <a:r>
              <a:rPr lang="ar-LB" dirty="0"/>
              <a:t>مصادر المعلومات</a:t>
            </a:r>
            <a:endParaRPr lang="en-US" sz="2400" dirty="0"/>
          </a:p>
          <a:p>
            <a:pPr lvl="1"/>
            <a:r>
              <a:rPr lang="ar-LB" dirty="0"/>
              <a:t>الوقت والكلفة اللازمين لإجراء الدراسة</a:t>
            </a:r>
            <a:endParaRPr lang="en-US" sz="2400" dirty="0"/>
          </a:p>
          <a:p>
            <a:pPr lvl="1"/>
            <a:r>
              <a:rPr lang="ar-LB" dirty="0"/>
              <a:t>المنهجيّة الواجب اتباعها لجمع المعلومات</a:t>
            </a:r>
            <a:endParaRPr lang="en-US" sz="2400" dirty="0"/>
          </a:p>
          <a:p>
            <a:pPr lvl="1"/>
            <a:r>
              <a:rPr lang="ar-LB" dirty="0"/>
              <a:t>إعداد خطة تنفيذية</a:t>
            </a:r>
            <a:endParaRPr lang="en-US" sz="2400" dirty="0"/>
          </a:p>
          <a:p>
            <a:pPr lvl="0"/>
            <a:r>
              <a:rPr lang="ar-LB" dirty="0"/>
              <a:t>اختيار العينات، واتخاذ قرارٍ بشأن الاتصالات والزيارات التي ينبغي القيام بها. </a:t>
            </a:r>
            <a:endParaRPr lang="en-US" sz="2800" dirty="0"/>
          </a:p>
          <a:p>
            <a:pPr lvl="0"/>
            <a:r>
              <a:rPr lang="ar-LB" dirty="0"/>
              <a:t>إعداد استجوابات، وتنظيم مقابلات من أجل المسح.</a:t>
            </a:r>
            <a:endParaRPr lang="en-US" sz="2800" dirty="0"/>
          </a:p>
          <a:p>
            <a:pPr lvl="0"/>
            <a:r>
              <a:rPr lang="ar-LB" dirty="0"/>
              <a:t>جمع المعطيات وتحليلها.</a:t>
            </a:r>
            <a:endParaRPr lang="en-US" sz="2800" dirty="0"/>
          </a:p>
          <a:p>
            <a:pPr lvl="0"/>
            <a:r>
              <a:rPr lang="ar-LB" dirty="0"/>
              <a:t>إعداد تقرير بشأن النتائج.</a:t>
            </a:r>
            <a:endParaRPr lang="en-US" sz="2800" dirty="0"/>
          </a:p>
          <a:p>
            <a:endParaRPr lang="en-US" dirty="0"/>
          </a:p>
        </p:txBody>
      </p:sp>
    </p:spTree>
    <p:extLst>
      <p:ext uri="{BB962C8B-B14F-4D97-AF65-F5344CB8AC3E}">
        <p14:creationId xmlns:p14="http://schemas.microsoft.com/office/powerpoint/2010/main" val="251472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LB" b="1" dirty="0">
                <a:solidFill>
                  <a:srgbClr val="FF0000"/>
                </a:solidFill>
              </a:rPr>
              <a:t>مصادر </a:t>
            </a:r>
            <a:r>
              <a:rPr lang="ar-LB" b="1" dirty="0" smtClean="0">
                <a:solidFill>
                  <a:srgbClr val="FF0000"/>
                </a:solidFill>
              </a:rPr>
              <a:t>المعلومات</a:t>
            </a:r>
            <a:endParaRPr lang="en-US" dirty="0">
              <a:solidFill>
                <a:srgbClr val="FF0000"/>
              </a:solidFill>
            </a:endParaRPr>
          </a:p>
        </p:txBody>
      </p:sp>
      <p:sp>
        <p:nvSpPr>
          <p:cNvPr id="3" name="Content Placeholder 2"/>
          <p:cNvSpPr>
            <a:spLocks noGrp="1"/>
          </p:cNvSpPr>
          <p:nvPr>
            <p:ph idx="1"/>
          </p:nvPr>
        </p:nvSpPr>
        <p:spPr>
          <a:xfrm>
            <a:off x="323528" y="1600200"/>
            <a:ext cx="8712968" cy="5141168"/>
          </a:xfrm>
        </p:spPr>
        <p:txBody>
          <a:bodyPr>
            <a:normAutofit/>
          </a:bodyPr>
          <a:lstStyle/>
          <a:p>
            <a:pPr marL="0" indent="0" algn="just">
              <a:buNone/>
            </a:pPr>
            <a:r>
              <a:rPr lang="ar-LB" dirty="0" smtClean="0"/>
              <a:t>يمكن </a:t>
            </a:r>
            <a:r>
              <a:rPr lang="ar-LB" dirty="0"/>
              <a:t>تقسيم مصادر المعلومات إلى:</a:t>
            </a:r>
            <a:endParaRPr lang="en-US" dirty="0"/>
          </a:p>
          <a:p>
            <a:pPr lvl="0" algn="just"/>
            <a:r>
              <a:rPr lang="ar-LB" b="1" dirty="0"/>
              <a:t>مصادر البيانات الأوّليّة:</a:t>
            </a:r>
            <a:r>
              <a:rPr lang="ar-LB" dirty="0"/>
              <a:t> أي المعلومات الناتجة عن الاتصال بالأشخاص المعنيّين مباشرةً بالنشاط ذي الصلة. فلدى إجراء مسحٍ بشأن الأثاث مثلاً، تعد المعلومات التي يعطيها المصنّعون أو البائعون بالجملة مصادر بيانات أوّلية.</a:t>
            </a:r>
            <a:endParaRPr lang="en-US" dirty="0"/>
          </a:p>
          <a:p>
            <a:pPr lvl="0" algn="just"/>
            <a:r>
              <a:rPr lang="ar-LB" b="1" dirty="0"/>
              <a:t>مصادر البيانات الثانويّة: </a:t>
            </a:r>
            <a:r>
              <a:rPr lang="ar-LB" dirty="0"/>
              <a:t>أي المعلومات الموجودة أصلاً التي يمكن استخدامها في المسح. وقد لا تكون هذه المعلومات قد جُمعت لهدفٍ محدّد، ويمكن الحصول عليها من جمعيّات الصناعيّين/التجّار أو في بيانات مطبوعة.</a:t>
            </a:r>
            <a:endParaRPr lang="en-US" dirty="0"/>
          </a:p>
          <a:p>
            <a:pPr algn="just"/>
            <a:endParaRPr lang="en-US" dirty="0"/>
          </a:p>
        </p:txBody>
      </p:sp>
    </p:spTree>
    <p:extLst>
      <p:ext uri="{BB962C8B-B14F-4D97-AF65-F5344CB8AC3E}">
        <p14:creationId xmlns:p14="http://schemas.microsoft.com/office/powerpoint/2010/main" val="179791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3 52 AM.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4 06 AM.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57251"/>
            <a:ext cx="7886700" cy="4632722"/>
          </a:xfrm>
        </p:spPr>
        <p:txBody>
          <a:bodyPr>
            <a:normAutofit/>
          </a:bodyPr>
          <a:lstStyle/>
          <a:p>
            <a:pPr marL="0" indent="0" algn="ctr">
              <a:buNone/>
            </a:pPr>
            <a:r>
              <a:rPr lang="ar-SA" sz="5400" dirty="0">
                <a:solidFill>
                  <a:srgbClr val="FF0000"/>
                </a:solidFill>
              </a:rPr>
              <a:t>انتهى العرض</a:t>
            </a:r>
            <a:endParaRPr lang="en-US" sz="5400" dirty="0">
              <a:solidFill>
                <a:srgbClr val="FF0000"/>
              </a:solidFill>
            </a:endParaRPr>
          </a:p>
          <a:p>
            <a:pPr marL="0" indent="0" algn="ctr">
              <a:buNone/>
            </a:pPr>
            <a:endParaRPr lang="en-US" sz="5400" dirty="0">
              <a:solidFill>
                <a:srgbClr val="FF0000"/>
              </a:solidFill>
            </a:endParaRPr>
          </a:p>
          <a:p>
            <a:pPr marL="0" indent="0" algn="ctr">
              <a:buNone/>
            </a:pPr>
            <a:r>
              <a:rPr lang="ar-SA" sz="5400" dirty="0">
                <a:solidFill>
                  <a:srgbClr val="FF0000"/>
                </a:solidFill>
              </a:rPr>
              <a:t> </a:t>
            </a:r>
          </a:p>
          <a:p>
            <a:pPr marL="0" indent="0" algn="ctr">
              <a:buNone/>
            </a:pPr>
            <a:endParaRPr lang="ar-SA" sz="5400" dirty="0">
              <a:solidFill>
                <a:srgbClr val="FF0000"/>
              </a:solidFill>
            </a:endParaRPr>
          </a:p>
          <a:p>
            <a:pPr marL="0" indent="0" algn="ctr">
              <a:buNone/>
            </a:pPr>
            <a:endParaRPr lang="ar-SA" sz="5400" dirty="0">
              <a:solidFill>
                <a:srgbClr val="FF0000"/>
              </a:solidFill>
            </a:endParaRPr>
          </a:p>
          <a:p>
            <a:pPr marL="0" indent="0" algn="ctr">
              <a:buNone/>
            </a:pPr>
            <a:endParaRPr lang="ar-SA" sz="5400" dirty="0">
              <a:solidFill>
                <a:srgbClr val="FF0000"/>
              </a:solidFill>
            </a:endParaRPr>
          </a:p>
          <a:p>
            <a:pPr marL="0" indent="0" algn="ctr">
              <a:buNone/>
            </a:pPr>
            <a:endParaRPr lang="ar-SA" sz="5400" dirty="0">
              <a:solidFill>
                <a:srgbClr val="FF0000"/>
              </a:solidFill>
            </a:endParaRPr>
          </a:p>
          <a:p>
            <a:pPr marL="0" indent="0" algn="ctr">
              <a:buNone/>
            </a:pPr>
            <a:endParaRPr lang="en-US" sz="5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4000" cy="5042079"/>
          </a:xfrm>
          <a:prstGeom prst="rect">
            <a:avLst/>
          </a:prstGeom>
        </p:spPr>
      </p:pic>
    </p:spTree>
    <p:extLst>
      <p:ext uri="{BB962C8B-B14F-4D97-AF65-F5344CB8AC3E}">
        <p14:creationId xmlns:p14="http://schemas.microsoft.com/office/powerpoint/2010/main" val="268527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LB" b="1" dirty="0" smtClean="0">
                <a:solidFill>
                  <a:srgbClr val="FF0000"/>
                </a:solidFill>
              </a:rPr>
              <a:t>الموضوع(1): اختيار سوق مناسبة</a:t>
            </a:r>
            <a:endParaRPr lang="ar-SA" b="1" dirty="0">
              <a:solidFill>
                <a:srgbClr val="FF0000"/>
              </a:solidFill>
            </a:endParaRPr>
          </a:p>
        </p:txBody>
      </p:sp>
      <p:sp>
        <p:nvSpPr>
          <p:cNvPr id="3" name="عنصر نائب للمحتوى 2"/>
          <p:cNvSpPr>
            <a:spLocks noGrp="1"/>
          </p:cNvSpPr>
          <p:nvPr>
            <p:ph idx="1"/>
          </p:nvPr>
        </p:nvSpPr>
        <p:spPr/>
        <p:txBody>
          <a:bodyPr>
            <a:normAutofit/>
          </a:bodyPr>
          <a:lstStyle/>
          <a:p>
            <a:pPr>
              <a:buNone/>
            </a:pPr>
            <a:r>
              <a:rPr lang="ar-SA" dirty="0" smtClean="0"/>
              <a:t> </a:t>
            </a:r>
            <a:r>
              <a:rPr lang="ar-SA" b="1" dirty="0" smtClean="0">
                <a:solidFill>
                  <a:srgbClr val="FF0000"/>
                </a:solidFill>
              </a:rPr>
              <a:t>  </a:t>
            </a:r>
            <a:r>
              <a:rPr lang="ar-LB" b="1" dirty="0" smtClean="0">
                <a:solidFill>
                  <a:srgbClr val="FF0000"/>
                </a:solidFill>
              </a:rPr>
              <a:t>الأهداف التدريبية</a:t>
            </a:r>
            <a:endParaRPr lang="en-US" sz="2800" b="1" dirty="0" smtClean="0">
              <a:solidFill>
                <a:srgbClr val="FF0000"/>
              </a:solidFill>
            </a:endParaRPr>
          </a:p>
          <a:p>
            <a:pPr lvl="1"/>
            <a:r>
              <a:rPr lang="ar-LB" dirty="0" smtClean="0"/>
              <a:t>تحديد مفهوم السوق والمعلومات الواجب معرفتها عن الزبائن المحتملين.</a:t>
            </a:r>
            <a:endParaRPr lang="en-US" sz="2400" dirty="0" smtClean="0"/>
          </a:p>
          <a:p>
            <a:pPr lvl="1"/>
            <a:r>
              <a:rPr lang="ar-LB" dirty="0" smtClean="0"/>
              <a:t>تحديد مفهوم التسويق وعناصر المزيج التسويقي التي تمكن من تلبية حاجات الزبائن.</a:t>
            </a:r>
            <a:endParaRPr lang="en-US" sz="2400" dirty="0" smtClean="0"/>
          </a:p>
          <a:p>
            <a:pPr lvl="1"/>
            <a:r>
              <a:rPr lang="ar-LB" dirty="0" smtClean="0"/>
              <a:t>تحديد المنافسين وتقييم نقاط قوتهم ونقاط ضعفهم.</a:t>
            </a:r>
            <a:endParaRPr lang="en-US" sz="2400" dirty="0" smtClean="0"/>
          </a:p>
          <a:p>
            <a:pPr lvl="1"/>
            <a:r>
              <a:rPr lang="ar-LB" dirty="0" smtClean="0"/>
              <a:t>تحديد إجراءات مسح السوق.</a:t>
            </a:r>
            <a:endParaRPr lang="en-US" sz="2400" dirty="0" smtClean="0"/>
          </a:p>
          <a:p>
            <a:pPr lvl="1"/>
            <a:r>
              <a:rPr lang="ar-LB" dirty="0" smtClean="0"/>
              <a:t>تحديد الأنشطة الترويجية المناسبة للمؤسسة.</a:t>
            </a:r>
            <a:endParaRPr lang="en-US" sz="2400" dirty="0" smtClean="0"/>
          </a:p>
          <a:p>
            <a:pPr lvl="1"/>
            <a:r>
              <a:rPr lang="ar-LB" dirty="0" smtClean="0"/>
              <a:t>إعداد خطة المبيعات للمؤسسة.</a:t>
            </a:r>
            <a:endParaRPr lang="en-US" sz="2400" dirty="0" smtClean="0"/>
          </a:p>
          <a:p>
            <a:pPr>
              <a:buNone/>
            </a:pP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
            </a:r>
            <a:br>
              <a:rPr lang="ar-SA" b="1" dirty="0" smtClean="0"/>
            </a:br>
            <a:r>
              <a:rPr lang="ar-LB" b="1" dirty="0" smtClean="0">
                <a:solidFill>
                  <a:srgbClr val="FF0000"/>
                </a:solidFill>
              </a:rPr>
              <a:t>تطبيقات المتعلمين على إعداد خطط عمل مؤسساتهم</a:t>
            </a:r>
            <a:r>
              <a:rPr lang="en-US" dirty="0" smtClean="0">
                <a:solidFill>
                  <a:srgbClr val="FF0000"/>
                </a:solidFill>
              </a:rPr>
              <a:t/>
            </a:r>
            <a:br>
              <a:rPr lang="en-US" dirty="0" smtClean="0">
                <a:solidFill>
                  <a:srgbClr val="FF0000"/>
                </a:solidFill>
              </a:rPr>
            </a:br>
            <a:endParaRPr lang="ar-SA" dirty="0">
              <a:solidFill>
                <a:srgbClr val="FF0000"/>
              </a:solidFill>
            </a:endParaRPr>
          </a:p>
        </p:txBody>
      </p:sp>
      <p:sp>
        <p:nvSpPr>
          <p:cNvPr id="3" name="عنصر نائب للمحتوى 2"/>
          <p:cNvSpPr>
            <a:spLocks noGrp="1"/>
          </p:cNvSpPr>
          <p:nvPr>
            <p:ph idx="1"/>
          </p:nvPr>
        </p:nvSpPr>
        <p:spPr/>
        <p:txBody>
          <a:bodyPr/>
          <a:lstStyle/>
          <a:p>
            <a:pPr lvl="0">
              <a:buNone/>
            </a:pPr>
            <a:endParaRPr lang="ar-SA" dirty="0" smtClean="0"/>
          </a:p>
          <a:p>
            <a:pPr lvl="0"/>
            <a:r>
              <a:rPr lang="ar-LB" dirty="0" smtClean="0"/>
              <a:t>خطة المنتج والسعر.</a:t>
            </a:r>
            <a:endParaRPr lang="ar-SA" dirty="0" smtClean="0"/>
          </a:p>
          <a:p>
            <a:pPr lvl="0">
              <a:buNone/>
            </a:pPr>
            <a:endParaRPr lang="en-US" dirty="0" smtClean="0"/>
          </a:p>
          <a:p>
            <a:pPr lvl="0"/>
            <a:r>
              <a:rPr lang="ar-LB" dirty="0" smtClean="0"/>
              <a:t>خطة الترويج.</a:t>
            </a:r>
            <a:endParaRPr lang="ar-SA" dirty="0" smtClean="0"/>
          </a:p>
          <a:p>
            <a:pPr lvl="0">
              <a:buNone/>
            </a:pPr>
            <a:endParaRPr lang="en-US" dirty="0" smtClean="0"/>
          </a:p>
          <a:p>
            <a:pPr lvl="0"/>
            <a:r>
              <a:rPr lang="ar-LB" dirty="0" smtClean="0"/>
              <a:t>خطة المبيعات.</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أسئلة بشأن المعلومات حول السوق</a:t>
            </a:r>
            <a:endParaRPr lang="ar-SA" b="1" dirty="0">
              <a:solidFill>
                <a:srgbClr val="FF0000"/>
              </a:solidFill>
            </a:endParaRPr>
          </a:p>
        </p:txBody>
      </p:sp>
      <p:sp>
        <p:nvSpPr>
          <p:cNvPr id="3" name="عنصر نائب للمحتوى 2"/>
          <p:cNvSpPr>
            <a:spLocks noGrp="1"/>
          </p:cNvSpPr>
          <p:nvPr>
            <p:ph idx="1"/>
          </p:nvPr>
        </p:nvSpPr>
        <p:spPr>
          <a:xfrm>
            <a:off x="457200" y="1428736"/>
            <a:ext cx="8229600" cy="4697427"/>
          </a:xfrm>
        </p:spPr>
        <p:txBody>
          <a:bodyPr>
            <a:noAutofit/>
          </a:bodyPr>
          <a:lstStyle/>
          <a:p>
            <a:pPr>
              <a:buNone/>
            </a:pPr>
            <a:r>
              <a:rPr lang="ar-LB" sz="2000" b="1" dirty="0" smtClean="0"/>
              <a:t>1-  ما هي السوق؟</a:t>
            </a:r>
            <a:endParaRPr lang="ar-SA" sz="2000" b="1" dirty="0" smtClean="0"/>
          </a:p>
          <a:p>
            <a:pPr>
              <a:buNone/>
            </a:pPr>
            <a:endParaRPr lang="en-US" sz="2000" b="1" dirty="0" smtClean="0"/>
          </a:p>
          <a:p>
            <a:pPr>
              <a:buNone/>
            </a:pPr>
            <a:r>
              <a:rPr lang="ar-LB" sz="2000" b="1" dirty="0" smtClean="0"/>
              <a:t>2-  ما الذي ينبغي أن يعرفه الرياديون عن الزبائن المحتملين؟ ومن أين يمكن الحصول على المعلومات عنهم؟</a:t>
            </a:r>
            <a:r>
              <a:rPr lang="ar-SA" sz="2000" b="1" dirty="0" smtClean="0"/>
              <a:t> </a:t>
            </a:r>
          </a:p>
          <a:p>
            <a:pPr>
              <a:buNone/>
            </a:pPr>
            <a:endParaRPr lang="en-US" sz="2000" b="1" dirty="0" smtClean="0"/>
          </a:p>
          <a:p>
            <a:pPr>
              <a:buNone/>
            </a:pPr>
            <a:r>
              <a:rPr lang="ar-LB" sz="2000" b="1" dirty="0" smtClean="0"/>
              <a:t>3-  ما هو التسويق؟</a:t>
            </a:r>
            <a:endParaRPr lang="en-US" sz="2000" b="1" dirty="0" smtClean="0"/>
          </a:p>
          <a:p>
            <a:pPr lvl="0">
              <a:buNone/>
            </a:pPr>
            <a:r>
              <a:rPr lang="ar-LB" sz="2000" b="1" dirty="0" smtClean="0"/>
              <a:t>ما هي دراسة السوق؟</a:t>
            </a:r>
            <a:endParaRPr lang="en-US" sz="2000" b="1" dirty="0" smtClean="0"/>
          </a:p>
          <a:p>
            <a:pPr lvl="0">
              <a:buNone/>
            </a:pPr>
            <a:r>
              <a:rPr lang="ar-LB" sz="2000" b="1" dirty="0" smtClean="0"/>
              <a:t>ما هو التسويق الهادف؟</a:t>
            </a:r>
            <a:endParaRPr lang="en-US" sz="2000" b="1" dirty="0" smtClean="0"/>
          </a:p>
          <a:p>
            <a:pPr lvl="0">
              <a:buNone/>
            </a:pPr>
            <a:r>
              <a:rPr lang="ar-LB" sz="2000" b="1" dirty="0" smtClean="0"/>
              <a:t>ما هي إستراتيجية التسويق؟</a:t>
            </a:r>
            <a:endParaRPr lang="en-US" sz="2000" b="1" dirty="0" smtClean="0"/>
          </a:p>
          <a:p>
            <a:pPr lvl="0">
              <a:buNone/>
            </a:pPr>
            <a:r>
              <a:rPr lang="ar-LB" sz="2000" b="1" dirty="0" smtClean="0"/>
              <a:t>ما هو المزيج التسويقي؟</a:t>
            </a:r>
            <a:endParaRPr lang="ar-SA" sz="2000" b="1" dirty="0" smtClean="0"/>
          </a:p>
          <a:p>
            <a:pPr lvl="0">
              <a:buNone/>
            </a:pPr>
            <a:endParaRPr lang="en-US" sz="2000" b="1" dirty="0" smtClean="0"/>
          </a:p>
          <a:p>
            <a:pPr>
              <a:buNone/>
            </a:pPr>
            <a:r>
              <a:rPr lang="ar-LB" sz="2000" b="1" dirty="0" smtClean="0"/>
              <a:t>4-  كيف يمكن تقييم </a:t>
            </a:r>
            <a:r>
              <a:rPr lang="ar-JO" sz="2000" b="1" dirty="0" err="1" smtClean="0"/>
              <a:t>ال</a:t>
            </a:r>
            <a:r>
              <a:rPr lang="ar-LB" sz="2000" b="1" dirty="0" smtClean="0"/>
              <a:t>أداء التسويقي؟</a:t>
            </a:r>
            <a:endParaRPr lang="ar-SA" sz="2000" b="1" dirty="0" smtClean="0"/>
          </a:p>
          <a:p>
            <a:pPr>
              <a:buNone/>
            </a:pPr>
            <a:endParaRPr lang="en-US" sz="2000" b="1" dirty="0" smtClean="0"/>
          </a:p>
          <a:p>
            <a:pPr>
              <a:buNone/>
            </a:pPr>
            <a:r>
              <a:rPr lang="ar-LB" sz="2000" b="1" dirty="0" smtClean="0"/>
              <a:t>5-  ما العوامل الموثّرة على السوق الاستهلاكية؟ </a:t>
            </a:r>
            <a:endParaRPr lang="en-US" sz="2000" b="1" dirty="0" smtClean="0"/>
          </a:p>
          <a:p>
            <a:pPr>
              <a:buNone/>
            </a:pPr>
            <a:r>
              <a:rPr lang="ar-SA" sz="2000" b="1" dirty="0" smtClean="0"/>
              <a:t/>
            </a:r>
            <a:br>
              <a:rPr lang="ar-SA" sz="2000" b="1" dirty="0" smtClean="0"/>
            </a:br>
            <a:r>
              <a:rPr lang="ar-LB" sz="2000" b="1" dirty="0" smtClean="0"/>
              <a:t> </a:t>
            </a:r>
            <a:endParaRPr lang="en-US" sz="2000" b="1" dirty="0" smtClean="0"/>
          </a:p>
          <a:p>
            <a:pPr>
              <a:buNone/>
            </a:pPr>
            <a:endParaRPr lang="ar-SA"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9036496" cy="6984776"/>
          </a:xfrm>
        </p:spPr>
      </p:pic>
    </p:spTree>
    <p:extLst>
      <p:ext uri="{BB962C8B-B14F-4D97-AF65-F5344CB8AC3E}">
        <p14:creationId xmlns:p14="http://schemas.microsoft.com/office/powerpoint/2010/main" val="308590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2 04 AM.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2 33 AM.jpg"/>
          <p:cNvPicPr>
            <a:picLocks noGrp="1" noChangeAspect="1"/>
          </p:cNvPicPr>
          <p:nvPr>
            <p:ph idx="1"/>
          </p:nvPr>
        </p:nvPicPr>
        <p:blipFill>
          <a:blip r:embed="rId2"/>
          <a:stretch>
            <a:fillRect/>
          </a:stretch>
        </p:blipFill>
        <p:spPr>
          <a:xfrm>
            <a:off x="0" y="0"/>
            <a:ext cx="9143999" cy="70723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hoto 9-16-18, 10 42 52 AM.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1- مرحلة إدخال المنتج إلى السوق</a:t>
            </a:r>
            <a:r>
              <a:rPr lang="en-US" b="1" dirty="0" smtClean="0">
                <a:solidFill>
                  <a:srgbClr val="FF0000"/>
                </a:solidFill>
              </a:rPr>
              <a:t>Introduction stage</a:t>
            </a:r>
            <a:endParaRPr lang="ar-SA" dirty="0">
              <a:solidFill>
                <a:srgbClr val="FF0000"/>
              </a:solidFill>
            </a:endParaRPr>
          </a:p>
        </p:txBody>
      </p:sp>
      <p:sp>
        <p:nvSpPr>
          <p:cNvPr id="3" name="عنصر نائب للمحتوى 2"/>
          <p:cNvSpPr>
            <a:spLocks noGrp="1"/>
          </p:cNvSpPr>
          <p:nvPr>
            <p:ph idx="1"/>
          </p:nvPr>
        </p:nvSpPr>
        <p:spPr/>
        <p:txBody>
          <a:bodyPr/>
          <a:lstStyle/>
          <a:p>
            <a:pPr lvl="0"/>
            <a:r>
              <a:rPr lang="ar-LB" dirty="0" smtClean="0"/>
              <a:t>يتم إعطاء المنتج اسماً تجارياً؛</a:t>
            </a:r>
            <a:endParaRPr lang="en-US" dirty="0" smtClean="0"/>
          </a:p>
          <a:p>
            <a:pPr lvl="0"/>
            <a:r>
              <a:rPr lang="ar-LB" dirty="0" smtClean="0"/>
              <a:t>قد يكون السعر منخفضاً لتكوين حصة من السوق بشكلٍ سريع؛</a:t>
            </a:r>
            <a:endParaRPr lang="en-US" dirty="0" smtClean="0"/>
          </a:p>
          <a:p>
            <a:pPr lvl="0"/>
            <a:r>
              <a:rPr lang="ar-LB" dirty="0" smtClean="0"/>
              <a:t>يكون (مكان) التوزيع اختياري إلى أن يظهر المستهلكون تقبّلهم للمنتج؛</a:t>
            </a:r>
            <a:endParaRPr lang="en-US" dirty="0" smtClean="0"/>
          </a:p>
          <a:p>
            <a:pPr lvl="0"/>
            <a:r>
              <a:rPr lang="ar-LB" dirty="0" smtClean="0"/>
              <a:t>يهدف الترويج إلى زيادة التوعية بشأن المنتج وإلى إطلاع المستهلكين المحتملين عليه.</a:t>
            </a:r>
            <a:endParaRPr lang="en-US" dirty="0" smtClean="0"/>
          </a:p>
          <a:p>
            <a:pPr>
              <a:buNone/>
            </a:pP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517</Words>
  <Application>Microsoft Office PowerPoint</Application>
  <PresentationFormat>On-screen Show (4:3)</PresentationFormat>
  <Paragraphs>85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سمة Office</vt:lpstr>
      <vt:lpstr>       برنامج كاب: تعرّف إلى عالم الأعمال KNOW ABOUT BUSINESS (KAB) ريادة الأعمال (2)</vt:lpstr>
      <vt:lpstr>الموضوع(1): اختيار سوق مناسبة</vt:lpstr>
      <vt:lpstr> تطبيقات المتعلمين على إعداد خطط عمل مؤسساتهم </vt:lpstr>
      <vt:lpstr>أسئلة بشأن المعلومات حول السوق</vt:lpstr>
      <vt:lpstr>PowerPoint Presentation</vt:lpstr>
      <vt:lpstr>PowerPoint Presentation</vt:lpstr>
      <vt:lpstr>PowerPoint Presentation</vt:lpstr>
      <vt:lpstr>PowerPoint Presentation</vt:lpstr>
      <vt:lpstr>1- مرحلة إدخال المنتج إلى السوقIntroduction stage</vt:lpstr>
      <vt:lpstr>2- مرحلة النمو Growth stage </vt:lpstr>
      <vt:lpstr>3- مرحلة النضوج Maturity stage</vt:lpstr>
      <vt:lpstr>4- مرحلة التراجع Decline stage</vt:lpstr>
      <vt:lpstr>PowerPoint Presentation</vt:lpstr>
      <vt:lpstr>PowerPoint Presentation</vt:lpstr>
      <vt:lpstr>خطوات مسح السوق </vt:lpstr>
      <vt:lpstr>مصادر المعلومات</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الموضوع(1): اختيار سوق مناسبة</dc:title>
  <dc:creator>laptop center</dc:creator>
  <cp:lastModifiedBy>hp</cp:lastModifiedBy>
  <cp:revision>5</cp:revision>
  <dcterms:created xsi:type="dcterms:W3CDTF">2018-09-15T20:58:45Z</dcterms:created>
  <dcterms:modified xsi:type="dcterms:W3CDTF">2021-03-07T10:13:04Z</dcterms:modified>
</cp:coreProperties>
</file>