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08" r:id="rId1"/>
  </p:sldMasterIdLst>
  <p:sldIdLst>
    <p:sldId id="256" r:id="rId2"/>
    <p:sldId id="288" r:id="rId3"/>
    <p:sldId id="293" r:id="rId4"/>
    <p:sldId id="294" r:id="rId5"/>
    <p:sldId id="295" r:id="rId6"/>
    <p:sldId id="296" r:id="rId7"/>
    <p:sldId id="297" r:id="rId8"/>
    <p:sldId id="298" r:id="rId9"/>
    <p:sldId id="299" r:id="rId10"/>
    <p:sldId id="300" r:id="rId11"/>
    <p:sldId id="301" r:id="rId12"/>
    <p:sldId id="302" r:id="rId13"/>
    <p:sldId id="304" r:id="rId14"/>
    <p:sldId id="303" r:id="rId15"/>
    <p:sldId id="305" r:id="rId16"/>
    <p:sldId id="306" r:id="rId17"/>
    <p:sldId id="307" r:id="rId18"/>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p:scale>
          <a:sx n="76" d="100"/>
          <a:sy n="76" d="100"/>
        </p:scale>
        <p:origin x="228" y="63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380CB36B-BF14-45E6-970E-81FD69AA026C}" type="datetimeFigureOut">
              <a:rPr lang="ar-SA" smtClean="0"/>
              <a:pPr/>
              <a:t>04/03/1442</a:t>
            </a:fld>
            <a:endParaRPr lang="ar-SA"/>
          </a:p>
        </p:txBody>
      </p:sp>
      <p:sp>
        <p:nvSpPr>
          <p:cNvPr id="19" name="Footer Placeholder 18"/>
          <p:cNvSpPr>
            <a:spLocks noGrp="1"/>
          </p:cNvSpPr>
          <p:nvPr>
            <p:ph type="ftr" sz="quarter" idx="11"/>
          </p:nvPr>
        </p:nvSpPr>
        <p:spPr/>
        <p:txBody>
          <a:bodyPr/>
          <a:lstStyle/>
          <a:p>
            <a:endParaRPr lang="ar-SA"/>
          </a:p>
        </p:txBody>
      </p:sp>
      <p:sp>
        <p:nvSpPr>
          <p:cNvPr id="27" name="Slide Number Placeholder 26"/>
          <p:cNvSpPr>
            <a:spLocks noGrp="1"/>
          </p:cNvSpPr>
          <p:nvPr>
            <p:ph type="sldNum" sz="quarter" idx="12"/>
          </p:nvPr>
        </p:nvSpPr>
        <p:spPr/>
        <p:txBody>
          <a:bodyPr/>
          <a:lstStyle/>
          <a:p>
            <a:fld id="{337189A7-AAAD-4D23-8723-C31B0F56FE7A}"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80CB36B-BF14-45E6-970E-81FD69AA026C}" type="datetimeFigureOut">
              <a:rPr lang="ar-SA" smtClean="0"/>
              <a:pPr/>
              <a:t>04/03/1442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337189A7-AAAD-4D23-8723-C31B0F56FE7A}"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80CB36B-BF14-45E6-970E-81FD69AA026C}" type="datetimeFigureOut">
              <a:rPr lang="ar-SA" smtClean="0"/>
              <a:pPr/>
              <a:t>04/03/1442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337189A7-AAAD-4D23-8723-C31B0F56FE7A}"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80CB36B-BF14-45E6-970E-81FD69AA026C}" type="datetimeFigureOut">
              <a:rPr lang="ar-SA" smtClean="0"/>
              <a:pPr/>
              <a:t>04/03/1442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337189A7-AAAD-4D23-8723-C31B0F56FE7A}"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380CB36B-BF14-45E6-970E-81FD69AA026C}" type="datetimeFigureOut">
              <a:rPr lang="ar-SA" smtClean="0"/>
              <a:pPr/>
              <a:t>04/03/1442</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337189A7-AAAD-4D23-8723-C31B0F56FE7A}"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80CB36B-BF14-45E6-970E-81FD69AA026C}" type="datetimeFigureOut">
              <a:rPr lang="ar-SA" smtClean="0"/>
              <a:pPr/>
              <a:t>04/03/1442</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337189A7-AAAD-4D23-8723-C31B0F56FE7A}"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380CB36B-BF14-45E6-970E-81FD69AA026C}" type="datetimeFigureOut">
              <a:rPr lang="ar-SA" smtClean="0"/>
              <a:pPr/>
              <a:t>04/03/1442</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337189A7-AAAD-4D23-8723-C31B0F56FE7A}"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80CB36B-BF14-45E6-970E-81FD69AA026C}" type="datetimeFigureOut">
              <a:rPr lang="ar-SA" smtClean="0"/>
              <a:pPr/>
              <a:t>04/03/1442</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337189A7-AAAD-4D23-8723-C31B0F56FE7A}"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0CB36B-BF14-45E6-970E-81FD69AA026C}" type="datetimeFigureOut">
              <a:rPr lang="ar-SA" smtClean="0"/>
              <a:pPr/>
              <a:t>04/03/1442</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337189A7-AAAD-4D23-8723-C31B0F56FE7A}"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80CB36B-BF14-45E6-970E-81FD69AA026C}" type="datetimeFigureOut">
              <a:rPr lang="ar-SA" smtClean="0"/>
              <a:pPr/>
              <a:t>04/03/1442</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337189A7-AAAD-4D23-8723-C31B0F56FE7A}"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80CB36B-BF14-45E6-970E-81FD69AA026C}" type="datetimeFigureOut">
              <a:rPr lang="ar-SA" smtClean="0"/>
              <a:pPr/>
              <a:t>04/03/1442</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a:xfrm>
            <a:off x="8077200" y="6356350"/>
            <a:ext cx="609600" cy="365125"/>
          </a:xfrm>
        </p:spPr>
        <p:txBody>
          <a:bodyPr/>
          <a:lstStyle/>
          <a:p>
            <a:fld id="{337189A7-AAAD-4D23-8723-C31B0F56FE7A}" type="slidenum">
              <a:rPr lang="ar-SA" smtClean="0"/>
              <a:pPr/>
              <a:t>‹#›</a:t>
            </a:fld>
            <a:endParaRPr lang="ar-SA"/>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80CB36B-BF14-45E6-970E-81FD69AA026C}" type="datetimeFigureOut">
              <a:rPr lang="ar-SA" smtClean="0"/>
              <a:pPr/>
              <a:t>04/03/1442</a:t>
            </a:fld>
            <a:endParaRPr lang="ar-SA"/>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37189A7-AAAD-4D23-8723-C31B0F56FE7A}" type="slidenum">
              <a:rPr lang="ar-SA" smtClean="0"/>
              <a:pPr/>
              <a:t>‹#›</a:t>
            </a:fld>
            <a:endParaRPr lang="ar-SA"/>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371600"/>
            <a:ext cx="7851648" cy="3276600"/>
          </a:xfrm>
        </p:spPr>
        <p:txBody>
          <a:bodyPr>
            <a:noAutofit/>
          </a:bodyPr>
          <a:lstStyle/>
          <a:p>
            <a:pPr algn="ctr"/>
            <a:r>
              <a:rPr lang="ar-SA" sz="9600" dirty="0" smtClean="0">
                <a:solidFill>
                  <a:srgbClr val="FF0000"/>
                </a:solidFill>
              </a:rPr>
              <a:t/>
            </a:r>
            <a:br>
              <a:rPr lang="ar-SA" sz="9600" dirty="0" smtClean="0">
                <a:solidFill>
                  <a:srgbClr val="FF0000"/>
                </a:solidFill>
              </a:rPr>
            </a:br>
            <a:r>
              <a:rPr lang="ar-SA" sz="9600" dirty="0">
                <a:solidFill>
                  <a:srgbClr val="FF0000"/>
                </a:solidFill>
              </a:rPr>
              <a:t/>
            </a:r>
            <a:br>
              <a:rPr lang="ar-SA" sz="9600" dirty="0">
                <a:solidFill>
                  <a:srgbClr val="FF0000"/>
                </a:solidFill>
              </a:rPr>
            </a:br>
            <a:r>
              <a:rPr lang="ar-SA" sz="9600" dirty="0" smtClean="0">
                <a:solidFill>
                  <a:srgbClr val="FF0000"/>
                </a:solidFill>
              </a:rPr>
              <a:t/>
            </a:r>
            <a:br>
              <a:rPr lang="ar-SA" sz="9600" dirty="0" smtClean="0">
                <a:solidFill>
                  <a:srgbClr val="FF0000"/>
                </a:solidFill>
              </a:rPr>
            </a:br>
            <a:r>
              <a:rPr lang="ar-SA" sz="9600" dirty="0" smtClean="0">
                <a:solidFill>
                  <a:srgbClr val="FF0000"/>
                </a:solidFill>
              </a:rPr>
              <a:t>الحروب الاسرائيلية </a:t>
            </a:r>
            <a:r>
              <a:rPr lang="ar-SA" sz="9600" dirty="0" smtClean="0">
                <a:solidFill>
                  <a:srgbClr val="FF0000"/>
                </a:solidFill>
              </a:rPr>
              <a:t>العربية</a:t>
            </a:r>
            <a:r>
              <a:rPr lang="en-US" sz="9600" dirty="0" smtClean="0">
                <a:solidFill>
                  <a:srgbClr val="FF0000"/>
                </a:solidFill>
              </a:rPr>
              <a:t/>
            </a:r>
            <a:br>
              <a:rPr lang="en-US" sz="9600" dirty="0" smtClean="0">
                <a:solidFill>
                  <a:srgbClr val="FF0000"/>
                </a:solidFill>
              </a:rPr>
            </a:br>
            <a:r>
              <a:rPr lang="ar-SA" sz="9600" smtClean="0">
                <a:solidFill>
                  <a:srgbClr val="FF0000"/>
                </a:solidFill>
              </a:rPr>
              <a:t>1973-1982</a:t>
            </a:r>
            <a:endParaRPr lang="ar-SA" sz="9600" dirty="0">
              <a:solidFill>
                <a:srgbClr val="FF0000"/>
              </a:solidFill>
            </a:endParaRPr>
          </a:p>
        </p:txBody>
      </p:sp>
      <p:sp>
        <p:nvSpPr>
          <p:cNvPr id="3" name="Subtitle 2"/>
          <p:cNvSpPr>
            <a:spLocks noGrp="1"/>
          </p:cNvSpPr>
          <p:nvPr>
            <p:ph type="subTitle" idx="1"/>
          </p:nvPr>
        </p:nvSpPr>
        <p:spPr>
          <a:xfrm>
            <a:off x="533400" y="4572000"/>
            <a:ext cx="7854696" cy="409136"/>
          </a:xfrm>
        </p:spPr>
        <p:txBody>
          <a:bodyPr>
            <a:normAutofit fontScale="92500" lnSpcReduction="20000"/>
          </a:bodyPr>
          <a:lstStyle/>
          <a:p>
            <a:endParaRPr lang="ar-SA" dirty="0"/>
          </a:p>
        </p:txBody>
      </p:sp>
    </p:spTree>
  </p:cSld>
  <p:clrMapOvr>
    <a:masterClrMapping/>
  </p:clrMapOvr>
  <p:transition>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smtClean="0"/>
              <a:t>العوامل الممهدة للحرب</a:t>
            </a:r>
            <a:endParaRPr lang="ar-SA" dirty="0"/>
          </a:p>
        </p:txBody>
      </p:sp>
      <p:sp>
        <p:nvSpPr>
          <p:cNvPr id="3" name="Content Placeholder 2"/>
          <p:cNvSpPr>
            <a:spLocks noGrp="1"/>
          </p:cNvSpPr>
          <p:nvPr>
            <p:ph idx="1"/>
          </p:nvPr>
        </p:nvSpPr>
        <p:spPr/>
        <p:txBody>
          <a:bodyPr/>
          <a:lstStyle/>
          <a:p>
            <a:r>
              <a:rPr lang="ar-SA" dirty="0" smtClean="0"/>
              <a:t>تزايد قوة منظمة تحرير</a:t>
            </a:r>
          </a:p>
          <a:p>
            <a:r>
              <a:rPr lang="ar-SA" dirty="0" smtClean="0"/>
              <a:t> تدهور العلاقات اللبنانية الفلسطينية: تزايد المواجهات بين الجيش اللبناني والمقاومة والمعاملة التمييزية بحق الفلسطينيين.</a:t>
            </a:r>
          </a:p>
          <a:p>
            <a:r>
              <a:rPr lang="ar-SA" dirty="0" smtClean="0"/>
              <a:t>التركيبة الطائفية للحكومة والمجتمع</a:t>
            </a:r>
          </a:p>
          <a:p>
            <a:r>
              <a:rPr lang="ar-SA" dirty="0" smtClean="0"/>
              <a:t>تشكيل المليشيات الحزبية.</a:t>
            </a:r>
          </a:p>
          <a:p>
            <a:r>
              <a:rPr lang="ar-SA" dirty="0" smtClean="0"/>
              <a:t>اليد الخفية لاسرائيل: ضرب الاقتصاد اللبناني، زعزعة استقرار لبنان، احداث خلخلة في التوازن الاقليمي لصالح اسرائيل، زعزعة الاستقرار الاقليمي، توجيه ضربة للمقاومة الفلسطينية.</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smtClean="0"/>
              <a:t>استراتيجية اسرائيل</a:t>
            </a:r>
            <a:endParaRPr lang="ar-SA" dirty="0"/>
          </a:p>
        </p:txBody>
      </p:sp>
      <p:sp>
        <p:nvSpPr>
          <p:cNvPr id="3" name="Content Placeholder 2"/>
          <p:cNvSpPr>
            <a:spLocks noGrp="1"/>
          </p:cNvSpPr>
          <p:nvPr>
            <p:ph idx="1"/>
          </p:nvPr>
        </p:nvSpPr>
        <p:spPr/>
        <p:txBody>
          <a:bodyPr/>
          <a:lstStyle/>
          <a:p>
            <a:pPr algn="just"/>
            <a:r>
              <a:rPr lang="ar-SA" sz="3600" dirty="0" smtClean="0"/>
              <a:t>اغراق لبنان في حرب اهلية دموية ومدمرة لتحقيق هدفين: ايجاد بيئة معادية للللمقاومة الفلسطينية وتشويه صورة المقاومة.</a:t>
            </a:r>
          </a:p>
          <a:p>
            <a:pPr algn="just"/>
            <a:r>
              <a:rPr lang="ar-SA" sz="3600" dirty="0" smtClean="0"/>
              <a:t>تأمين دعم الوايات المتحدة في احتواء مكاسب المنظمة وعزلها دوليا.</a:t>
            </a:r>
          </a:p>
          <a:p>
            <a:endParaRPr lang="ar-SA"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smtClean="0"/>
              <a:t>اجتياح 1978</a:t>
            </a:r>
            <a:endParaRPr lang="ar-SA" dirty="0"/>
          </a:p>
        </p:txBody>
      </p:sp>
      <p:sp>
        <p:nvSpPr>
          <p:cNvPr id="3" name="Content Placeholder 2"/>
          <p:cNvSpPr>
            <a:spLocks noGrp="1"/>
          </p:cNvSpPr>
          <p:nvPr>
            <p:ph idx="1"/>
          </p:nvPr>
        </p:nvSpPr>
        <p:spPr/>
        <p:txBody>
          <a:bodyPr/>
          <a:lstStyle/>
          <a:p>
            <a:pPr algn="just"/>
            <a:r>
              <a:rPr lang="ar-SA" sz="3200" dirty="0" smtClean="0"/>
              <a:t>احتلت اسرائيل جنوب لبنان حتى نهر الليطاني ودفعت بقوات المنظمة المنتشرة في الجنوب الى شمال النهر.</a:t>
            </a:r>
          </a:p>
          <a:p>
            <a:pPr algn="just"/>
            <a:r>
              <a:rPr lang="ar-SA" sz="3200" dirty="0" smtClean="0"/>
              <a:t>جاء العدوان كما قالت اسرائيل ردا على عملية الطريق الساحلي التي نفذتها مجموعة فلسطينية بقيادة دلال المغربي لأدت الى مقتل 37 اسرائيلي وجرح 76 </a:t>
            </a:r>
          </a:p>
          <a:p>
            <a:pPr algn="just"/>
            <a:r>
              <a:rPr lang="ar-SA" sz="3200" dirty="0" smtClean="0"/>
              <a:t>اقامت اسرائيل منطقة الحزام الأمني وأوكلت جزء من مهمة الامن لجيش لبنان الجنوبي بقيادة الضابط المنشق سعد حداد.</a:t>
            </a:r>
          </a:p>
          <a:p>
            <a:pPr>
              <a:buNone/>
            </a:pPr>
            <a:endParaRPr lang="ar-SA"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smtClean="0"/>
              <a:t>زيارة السادات لاسرائيل</a:t>
            </a:r>
            <a:endParaRPr lang="ar-SA" dirty="0"/>
          </a:p>
        </p:txBody>
      </p:sp>
      <p:sp>
        <p:nvSpPr>
          <p:cNvPr id="3" name="Content Placeholder 2"/>
          <p:cNvSpPr>
            <a:spLocks noGrp="1"/>
          </p:cNvSpPr>
          <p:nvPr>
            <p:ph idx="1"/>
          </p:nvPr>
        </p:nvSpPr>
        <p:spPr/>
        <p:txBody>
          <a:bodyPr>
            <a:normAutofit/>
          </a:bodyPr>
          <a:lstStyle/>
          <a:p>
            <a:pPr algn="just"/>
            <a:r>
              <a:rPr lang="ar-SA" sz="3600" dirty="0" smtClean="0"/>
              <a:t>زار السادات اسرائيل في 19 تشرين 1977 والتي شكلت بداية الدخول في مفاوضات مباشرة تحت رعاية امريكا.</a:t>
            </a:r>
          </a:p>
          <a:p>
            <a:pPr algn="just"/>
            <a:r>
              <a:rPr lang="ar-SA" sz="3600" dirty="0" smtClean="0"/>
              <a:t>عكست الزيارة رغبة مصر في استعادة اراضيها بأي ثمن وحتى على حساب القضايا العربية</a:t>
            </a:r>
            <a:endParaRPr lang="ar-SA" sz="36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smtClean="0"/>
              <a:t>اتفاقيتي كامب ديفد </a:t>
            </a:r>
            <a:endParaRPr lang="ar-SA" dirty="0"/>
          </a:p>
        </p:txBody>
      </p:sp>
      <p:sp>
        <p:nvSpPr>
          <p:cNvPr id="3" name="Content Placeholder 2"/>
          <p:cNvSpPr>
            <a:spLocks noGrp="1"/>
          </p:cNvSpPr>
          <p:nvPr>
            <p:ph idx="1"/>
          </p:nvPr>
        </p:nvSpPr>
        <p:spPr/>
        <p:txBody>
          <a:bodyPr>
            <a:noAutofit/>
          </a:bodyPr>
          <a:lstStyle/>
          <a:p>
            <a:pPr algn="just"/>
            <a:r>
              <a:rPr lang="ar-SA" sz="2800" dirty="0" smtClean="0"/>
              <a:t>في السابع عشر من ايلول 1978 توصلت مصر واسرائيل الى اتفاقيتي كامب ديفيد:</a:t>
            </a:r>
          </a:p>
          <a:p>
            <a:pPr algn="just"/>
            <a:r>
              <a:rPr lang="ar-SA" sz="2800" dirty="0" smtClean="0"/>
              <a:t>اطار سلام منفرد بين مصر واسرائيل</a:t>
            </a:r>
          </a:p>
          <a:p>
            <a:pPr algn="just"/>
            <a:r>
              <a:rPr lang="ar-SA" sz="2800" dirty="0" smtClean="0"/>
              <a:t>اطار سلام في الشرق الاوسط يتألف من شقين: حكم ذاتي في الضفة الغربية وقطاع غزة. اتفاقيات مشابهة مع الأردن وسوريا ولبنان.</a:t>
            </a:r>
          </a:p>
          <a:p>
            <a:pPr algn="just"/>
            <a:r>
              <a:rPr lang="ar-SA" sz="2800" dirty="0" smtClean="0"/>
              <a:t>تنكرت الاتفاقية بالكامل لحقوق الشعب الفلسطيني بتقرير مصيره بنفسه واكتفت بالاشارة الى حقه بالمشاركة بتقرير مستقبله في اطار المحادثات الرباعية المتعددة التي تشمل ايضا اسرائيل.</a:t>
            </a:r>
            <a:endParaRPr lang="ar-SA" sz="2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SA" dirty="0" smtClean="0"/>
              <a:t>حرب 1982</a:t>
            </a:r>
            <a:endParaRPr lang="ar-SA" dirty="0"/>
          </a:p>
        </p:txBody>
      </p:sp>
      <p:sp>
        <p:nvSpPr>
          <p:cNvPr id="3" name="Content Placeholder 2"/>
          <p:cNvSpPr>
            <a:spLocks noGrp="1"/>
          </p:cNvSpPr>
          <p:nvPr>
            <p:ph idx="1"/>
          </p:nvPr>
        </p:nvSpPr>
        <p:spPr/>
        <p:txBody>
          <a:bodyPr>
            <a:normAutofit/>
          </a:bodyPr>
          <a:lstStyle/>
          <a:p>
            <a:pPr algn="just"/>
            <a:r>
              <a:rPr lang="ar-SA" sz="3600" dirty="0" smtClean="0"/>
              <a:t>جاءت بعد قيام مجموعة فلسطينية يتزعمها ابو نضال باغتيال السفير الاسرائيلي في بريطانيا</a:t>
            </a:r>
          </a:p>
          <a:p>
            <a:pPr algn="just"/>
            <a:r>
              <a:rPr lang="ar-SA" sz="3600" dirty="0" smtClean="0"/>
              <a:t>اهداف الحرب: </a:t>
            </a:r>
          </a:p>
          <a:p>
            <a:pPr algn="just"/>
            <a:r>
              <a:rPr lang="ar-SA" sz="3600" dirty="0" smtClean="0"/>
              <a:t>اقامة معاهدة سلام مع لبنان</a:t>
            </a:r>
          </a:p>
          <a:p>
            <a:pPr algn="just"/>
            <a:r>
              <a:rPr lang="ar-SA" sz="3600" dirty="0" smtClean="0"/>
              <a:t>توسيع منطقة الحزام الامني الذي اوجدته اسرائيل عام 1978</a:t>
            </a:r>
          </a:p>
          <a:p>
            <a:pPr algn="just"/>
            <a:r>
              <a:rPr lang="ar-SA" sz="3600" dirty="0" smtClean="0"/>
              <a:t>ضرب البنية التحتية للمقاومة الفلسطينية</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smtClean="0"/>
              <a:t>العوامل الممهدة للحرب</a:t>
            </a:r>
            <a:endParaRPr lang="ar-SA" dirty="0"/>
          </a:p>
        </p:txBody>
      </p:sp>
      <p:sp>
        <p:nvSpPr>
          <p:cNvPr id="3" name="Content Placeholder 2"/>
          <p:cNvSpPr>
            <a:spLocks noGrp="1"/>
          </p:cNvSpPr>
          <p:nvPr>
            <p:ph idx="1"/>
          </p:nvPr>
        </p:nvSpPr>
        <p:spPr/>
        <p:txBody>
          <a:bodyPr>
            <a:normAutofit/>
          </a:bodyPr>
          <a:lstStyle/>
          <a:p>
            <a:pPr algn="just"/>
            <a:r>
              <a:rPr lang="ar-SA" sz="3600" dirty="0" smtClean="0"/>
              <a:t>اندلاع الحرب العراقية الايراينية</a:t>
            </a:r>
          </a:p>
          <a:p>
            <a:pPr algn="just"/>
            <a:r>
              <a:rPr lang="ar-SA" sz="3600" dirty="0" smtClean="0"/>
              <a:t>مجيء الرئيس الأمريكي رونالد ريغان للسلطة عام 1981</a:t>
            </a:r>
          </a:p>
          <a:p>
            <a:pPr algn="just"/>
            <a:r>
              <a:rPr lang="ar-SA" sz="3600" dirty="0" smtClean="0"/>
              <a:t>معاهدة السلام الاسرائيلية المصرية</a:t>
            </a:r>
            <a:endParaRPr lang="ar-SA" sz="36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smtClean="0"/>
              <a:t>نتائج الحرب</a:t>
            </a:r>
            <a:endParaRPr lang="ar-SA" dirty="0"/>
          </a:p>
        </p:txBody>
      </p:sp>
      <p:sp>
        <p:nvSpPr>
          <p:cNvPr id="3" name="Content Placeholder 2"/>
          <p:cNvSpPr>
            <a:spLocks noGrp="1"/>
          </p:cNvSpPr>
          <p:nvPr>
            <p:ph idx="1"/>
          </p:nvPr>
        </p:nvSpPr>
        <p:spPr/>
        <p:txBody>
          <a:bodyPr>
            <a:normAutofit/>
          </a:bodyPr>
          <a:lstStyle/>
          <a:p>
            <a:pPr algn="just"/>
            <a:r>
              <a:rPr lang="ar-SA" sz="3200" dirty="0" smtClean="0"/>
              <a:t>ضرب بنية المنظمة واخراج قواتها من لبنان</a:t>
            </a:r>
          </a:p>
          <a:p>
            <a:pPr algn="just"/>
            <a:r>
              <a:rPr lang="ar-SA" sz="3200" dirty="0" smtClean="0"/>
              <a:t>رفع الحماية عن المخيمات الأمر الذي ادى لوقوع مجرزة صبرا وشاتيلا في 17 ايلول 1982 وادت الى مقتل 3 الاف فلسطيني.</a:t>
            </a:r>
          </a:p>
          <a:p>
            <a:pPr algn="just"/>
            <a:r>
              <a:rPr lang="ar-SA" sz="3200" dirty="0" smtClean="0"/>
              <a:t>حدوث انشقاق داخل حركة فتح</a:t>
            </a:r>
          </a:p>
          <a:p>
            <a:pPr algn="just"/>
            <a:r>
              <a:rPr lang="ar-SA" sz="3200" dirty="0" smtClean="0"/>
              <a:t>تدهول العلاقات السورية اللبنانية</a:t>
            </a:r>
          </a:p>
          <a:p>
            <a:pPr algn="just"/>
            <a:r>
              <a:rPr lang="ar-SA" sz="3200" dirty="0" smtClean="0"/>
              <a:t>فشلت اسرائيل في عقد صلح مع لبنان.</a:t>
            </a:r>
            <a:endParaRPr lang="ar-SA" sz="3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smtClean="0"/>
              <a:t>حرب 1973</a:t>
            </a:r>
            <a:endParaRPr lang="ar-SA" dirty="0"/>
          </a:p>
        </p:txBody>
      </p:sp>
      <p:sp>
        <p:nvSpPr>
          <p:cNvPr id="3" name="Content Placeholder 2"/>
          <p:cNvSpPr>
            <a:spLocks noGrp="1"/>
          </p:cNvSpPr>
          <p:nvPr>
            <p:ph idx="1"/>
          </p:nvPr>
        </p:nvSpPr>
        <p:spPr/>
        <p:txBody>
          <a:bodyPr/>
          <a:lstStyle/>
          <a:p>
            <a:pPr algn="just"/>
            <a:r>
              <a:rPr lang="ar-SA" sz="3600" dirty="0" smtClean="0"/>
              <a:t>هي الحرب العربية الاسرائيلي الرابعة  وقعت في 6 تشرين الأول أكتوبر 1973 وتوقفت يوم 28 من الشهر نفسه.</a:t>
            </a:r>
          </a:p>
          <a:p>
            <a:pPr algn="just"/>
            <a:r>
              <a:rPr lang="ar-SA" sz="3600" dirty="0" smtClean="0"/>
              <a:t>سميت الحرب بعدة مسميات: حرب اكتوبر، حرب تشرين، حرب يوم الغفران، حرب رمضان لوقوعها في العاشر من الشهر الفضيل.</a:t>
            </a:r>
          </a:p>
          <a:p>
            <a:endParaRPr lang="ar-SA"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smtClean="0"/>
              <a:t>العوامل التي أدت لوقوع الحرب</a:t>
            </a:r>
            <a:endParaRPr lang="ar-SA" dirty="0"/>
          </a:p>
        </p:txBody>
      </p:sp>
      <p:sp>
        <p:nvSpPr>
          <p:cNvPr id="3" name="Content Placeholder 2"/>
          <p:cNvSpPr>
            <a:spLocks noGrp="1"/>
          </p:cNvSpPr>
          <p:nvPr>
            <p:ph idx="1"/>
          </p:nvPr>
        </p:nvSpPr>
        <p:spPr/>
        <p:txBody>
          <a:bodyPr/>
          <a:lstStyle/>
          <a:p>
            <a:pPr algn="just"/>
            <a:r>
              <a:rPr lang="ar-SA" sz="3600" dirty="0" smtClean="0"/>
              <a:t>استمرار حالة اللاسلم واللاحرب</a:t>
            </a:r>
          </a:p>
          <a:p>
            <a:pPr algn="just"/>
            <a:r>
              <a:rPr lang="ar-SA" sz="3600" dirty="0" smtClean="0"/>
              <a:t>رغبة مصر وسوريا في تحرير اراضيهما المحتلة. والعمل على استعادة الكرامة العربية اثر هزيمة 1967.</a:t>
            </a:r>
          </a:p>
          <a:p>
            <a:pPr algn="just"/>
            <a:r>
              <a:rPr lang="ar-SA" sz="3600" dirty="0" smtClean="0"/>
              <a:t>الاطماع الاسرائيلية في التوسع الاقليمي على حساب الأرض العربية وتفضيلها لبقاء الوضع القائم على ما هو عليه.</a:t>
            </a:r>
          </a:p>
          <a:p>
            <a:endParaRPr lang="ar-SA"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SA" dirty="0" smtClean="0"/>
              <a:t>مجريات الحرب</a:t>
            </a:r>
            <a:endParaRPr lang="ar-SA" dirty="0"/>
          </a:p>
        </p:txBody>
      </p:sp>
      <p:sp>
        <p:nvSpPr>
          <p:cNvPr id="3" name="Content Placeholder 2"/>
          <p:cNvSpPr>
            <a:spLocks noGrp="1"/>
          </p:cNvSpPr>
          <p:nvPr>
            <p:ph idx="1"/>
          </p:nvPr>
        </p:nvSpPr>
        <p:spPr/>
        <p:txBody>
          <a:bodyPr/>
          <a:lstStyle/>
          <a:p>
            <a:pPr algn="just"/>
            <a:r>
              <a:rPr lang="ar-SA" sz="2800" dirty="0" smtClean="0"/>
              <a:t>حقق الجيش المصري انتصارات كبيرة في الأيام الاولى للحرب وكانت مفاجأة شبه تامة لاسرائيل اذ نجحت القوات المصرية في عبور قناة السويس والامنتشار على امتداد الضفة الشرقية للقناةبعد تدمير خط برليف.</a:t>
            </a:r>
          </a:p>
          <a:p>
            <a:pPr algn="just"/>
            <a:r>
              <a:rPr lang="ar-SA" sz="2800" dirty="0" smtClean="0"/>
              <a:t>طلبت اسرائيل العون من الولايات المتحدة التي رتبت جسرا جويا.</a:t>
            </a:r>
          </a:p>
          <a:p>
            <a:pPr algn="just"/>
            <a:r>
              <a:rPr lang="ar-SA" sz="2800" dirty="0" smtClean="0"/>
              <a:t>انقلبت الامور لصالح اسرائيل ونجحت في وقف الهجوم المصري، واحداث ما رف بثغرة الدفرسوار التي احدثت خلافا داخليا مصريا حول من يتحمل المسؤولية الرئيس ام رئيس الأركان الفريق سعد الدين الشاذلي.</a:t>
            </a:r>
          </a:p>
          <a:p>
            <a:pPr>
              <a:buNone/>
            </a:pPr>
            <a:endParaRPr lang="ar-SA"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smtClean="0"/>
              <a:t>على الجبهة السورية</a:t>
            </a:r>
            <a:endParaRPr lang="ar-SA" dirty="0"/>
          </a:p>
        </p:txBody>
      </p:sp>
      <p:sp>
        <p:nvSpPr>
          <p:cNvPr id="3" name="Content Placeholder 2"/>
          <p:cNvSpPr>
            <a:spLocks noGrp="1"/>
          </p:cNvSpPr>
          <p:nvPr>
            <p:ph idx="1"/>
          </p:nvPr>
        </p:nvSpPr>
        <p:spPr/>
        <p:txBody>
          <a:bodyPr>
            <a:normAutofit/>
          </a:bodyPr>
          <a:lstStyle/>
          <a:p>
            <a:pPr algn="just"/>
            <a:r>
              <a:rPr lang="ar-SA" sz="3200" dirty="0" smtClean="0"/>
              <a:t>شنت القوات السورية هجوما متوازيا مع القوات المصرية وحققت تقدما كبيرا ودفعت بالقوات الاسرائيلية الى ما وراء خط حزيران 1967.</a:t>
            </a:r>
          </a:p>
          <a:p>
            <a:pPr algn="just"/>
            <a:r>
              <a:rPr lang="ar-SA" sz="3200" dirty="0" smtClean="0"/>
              <a:t>بعد وقف الهجوم المصري في سيناء، والجسر الجوي لاسرائيل، انقلبت الامور مرة اخرى وانسحب الجيش السوري من المواقع التي حررها.</a:t>
            </a:r>
            <a:endParaRPr lang="ar-SA" sz="3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smtClean="0"/>
              <a:t>ميزات الحرب</a:t>
            </a:r>
            <a:endParaRPr lang="ar-SA" dirty="0"/>
          </a:p>
        </p:txBody>
      </p:sp>
      <p:sp>
        <p:nvSpPr>
          <p:cNvPr id="3" name="Content Placeholder 2"/>
          <p:cNvSpPr>
            <a:spLocks noGrp="1"/>
          </p:cNvSpPr>
          <p:nvPr>
            <p:ph idx="1"/>
          </p:nvPr>
        </p:nvSpPr>
        <p:spPr/>
        <p:txBody>
          <a:bodyPr>
            <a:normAutofit/>
          </a:bodyPr>
          <a:lstStyle/>
          <a:p>
            <a:pPr marL="514350" indent="-514350">
              <a:buAutoNum type="arabicPeriod"/>
            </a:pPr>
            <a:r>
              <a:rPr lang="ar-SA" sz="3600" dirty="0" smtClean="0"/>
              <a:t>تحقق عنصر المفاجاة </a:t>
            </a:r>
          </a:p>
          <a:p>
            <a:pPr marL="514350" indent="-514350">
              <a:buAutoNum type="arabicPeriod"/>
            </a:pPr>
            <a:r>
              <a:rPr lang="ar-SA" sz="3600" dirty="0" smtClean="0"/>
              <a:t>توفر الارادة السياسية لدى القيادتين</a:t>
            </a:r>
          </a:p>
          <a:p>
            <a:pPr marL="514350" indent="-514350">
              <a:buAutoNum type="arabicPeriod"/>
            </a:pPr>
            <a:r>
              <a:rPr lang="ar-SA" sz="3600" dirty="0" smtClean="0"/>
              <a:t>الاعداد والتخطيط الجيد</a:t>
            </a:r>
          </a:p>
          <a:p>
            <a:pPr marL="514350" indent="-514350">
              <a:buAutoNum type="arabicPeriod"/>
            </a:pPr>
            <a:r>
              <a:rPr lang="ar-SA" sz="3600" dirty="0" smtClean="0"/>
              <a:t>القدرة القتالية للجندي العربي</a:t>
            </a:r>
            <a:endParaRPr lang="ar-SA" sz="3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smtClean="0"/>
              <a:t>نتائج الحرب</a:t>
            </a:r>
            <a:endParaRPr lang="ar-SA" dirty="0"/>
          </a:p>
        </p:txBody>
      </p:sp>
      <p:sp>
        <p:nvSpPr>
          <p:cNvPr id="3" name="Content Placeholder 2"/>
          <p:cNvSpPr>
            <a:spLocks noGrp="1"/>
          </p:cNvSpPr>
          <p:nvPr>
            <p:ph idx="1"/>
          </p:nvPr>
        </p:nvSpPr>
        <p:spPr/>
        <p:txBody>
          <a:bodyPr/>
          <a:lstStyle/>
          <a:p>
            <a:pPr marL="514350" indent="-514350">
              <a:buAutoNum type="arabicPeriod"/>
            </a:pPr>
            <a:r>
              <a:rPr lang="ar-SA" dirty="0" smtClean="0"/>
              <a:t>بددت كثير من المفاهيم الخاطئة واسطورة الجيش الذي لا يقهر.</a:t>
            </a:r>
          </a:p>
          <a:p>
            <a:pPr marL="514350" indent="-514350">
              <a:buAutoNum type="arabicPeriod"/>
            </a:pPr>
            <a:r>
              <a:rPr lang="ar-SA" dirty="0" smtClean="0"/>
              <a:t>علمت على تعزيز التضامن العربي الذي تجسد في ساحة القتال واستخدام سلاح النفط</a:t>
            </a:r>
          </a:p>
          <a:p>
            <a:pPr marL="514350" indent="-514350">
              <a:buAutoNum type="arabicPeriod"/>
            </a:pPr>
            <a:r>
              <a:rPr lang="ar-SA" dirty="0" smtClean="0"/>
              <a:t>احدثت الحرب انفراجة بين القوتين العظميين واتفقتا على قرار 338</a:t>
            </a:r>
          </a:p>
          <a:p>
            <a:pPr marL="514350" indent="-514350">
              <a:buAutoNum type="arabicPeriod"/>
            </a:pPr>
            <a:r>
              <a:rPr lang="ar-SA" dirty="0" smtClean="0"/>
              <a:t>أظهرت الحرب خلافا في المواقف بين الولايات المتحدة والحلفاء الاوروبيين من خلال معارضة استخدام اراضيها في الجسر الجوي.</a:t>
            </a:r>
          </a:p>
          <a:p>
            <a:pPr marL="514350" indent="-514350">
              <a:buAutoNum type="arabicPeriod"/>
            </a:pPr>
            <a:r>
              <a:rPr lang="ar-SA" dirty="0" smtClean="0"/>
              <a:t>كبدت اسرائيل خسائر فادحة</a:t>
            </a:r>
          </a:p>
          <a:p>
            <a:pPr marL="514350" indent="-514350">
              <a:buAutoNum type="arabicPeriod"/>
            </a:pPr>
            <a:r>
              <a:rPr lang="ar-SA" dirty="0" smtClean="0"/>
              <a:t>أحدثت تغيرا في الموقف الفلسطيني وظهور برنامج النقاط العشر للمنظمة</a:t>
            </a:r>
            <a:endParaRPr lang="ar-SA"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smtClean="0"/>
              <a:t>قرار 338</a:t>
            </a:r>
            <a:endParaRPr lang="ar-SA" dirty="0"/>
          </a:p>
        </p:txBody>
      </p:sp>
      <p:sp>
        <p:nvSpPr>
          <p:cNvPr id="3" name="Content Placeholder 2"/>
          <p:cNvSpPr>
            <a:spLocks noGrp="1"/>
          </p:cNvSpPr>
          <p:nvPr>
            <p:ph idx="1"/>
          </p:nvPr>
        </p:nvSpPr>
        <p:spPr/>
        <p:txBody>
          <a:bodyPr/>
          <a:lstStyle/>
          <a:p>
            <a:pPr algn="just"/>
            <a:r>
              <a:rPr lang="ar-SA" sz="3600" dirty="0" smtClean="0"/>
              <a:t>أصدر مجلس الأمن قرار في 22 تشرين اول 1973 قرارا دعا من خلاله الى وقف اطلاق النار وتطبيق قرار </a:t>
            </a:r>
            <a:r>
              <a:rPr lang="ar-SA" dirty="0" smtClean="0"/>
              <a:t>242 </a:t>
            </a:r>
            <a:endParaRPr lang="ar-SA"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dirty="0" smtClean="0"/>
              <a:t>الحرب الأهلية اللبنانية</a:t>
            </a:r>
            <a:endParaRPr lang="ar-SA" dirty="0"/>
          </a:p>
        </p:txBody>
      </p:sp>
      <p:sp>
        <p:nvSpPr>
          <p:cNvPr id="3" name="Content Placeholder 2"/>
          <p:cNvSpPr>
            <a:spLocks noGrp="1"/>
          </p:cNvSpPr>
          <p:nvPr>
            <p:ph idx="1"/>
          </p:nvPr>
        </p:nvSpPr>
        <p:spPr/>
        <p:txBody>
          <a:bodyPr>
            <a:normAutofit/>
          </a:bodyPr>
          <a:lstStyle/>
          <a:p>
            <a:pPr algn="just"/>
            <a:r>
              <a:rPr lang="ar-SA" sz="3200" dirty="0" smtClean="0"/>
              <a:t>صراع دموي دام 15 عاما، بعد حادثة عرفت باسم عين الرمانة أحد أحياء بيروت، قتل فيها 30 فلسطينيا وجرح اخرون كانوا يستقلون حافلة عائدة من احتفال اقامته الجبهة الشعبية.</a:t>
            </a:r>
          </a:p>
          <a:p>
            <a:pPr algn="just">
              <a:buNone/>
            </a:pPr>
            <a:endParaRPr lang="ar-SA" sz="32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407</TotalTime>
  <Words>724</Words>
  <Application>Microsoft Office PowerPoint</Application>
  <PresentationFormat>On-screen Show (4:3)</PresentationFormat>
  <Paragraphs>68</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Flow</vt:lpstr>
      <vt:lpstr>   الحروب الاسرائيلية العربية 1973-1982</vt:lpstr>
      <vt:lpstr>حرب 1973</vt:lpstr>
      <vt:lpstr>العوامل التي أدت لوقوع الحرب</vt:lpstr>
      <vt:lpstr>مجريات الحرب</vt:lpstr>
      <vt:lpstr>على الجبهة السورية</vt:lpstr>
      <vt:lpstr>ميزات الحرب</vt:lpstr>
      <vt:lpstr>نتائج الحرب</vt:lpstr>
      <vt:lpstr>قرار 338</vt:lpstr>
      <vt:lpstr>الحرب الأهلية اللبنانية</vt:lpstr>
      <vt:lpstr>العوامل الممهدة للحرب</vt:lpstr>
      <vt:lpstr>استراتيجية اسرائيل</vt:lpstr>
      <vt:lpstr>اجتياح 1978</vt:lpstr>
      <vt:lpstr>زيارة السادات لاسرائيل</vt:lpstr>
      <vt:lpstr>اتفاقيتي كامب ديفد </vt:lpstr>
      <vt:lpstr>حرب 1982</vt:lpstr>
      <vt:lpstr>العوامل الممهدة للحرب</vt:lpstr>
      <vt:lpstr>نتائج الحرب</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المقاومة الفلسطينية 1920-1936</dc:title>
  <dc:creator>mohammed</dc:creator>
  <cp:lastModifiedBy>PCPCss</cp:lastModifiedBy>
  <cp:revision>54</cp:revision>
  <dcterms:created xsi:type="dcterms:W3CDTF">2017-07-11T18:32:25Z</dcterms:created>
  <dcterms:modified xsi:type="dcterms:W3CDTF">2020-10-20T17:52:20Z</dcterms:modified>
</cp:coreProperties>
</file>