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00" r:id="rId3"/>
    <p:sldId id="321" r:id="rId4"/>
    <p:sldId id="301" r:id="rId5"/>
    <p:sldId id="302" r:id="rId6"/>
    <p:sldId id="303" r:id="rId7"/>
    <p:sldId id="304" r:id="rId8"/>
    <p:sldId id="322" r:id="rId9"/>
    <p:sldId id="305" r:id="rId10"/>
    <p:sldId id="306" r:id="rId11"/>
    <p:sldId id="307" r:id="rId12"/>
    <p:sldId id="309" r:id="rId13"/>
    <p:sldId id="310" r:id="rId14"/>
    <p:sldId id="311" r:id="rId15"/>
    <p:sldId id="323" r:id="rId16"/>
    <p:sldId id="312" r:id="rId17"/>
    <p:sldId id="313" r:id="rId18"/>
    <p:sldId id="314" r:id="rId19"/>
    <p:sldId id="319" r:id="rId20"/>
    <p:sldId id="320" r:id="rId21"/>
    <p:sldId id="317" r:id="rId22"/>
    <p:sldId id="31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5042" autoAdjust="0"/>
  </p:normalViewPr>
  <p:slideViewPr>
    <p:cSldViewPr>
      <p:cViewPr varScale="1">
        <p:scale>
          <a:sx n="75" d="100"/>
          <a:sy n="75" d="100"/>
        </p:scale>
        <p:origin x="-15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6509EE-B5F8-4D34-B31A-4B22059D79D3}" type="datetimeFigureOut">
              <a:rPr lang="en-US" smtClean="0"/>
              <a:pPr/>
              <a:t>8/27/2024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014A29-340D-43C8-ABF9-9B2187A7C0D8}" type="slidenum">
              <a:rPr lang="en-US" smtClean="0"/>
              <a:pPr/>
              <a:t>‹#›</a:t>
            </a:fld>
            <a:endParaRPr lang="en-US"/>
          </a:p>
        </p:txBody>
      </p:sp>
    </p:spTree>
    <p:extLst>
      <p:ext uri="{BB962C8B-B14F-4D97-AF65-F5344CB8AC3E}">
        <p14:creationId xmlns:p14="http://schemas.microsoft.com/office/powerpoint/2010/main" val="3844117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 student </a:t>
            </a:r>
          </a:p>
          <a:p>
            <a:r>
              <a:rPr lang="en-US" dirty="0" smtClean="0"/>
              <a:t>set </a:t>
            </a:r>
            <a:r>
              <a:rPr lang="en-US" dirty="0" err="1" smtClean="0"/>
              <a:t>tot_cred</a:t>
            </a:r>
            <a:r>
              <a:rPr lang="en-US" dirty="0" smtClean="0"/>
              <a:t> = 60</a:t>
            </a:r>
          </a:p>
          <a:p>
            <a:r>
              <a:rPr lang="en-US" dirty="0" smtClean="0"/>
              <a:t>where id=52872;</a:t>
            </a:r>
          </a:p>
          <a:p>
            <a:r>
              <a:rPr lang="en-US" dirty="0" smtClean="0"/>
              <a:t>COMMIT;</a:t>
            </a:r>
          </a:p>
          <a:p>
            <a:r>
              <a:rPr lang="en-US" dirty="0" smtClean="0"/>
              <a:t>ROLLBACK;</a:t>
            </a:r>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5</a:t>
            </a:fld>
            <a:endParaRPr lang="en-US"/>
          </a:p>
        </p:txBody>
      </p:sp>
    </p:spTree>
    <p:extLst>
      <p:ext uri="{BB962C8B-B14F-4D97-AF65-F5344CB8AC3E}">
        <p14:creationId xmlns:p14="http://schemas.microsoft.com/office/powerpoint/2010/main" val="396978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457200" y="990600"/>
            <a:ext cx="8229600" cy="5135563"/>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geeksforgeeks.org/sql-select-query/" TargetMode="External"/><Relationship Id="rId2" Type="http://schemas.openxmlformats.org/officeDocument/2006/relationships/hyperlink" Target="https://www.geeksforgeeks.org/sql-where-claus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Chapter 04</a:t>
            </a:r>
            <a:endParaRPr lang="en-US" dirty="0"/>
          </a:p>
        </p:txBody>
      </p:sp>
      <p:sp>
        <p:nvSpPr>
          <p:cNvPr id="3" name="Subtitle 2"/>
          <p:cNvSpPr>
            <a:spLocks noGrp="1"/>
          </p:cNvSpPr>
          <p:nvPr>
            <p:ph type="subTitle" idx="1"/>
          </p:nvPr>
        </p:nvSpPr>
        <p:spPr/>
        <p:txBody>
          <a:bodyPr/>
          <a:lstStyle/>
          <a:p>
            <a:r>
              <a:rPr lang="en-US" b="1" dirty="0"/>
              <a:t>Intermediate SQL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3CCB5C-9C59-4807-B78E-3C6234DE4DB2}"/>
              </a:ext>
            </a:extLst>
          </p:cNvPr>
          <p:cNvSpPr>
            <a:spLocks noGrp="1"/>
          </p:cNvSpPr>
          <p:nvPr>
            <p:ph type="title"/>
          </p:nvPr>
        </p:nvSpPr>
        <p:spPr/>
        <p:txBody>
          <a:bodyPr>
            <a:normAutofit fontScale="90000"/>
          </a:bodyPr>
          <a:lstStyle/>
          <a:p>
            <a:r>
              <a:rPr lang="en-US" dirty="0"/>
              <a:t>Unique Constraint</a:t>
            </a:r>
          </a:p>
        </p:txBody>
      </p:sp>
      <p:pic>
        <p:nvPicPr>
          <p:cNvPr id="4" name="Content Placeholder 3">
            <a:extLst>
              <a:ext uri="{FF2B5EF4-FFF2-40B4-BE49-F238E27FC236}">
                <a16:creationId xmlns:a16="http://schemas.microsoft.com/office/drawing/2014/main" xmlns="" id="{FF36BC90-4A0B-48B2-9FE3-2FA8F343BC86}"/>
              </a:ext>
            </a:extLst>
          </p:cNvPr>
          <p:cNvPicPr>
            <a:picLocks noGrp="1" noChangeAspect="1"/>
          </p:cNvPicPr>
          <p:nvPr>
            <p:ph idx="1"/>
          </p:nvPr>
        </p:nvPicPr>
        <p:blipFill>
          <a:blip r:embed="rId2">
            <a:lum bright="-20000" contrast="30000"/>
          </a:blip>
          <a:stretch>
            <a:fillRect/>
          </a:stretch>
        </p:blipFill>
        <p:spPr>
          <a:xfrm>
            <a:off x="611559" y="1124744"/>
            <a:ext cx="4887411" cy="804058"/>
          </a:xfrm>
          <a:prstGeom prst="round1Rect">
            <a:avLst/>
          </a:prstGeom>
          <a:ln>
            <a:solidFill>
              <a:schemeClr val="tx1"/>
            </a:solidFill>
          </a:ln>
        </p:spPr>
      </p:pic>
      <p:sp>
        <p:nvSpPr>
          <p:cNvPr id="5" name="Content Placeholder 2"/>
          <p:cNvSpPr txBox="1">
            <a:spLocks/>
          </p:cNvSpPr>
          <p:nvPr/>
        </p:nvSpPr>
        <p:spPr>
          <a:xfrm>
            <a:off x="611560" y="2564904"/>
            <a:ext cx="6336704" cy="3552056"/>
          </a:xfrm>
          <a:prstGeom prst="rect">
            <a:avLst/>
          </a:prstGeom>
        </p:spPr>
        <p:txBody>
          <a:bodyPr vert="horz" lIns="91440" tIns="45720" rIns="91440" bIns="45720" rtlCol="0">
            <a:normAutofit/>
          </a:bodyPr>
          <a:lstStyle>
            <a:lvl1pPr marL="342900" indent="-342900" algn="just"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just"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To name a UNIQUE constraint, and to define a UNIQUE constraint on multiple columns, use the following SQL syntax:</a:t>
            </a:r>
          </a:p>
          <a:p>
            <a:pPr lvl="1" algn="l"/>
            <a:r>
              <a:rPr lang="en-US" sz="1800" dirty="0" smtClean="0">
                <a:latin typeface="Courier New" pitchFamily="49" charset="0"/>
                <a:cs typeface="Courier New" pitchFamily="49" charset="0"/>
              </a:rPr>
              <a:t>CREATE TABLE </a:t>
            </a:r>
            <a:r>
              <a:rPr lang="en-US" sz="1800" dirty="0" smtClean="0">
                <a:solidFill>
                  <a:srgbClr val="FF0000"/>
                </a:solidFill>
                <a:latin typeface="Courier New" pitchFamily="49" charset="0"/>
                <a:cs typeface="Courier New" pitchFamily="49" charset="0"/>
              </a:rPr>
              <a:t>Persons2</a:t>
            </a:r>
            <a:r>
              <a:rPr lang="en-US" sz="1800" dirty="0" smtClean="0">
                <a:latin typeface="Courier New" pitchFamily="49" charset="0"/>
                <a:cs typeface="Courier New" pitchFamily="49" charset="0"/>
              </a:rPr>
              <a:t> (</a:t>
            </a:r>
            <a:br>
              <a:rPr lang="en-US" sz="1800" dirty="0" smtClean="0">
                <a:latin typeface="Courier New" pitchFamily="49" charset="0"/>
                <a:cs typeface="Courier New" pitchFamily="49" charset="0"/>
              </a:rPr>
            </a:br>
            <a:r>
              <a:rPr lang="en-US" sz="1800" dirty="0" smtClean="0">
                <a:latin typeface="Courier New" pitchFamily="49" charset="0"/>
                <a:cs typeface="Courier New" pitchFamily="49" charset="0"/>
              </a:rPr>
              <a:t>    </a:t>
            </a:r>
            <a:r>
              <a:rPr lang="en-US" sz="1800" dirty="0" smtClean="0">
                <a:solidFill>
                  <a:srgbClr val="FF0000"/>
                </a:solidFill>
                <a:latin typeface="Courier New" pitchFamily="49" charset="0"/>
                <a:cs typeface="Courier New" pitchFamily="49" charset="0"/>
              </a:rPr>
              <a:t>ID</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int</a:t>
            </a:r>
            <a:r>
              <a:rPr lang="en-US" sz="1800" dirty="0" smtClean="0">
                <a:latin typeface="Courier New" pitchFamily="49" charset="0"/>
                <a:cs typeface="Courier New" pitchFamily="49" charset="0"/>
              </a:rPr>
              <a:t> NOT NULL,</a:t>
            </a:r>
            <a:br>
              <a:rPr lang="en-US" sz="1800" dirty="0" smtClean="0">
                <a:latin typeface="Courier New" pitchFamily="49" charset="0"/>
                <a:cs typeface="Courier New" pitchFamily="49" charset="0"/>
              </a:rPr>
            </a:br>
            <a:r>
              <a:rPr lang="en-US" sz="1800" dirty="0" smtClean="0">
                <a:latin typeface="Courier New" pitchFamily="49" charset="0"/>
                <a:cs typeface="Courier New" pitchFamily="49" charset="0"/>
              </a:rPr>
              <a:t>    </a:t>
            </a:r>
            <a:r>
              <a:rPr lang="en-US" sz="1800" dirty="0" err="1" smtClean="0">
                <a:solidFill>
                  <a:srgbClr val="FF0000"/>
                </a:solidFill>
                <a:latin typeface="Courier New" pitchFamily="49" charset="0"/>
                <a:cs typeface="Courier New" pitchFamily="49" charset="0"/>
              </a:rPr>
              <a:t>LastName</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varchar</a:t>
            </a:r>
            <a:r>
              <a:rPr lang="en-US" sz="1800" dirty="0" smtClean="0">
                <a:latin typeface="Courier New" pitchFamily="49" charset="0"/>
                <a:cs typeface="Courier New" pitchFamily="49" charset="0"/>
              </a:rPr>
              <a:t>(255) NOT NULL,</a:t>
            </a:r>
            <a:br>
              <a:rPr lang="en-US" sz="1800" dirty="0" smtClean="0">
                <a:latin typeface="Courier New" pitchFamily="49" charset="0"/>
                <a:cs typeface="Courier New" pitchFamily="49" charset="0"/>
              </a:rPr>
            </a:br>
            <a:r>
              <a:rPr lang="en-US" sz="1800" dirty="0" smtClean="0">
                <a:latin typeface="Courier New" pitchFamily="49" charset="0"/>
                <a:cs typeface="Courier New" pitchFamily="49" charset="0"/>
              </a:rPr>
              <a:t>    </a:t>
            </a:r>
            <a:r>
              <a:rPr lang="en-US" sz="1800" dirty="0" err="1" smtClean="0">
                <a:solidFill>
                  <a:srgbClr val="FF0000"/>
                </a:solidFill>
                <a:latin typeface="Courier New" pitchFamily="49" charset="0"/>
                <a:cs typeface="Courier New" pitchFamily="49" charset="0"/>
              </a:rPr>
              <a:t>FirstName</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varchar</a:t>
            </a:r>
            <a:r>
              <a:rPr lang="en-US" sz="1800" dirty="0" smtClean="0">
                <a:latin typeface="Courier New" pitchFamily="49" charset="0"/>
                <a:cs typeface="Courier New" pitchFamily="49" charset="0"/>
              </a:rPr>
              <a:t>(255),</a:t>
            </a:r>
            <a:br>
              <a:rPr lang="en-US" sz="1800" dirty="0" smtClean="0">
                <a:latin typeface="Courier New" pitchFamily="49" charset="0"/>
                <a:cs typeface="Courier New" pitchFamily="49" charset="0"/>
              </a:rPr>
            </a:br>
            <a:r>
              <a:rPr lang="en-US" sz="1800" dirty="0" smtClean="0">
                <a:latin typeface="Courier New" pitchFamily="49" charset="0"/>
                <a:cs typeface="Courier New" pitchFamily="49" charset="0"/>
              </a:rPr>
              <a:t>    </a:t>
            </a:r>
            <a:r>
              <a:rPr lang="en-US" sz="1800" dirty="0" smtClean="0">
                <a:solidFill>
                  <a:srgbClr val="FF0000"/>
                </a:solidFill>
                <a:latin typeface="Courier New" pitchFamily="49" charset="0"/>
                <a:cs typeface="Courier New" pitchFamily="49" charset="0"/>
              </a:rPr>
              <a:t>Age</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int</a:t>
            </a:r>
            <a:r>
              <a:rPr lang="en-US" sz="1800" dirty="0" smtClean="0">
                <a:latin typeface="Courier New" pitchFamily="49" charset="0"/>
                <a:cs typeface="Courier New" pitchFamily="49" charset="0"/>
              </a:rPr>
              <a:t>,         </a:t>
            </a:r>
            <a:r>
              <a:rPr lang="en-US" sz="1600" dirty="0" smtClean="0">
                <a:effectLst>
                  <a:outerShdw blurRad="38100" dist="38100" dir="2700000" algn="tl">
                    <a:srgbClr val="000000">
                      <a:alpha val="43137"/>
                    </a:srgbClr>
                  </a:outerShdw>
                </a:effectLst>
                <a:latin typeface="Courier New" pitchFamily="49" charset="0"/>
                <a:cs typeface="Courier New" pitchFamily="49" charset="0"/>
              </a:rPr>
              <a:t>CONSTRAINT </a:t>
            </a:r>
            <a:r>
              <a:rPr lang="en-US" sz="16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UC_Person</a:t>
            </a:r>
            <a:r>
              <a:rPr lang="en-US" sz="1600" dirty="0" smtClean="0">
                <a:effectLst>
                  <a:outerShdw blurRad="38100" dist="38100" dir="2700000" algn="tl">
                    <a:srgbClr val="000000">
                      <a:alpha val="43137"/>
                    </a:srgbClr>
                  </a:outerShdw>
                </a:effectLst>
                <a:latin typeface="Courier New" pitchFamily="49" charset="0"/>
                <a:cs typeface="Courier New" pitchFamily="49" charset="0"/>
              </a:rPr>
              <a:t> UNIQUE </a:t>
            </a:r>
            <a:r>
              <a:rPr lang="en-US" sz="1600" u="sng" dirty="0" smtClean="0">
                <a:effectLst>
                  <a:outerShdw blurRad="38100" dist="38100" dir="2700000" algn="tl">
                    <a:srgbClr val="000000">
                      <a:alpha val="43137"/>
                    </a:srgbClr>
                  </a:outerShdw>
                </a:effectLst>
                <a:latin typeface="Courier New" pitchFamily="49" charset="0"/>
                <a:cs typeface="Courier New" pitchFamily="49" charset="0"/>
              </a:rPr>
              <a:t>(</a:t>
            </a:r>
            <a:r>
              <a:rPr lang="en-US" sz="1600" u="sng" dirty="0" err="1" smtClean="0">
                <a:effectLst>
                  <a:outerShdw blurRad="38100" dist="38100" dir="2700000" algn="tl">
                    <a:srgbClr val="000000">
                      <a:alpha val="43137"/>
                    </a:srgbClr>
                  </a:outerShdw>
                </a:effectLst>
                <a:latin typeface="Courier New" pitchFamily="49" charset="0"/>
                <a:cs typeface="Courier New" pitchFamily="49" charset="0"/>
              </a:rPr>
              <a:t>ID,LastName</a:t>
            </a:r>
            <a:r>
              <a:rPr lang="en-US" sz="1600" u="sng" dirty="0" smtClean="0">
                <a:effectLst>
                  <a:outerShdw blurRad="38100" dist="38100" dir="2700000" algn="tl">
                    <a:srgbClr val="000000">
                      <a:alpha val="43137"/>
                    </a:srgbClr>
                  </a:outerShdw>
                </a:effectLst>
                <a:latin typeface="Courier New" pitchFamily="49" charset="0"/>
                <a:cs typeface="Courier New" pitchFamily="49" charset="0"/>
              </a:rPr>
              <a:t>)</a:t>
            </a:r>
          </a:p>
          <a:p>
            <a:pPr marL="274638" lvl="1" indent="0">
              <a:buFont typeface="Arial" pitchFamily="34" charset="0"/>
              <a:buNone/>
            </a:pPr>
            <a:r>
              <a:rPr lang="en-US" sz="1800" dirty="0" smtClean="0">
                <a:latin typeface="Courier New" pitchFamily="49" charset="0"/>
                <a:cs typeface="Courier New" pitchFamily="49" charset="0"/>
              </a:rPr>
              <a:t> );</a:t>
            </a:r>
          </a:p>
          <a:p>
            <a:endParaRPr lang="en-US" sz="2000" dirty="0"/>
          </a:p>
        </p:txBody>
      </p:sp>
    </p:spTree>
    <p:extLst>
      <p:ext uri="{BB962C8B-B14F-4D97-AF65-F5344CB8AC3E}">
        <p14:creationId xmlns:p14="http://schemas.microsoft.com/office/powerpoint/2010/main" val="2563931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A66FC6-A515-4FE7-9B50-2DC267AF7A51}"/>
              </a:ext>
            </a:extLst>
          </p:cNvPr>
          <p:cNvSpPr>
            <a:spLocks noGrp="1"/>
          </p:cNvSpPr>
          <p:nvPr>
            <p:ph type="title"/>
          </p:nvPr>
        </p:nvSpPr>
        <p:spPr/>
        <p:txBody>
          <a:bodyPr>
            <a:normAutofit fontScale="90000"/>
          </a:bodyPr>
          <a:lstStyle/>
          <a:p>
            <a:r>
              <a:rPr lang="en-US" dirty="0"/>
              <a:t>The check Clause</a:t>
            </a:r>
          </a:p>
        </p:txBody>
      </p:sp>
      <p:pic>
        <p:nvPicPr>
          <p:cNvPr id="4" name="Content Placeholder 3">
            <a:extLst>
              <a:ext uri="{FF2B5EF4-FFF2-40B4-BE49-F238E27FC236}">
                <a16:creationId xmlns:a16="http://schemas.microsoft.com/office/drawing/2014/main" xmlns="" id="{1796474B-9C9C-4AD2-95F5-2B6C25760E5A}"/>
              </a:ext>
            </a:extLst>
          </p:cNvPr>
          <p:cNvPicPr>
            <a:picLocks noGrp="1" noChangeAspect="1"/>
          </p:cNvPicPr>
          <p:nvPr>
            <p:ph idx="1"/>
          </p:nvPr>
        </p:nvPicPr>
        <p:blipFill>
          <a:blip r:embed="rId2">
            <a:lum bright="-20000" contrast="30000"/>
          </a:blip>
          <a:stretch>
            <a:fillRect/>
          </a:stretch>
        </p:blipFill>
        <p:spPr>
          <a:xfrm>
            <a:off x="457651" y="1052736"/>
            <a:ext cx="7917248" cy="3447834"/>
          </a:xfrm>
          <a:prstGeom prst="round1Rect">
            <a:avLst/>
          </a:prstGeom>
          <a:ln>
            <a:solidFill>
              <a:schemeClr val="tx1"/>
            </a:solidFill>
          </a:ln>
        </p:spPr>
      </p:pic>
      <p:pic>
        <p:nvPicPr>
          <p:cNvPr id="5" name="Picture 4">
            <a:extLst>
              <a:ext uri="{FF2B5EF4-FFF2-40B4-BE49-F238E27FC236}">
                <a16:creationId xmlns:a16="http://schemas.microsoft.com/office/drawing/2014/main" xmlns="" id="{DCFCED32-86F4-4F6D-B1DB-C5F8E5D85AFB}"/>
              </a:ext>
            </a:extLst>
          </p:cNvPr>
          <p:cNvPicPr>
            <a:picLocks noChangeAspect="1"/>
          </p:cNvPicPr>
          <p:nvPr/>
        </p:nvPicPr>
        <p:blipFill>
          <a:blip r:embed="rId3">
            <a:lum bright="-20000" contrast="30000"/>
          </a:blip>
          <a:stretch>
            <a:fillRect/>
          </a:stretch>
        </p:blipFill>
        <p:spPr>
          <a:xfrm>
            <a:off x="428596" y="5000636"/>
            <a:ext cx="3110776" cy="496600"/>
          </a:xfrm>
          <a:prstGeom prst="round1Rect">
            <a:avLst/>
          </a:prstGeom>
          <a:ln>
            <a:solidFill>
              <a:schemeClr val="tx1"/>
            </a:solidFill>
          </a:ln>
        </p:spPr>
      </p:pic>
    </p:spTree>
    <p:extLst>
      <p:ext uri="{BB962C8B-B14F-4D97-AF65-F5344CB8AC3E}">
        <p14:creationId xmlns:p14="http://schemas.microsoft.com/office/powerpoint/2010/main" val="1976526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Referential Integrity</a:t>
            </a:r>
          </a:p>
        </p:txBody>
      </p:sp>
      <p:pic>
        <p:nvPicPr>
          <p:cNvPr id="1026" name="Picture 2"/>
          <p:cNvPicPr>
            <a:picLocks noGrp="1" noChangeAspect="1" noChangeArrowheads="1"/>
          </p:cNvPicPr>
          <p:nvPr>
            <p:ph idx="1"/>
          </p:nvPr>
        </p:nvPicPr>
        <p:blipFill>
          <a:blip r:embed="rId2">
            <a:lum bright="-20000" contrast="30000"/>
          </a:blip>
          <a:srcRect/>
          <a:stretch>
            <a:fillRect/>
          </a:stretch>
        </p:blipFill>
        <p:spPr bwMode="auto">
          <a:xfrm>
            <a:off x="928662" y="1142984"/>
            <a:ext cx="7500990" cy="5020348"/>
          </a:xfrm>
          <a:prstGeom prst="round1Rect">
            <a:avLst/>
          </a:prstGeom>
          <a:ln>
            <a:solidFill>
              <a:schemeClr val="tx1"/>
            </a:solid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563562"/>
          </a:xfrm>
        </p:spPr>
        <p:txBody>
          <a:bodyPr>
            <a:normAutofit fontScale="90000"/>
          </a:bodyPr>
          <a:lstStyle/>
          <a:p>
            <a:r>
              <a:rPr lang="en-US" dirty="0"/>
              <a:t>Example</a:t>
            </a:r>
          </a:p>
        </p:txBody>
      </p:sp>
      <p:pic>
        <p:nvPicPr>
          <p:cNvPr id="2050" name="Picture 2"/>
          <p:cNvPicPr>
            <a:picLocks noGrp="1" noChangeAspect="1" noChangeArrowheads="1"/>
          </p:cNvPicPr>
          <p:nvPr>
            <p:ph idx="1"/>
          </p:nvPr>
        </p:nvPicPr>
        <p:blipFill>
          <a:blip r:embed="rId2">
            <a:lum bright="-20000" contrast="30000"/>
          </a:blip>
          <a:srcRect/>
          <a:stretch>
            <a:fillRect/>
          </a:stretch>
        </p:blipFill>
        <p:spPr bwMode="auto">
          <a:xfrm>
            <a:off x="285720" y="571480"/>
            <a:ext cx="4665970" cy="1500198"/>
          </a:xfrm>
          <a:prstGeom prst="round1Rect">
            <a:avLst/>
          </a:prstGeom>
          <a:ln>
            <a:solidFill>
              <a:schemeClr val="tx1"/>
            </a:solidFill>
          </a:ln>
        </p:spPr>
      </p:pic>
      <p:pic>
        <p:nvPicPr>
          <p:cNvPr id="2051" name="Picture 3"/>
          <p:cNvPicPr>
            <a:picLocks noChangeAspect="1" noChangeArrowheads="1"/>
          </p:cNvPicPr>
          <p:nvPr/>
        </p:nvPicPr>
        <p:blipFill>
          <a:blip r:embed="rId3">
            <a:lum bright="-20000" contrast="30000"/>
          </a:blip>
          <a:srcRect/>
          <a:stretch>
            <a:fillRect/>
          </a:stretch>
        </p:blipFill>
        <p:spPr bwMode="auto">
          <a:xfrm>
            <a:off x="285719" y="2285992"/>
            <a:ext cx="8622035" cy="4143404"/>
          </a:xfrm>
          <a:prstGeom prst="round1Rect">
            <a:avLst/>
          </a:prstGeom>
          <a:ln>
            <a:solidFill>
              <a:schemeClr val="tx1"/>
            </a:solid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pic>
        <p:nvPicPr>
          <p:cNvPr id="3075" name="Picture 3"/>
          <p:cNvPicPr>
            <a:picLocks noGrp="1" noChangeAspect="1" noChangeArrowheads="1"/>
          </p:cNvPicPr>
          <p:nvPr>
            <p:ph idx="1"/>
          </p:nvPr>
        </p:nvPicPr>
        <p:blipFill>
          <a:blip r:embed="rId2">
            <a:lum bright="-20000" contrast="30000"/>
          </a:blip>
          <a:srcRect/>
          <a:stretch>
            <a:fillRect/>
          </a:stretch>
        </p:blipFill>
        <p:spPr bwMode="auto">
          <a:xfrm>
            <a:off x="357158" y="1212712"/>
            <a:ext cx="6050799" cy="2000264"/>
          </a:xfrm>
          <a:prstGeom prst="round1Rect">
            <a:avLst/>
          </a:prstGeom>
          <a:ln>
            <a:solidFill>
              <a:schemeClr val="tx1"/>
            </a:solid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3717032"/>
            <a:ext cx="3171825"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707904" y="3933056"/>
            <a:ext cx="4217179" cy="2585323"/>
          </a:xfrm>
          <a:prstGeom prst="rect">
            <a:avLst/>
          </a:prstGeom>
          <a:noFill/>
        </p:spPr>
        <p:txBody>
          <a:bodyPr wrap="square" rtlCol="0">
            <a:spAutoFit/>
          </a:bodyPr>
          <a:lstStyle/>
          <a:p>
            <a:pPr marL="285750" indent="-285750">
              <a:buFont typeface="Arial" pitchFamily="34" charset="0"/>
              <a:buChar char="•"/>
            </a:pPr>
            <a:r>
              <a:rPr lang="en-US" dirty="0" smtClean="0">
                <a:solidFill>
                  <a:srgbClr val="FF0000"/>
                </a:solidFill>
              </a:rPr>
              <a:t>Cascade</a:t>
            </a:r>
            <a:r>
              <a:rPr lang="en-US" dirty="0" smtClean="0"/>
              <a:t> means if I want to </a:t>
            </a:r>
            <a:r>
              <a:rPr lang="en-US" dirty="0" smtClean="0"/>
              <a:t>delete/update </a:t>
            </a:r>
            <a:r>
              <a:rPr lang="en-US" dirty="0" smtClean="0"/>
              <a:t>any record from </a:t>
            </a:r>
            <a:r>
              <a:rPr lang="en-US" dirty="0" smtClean="0">
                <a:solidFill>
                  <a:srgbClr val="FFC000"/>
                </a:solidFill>
              </a:rPr>
              <a:t>(department) </a:t>
            </a:r>
            <a:r>
              <a:rPr lang="en-US" dirty="0" smtClean="0">
                <a:solidFill>
                  <a:srgbClr val="FFC000"/>
                </a:solidFill>
              </a:rPr>
              <a:t>table&lt;parent table&gt; </a:t>
            </a:r>
            <a:r>
              <a:rPr lang="en-US" dirty="0" smtClean="0"/>
              <a:t>, that is led to </a:t>
            </a:r>
            <a:r>
              <a:rPr lang="en-US" dirty="0" smtClean="0"/>
              <a:t>delete/update  </a:t>
            </a:r>
            <a:r>
              <a:rPr lang="en-US" dirty="0" smtClean="0"/>
              <a:t>all records have the same </a:t>
            </a:r>
            <a:r>
              <a:rPr lang="en-US" dirty="0" err="1" smtClean="0"/>
              <a:t>dept_name</a:t>
            </a:r>
            <a:r>
              <a:rPr lang="en-US" dirty="0" smtClean="0"/>
              <a:t> in </a:t>
            </a:r>
            <a:r>
              <a:rPr lang="en-US" b="1" dirty="0" smtClean="0">
                <a:solidFill>
                  <a:srgbClr val="FFFF00"/>
                </a:solidFill>
              </a:rPr>
              <a:t>course </a:t>
            </a:r>
            <a:r>
              <a:rPr lang="en-US" b="1" dirty="0" smtClean="0">
                <a:solidFill>
                  <a:srgbClr val="FFFF00"/>
                </a:solidFill>
              </a:rPr>
              <a:t>table &lt;child table&gt;</a:t>
            </a:r>
            <a:endParaRPr lang="en-US" b="1" dirty="0" smtClean="0">
              <a:solidFill>
                <a:srgbClr val="FFFF00"/>
              </a:solidFill>
            </a:endParaRPr>
          </a:p>
          <a:p>
            <a:pPr marL="285750" indent="-285750">
              <a:buFont typeface="Arial" pitchFamily="34" charset="0"/>
              <a:buChar char="•"/>
            </a:pPr>
            <a:r>
              <a:rPr lang="ar-SA" dirty="0" smtClean="0"/>
              <a:t>معناها الحرفي هو أسقط</a:t>
            </a:r>
            <a:r>
              <a:rPr lang="en-US" dirty="0" smtClean="0"/>
              <a:t/>
            </a:r>
            <a:br>
              <a:rPr lang="en-US" dirty="0" smtClean="0"/>
            </a:br>
            <a:r>
              <a:rPr lang="en-US" dirty="0" smtClean="0"/>
              <a:t>without cascade, delete or update led </a:t>
            </a:r>
            <a:r>
              <a:rPr lang="en-US" dirty="0"/>
              <a:t>the referential </a:t>
            </a:r>
            <a:r>
              <a:rPr lang="en-US" dirty="0" smtClean="0"/>
              <a:t>integrity problem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572794-743C-4A12-91E6-6A26A8A969B4}"/>
              </a:ext>
            </a:extLst>
          </p:cNvPr>
          <p:cNvSpPr>
            <a:spLocks noGrp="1"/>
          </p:cNvSpPr>
          <p:nvPr>
            <p:ph type="title"/>
          </p:nvPr>
        </p:nvSpPr>
        <p:spPr/>
        <p:txBody>
          <a:bodyPr>
            <a:normAutofit fontScale="90000"/>
          </a:bodyPr>
          <a:lstStyle/>
          <a:p>
            <a:r>
              <a:rPr lang="en-US" dirty="0"/>
              <a:t>Default Values</a:t>
            </a:r>
          </a:p>
        </p:txBody>
      </p:sp>
      <p:pic>
        <p:nvPicPr>
          <p:cNvPr id="6" name="Content Placeholder 5">
            <a:extLst>
              <a:ext uri="{FF2B5EF4-FFF2-40B4-BE49-F238E27FC236}">
                <a16:creationId xmlns:a16="http://schemas.microsoft.com/office/drawing/2014/main" xmlns="" id="{805F6639-149D-41A0-B2CD-41A4684A235C}"/>
              </a:ext>
            </a:extLst>
          </p:cNvPr>
          <p:cNvPicPr>
            <a:picLocks noGrp="1" noChangeAspect="1"/>
          </p:cNvPicPr>
          <p:nvPr>
            <p:ph idx="1"/>
          </p:nvPr>
        </p:nvPicPr>
        <p:blipFill>
          <a:blip r:embed="rId2">
            <a:lum bright="-20000" contrast="30000"/>
          </a:blip>
          <a:stretch>
            <a:fillRect/>
          </a:stretch>
        </p:blipFill>
        <p:spPr>
          <a:xfrm>
            <a:off x="432136" y="3284984"/>
            <a:ext cx="6048375" cy="847725"/>
          </a:xfrm>
          <a:prstGeom prst="round1Rect">
            <a:avLst/>
          </a:prstGeom>
          <a:ln>
            <a:solidFill>
              <a:schemeClr val="tx1"/>
            </a:solidFill>
          </a:ln>
        </p:spPr>
      </p:pic>
      <p:pic>
        <p:nvPicPr>
          <p:cNvPr id="5" name="Picture 4">
            <a:extLst>
              <a:ext uri="{FF2B5EF4-FFF2-40B4-BE49-F238E27FC236}">
                <a16:creationId xmlns:a16="http://schemas.microsoft.com/office/drawing/2014/main" xmlns="" id="{B1837431-C56F-483D-81AF-2AC60F502A55}"/>
              </a:ext>
            </a:extLst>
          </p:cNvPr>
          <p:cNvPicPr>
            <a:picLocks noChangeAspect="1"/>
          </p:cNvPicPr>
          <p:nvPr/>
        </p:nvPicPr>
        <p:blipFill>
          <a:blip r:embed="rId3">
            <a:lum bright="-20000" contrast="30000"/>
          </a:blip>
          <a:stretch>
            <a:fillRect/>
          </a:stretch>
        </p:blipFill>
        <p:spPr>
          <a:xfrm>
            <a:off x="432136" y="980728"/>
            <a:ext cx="5400675" cy="2057400"/>
          </a:xfrm>
          <a:prstGeom prst="round1Rect">
            <a:avLst/>
          </a:prstGeom>
          <a:ln>
            <a:solidFill>
              <a:schemeClr val="tx1"/>
            </a:solidFill>
          </a:ln>
        </p:spPr>
      </p:pic>
    </p:spTree>
    <p:extLst>
      <p:ext uri="{BB962C8B-B14F-4D97-AF65-F5344CB8AC3E}">
        <p14:creationId xmlns:p14="http://schemas.microsoft.com/office/powerpoint/2010/main" val="393214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Data Types and Schemas</a:t>
            </a:r>
          </a:p>
        </p:txBody>
      </p:sp>
      <p:sp>
        <p:nvSpPr>
          <p:cNvPr id="3" name="Text Placeholder 2"/>
          <p:cNvSpPr>
            <a:spLocks noGrp="1"/>
          </p:cNvSpPr>
          <p:nvPr>
            <p:ph type="body" idx="1"/>
          </p:nvPr>
        </p:nvSpPr>
        <p:spPr/>
        <p:txBody>
          <a:bodyPr/>
          <a:lstStyle/>
          <a:p>
            <a:r>
              <a:rPr lang="en-US" b="1" dirty="0"/>
              <a:t>4.5</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Date and Time Types in SQL</a:t>
            </a:r>
          </a:p>
        </p:txBody>
      </p:sp>
      <p:sp>
        <p:nvSpPr>
          <p:cNvPr id="3" name="Content Placeholder 2"/>
          <p:cNvSpPr>
            <a:spLocks noGrp="1"/>
          </p:cNvSpPr>
          <p:nvPr>
            <p:ph idx="1"/>
          </p:nvPr>
        </p:nvSpPr>
        <p:spPr>
          <a:xfrm>
            <a:off x="457200" y="990600"/>
            <a:ext cx="8229600" cy="5390728"/>
          </a:xfrm>
        </p:spPr>
        <p:txBody>
          <a:bodyPr>
            <a:normAutofit fontScale="92500" lnSpcReduction="20000"/>
          </a:bodyPr>
          <a:lstStyle/>
          <a:p>
            <a:r>
              <a:rPr lang="en-US" b="1" dirty="0"/>
              <a:t>Date:</a:t>
            </a:r>
          </a:p>
          <a:p>
            <a:pPr lvl="1"/>
            <a:r>
              <a:rPr lang="en-US" dirty="0"/>
              <a:t>A calendar date containing a (four-digit) year, month, and day of the month.</a:t>
            </a:r>
          </a:p>
          <a:p>
            <a:pPr lvl="1"/>
            <a:r>
              <a:rPr lang="en-US" dirty="0"/>
              <a:t>‘2019-10-28’</a:t>
            </a:r>
          </a:p>
          <a:p>
            <a:endParaRPr lang="en-US" b="1" dirty="0"/>
          </a:p>
          <a:p>
            <a:r>
              <a:rPr lang="en-US" b="1" dirty="0"/>
              <a:t>Time:</a:t>
            </a:r>
          </a:p>
          <a:p>
            <a:pPr lvl="1"/>
            <a:r>
              <a:rPr lang="en-US" dirty="0"/>
              <a:t>The time of day, in hours, minutes, and seconds. </a:t>
            </a:r>
          </a:p>
          <a:p>
            <a:pPr lvl="1"/>
            <a:r>
              <a:rPr lang="en-US" dirty="0"/>
              <a:t>‘09:30:00’</a:t>
            </a:r>
          </a:p>
          <a:p>
            <a:endParaRPr lang="en-US" b="1" dirty="0"/>
          </a:p>
          <a:p>
            <a:r>
              <a:rPr lang="en-US" b="1" dirty="0"/>
              <a:t>Timestamp:</a:t>
            </a:r>
          </a:p>
          <a:p>
            <a:pPr lvl="1"/>
            <a:r>
              <a:rPr lang="en-US" b="1" dirty="0"/>
              <a:t> </a:t>
            </a:r>
            <a:r>
              <a:rPr lang="en-US" dirty="0"/>
              <a:t>A combination of date and time. </a:t>
            </a:r>
          </a:p>
          <a:p>
            <a:pPr lvl="1"/>
            <a:r>
              <a:rPr lang="en-US" dirty="0"/>
              <a:t>‘2019-10-28 10:29:01.45’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a:t>
            </a:r>
          </a:p>
        </p:txBody>
      </p:sp>
      <p:pic>
        <p:nvPicPr>
          <p:cNvPr id="4098" name="Picture 2"/>
          <p:cNvPicPr>
            <a:picLocks noGrp="1" noChangeAspect="1" noChangeArrowheads="1"/>
          </p:cNvPicPr>
          <p:nvPr>
            <p:ph idx="1"/>
          </p:nvPr>
        </p:nvPicPr>
        <p:blipFill>
          <a:blip r:embed="rId2">
            <a:lum bright="-20000" contrast="30000"/>
          </a:blip>
          <a:srcRect/>
          <a:stretch>
            <a:fillRect/>
          </a:stretch>
        </p:blipFill>
        <p:spPr bwMode="auto">
          <a:xfrm>
            <a:off x="142844" y="1071546"/>
            <a:ext cx="8135359" cy="928694"/>
          </a:xfrm>
          <a:prstGeom prst="round1Rect">
            <a:avLst/>
          </a:prstGeom>
          <a:ln>
            <a:solidFill>
              <a:schemeClr val="tx1"/>
            </a:solidFill>
          </a:ln>
        </p:spPr>
      </p:pic>
      <p:pic>
        <p:nvPicPr>
          <p:cNvPr id="4099" name="Picture 3"/>
          <p:cNvPicPr>
            <a:picLocks noChangeAspect="1" noChangeArrowheads="1"/>
          </p:cNvPicPr>
          <p:nvPr/>
        </p:nvPicPr>
        <p:blipFill>
          <a:blip r:embed="rId3">
            <a:lum bright="-20000" contrast="30000"/>
          </a:blip>
          <a:srcRect/>
          <a:stretch>
            <a:fillRect/>
          </a:stretch>
        </p:blipFill>
        <p:spPr bwMode="auto">
          <a:xfrm>
            <a:off x="142844" y="2357429"/>
            <a:ext cx="8484462" cy="1000133"/>
          </a:xfrm>
          <a:prstGeom prst="round1Rect">
            <a:avLst/>
          </a:prstGeom>
          <a:ln>
            <a:solidFill>
              <a:schemeClr val="tx1"/>
            </a:solidFill>
          </a:ln>
        </p:spPr>
      </p:pic>
      <p:pic>
        <p:nvPicPr>
          <p:cNvPr id="4100" name="Picture 4"/>
          <p:cNvPicPr>
            <a:picLocks noChangeAspect="1" noChangeArrowheads="1"/>
          </p:cNvPicPr>
          <p:nvPr/>
        </p:nvPicPr>
        <p:blipFill>
          <a:blip r:embed="rId4">
            <a:lum bright="-20000" contrast="30000"/>
          </a:blip>
          <a:srcRect/>
          <a:stretch>
            <a:fillRect/>
          </a:stretch>
        </p:blipFill>
        <p:spPr bwMode="auto">
          <a:xfrm>
            <a:off x="142844" y="3714752"/>
            <a:ext cx="8266397" cy="1285884"/>
          </a:xfrm>
          <a:prstGeom prst="round1Rect">
            <a:avLst/>
          </a:prstGeom>
          <a:ln>
            <a:solidFill>
              <a:schemeClr val="tx1"/>
            </a:solid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a:t>
            </a:r>
          </a:p>
        </p:txBody>
      </p:sp>
      <p:sp>
        <p:nvSpPr>
          <p:cNvPr id="3" name="Content Placeholder 2"/>
          <p:cNvSpPr>
            <a:spLocks noGrp="1"/>
          </p:cNvSpPr>
          <p:nvPr>
            <p:ph idx="1"/>
          </p:nvPr>
        </p:nvSpPr>
        <p:spPr>
          <a:xfrm>
            <a:off x="107504" y="990600"/>
            <a:ext cx="8856984" cy="5135563"/>
          </a:xfrm>
        </p:spPr>
        <p:txBody>
          <a:bodyPr>
            <a:normAutofit fontScale="92500" lnSpcReduction="10000"/>
          </a:bodyPr>
          <a:lstStyle/>
          <a:p>
            <a:pPr marL="0" indent="0" algn="l">
              <a:buNone/>
            </a:pPr>
            <a:r>
              <a:rPr lang="en-US" sz="1800" dirty="0">
                <a:latin typeface="Consolas" pitchFamily="49" charset="0"/>
                <a:cs typeface="Consolas" pitchFamily="49" charset="0"/>
              </a:rPr>
              <a:t>select * from </a:t>
            </a:r>
            <a:r>
              <a:rPr lang="en-US" sz="1800" dirty="0" err="1">
                <a:latin typeface="Consolas" pitchFamily="49" charset="0"/>
                <a:cs typeface="Consolas" pitchFamily="49" charset="0"/>
              </a:rPr>
              <a:t>job_history</a:t>
            </a:r>
            <a:endParaRPr lang="en-US" sz="1800" dirty="0">
              <a:latin typeface="Consolas" pitchFamily="49" charset="0"/>
              <a:cs typeface="Consolas" pitchFamily="49" charset="0"/>
            </a:endParaRPr>
          </a:p>
          <a:p>
            <a:pPr marL="0" indent="0" algn="l">
              <a:buNone/>
            </a:pPr>
            <a:r>
              <a:rPr lang="en-US" sz="1800" dirty="0">
                <a:latin typeface="Consolas" pitchFamily="49" charset="0"/>
                <a:cs typeface="Consolas" pitchFamily="49" charset="0"/>
              </a:rPr>
              <a:t>where </a:t>
            </a:r>
            <a:r>
              <a:rPr lang="en-US" sz="1800" dirty="0" err="1">
                <a:latin typeface="Consolas" pitchFamily="49" charset="0"/>
                <a:cs typeface="Consolas" pitchFamily="49" charset="0"/>
              </a:rPr>
              <a:t>start_date</a:t>
            </a:r>
            <a:r>
              <a:rPr lang="en-US" sz="1800" dirty="0">
                <a:latin typeface="Consolas" pitchFamily="49" charset="0"/>
                <a:cs typeface="Consolas" pitchFamily="49" charset="0"/>
              </a:rPr>
              <a:t> &gt;= </a:t>
            </a:r>
            <a:r>
              <a:rPr lang="en-US" sz="1800" dirty="0" err="1">
                <a:latin typeface="Consolas" pitchFamily="49" charset="0"/>
                <a:cs typeface="Consolas" pitchFamily="49" charset="0"/>
              </a:rPr>
              <a:t>To_Date</a:t>
            </a:r>
            <a:r>
              <a:rPr lang="en-US" sz="1800" dirty="0">
                <a:latin typeface="Consolas" pitchFamily="49" charset="0"/>
                <a:cs typeface="Consolas" pitchFamily="49" charset="0"/>
              </a:rPr>
              <a:t>('01/01/1980','dd/mm/</a:t>
            </a:r>
            <a:r>
              <a:rPr lang="en-US" sz="1800" dirty="0" err="1">
                <a:latin typeface="Consolas" pitchFamily="49" charset="0"/>
                <a:cs typeface="Consolas" pitchFamily="49" charset="0"/>
              </a:rPr>
              <a:t>yyyy</a:t>
            </a:r>
            <a:r>
              <a:rPr lang="en-US" sz="1800" dirty="0">
                <a:latin typeface="Consolas" pitchFamily="49" charset="0"/>
                <a:cs typeface="Consolas" pitchFamily="49" charset="0"/>
              </a:rPr>
              <a:t>') and </a:t>
            </a:r>
            <a:r>
              <a:rPr lang="en-US" sz="1800" dirty="0" err="1">
                <a:latin typeface="Consolas" pitchFamily="49" charset="0"/>
                <a:cs typeface="Consolas" pitchFamily="49" charset="0"/>
              </a:rPr>
              <a:t>start_date</a:t>
            </a:r>
            <a:r>
              <a:rPr lang="en-US" sz="1800" dirty="0">
                <a:latin typeface="Consolas" pitchFamily="49" charset="0"/>
                <a:cs typeface="Consolas" pitchFamily="49" charset="0"/>
              </a:rPr>
              <a:t> &lt;= </a:t>
            </a:r>
            <a:r>
              <a:rPr lang="en-US" sz="1800" dirty="0" err="1">
                <a:latin typeface="Consolas" pitchFamily="49" charset="0"/>
                <a:cs typeface="Consolas" pitchFamily="49" charset="0"/>
              </a:rPr>
              <a:t>To_Date</a:t>
            </a:r>
            <a:r>
              <a:rPr lang="en-US" sz="1800" dirty="0">
                <a:latin typeface="Consolas" pitchFamily="49" charset="0"/>
                <a:cs typeface="Consolas" pitchFamily="49" charset="0"/>
              </a:rPr>
              <a:t>('31/12/1989','dd/mm/</a:t>
            </a:r>
            <a:r>
              <a:rPr lang="en-US" sz="1800" dirty="0" err="1">
                <a:latin typeface="Consolas" pitchFamily="49" charset="0"/>
                <a:cs typeface="Consolas" pitchFamily="49" charset="0"/>
              </a:rPr>
              <a:t>yyyy</a:t>
            </a:r>
            <a:r>
              <a:rPr lang="en-US" sz="1800" dirty="0" smtClean="0">
                <a:latin typeface="Consolas" pitchFamily="49" charset="0"/>
                <a:cs typeface="Consolas" pitchFamily="49" charset="0"/>
              </a:rPr>
              <a:t>')</a:t>
            </a:r>
          </a:p>
          <a:p>
            <a:pPr marL="0" indent="0" algn="l">
              <a:buNone/>
            </a:pPr>
            <a:endParaRPr lang="en-US" sz="1800" dirty="0">
              <a:latin typeface="Consolas" pitchFamily="49" charset="0"/>
              <a:cs typeface="Consolas" pitchFamily="49" charset="0"/>
            </a:endParaRPr>
          </a:p>
          <a:p>
            <a:pPr marL="0" indent="0" algn="l">
              <a:buNone/>
            </a:pPr>
            <a:endParaRPr lang="en-US" sz="1800" dirty="0" smtClean="0">
              <a:latin typeface="Consolas" pitchFamily="49" charset="0"/>
              <a:cs typeface="Consolas" pitchFamily="49" charset="0"/>
            </a:endParaRPr>
          </a:p>
          <a:p>
            <a:pPr marL="0" indent="0" algn="l">
              <a:buNone/>
            </a:pPr>
            <a:r>
              <a:rPr lang="en-US" sz="1800" dirty="0">
                <a:latin typeface="Consolas" pitchFamily="49" charset="0"/>
                <a:cs typeface="Consolas" pitchFamily="49" charset="0"/>
              </a:rPr>
              <a:t>select * from </a:t>
            </a:r>
            <a:r>
              <a:rPr lang="en-US" sz="1800" dirty="0" err="1">
                <a:latin typeface="Consolas" pitchFamily="49" charset="0"/>
                <a:cs typeface="Consolas" pitchFamily="49" charset="0"/>
              </a:rPr>
              <a:t>job_history</a:t>
            </a:r>
            <a:endParaRPr lang="en-US" sz="1800" dirty="0">
              <a:latin typeface="Consolas" pitchFamily="49" charset="0"/>
              <a:cs typeface="Consolas" pitchFamily="49" charset="0"/>
            </a:endParaRPr>
          </a:p>
          <a:p>
            <a:pPr marL="0" indent="0" algn="l">
              <a:buNone/>
            </a:pPr>
            <a:r>
              <a:rPr lang="en-US" sz="1800" dirty="0">
                <a:latin typeface="Consolas" pitchFamily="49" charset="0"/>
                <a:cs typeface="Consolas" pitchFamily="49" charset="0"/>
              </a:rPr>
              <a:t>where </a:t>
            </a:r>
            <a:r>
              <a:rPr lang="en-US" sz="1800" dirty="0" err="1">
                <a:latin typeface="Consolas" pitchFamily="49" charset="0"/>
                <a:cs typeface="Consolas" pitchFamily="49" charset="0"/>
              </a:rPr>
              <a:t>start_date</a:t>
            </a:r>
            <a:r>
              <a:rPr lang="en-US" sz="1800" dirty="0">
                <a:latin typeface="Consolas" pitchFamily="49" charset="0"/>
                <a:cs typeface="Consolas" pitchFamily="49" charset="0"/>
              </a:rPr>
              <a:t> in ( </a:t>
            </a:r>
            <a:r>
              <a:rPr lang="en-US" sz="1800" dirty="0" err="1">
                <a:latin typeface="Consolas" pitchFamily="49" charset="0"/>
                <a:cs typeface="Consolas" pitchFamily="49" charset="0"/>
              </a:rPr>
              <a:t>To_Date</a:t>
            </a:r>
            <a:r>
              <a:rPr lang="en-US" sz="1800" dirty="0">
                <a:latin typeface="Consolas" pitchFamily="49" charset="0"/>
                <a:cs typeface="Consolas" pitchFamily="49" charset="0"/>
              </a:rPr>
              <a:t>('1/1/1987','dd/mm/</a:t>
            </a:r>
            <a:r>
              <a:rPr lang="en-US" sz="1800" dirty="0" err="1">
                <a:latin typeface="Consolas" pitchFamily="49" charset="0"/>
                <a:cs typeface="Consolas" pitchFamily="49" charset="0"/>
              </a:rPr>
              <a:t>yyyy</a:t>
            </a:r>
            <a:r>
              <a:rPr lang="en-US" sz="1800" dirty="0">
                <a:latin typeface="Consolas" pitchFamily="49" charset="0"/>
                <a:cs typeface="Consolas" pitchFamily="49" charset="0"/>
              </a:rPr>
              <a:t>'),</a:t>
            </a:r>
            <a:r>
              <a:rPr lang="en-US" sz="1800" dirty="0" err="1">
                <a:latin typeface="Consolas" pitchFamily="49" charset="0"/>
                <a:cs typeface="Consolas" pitchFamily="49" charset="0"/>
              </a:rPr>
              <a:t>To_Date</a:t>
            </a:r>
            <a:r>
              <a:rPr lang="en-US" sz="1800" dirty="0">
                <a:latin typeface="Consolas" pitchFamily="49" charset="0"/>
                <a:cs typeface="Consolas" pitchFamily="49" charset="0"/>
              </a:rPr>
              <a:t>('31/12/1989','dd/mm/</a:t>
            </a:r>
            <a:r>
              <a:rPr lang="en-US" sz="1800" dirty="0" err="1">
                <a:latin typeface="Consolas" pitchFamily="49" charset="0"/>
                <a:cs typeface="Consolas" pitchFamily="49" charset="0"/>
              </a:rPr>
              <a:t>yyyy</a:t>
            </a:r>
            <a:r>
              <a:rPr lang="en-US" sz="1800" dirty="0">
                <a:latin typeface="Consolas" pitchFamily="49" charset="0"/>
                <a:cs typeface="Consolas" pitchFamily="49" charset="0"/>
              </a:rPr>
              <a:t>'))</a:t>
            </a:r>
          </a:p>
          <a:p>
            <a:pPr marL="0" indent="0" algn="l">
              <a:buNone/>
            </a:pPr>
            <a:endParaRPr lang="en-US" sz="1800" dirty="0" smtClean="0">
              <a:latin typeface="Consolas" pitchFamily="49" charset="0"/>
              <a:cs typeface="Consolas" pitchFamily="49" charset="0"/>
            </a:endParaRPr>
          </a:p>
          <a:p>
            <a:pPr marL="0" indent="0" algn="l">
              <a:buNone/>
            </a:pPr>
            <a:endParaRPr lang="en-US" sz="1800" dirty="0">
              <a:latin typeface="Consolas" pitchFamily="49" charset="0"/>
              <a:cs typeface="Consolas" pitchFamily="49" charset="0"/>
            </a:endParaRPr>
          </a:p>
          <a:p>
            <a:pPr marL="0" indent="0">
              <a:buNone/>
            </a:pPr>
            <a:r>
              <a:rPr lang="en-US" sz="1600" dirty="0">
                <a:latin typeface="Consolas" pitchFamily="49" charset="0"/>
                <a:cs typeface="Consolas" pitchFamily="49" charset="0"/>
              </a:rPr>
              <a:t>select count(</a:t>
            </a:r>
            <a:r>
              <a:rPr lang="en-US" sz="1600" dirty="0" err="1">
                <a:latin typeface="Consolas" pitchFamily="49" charset="0"/>
                <a:cs typeface="Consolas" pitchFamily="49" charset="0"/>
              </a:rPr>
              <a:t>employee_id</a:t>
            </a:r>
            <a:r>
              <a:rPr lang="en-US" sz="1600" dirty="0">
                <a:latin typeface="Consolas" pitchFamily="49" charset="0"/>
                <a:cs typeface="Consolas" pitchFamily="49" charset="0"/>
              </a:rPr>
              <a:t>) as x, extract(year from </a:t>
            </a:r>
            <a:r>
              <a:rPr lang="en-US" sz="1600" dirty="0" err="1">
                <a:latin typeface="Consolas" pitchFamily="49" charset="0"/>
                <a:cs typeface="Consolas" pitchFamily="49" charset="0"/>
              </a:rPr>
              <a:t>hire_date</a:t>
            </a:r>
            <a:r>
              <a:rPr lang="en-US" sz="1600" dirty="0">
                <a:latin typeface="Consolas" pitchFamily="49" charset="0"/>
                <a:cs typeface="Consolas" pitchFamily="49" charset="0"/>
              </a:rPr>
              <a:t>)</a:t>
            </a:r>
          </a:p>
          <a:p>
            <a:pPr marL="0" indent="0">
              <a:buNone/>
            </a:pPr>
            <a:r>
              <a:rPr lang="en-US" sz="1600" dirty="0">
                <a:latin typeface="Consolas" pitchFamily="49" charset="0"/>
                <a:cs typeface="Consolas" pitchFamily="49" charset="0"/>
              </a:rPr>
              <a:t>from employees</a:t>
            </a:r>
          </a:p>
          <a:p>
            <a:pPr marL="0" indent="0">
              <a:buNone/>
            </a:pPr>
            <a:r>
              <a:rPr lang="en-US" sz="1600" dirty="0">
                <a:latin typeface="Consolas" pitchFamily="49" charset="0"/>
                <a:cs typeface="Consolas" pitchFamily="49" charset="0"/>
              </a:rPr>
              <a:t>group by extract(year from </a:t>
            </a:r>
            <a:r>
              <a:rPr lang="en-US" sz="1600" dirty="0" err="1">
                <a:latin typeface="Consolas" pitchFamily="49" charset="0"/>
                <a:cs typeface="Consolas" pitchFamily="49" charset="0"/>
              </a:rPr>
              <a:t>hire_date</a:t>
            </a:r>
            <a:r>
              <a:rPr lang="en-US" sz="1600" dirty="0">
                <a:latin typeface="Consolas" pitchFamily="49" charset="0"/>
                <a:cs typeface="Consolas" pitchFamily="49" charset="0"/>
              </a:rPr>
              <a:t>)</a:t>
            </a:r>
          </a:p>
          <a:p>
            <a:pPr marL="0" indent="0">
              <a:buNone/>
            </a:pPr>
            <a:r>
              <a:rPr lang="en-US" sz="1600" dirty="0">
                <a:latin typeface="Consolas" pitchFamily="49" charset="0"/>
                <a:cs typeface="Consolas" pitchFamily="49" charset="0"/>
              </a:rPr>
              <a:t>order by x </a:t>
            </a:r>
            <a:r>
              <a:rPr lang="en-US" sz="1600" dirty="0" err="1">
                <a:latin typeface="Consolas" pitchFamily="49" charset="0"/>
                <a:cs typeface="Consolas" pitchFamily="49" charset="0"/>
              </a:rPr>
              <a:t>desc</a:t>
            </a:r>
            <a:r>
              <a:rPr lang="en-US" sz="1600" dirty="0" smtClean="0">
                <a:latin typeface="Consolas" pitchFamily="49" charset="0"/>
                <a:cs typeface="Consolas" pitchFamily="49" charset="0"/>
              </a:rPr>
              <a:t>;</a:t>
            </a:r>
          </a:p>
          <a:p>
            <a:pPr marL="0" indent="0">
              <a:buNone/>
            </a:pPr>
            <a:endParaRPr lang="en-US" sz="1600" dirty="0" smtClean="0">
              <a:latin typeface="Consolas" pitchFamily="49" charset="0"/>
              <a:cs typeface="Consolas" pitchFamily="49" charset="0"/>
            </a:endParaRPr>
          </a:p>
          <a:p>
            <a:pPr marL="0" indent="0">
              <a:buNone/>
            </a:pPr>
            <a:endParaRPr lang="en-US" sz="1600" dirty="0">
              <a:latin typeface="Consolas" pitchFamily="49" charset="0"/>
              <a:cs typeface="Consolas" pitchFamily="49" charset="0"/>
            </a:endParaRPr>
          </a:p>
          <a:p>
            <a:pPr marL="0" indent="0">
              <a:buNone/>
            </a:pPr>
            <a:r>
              <a:rPr lang="en-US" sz="1600" dirty="0">
                <a:latin typeface="Consolas" pitchFamily="49" charset="0"/>
                <a:cs typeface="Consolas" pitchFamily="49" charset="0"/>
              </a:rPr>
              <a:t>select </a:t>
            </a:r>
            <a:r>
              <a:rPr lang="en-US" sz="1600" dirty="0" err="1">
                <a:latin typeface="Consolas" pitchFamily="49" charset="0"/>
                <a:cs typeface="Consolas" pitchFamily="49" charset="0"/>
              </a:rPr>
              <a:t>first_name</a:t>
            </a:r>
            <a:r>
              <a:rPr lang="en-US" sz="1600" dirty="0">
                <a:latin typeface="Consolas" pitchFamily="49" charset="0"/>
                <a:cs typeface="Consolas" pitchFamily="49" charset="0"/>
              </a:rPr>
              <a:t>, extract(year from </a:t>
            </a:r>
            <a:r>
              <a:rPr lang="en-US" sz="1600" dirty="0" err="1">
                <a:latin typeface="Consolas" pitchFamily="49" charset="0"/>
                <a:cs typeface="Consolas" pitchFamily="49" charset="0"/>
              </a:rPr>
              <a:t>current_date</a:t>
            </a:r>
            <a:r>
              <a:rPr lang="en-US" sz="1600" dirty="0">
                <a:latin typeface="Consolas" pitchFamily="49" charset="0"/>
                <a:cs typeface="Consolas" pitchFamily="49" charset="0"/>
              </a:rPr>
              <a:t>) - extract (year from </a:t>
            </a:r>
            <a:r>
              <a:rPr lang="en-US" sz="1600" dirty="0" err="1">
                <a:latin typeface="Consolas" pitchFamily="49" charset="0"/>
                <a:cs typeface="Consolas" pitchFamily="49" charset="0"/>
              </a:rPr>
              <a:t>hire_date</a:t>
            </a:r>
            <a:r>
              <a:rPr lang="en-US" sz="1600" dirty="0">
                <a:latin typeface="Consolas" pitchFamily="49" charset="0"/>
                <a:cs typeface="Consolas" pitchFamily="49" charset="0"/>
              </a:rPr>
              <a:t>) as </a:t>
            </a:r>
            <a:r>
              <a:rPr lang="en-US" sz="1600" dirty="0" err="1">
                <a:latin typeface="Consolas" pitchFamily="49" charset="0"/>
                <a:cs typeface="Consolas" pitchFamily="49" charset="0"/>
              </a:rPr>
              <a:t>number_of_years_in_company</a:t>
            </a:r>
            <a:endParaRPr lang="en-US" sz="1600" dirty="0">
              <a:latin typeface="Consolas" pitchFamily="49" charset="0"/>
              <a:cs typeface="Consolas" pitchFamily="49" charset="0"/>
            </a:endParaRPr>
          </a:p>
          <a:p>
            <a:pPr marL="0" indent="0">
              <a:buNone/>
            </a:pPr>
            <a:r>
              <a:rPr lang="en-US" sz="1600" dirty="0">
                <a:latin typeface="Consolas" pitchFamily="49" charset="0"/>
                <a:cs typeface="Consolas" pitchFamily="49" charset="0"/>
              </a:rPr>
              <a:t>from employees</a:t>
            </a:r>
          </a:p>
          <a:p>
            <a:pPr marL="0" indent="0">
              <a:buNone/>
            </a:pPr>
            <a:endParaRPr lang="en-US" sz="1600" dirty="0">
              <a:latin typeface="Consolas" pitchFamily="49" charset="0"/>
              <a:cs typeface="Consolas" pitchFamily="49" charset="0"/>
            </a:endParaRPr>
          </a:p>
        </p:txBody>
      </p:sp>
    </p:spTree>
    <p:extLst>
      <p:ext uri="{BB962C8B-B14F-4D97-AF65-F5344CB8AC3E}">
        <p14:creationId xmlns:p14="http://schemas.microsoft.com/office/powerpoint/2010/main" val="61973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968662-C31D-4F1E-BEF5-4626020F31B4}"/>
              </a:ext>
            </a:extLst>
          </p:cNvPr>
          <p:cNvSpPr>
            <a:spLocks noGrp="1"/>
          </p:cNvSpPr>
          <p:nvPr>
            <p:ph type="title"/>
          </p:nvPr>
        </p:nvSpPr>
        <p:spPr/>
        <p:txBody>
          <a:bodyPr/>
          <a:lstStyle/>
          <a:p>
            <a:r>
              <a:rPr lang="en-US" dirty="0"/>
              <a:t>Transactions</a:t>
            </a:r>
          </a:p>
        </p:txBody>
      </p:sp>
      <p:sp>
        <p:nvSpPr>
          <p:cNvPr id="3" name="Text Placeholder 2">
            <a:extLst>
              <a:ext uri="{FF2B5EF4-FFF2-40B4-BE49-F238E27FC236}">
                <a16:creationId xmlns:a16="http://schemas.microsoft.com/office/drawing/2014/main" xmlns="" id="{D615E426-998B-4080-8021-F7B2EED1E832}"/>
              </a:ext>
            </a:extLst>
          </p:cNvPr>
          <p:cNvSpPr>
            <a:spLocks noGrp="1"/>
          </p:cNvSpPr>
          <p:nvPr>
            <p:ph type="body" idx="1"/>
          </p:nvPr>
        </p:nvSpPr>
        <p:spPr/>
        <p:txBody>
          <a:bodyPr/>
          <a:lstStyle/>
          <a:p>
            <a:r>
              <a:rPr lang="en-US" dirty="0"/>
              <a:t>4.3</a:t>
            </a:r>
          </a:p>
        </p:txBody>
      </p:sp>
    </p:spTree>
    <p:extLst>
      <p:ext uri="{BB962C8B-B14F-4D97-AF65-F5344CB8AC3E}">
        <p14:creationId xmlns:p14="http://schemas.microsoft.com/office/powerpoint/2010/main" val="3459861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Index Creation</a:t>
            </a:r>
          </a:p>
        </p:txBody>
      </p:sp>
      <p:sp>
        <p:nvSpPr>
          <p:cNvPr id="3" name="Content Placeholder 2"/>
          <p:cNvSpPr>
            <a:spLocks noGrp="1"/>
          </p:cNvSpPr>
          <p:nvPr>
            <p:ph idx="1"/>
          </p:nvPr>
        </p:nvSpPr>
        <p:spPr/>
        <p:txBody>
          <a:bodyPr>
            <a:normAutofit fontScale="70000" lnSpcReduction="20000"/>
          </a:bodyPr>
          <a:lstStyle/>
          <a:p>
            <a:pPr fontAlgn="base"/>
            <a:r>
              <a:rPr lang="en-US" dirty="0"/>
              <a:t>SQL </a:t>
            </a:r>
            <a:r>
              <a:rPr lang="en-US" b="1" dirty="0"/>
              <a:t>CREATE INDEX</a:t>
            </a:r>
            <a:r>
              <a:rPr lang="en-US" dirty="0"/>
              <a:t> statement creates indexes in a table for fast and efficient data retrieval.</a:t>
            </a:r>
          </a:p>
          <a:p>
            <a:pPr marL="0" indent="0" algn="ctr" fontAlgn="base">
              <a:buNone/>
            </a:pPr>
            <a:r>
              <a:rPr lang="en-US" b="1" u="sng" dirty="0"/>
              <a:t>CREATE INDEX Statement</a:t>
            </a:r>
          </a:p>
          <a:p>
            <a:pPr fontAlgn="base"/>
            <a:r>
              <a:rPr lang="en-US" dirty="0"/>
              <a:t>The </a:t>
            </a:r>
            <a:r>
              <a:rPr lang="en-US" b="1" dirty="0"/>
              <a:t>CREATE INDEX Statement in SQL</a:t>
            </a:r>
            <a:r>
              <a:rPr lang="en-US" dirty="0"/>
              <a:t> is used to create indexes in tables and retrieve data from the database faster than usual.</a:t>
            </a:r>
          </a:p>
          <a:p>
            <a:pPr fontAlgn="base"/>
            <a:r>
              <a:rPr lang="en-US" dirty="0"/>
              <a:t>Indexes are invisible structures that work behind the scenes to speed up data retrieval operations in databases. They are essential for optimizing query performance and improving overall system efficiency.</a:t>
            </a:r>
          </a:p>
          <a:p>
            <a:pPr fontAlgn="base"/>
            <a:r>
              <a:rPr lang="en-US" dirty="0"/>
              <a:t>Indexes can not be seen by users, and are only used to speed up the process of searches/queries.</a:t>
            </a:r>
          </a:p>
          <a:p>
            <a:pPr marL="0" indent="0" algn="ctr" fontAlgn="base">
              <a:buNone/>
            </a:pPr>
            <a:r>
              <a:rPr lang="en-US" b="1" u="sng" dirty="0"/>
              <a:t>Important Points:</a:t>
            </a:r>
            <a:endParaRPr lang="en-US" u="sng" dirty="0"/>
          </a:p>
          <a:p>
            <a:pPr fontAlgn="base"/>
            <a:r>
              <a:rPr lang="en-US" dirty="0"/>
              <a:t>Only use </a:t>
            </a:r>
            <a:r>
              <a:rPr lang="en-US" b="1" dirty="0"/>
              <a:t>INDEX constraint</a:t>
            </a:r>
            <a:r>
              <a:rPr lang="en-US" dirty="0"/>
              <a:t> on a column, that is frequently searched or used in </a:t>
            </a:r>
            <a:r>
              <a:rPr lang="en-US" b="1" u="sng" dirty="0">
                <a:hlinkClick r:id="rId2"/>
              </a:rPr>
              <a:t>WHERE clauses</a:t>
            </a:r>
            <a:r>
              <a:rPr lang="en-US" dirty="0"/>
              <a:t> of </a:t>
            </a:r>
            <a:r>
              <a:rPr lang="en-US" b="1" u="sng" dirty="0">
                <a:hlinkClick r:id="rId3"/>
              </a:rPr>
              <a:t>SELECT queries</a:t>
            </a:r>
            <a:r>
              <a:rPr lang="en-US" dirty="0"/>
              <a:t>.</a:t>
            </a:r>
          </a:p>
          <a:p>
            <a:pPr fontAlgn="base"/>
            <a:r>
              <a:rPr lang="en-US" dirty="0"/>
              <a:t>Adding Indexes to all columns makes the process of updating the database slower, as on each update Index updates as well.</a:t>
            </a:r>
          </a:p>
          <a:p>
            <a:endParaRPr lang="en-US" dirty="0"/>
          </a:p>
        </p:txBody>
      </p:sp>
    </p:spTree>
    <p:extLst>
      <p:ext uri="{BB962C8B-B14F-4D97-AF65-F5344CB8AC3E}">
        <p14:creationId xmlns:p14="http://schemas.microsoft.com/office/powerpoint/2010/main" val="3578255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2A62CB-9C46-4033-A04A-E8CAD993CB74}"/>
              </a:ext>
            </a:extLst>
          </p:cNvPr>
          <p:cNvSpPr>
            <a:spLocks noGrp="1"/>
          </p:cNvSpPr>
          <p:nvPr>
            <p:ph type="title"/>
          </p:nvPr>
        </p:nvSpPr>
        <p:spPr/>
        <p:txBody>
          <a:bodyPr>
            <a:normAutofit fontScale="90000"/>
          </a:bodyPr>
          <a:lstStyle/>
          <a:p>
            <a:r>
              <a:rPr lang="en-US" dirty="0"/>
              <a:t>Index Creation</a:t>
            </a:r>
          </a:p>
        </p:txBody>
      </p:sp>
      <p:sp>
        <p:nvSpPr>
          <p:cNvPr id="3" name="Content Placeholder 2">
            <a:extLst>
              <a:ext uri="{FF2B5EF4-FFF2-40B4-BE49-F238E27FC236}">
                <a16:creationId xmlns:a16="http://schemas.microsoft.com/office/drawing/2014/main" xmlns="" id="{36C39118-F1AC-4AA4-BF4B-9A346DB12595}"/>
              </a:ext>
            </a:extLst>
          </p:cNvPr>
          <p:cNvSpPr>
            <a:spLocks noGrp="1"/>
          </p:cNvSpPr>
          <p:nvPr>
            <p:ph idx="1"/>
          </p:nvPr>
        </p:nvSpPr>
        <p:spPr>
          <a:xfrm>
            <a:off x="457200" y="1071546"/>
            <a:ext cx="8229600" cy="5286412"/>
          </a:xfrm>
        </p:spPr>
        <p:txBody>
          <a:bodyPr>
            <a:normAutofit fontScale="92500" lnSpcReduction="10000"/>
          </a:bodyPr>
          <a:lstStyle/>
          <a:p>
            <a:r>
              <a:rPr lang="en-US" dirty="0"/>
              <a:t>Many queries reference only a small proportion of the records in a file.</a:t>
            </a:r>
          </a:p>
          <a:p>
            <a:pPr lvl="1"/>
            <a:r>
              <a:rPr lang="en-US" dirty="0"/>
              <a:t>For example, a query like “</a:t>
            </a:r>
            <a:r>
              <a:rPr lang="en-US" i="1" dirty="0"/>
              <a:t>Find all instructors in the Physics department</a:t>
            </a:r>
            <a:r>
              <a:rPr lang="en-US" dirty="0"/>
              <a:t>”.</a:t>
            </a:r>
          </a:p>
          <a:p>
            <a:pPr lvl="2"/>
            <a:r>
              <a:rPr lang="en-US" dirty="0"/>
              <a:t>It is inefficient for the system to read every record and to department field for the value “</a:t>
            </a:r>
            <a:r>
              <a:rPr lang="en-US" i="1" dirty="0"/>
              <a:t>Physics</a:t>
            </a:r>
            <a:r>
              <a:rPr lang="en-US" dirty="0"/>
              <a:t>”.</a:t>
            </a:r>
          </a:p>
          <a:p>
            <a:pPr lvl="2"/>
            <a:endParaRPr lang="en-US" dirty="0"/>
          </a:p>
          <a:p>
            <a:r>
              <a:rPr lang="en-US" dirty="0"/>
              <a:t>An </a:t>
            </a:r>
            <a:r>
              <a:rPr lang="en-US" b="1" dirty="0"/>
              <a:t>index </a:t>
            </a:r>
            <a:r>
              <a:rPr lang="en-US" dirty="0"/>
              <a:t>on an attribute of a relation is a data structure that allows the database system to find those tuples in the relation that have a specified value for that attribute efficiently, without scanning through all the tuples of the relation.</a:t>
            </a:r>
            <a:endParaRPr lang="en-US" b="1" dirty="0"/>
          </a:p>
        </p:txBody>
      </p:sp>
    </p:spTree>
    <p:extLst>
      <p:ext uri="{BB962C8B-B14F-4D97-AF65-F5344CB8AC3E}">
        <p14:creationId xmlns:p14="http://schemas.microsoft.com/office/powerpoint/2010/main" val="4084687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91C21B-9058-4C4F-A7BF-83A598C93A5E}"/>
              </a:ext>
            </a:extLst>
          </p:cNvPr>
          <p:cNvSpPr>
            <a:spLocks noGrp="1"/>
          </p:cNvSpPr>
          <p:nvPr>
            <p:ph type="title"/>
          </p:nvPr>
        </p:nvSpPr>
        <p:spPr/>
        <p:txBody>
          <a:bodyPr>
            <a:normAutofit fontScale="90000"/>
          </a:bodyPr>
          <a:lstStyle/>
          <a:p>
            <a:r>
              <a:rPr lang="en-US" dirty="0"/>
              <a:t>Index Creation</a:t>
            </a:r>
          </a:p>
        </p:txBody>
      </p:sp>
      <p:sp>
        <p:nvSpPr>
          <p:cNvPr id="3" name="Content Placeholder 2">
            <a:extLst>
              <a:ext uri="{FF2B5EF4-FFF2-40B4-BE49-F238E27FC236}">
                <a16:creationId xmlns:a16="http://schemas.microsoft.com/office/drawing/2014/main" xmlns="" id="{BB990D85-AF91-4774-A95C-86E2785C7DDF}"/>
              </a:ext>
            </a:extLst>
          </p:cNvPr>
          <p:cNvSpPr>
            <a:spLocks noGrp="1"/>
          </p:cNvSpPr>
          <p:nvPr>
            <p:ph idx="1"/>
          </p:nvPr>
        </p:nvSpPr>
        <p:spPr>
          <a:xfrm>
            <a:off x="457200" y="990600"/>
            <a:ext cx="8229600" cy="4310608"/>
          </a:xfrm>
        </p:spPr>
        <p:txBody>
          <a:bodyPr>
            <a:normAutofit lnSpcReduction="10000"/>
          </a:bodyPr>
          <a:lstStyle/>
          <a:p>
            <a:r>
              <a:rPr lang="en-US" dirty="0"/>
              <a:t>If we create in index on attribute ID of relation student, the database system can find the record with any specified ID value, such as 22201, or 44553, directly, without reading all the tuples of the student relation.</a:t>
            </a:r>
          </a:p>
          <a:p>
            <a:endParaRPr lang="en-US" dirty="0"/>
          </a:p>
          <a:p>
            <a:r>
              <a:rPr lang="en-US" dirty="0"/>
              <a:t>An index can also be created on a list of attributes, for example on attributes name, and dept name of student.</a:t>
            </a:r>
          </a:p>
        </p:txBody>
      </p:sp>
      <p:pic>
        <p:nvPicPr>
          <p:cNvPr id="5" name="Picture 4">
            <a:extLst>
              <a:ext uri="{FF2B5EF4-FFF2-40B4-BE49-F238E27FC236}">
                <a16:creationId xmlns:a16="http://schemas.microsoft.com/office/drawing/2014/main" xmlns="" id="{004B0380-B27B-41C8-A8E2-B9AC5C7446F0}"/>
              </a:ext>
            </a:extLst>
          </p:cNvPr>
          <p:cNvPicPr>
            <a:picLocks noChangeAspect="1"/>
          </p:cNvPicPr>
          <p:nvPr/>
        </p:nvPicPr>
        <p:blipFill>
          <a:blip r:embed="rId2">
            <a:lum bright="-20000" contrast="30000"/>
          </a:blip>
          <a:stretch>
            <a:fillRect/>
          </a:stretch>
        </p:blipFill>
        <p:spPr>
          <a:xfrm>
            <a:off x="899592" y="5366888"/>
            <a:ext cx="7099623" cy="654400"/>
          </a:xfrm>
          <a:prstGeom prst="round1Rect">
            <a:avLst/>
          </a:prstGeom>
          <a:ln>
            <a:solidFill>
              <a:schemeClr val="tx1"/>
            </a:solidFill>
          </a:ln>
        </p:spPr>
      </p:pic>
    </p:spTree>
    <p:extLst>
      <p:ext uri="{BB962C8B-B14F-4D97-AF65-F5344CB8AC3E}">
        <p14:creationId xmlns:p14="http://schemas.microsoft.com/office/powerpoint/2010/main" val="48432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692696"/>
            <a:ext cx="7848872" cy="5285194"/>
          </a:xfrm>
          <a:prstGeom prst="rect">
            <a:avLst/>
          </a:prstGeom>
        </p:spPr>
      </p:pic>
    </p:spTree>
    <p:extLst>
      <p:ext uri="{BB962C8B-B14F-4D97-AF65-F5344CB8AC3E}">
        <p14:creationId xmlns:p14="http://schemas.microsoft.com/office/powerpoint/2010/main" val="2671295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3218385-2603-40D6-8E29-A00F4B1D8CC0}"/>
              </a:ext>
            </a:extLst>
          </p:cNvPr>
          <p:cNvSpPr>
            <a:spLocks noGrp="1"/>
          </p:cNvSpPr>
          <p:nvPr>
            <p:ph type="title"/>
          </p:nvPr>
        </p:nvSpPr>
        <p:spPr/>
        <p:txBody>
          <a:bodyPr>
            <a:normAutofit fontScale="90000"/>
          </a:bodyPr>
          <a:lstStyle/>
          <a:p>
            <a:r>
              <a:rPr lang="en-US" dirty="0"/>
              <a:t>Transactions</a:t>
            </a:r>
          </a:p>
        </p:txBody>
      </p:sp>
      <p:sp>
        <p:nvSpPr>
          <p:cNvPr id="5" name="Content Placeholder 4">
            <a:extLst>
              <a:ext uri="{FF2B5EF4-FFF2-40B4-BE49-F238E27FC236}">
                <a16:creationId xmlns:a16="http://schemas.microsoft.com/office/drawing/2014/main" xmlns="" id="{24AFAEB7-C9D0-4232-9F70-F228811091EE}"/>
              </a:ext>
            </a:extLst>
          </p:cNvPr>
          <p:cNvSpPr>
            <a:spLocks noGrp="1"/>
          </p:cNvSpPr>
          <p:nvPr>
            <p:ph idx="1"/>
          </p:nvPr>
        </p:nvSpPr>
        <p:spPr/>
        <p:txBody>
          <a:bodyPr>
            <a:normAutofit/>
          </a:bodyPr>
          <a:lstStyle/>
          <a:p>
            <a:r>
              <a:rPr lang="en-US" dirty="0"/>
              <a:t>A transaction consists of a sequence of query and/or update statements.</a:t>
            </a:r>
          </a:p>
          <a:p>
            <a:endParaRPr lang="en-US" dirty="0"/>
          </a:p>
          <a:p>
            <a:r>
              <a:rPr lang="en-US" dirty="0"/>
              <a:t>The SQL standard specifies that a transaction begins implicitly when an SQL statement is executed.</a:t>
            </a:r>
          </a:p>
          <a:p>
            <a:endParaRPr lang="en-US" dirty="0"/>
          </a:p>
        </p:txBody>
      </p:sp>
    </p:spTree>
    <p:extLst>
      <p:ext uri="{BB962C8B-B14F-4D97-AF65-F5344CB8AC3E}">
        <p14:creationId xmlns:p14="http://schemas.microsoft.com/office/powerpoint/2010/main" val="2444534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0763B9-5EE0-460D-A6C7-0C53B1CDAA6E}"/>
              </a:ext>
            </a:extLst>
          </p:cNvPr>
          <p:cNvSpPr>
            <a:spLocks noGrp="1"/>
          </p:cNvSpPr>
          <p:nvPr>
            <p:ph type="title"/>
          </p:nvPr>
        </p:nvSpPr>
        <p:spPr/>
        <p:txBody>
          <a:bodyPr>
            <a:normAutofit fontScale="90000"/>
          </a:bodyPr>
          <a:lstStyle/>
          <a:p>
            <a:r>
              <a:rPr lang="en-US" dirty="0"/>
              <a:t>Transactions</a:t>
            </a:r>
          </a:p>
        </p:txBody>
      </p:sp>
      <p:sp>
        <p:nvSpPr>
          <p:cNvPr id="3" name="Content Placeholder 2">
            <a:extLst>
              <a:ext uri="{FF2B5EF4-FFF2-40B4-BE49-F238E27FC236}">
                <a16:creationId xmlns:a16="http://schemas.microsoft.com/office/drawing/2014/main" xmlns="" id="{6D9CE7B7-0A59-43B8-88CF-04E3017F5EC8}"/>
              </a:ext>
            </a:extLst>
          </p:cNvPr>
          <p:cNvSpPr>
            <a:spLocks noGrp="1"/>
          </p:cNvSpPr>
          <p:nvPr>
            <p:ph idx="1"/>
          </p:nvPr>
        </p:nvSpPr>
        <p:spPr/>
        <p:txBody>
          <a:bodyPr>
            <a:normAutofit fontScale="92500" lnSpcReduction="20000"/>
          </a:bodyPr>
          <a:lstStyle/>
          <a:p>
            <a:r>
              <a:rPr lang="en-US" dirty="0"/>
              <a:t>One of the following SQL statements must end the transaction:</a:t>
            </a:r>
          </a:p>
          <a:p>
            <a:pPr lvl="1"/>
            <a:r>
              <a:rPr lang="en-US" b="1" dirty="0"/>
              <a:t>Commit work:</a:t>
            </a:r>
          </a:p>
          <a:p>
            <a:pPr lvl="2"/>
            <a:r>
              <a:rPr lang="en-US" dirty="0"/>
              <a:t>Commits the current transaction; </a:t>
            </a:r>
          </a:p>
          <a:p>
            <a:pPr lvl="3"/>
            <a:r>
              <a:rPr lang="en-US" dirty="0"/>
              <a:t>It makes the </a:t>
            </a:r>
            <a:r>
              <a:rPr lang="en-US" dirty="0" smtClean="0">
                <a:solidFill>
                  <a:srgbClr val="FF0000"/>
                </a:solidFill>
              </a:rPr>
              <a:t>updates (DML) </a:t>
            </a:r>
            <a:r>
              <a:rPr lang="en-US" dirty="0"/>
              <a:t>performed by the transaction become permanent in the database. </a:t>
            </a:r>
          </a:p>
          <a:p>
            <a:pPr lvl="3"/>
            <a:r>
              <a:rPr lang="en-US" dirty="0"/>
              <a:t>After the transaction is committed, a new transaction is automatically started.</a:t>
            </a:r>
          </a:p>
          <a:p>
            <a:pPr lvl="3"/>
            <a:endParaRPr lang="en-US" dirty="0"/>
          </a:p>
          <a:p>
            <a:pPr lvl="1"/>
            <a:r>
              <a:rPr lang="en-US" b="1" dirty="0"/>
              <a:t>Rollback work:</a:t>
            </a:r>
          </a:p>
          <a:p>
            <a:pPr lvl="2"/>
            <a:r>
              <a:rPr lang="en-US" dirty="0"/>
              <a:t>Causes the current transaction to be rolled back; </a:t>
            </a:r>
          </a:p>
          <a:p>
            <a:pPr lvl="2"/>
            <a:r>
              <a:rPr lang="en-US" dirty="0"/>
              <a:t>It undoes all the updates performed by the </a:t>
            </a:r>
            <a:r>
              <a:rPr lang="en-US" sz="2800" dirty="0"/>
              <a:t>SQL </a:t>
            </a:r>
            <a:r>
              <a:rPr lang="en-US" dirty="0"/>
              <a:t>statements in the transaction. </a:t>
            </a:r>
          </a:p>
          <a:p>
            <a:pPr lvl="3"/>
            <a:r>
              <a:rPr lang="en-US" dirty="0"/>
              <a:t>Thus, the database state is restored to what it was before the first statement of the transaction was executed.</a:t>
            </a:r>
          </a:p>
          <a:p>
            <a:endParaRPr lang="en-US" dirty="0"/>
          </a:p>
        </p:txBody>
      </p:sp>
    </p:spTree>
    <p:extLst>
      <p:ext uri="{BB962C8B-B14F-4D97-AF65-F5344CB8AC3E}">
        <p14:creationId xmlns:p14="http://schemas.microsoft.com/office/powerpoint/2010/main" val="3790635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2362680-9597-4A55-B037-50B139120D6D}"/>
              </a:ext>
            </a:extLst>
          </p:cNvPr>
          <p:cNvSpPr>
            <a:spLocks noGrp="1"/>
          </p:cNvSpPr>
          <p:nvPr>
            <p:ph type="title"/>
          </p:nvPr>
        </p:nvSpPr>
        <p:spPr/>
        <p:txBody>
          <a:bodyPr/>
          <a:lstStyle/>
          <a:p>
            <a:r>
              <a:rPr lang="en-US" dirty="0"/>
              <a:t>Integrity Constraints</a:t>
            </a:r>
          </a:p>
        </p:txBody>
      </p:sp>
      <p:sp>
        <p:nvSpPr>
          <p:cNvPr id="5" name="Text Placeholder 4">
            <a:extLst>
              <a:ext uri="{FF2B5EF4-FFF2-40B4-BE49-F238E27FC236}">
                <a16:creationId xmlns:a16="http://schemas.microsoft.com/office/drawing/2014/main" xmlns="" id="{04AB9BE8-0E4E-4BC6-8BD8-AE45360692F2}"/>
              </a:ext>
            </a:extLst>
          </p:cNvPr>
          <p:cNvSpPr>
            <a:spLocks noGrp="1"/>
          </p:cNvSpPr>
          <p:nvPr>
            <p:ph type="body" idx="1"/>
          </p:nvPr>
        </p:nvSpPr>
        <p:spPr/>
        <p:txBody>
          <a:bodyPr/>
          <a:lstStyle/>
          <a:p>
            <a:r>
              <a:rPr lang="en-US" dirty="0"/>
              <a:t>4.4</a:t>
            </a:r>
          </a:p>
        </p:txBody>
      </p:sp>
    </p:spTree>
    <p:extLst>
      <p:ext uri="{BB962C8B-B14F-4D97-AF65-F5344CB8AC3E}">
        <p14:creationId xmlns:p14="http://schemas.microsoft.com/office/powerpoint/2010/main" val="441671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BDBAA34-5381-4093-92B1-0D4A24FA9A17}"/>
              </a:ext>
            </a:extLst>
          </p:cNvPr>
          <p:cNvSpPr>
            <a:spLocks noGrp="1"/>
          </p:cNvSpPr>
          <p:nvPr>
            <p:ph type="title"/>
          </p:nvPr>
        </p:nvSpPr>
        <p:spPr/>
        <p:txBody>
          <a:bodyPr>
            <a:normAutofit fontScale="90000"/>
          </a:bodyPr>
          <a:lstStyle/>
          <a:p>
            <a:r>
              <a:rPr lang="en-US" dirty="0"/>
              <a:t>Integrity Constraints</a:t>
            </a:r>
          </a:p>
        </p:txBody>
      </p:sp>
      <p:sp>
        <p:nvSpPr>
          <p:cNvPr id="5" name="Content Placeholder 4">
            <a:extLst>
              <a:ext uri="{FF2B5EF4-FFF2-40B4-BE49-F238E27FC236}">
                <a16:creationId xmlns:a16="http://schemas.microsoft.com/office/drawing/2014/main" xmlns="" id="{A2B3C13F-AA55-4B40-94AE-4E73ACAD92B3}"/>
              </a:ext>
            </a:extLst>
          </p:cNvPr>
          <p:cNvSpPr>
            <a:spLocks noGrp="1"/>
          </p:cNvSpPr>
          <p:nvPr>
            <p:ph idx="1"/>
          </p:nvPr>
        </p:nvSpPr>
        <p:spPr/>
        <p:txBody>
          <a:bodyPr>
            <a:normAutofit/>
          </a:bodyPr>
          <a:lstStyle/>
          <a:p>
            <a:r>
              <a:rPr lang="en-US" dirty="0"/>
              <a:t>Integrity constraints ensure that changes made to the database by authorized users do not result in a loss of data consistency. </a:t>
            </a:r>
          </a:p>
          <a:p>
            <a:endParaRPr lang="en-US" dirty="0"/>
          </a:p>
          <a:p>
            <a:r>
              <a:rPr lang="en-US" dirty="0"/>
              <a:t>Examples of integrity constraints are:</a:t>
            </a:r>
          </a:p>
          <a:p>
            <a:pPr lvl="1"/>
            <a:r>
              <a:rPr lang="en-US" sz="2400" dirty="0"/>
              <a:t>No two instructors can have the same instructor </a:t>
            </a:r>
            <a:r>
              <a:rPr lang="en-US" sz="2000" dirty="0"/>
              <a:t>ID</a:t>
            </a:r>
            <a:r>
              <a:rPr lang="en-US" sz="2400" dirty="0"/>
              <a:t>.</a:t>
            </a:r>
          </a:p>
          <a:p>
            <a:pPr lvl="1"/>
            <a:r>
              <a:rPr lang="en-US" sz="2400" dirty="0"/>
              <a:t>Every department name in the </a:t>
            </a:r>
            <a:r>
              <a:rPr lang="en-US" sz="2400" i="1" dirty="0"/>
              <a:t>course </a:t>
            </a:r>
            <a:r>
              <a:rPr lang="en-US" sz="2400" dirty="0"/>
              <a:t>relation must have a matching department name in the </a:t>
            </a:r>
            <a:r>
              <a:rPr lang="en-US" sz="2400" i="1" dirty="0"/>
              <a:t>department </a:t>
            </a:r>
            <a:r>
              <a:rPr lang="en-US" sz="2400" dirty="0"/>
              <a:t>relation.</a:t>
            </a:r>
          </a:p>
          <a:p>
            <a:pPr lvl="1"/>
            <a:r>
              <a:rPr lang="en-US" sz="2400" dirty="0"/>
              <a:t>The budget of a department must be greater than $0.00.</a:t>
            </a:r>
          </a:p>
        </p:txBody>
      </p:sp>
    </p:spTree>
    <p:extLst>
      <p:ext uri="{BB962C8B-B14F-4D97-AF65-F5344CB8AC3E}">
        <p14:creationId xmlns:p14="http://schemas.microsoft.com/office/powerpoint/2010/main" val="577743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279846"/>
            <a:ext cx="8229600" cy="4557071"/>
          </a:xfrm>
        </p:spPr>
      </p:pic>
    </p:spTree>
    <p:extLst>
      <p:ext uri="{BB962C8B-B14F-4D97-AF65-F5344CB8AC3E}">
        <p14:creationId xmlns:p14="http://schemas.microsoft.com/office/powerpoint/2010/main" val="675681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0C9835-1BA6-4B73-81D8-2D878946019E}"/>
              </a:ext>
            </a:extLst>
          </p:cNvPr>
          <p:cNvSpPr>
            <a:spLocks noGrp="1"/>
          </p:cNvSpPr>
          <p:nvPr>
            <p:ph type="title"/>
          </p:nvPr>
        </p:nvSpPr>
        <p:spPr/>
        <p:txBody>
          <a:bodyPr>
            <a:normAutofit fontScale="90000"/>
          </a:bodyPr>
          <a:lstStyle/>
          <a:p>
            <a:r>
              <a:rPr lang="en-US" dirty="0"/>
              <a:t>Not Null Constraint</a:t>
            </a:r>
          </a:p>
        </p:txBody>
      </p:sp>
      <p:pic>
        <p:nvPicPr>
          <p:cNvPr id="3" name="Picture 2">
            <a:extLst>
              <a:ext uri="{FF2B5EF4-FFF2-40B4-BE49-F238E27FC236}">
                <a16:creationId xmlns:a16="http://schemas.microsoft.com/office/drawing/2014/main" xmlns="" id="{2FEFF024-167D-471A-8EB1-8D65D2E1F3D8}"/>
              </a:ext>
            </a:extLst>
          </p:cNvPr>
          <p:cNvPicPr>
            <a:picLocks noChangeAspect="1"/>
          </p:cNvPicPr>
          <p:nvPr/>
        </p:nvPicPr>
        <p:blipFill>
          <a:blip r:embed="rId2"/>
          <a:stretch>
            <a:fillRect/>
          </a:stretch>
        </p:blipFill>
        <p:spPr>
          <a:xfrm>
            <a:off x="539552" y="1268760"/>
            <a:ext cx="6038850" cy="1162050"/>
          </a:xfrm>
          <a:prstGeom prst="rect">
            <a:avLst/>
          </a:prstGeom>
        </p:spPr>
      </p:pic>
    </p:spTree>
    <p:extLst>
      <p:ext uri="{BB962C8B-B14F-4D97-AF65-F5344CB8AC3E}">
        <p14:creationId xmlns:p14="http://schemas.microsoft.com/office/powerpoint/2010/main" val="645303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1858</TotalTime>
  <Words>595</Words>
  <Application>Microsoft Office PowerPoint</Application>
  <PresentationFormat>On-screen Show (4:3)</PresentationFormat>
  <Paragraphs>97</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Chapter 04</vt:lpstr>
      <vt:lpstr>Transactions</vt:lpstr>
      <vt:lpstr>PowerPoint Presentation</vt:lpstr>
      <vt:lpstr>Transactions</vt:lpstr>
      <vt:lpstr>Transactions</vt:lpstr>
      <vt:lpstr>Integrity Constraints</vt:lpstr>
      <vt:lpstr>Integrity Constraints</vt:lpstr>
      <vt:lpstr>PowerPoint Presentation</vt:lpstr>
      <vt:lpstr>Not Null Constraint</vt:lpstr>
      <vt:lpstr>Unique Constraint</vt:lpstr>
      <vt:lpstr>The check Clause</vt:lpstr>
      <vt:lpstr>Referential Integrity</vt:lpstr>
      <vt:lpstr>Example</vt:lpstr>
      <vt:lpstr>Example</vt:lpstr>
      <vt:lpstr>Default Values</vt:lpstr>
      <vt:lpstr>SQL Data Types and Schemas</vt:lpstr>
      <vt:lpstr>Date and Time Types in SQL</vt:lpstr>
      <vt:lpstr>Examples</vt:lpstr>
      <vt:lpstr>Examples</vt:lpstr>
      <vt:lpstr>Index Creation</vt:lpstr>
      <vt:lpstr>Index Creation</vt:lpstr>
      <vt:lpstr>Index Creation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01</dc:title>
  <dc:creator>admin</dc:creator>
  <cp:lastModifiedBy>eng.samer2011@hotmail.com</cp:lastModifiedBy>
  <cp:revision>750</cp:revision>
  <dcterms:created xsi:type="dcterms:W3CDTF">2006-08-16T00:00:00Z</dcterms:created>
  <dcterms:modified xsi:type="dcterms:W3CDTF">2024-08-27T07:44:13Z</dcterms:modified>
</cp:coreProperties>
</file>