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2"/>
  </p:notesMasterIdLst>
  <p:sldIdLst>
    <p:sldId id="256" r:id="rId2"/>
    <p:sldId id="293" r:id="rId3"/>
    <p:sldId id="259" r:id="rId4"/>
    <p:sldId id="289" r:id="rId5"/>
    <p:sldId id="290" r:id="rId6"/>
    <p:sldId id="291" r:id="rId7"/>
    <p:sldId id="262" r:id="rId8"/>
    <p:sldId id="263" r:id="rId9"/>
    <p:sldId id="264" r:id="rId10"/>
    <p:sldId id="265" r:id="rId11"/>
    <p:sldId id="266" r:id="rId12"/>
    <p:sldId id="268" r:id="rId13"/>
    <p:sldId id="269" r:id="rId14"/>
    <p:sldId id="270" r:id="rId15"/>
    <p:sldId id="292" r:id="rId16"/>
    <p:sldId id="294" r:id="rId17"/>
    <p:sldId id="271" r:id="rId18"/>
    <p:sldId id="272" r:id="rId19"/>
    <p:sldId id="273" r:id="rId20"/>
    <p:sldId id="274" r:id="rId21"/>
    <p:sldId id="275" r:id="rId22"/>
    <p:sldId id="276" r:id="rId23"/>
    <p:sldId id="277" r:id="rId24"/>
    <p:sldId id="278" r:id="rId25"/>
    <p:sldId id="280" r:id="rId26"/>
    <p:sldId id="283" r:id="rId27"/>
    <p:sldId id="284"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E"/>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2" autoAdjust="0"/>
    <p:restoredTop sz="86410" autoAdjust="0"/>
  </p:normalViewPr>
  <p:slideViewPr>
    <p:cSldViewPr snapToGrid="0">
      <p:cViewPr varScale="1">
        <p:scale>
          <a:sx n="63" d="100"/>
          <a:sy n="63" d="100"/>
        </p:scale>
        <p:origin x="912" y="48"/>
      </p:cViewPr>
      <p:guideLst>
        <p:guide orient="horz" pos="2160"/>
        <p:guide pos="3864"/>
      </p:guideLst>
    </p:cSldViewPr>
  </p:slideViewPr>
  <p:outlineViewPr>
    <p:cViewPr>
      <p:scale>
        <a:sx n="33" d="100"/>
        <a:sy n="33" d="100"/>
      </p:scale>
      <p:origin x="0" y="-14028"/>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504" y="-28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8" qsCatId="simple" csTypeId="urn:microsoft.com/office/officeart/2005/8/colors/colorful2" csCatId="colorful" phldr="1"/>
      <dgm:spPr/>
      <dgm:t>
        <a:bodyPr/>
        <a:lstStyle/>
        <a:p>
          <a:endParaRPr lang="en-US"/>
        </a:p>
      </dgm:t>
    </dgm:pt>
    <dgm:pt modelId="{5744FDB6-DC72-4A73-805F-1AE7DAB0791D}">
      <dgm:prSet custT="1"/>
      <dgm:spPr>
        <a:solidFill>
          <a:schemeClr val="accent2">
            <a:lumMod val="20000"/>
            <a:lumOff val="80000"/>
          </a:schemeClr>
        </a:solidFill>
      </dgm:spPr>
      <dgm:t>
        <a:bodyPr/>
        <a:lstStyle/>
        <a:p>
          <a:pPr rtl="0"/>
          <a:r>
            <a:rPr lang="en-US" sz="2000" b="1" dirty="0" smtClean="0">
              <a:solidFill>
                <a:schemeClr val="tx1"/>
              </a:solidFill>
            </a:rPr>
            <a:t>Production concept</a:t>
          </a:r>
          <a:endParaRPr lang="en-US" sz="2000" dirty="0">
            <a:solidFill>
              <a:schemeClr val="tx1"/>
            </a:solidFill>
          </a:endParaRPr>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custT="1"/>
      <dgm:spPr>
        <a:solidFill>
          <a:schemeClr val="accent2">
            <a:lumMod val="40000"/>
            <a:lumOff val="60000"/>
          </a:schemeClr>
        </a:solidFill>
      </dgm:spPr>
      <dgm:t>
        <a:bodyPr/>
        <a:lstStyle/>
        <a:p>
          <a:pPr rtl="0"/>
          <a:r>
            <a:rPr lang="en-US" sz="2000" b="1" dirty="0" smtClean="0">
              <a:solidFill>
                <a:schemeClr val="tx1"/>
              </a:solidFill>
            </a:rPr>
            <a:t>Product concept</a:t>
          </a:r>
          <a:endParaRPr lang="en-US" sz="2000" dirty="0">
            <a:solidFill>
              <a:schemeClr val="tx1"/>
            </a:solidFill>
          </a:endParaRPr>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custT="1"/>
      <dgm:spPr>
        <a:solidFill>
          <a:schemeClr val="accent2">
            <a:lumMod val="60000"/>
            <a:lumOff val="40000"/>
          </a:schemeClr>
        </a:solidFill>
      </dgm:spPr>
      <dgm:t>
        <a:bodyPr/>
        <a:lstStyle/>
        <a:p>
          <a:pPr rtl="0"/>
          <a:r>
            <a:rPr lang="en-US" sz="2000" b="1" dirty="0" smtClean="0">
              <a:solidFill>
                <a:schemeClr val="tx1"/>
              </a:solidFill>
            </a:rPr>
            <a:t>Selling concept</a:t>
          </a:r>
          <a:endParaRPr lang="en-US" sz="2000" dirty="0">
            <a:solidFill>
              <a:schemeClr val="tx1"/>
            </a:solidFill>
          </a:endParaRPr>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custT="1"/>
      <dgm:spPr>
        <a:solidFill>
          <a:schemeClr val="accent2"/>
        </a:solidFill>
      </dgm:spPr>
      <dgm:t>
        <a:bodyPr/>
        <a:lstStyle/>
        <a:p>
          <a:pPr rtl="0"/>
          <a:r>
            <a:rPr lang="en-US" sz="2000" b="1" dirty="0" smtClean="0">
              <a:solidFill>
                <a:schemeClr val="tx1"/>
              </a:solidFill>
            </a:rPr>
            <a:t>Marketing concept</a:t>
          </a:r>
          <a:endParaRPr lang="en-US" sz="2000" dirty="0">
            <a:solidFill>
              <a:schemeClr val="tx1"/>
            </a:solidFill>
          </a:endParaRPr>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custT="1"/>
      <dgm:spPr>
        <a:solidFill>
          <a:schemeClr val="accent2">
            <a:lumMod val="75000"/>
          </a:schemeClr>
        </a:solidFill>
      </dgm:spPr>
      <dgm:t>
        <a:bodyPr/>
        <a:lstStyle/>
        <a:p>
          <a:pPr rtl="0"/>
          <a:r>
            <a:rPr lang="en-US" sz="2000" b="1" dirty="0" smtClean="0">
              <a:solidFill>
                <a:schemeClr val="tx1"/>
              </a:solidFill>
            </a:rPr>
            <a:t>Societal Marketing concept</a:t>
          </a:r>
          <a:endParaRPr lang="en-US" sz="2000" dirty="0">
            <a:solidFill>
              <a:schemeClr val="tx1"/>
            </a:solidFill>
          </a:endParaRPr>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custScaleX="101957"/>
      <dgm:spPr/>
      <dgm:t>
        <a:bodyPr/>
        <a:lstStyle/>
        <a:p>
          <a:endParaRPr lang="en-US"/>
        </a:p>
      </dgm:t>
    </dgm:pt>
    <dgm:pt modelId="{018A4B10-4CE9-428A-8F68-972EEF6F90BF}" type="pres">
      <dgm:prSet presAssocID="{ED765002-D421-47B8-8569-D47F0B5E130E}" presName="linearProcess" presStyleCnt="0"/>
      <dgm:spPr/>
      <dgm:t>
        <a:bodyPr/>
        <a:lstStyle/>
        <a:p>
          <a:endParaRPr lang="en-US"/>
        </a:p>
      </dgm:t>
    </dgm:pt>
    <dgm:pt modelId="{4C51A03D-1B27-4652-A36A-65E85F2A456D}" type="pres">
      <dgm:prSet presAssocID="{5744FDB6-DC72-4A73-805F-1AE7DAB0791D}" presName="textNode" presStyleLbl="node1" presStyleIdx="0" presStyleCnt="5" custScaleX="112364">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t>
        <a:bodyPr/>
        <a:lstStyle/>
        <a:p>
          <a:endParaRPr lang="en-US"/>
        </a:p>
      </dgm:t>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t>
        <a:bodyPr/>
        <a:lstStyle/>
        <a:p>
          <a:endParaRPr lang="en-US"/>
        </a:p>
      </dgm:t>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t>
        <a:bodyPr/>
        <a:lstStyle/>
        <a:p>
          <a:endParaRPr lang="en-US"/>
        </a:p>
      </dgm:t>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t>
        <a:bodyPr/>
        <a:lstStyle/>
        <a:p>
          <a:endParaRPr lang="en-US"/>
        </a:p>
      </dgm:t>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B5B13D5D-EBA4-4FFB-89EB-E67D187F3914}" type="presOf" srcId="{04417E8C-187A-4D21-A3EE-6697AC475056}" destId="{5F1C2096-D0DC-4A4B-86DC-122E122CFBBA}" srcOrd="0" destOrd="0" presId="urn:microsoft.com/office/officeart/2005/8/layout/hProcess9"/>
    <dgm:cxn modelId="{F3658863-1DDD-4F53-99B5-768A83D6773C}" type="presOf" srcId="{1687046B-DBCE-4174-BF3D-637C454D0381}" destId="{80FB5A71-90BF-4BED-A0A6-81C787AC95D9}" srcOrd="0" destOrd="0" presId="urn:microsoft.com/office/officeart/2005/8/layout/hProcess9"/>
    <dgm:cxn modelId="{C0A3EF7B-614E-4F3C-B0A2-E71AA186B225}" type="presOf" srcId="{5744FDB6-DC72-4A73-805F-1AE7DAB0791D}" destId="{4C51A03D-1B27-4652-A36A-65E85F2A456D}"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F8A0DE7B-8261-4272-B5B5-C0E48C17DC28}" type="presOf" srcId="{70D6993B-68AC-487D-A995-65CFE7BD925B}" destId="{17082EAC-92CF-40CD-A280-5CD2572C4721}"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9CEB439-16A6-47CA-BBCF-83C3E4CA1343}" srcId="{ED765002-D421-47B8-8569-D47F0B5E130E}" destId="{441C2C76-1393-4A00-A6CD-4C7852E74026}" srcOrd="2" destOrd="0" parTransId="{520A0700-AC09-4510-9C9E-1E4C356C2738}" sibTransId="{90B4E2C7-6A5F-4B18-9411-053D4035E319}"/>
    <dgm:cxn modelId="{1C70861D-B330-41B9-8177-27CB7963AC58}" type="presOf" srcId="{441C2C76-1393-4A00-A6CD-4C7852E74026}" destId="{2269662A-8BFB-46D6-9C72-346589547FB8}" srcOrd="0" destOrd="0" presId="urn:microsoft.com/office/officeart/2005/8/layout/hProcess9"/>
    <dgm:cxn modelId="{BEFC9D28-B9C9-4423-8CA5-865180D333EA}" type="presOf" srcId="{ED765002-D421-47B8-8569-D47F0B5E130E}" destId="{9AA253F7-A164-4EAD-AA71-44A7DDF6A95B}" srcOrd="0" destOrd="0" presId="urn:microsoft.com/office/officeart/2005/8/layout/hProcess9"/>
    <dgm:cxn modelId="{596FE1C0-DFD5-4602-AD56-6C992EC1AB52}" srcId="{ED765002-D421-47B8-8569-D47F0B5E130E}" destId="{04417E8C-187A-4D21-A3EE-6697AC475056}" srcOrd="1" destOrd="0" parTransId="{C2582CFF-CB4E-4694-BC12-670EE91446C2}" sibTransId="{2601D274-BEB9-45AC-B8FC-E5C5F6553655}"/>
    <dgm:cxn modelId="{06E366F0-8D37-47C2-A973-EA7F8F97194B}" srcId="{ED765002-D421-47B8-8569-D47F0B5E130E}" destId="{70D6993B-68AC-487D-A995-65CFE7BD925B}" srcOrd="4" destOrd="0" parTransId="{5082394A-8E8D-4736-88E9-E850B5C30043}" sibTransId="{A112BF4E-1524-4EFB-9FAB-A6FB002E1F96}"/>
    <dgm:cxn modelId="{7CEF82AB-8F77-4248-89DE-2F4FEAFEC970}" type="presParOf" srcId="{9AA253F7-A164-4EAD-AA71-44A7DDF6A95B}" destId="{98C84D32-8593-4FFC-BC0C-F37AE109C92D}" srcOrd="0" destOrd="0" presId="urn:microsoft.com/office/officeart/2005/8/layout/hProcess9"/>
    <dgm:cxn modelId="{501D0D0B-C6EF-46BB-9FBE-72BBACF7D289}" type="presParOf" srcId="{9AA253F7-A164-4EAD-AA71-44A7DDF6A95B}" destId="{018A4B10-4CE9-428A-8F68-972EEF6F90BF}" srcOrd="1" destOrd="0" presId="urn:microsoft.com/office/officeart/2005/8/layout/hProcess9"/>
    <dgm:cxn modelId="{E2591A0D-76A4-4B81-9244-58755FF943AF}" type="presParOf" srcId="{018A4B10-4CE9-428A-8F68-972EEF6F90BF}" destId="{4C51A03D-1B27-4652-A36A-65E85F2A456D}" srcOrd="0" destOrd="0" presId="urn:microsoft.com/office/officeart/2005/8/layout/hProcess9"/>
    <dgm:cxn modelId="{6E12B937-9D30-4883-B028-8475E7752C31}" type="presParOf" srcId="{018A4B10-4CE9-428A-8F68-972EEF6F90BF}" destId="{572F16E3-3141-45B4-B555-65BFB98B5EC6}" srcOrd="1" destOrd="0" presId="urn:microsoft.com/office/officeart/2005/8/layout/hProcess9"/>
    <dgm:cxn modelId="{ECA38A34-9656-4683-89D3-0AA8F8D6310D}" type="presParOf" srcId="{018A4B10-4CE9-428A-8F68-972EEF6F90BF}" destId="{5F1C2096-D0DC-4A4B-86DC-122E122CFBBA}" srcOrd="2" destOrd="0" presId="urn:microsoft.com/office/officeart/2005/8/layout/hProcess9"/>
    <dgm:cxn modelId="{BB86E1AD-A473-4D5B-AD58-37BDD333D272}" type="presParOf" srcId="{018A4B10-4CE9-428A-8F68-972EEF6F90BF}" destId="{4E73DB3F-5CF2-42CF-A284-108E4A06ACCF}" srcOrd="3" destOrd="0" presId="urn:microsoft.com/office/officeart/2005/8/layout/hProcess9"/>
    <dgm:cxn modelId="{CD3864A4-7E12-47A1-9804-B1E217020DDA}" type="presParOf" srcId="{018A4B10-4CE9-428A-8F68-972EEF6F90BF}" destId="{2269662A-8BFB-46D6-9C72-346589547FB8}" srcOrd="4" destOrd="0" presId="urn:microsoft.com/office/officeart/2005/8/layout/hProcess9"/>
    <dgm:cxn modelId="{7F32456A-4DF2-4AB5-80CE-ABEDED5750AD}" type="presParOf" srcId="{018A4B10-4CE9-428A-8F68-972EEF6F90BF}" destId="{FC5216A4-7769-48D6-AA48-5AD7FEC65737}" srcOrd="5" destOrd="0" presId="urn:microsoft.com/office/officeart/2005/8/layout/hProcess9"/>
    <dgm:cxn modelId="{5104CE56-61F9-45F4-AC89-0019BFD2CACF}" type="presParOf" srcId="{018A4B10-4CE9-428A-8F68-972EEF6F90BF}" destId="{80FB5A71-90BF-4BED-A0A6-81C787AC95D9}" srcOrd="6" destOrd="0" presId="urn:microsoft.com/office/officeart/2005/8/layout/hProcess9"/>
    <dgm:cxn modelId="{C01E29E8-3661-47D5-AF5A-37B68338EF76}" type="presParOf" srcId="{018A4B10-4CE9-428A-8F68-972EEF6F90BF}" destId="{D956AECE-45C5-48A0-8975-70A6EA08C8EE}" srcOrd="7" destOrd="0" presId="urn:microsoft.com/office/officeart/2005/8/layout/hProcess9"/>
    <dgm:cxn modelId="{833C10D6-190B-44A3-87E7-3B744E1A0F89}"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9" qsCatId="simple" csTypeId="urn:microsoft.com/office/officeart/2005/8/colors/accent1_1" csCatId="accent1" phldr="1"/>
      <dgm:spPr/>
      <dgm:t>
        <a:bodyPr/>
        <a:lstStyle/>
        <a:p>
          <a:endParaRPr lang="en-US"/>
        </a:p>
      </dgm:t>
    </dgm:pt>
    <dgm:pt modelId="{9E91F648-0724-4838-BE77-541584805A90}">
      <dgm:prSet/>
      <dgm:spPr/>
      <dgm:t>
        <a:bodyPr/>
        <a:lstStyle/>
        <a:p>
          <a:pPr rtl="0"/>
          <a:r>
            <a:rPr lang="en-US" b="1" dirty="0" smtClean="0">
              <a:solidFill>
                <a:schemeClr val="tx1"/>
              </a:solidFill>
            </a:rPr>
            <a:t>Customer- perceived value</a:t>
          </a:r>
          <a:endParaRPr lang="en-US" b="1" dirty="0">
            <a:solidFill>
              <a:schemeClr val="tx1"/>
            </a:solidFill>
          </a:endParaRPr>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extLst>
        <a:ext uri="{E40237B7-FDA0-4F09-8148-C483321AD2D9}">
          <dgm14:cNvPr xmlns:dgm14="http://schemas.microsoft.com/office/drawing/2010/diagram" id="0" name="" descr="Customer-perceived value&#10;&#10;Customer satisfaction" title="Relationship Building Blocks"/>
        </a:ext>
      </dgm:extLs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728EF719-111B-4832-B814-9B68108F7A00}">
      <dgm:prSet/>
      <dgm:spPr/>
      <dgm:t>
        <a:bodyPr/>
        <a:lstStyle/>
        <a:p>
          <a:pPr rtl="0"/>
          <a:r>
            <a:rPr lang="en-US" dirty="0" smtClean="0"/>
            <a:t>The extent to which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073FB8B0-EC31-4BB6-97E8-F7F4F76DF45E}">
      <dgm:prSet/>
      <dgm:spPr/>
      <dgm:t>
        <a:bodyPr/>
        <a:lstStyle/>
        <a:p>
          <a:pPr rtl="0"/>
          <a:r>
            <a:rPr lang="en-US" dirty="0" smtClean="0"/>
            <a:t>The customer’s evaluation of the difference between all the benefits and all the costs of a marketing offer relative to those of competing offers.</a:t>
          </a:r>
          <a:endParaRPr lang="en-US" dirty="0"/>
        </a:p>
      </dgm:t>
    </dgm:pt>
    <dgm:pt modelId="{6443674C-E88B-4A03-984B-AA326FF97AB9}" type="sibTrans" cxnId="{C9B2EC90-D216-4696-8338-681B9763FDAF}">
      <dgm:prSet/>
      <dgm:spPr/>
      <dgm:t>
        <a:bodyPr/>
        <a:lstStyle/>
        <a:p>
          <a:endParaRPr lang="en-US"/>
        </a:p>
      </dgm:t>
    </dgm:pt>
    <dgm:pt modelId="{F57502E0-E0FB-428C-9300-0974224298A3}" type="parTrans" cxnId="{C9B2EC90-D216-4696-8338-681B9763FDAF}">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t>
        <a:bodyPr/>
        <a:lstStyle/>
        <a:p>
          <a:endParaRPr lang="en-US"/>
        </a:p>
      </dgm:t>
    </dgm:pt>
    <dgm:pt modelId="{A634D899-67E5-4847-A44C-6A42AC68CED1}" type="pres">
      <dgm:prSet presAssocID="{9E91F648-0724-4838-BE77-541584805A90}" presName="parTx" presStyleLbl="alignNode1" presStyleIdx="0" presStyleCnt="2" custScaleY="126298" custLinFactNeighborX="-37539" custLinFactNeighborY="-17290">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custScaleY="91555" custLinFactNeighborX="-10191" custLinFactNeighborY="1914">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t>
        <a:bodyPr/>
        <a:lstStyle/>
        <a:p>
          <a:endParaRPr lang="en-US"/>
        </a:p>
      </dgm:t>
    </dgm:pt>
    <dgm:pt modelId="{B5B587D4-31CF-417B-9317-2E2751C57906}" type="pres">
      <dgm:prSet presAssocID="{7679D44F-E22B-41E5-958D-F90DAD006E20}" presName="composite" presStyleCnt="0"/>
      <dgm:spPr/>
      <dgm:t>
        <a:bodyPr/>
        <a:lstStyle/>
        <a:p>
          <a:endParaRPr lang="en-US"/>
        </a:p>
      </dgm:t>
    </dgm:pt>
    <dgm:pt modelId="{BD34603E-5910-4BB7-87C8-BBD451064BDD}" type="pres">
      <dgm:prSet presAssocID="{7679D44F-E22B-41E5-958D-F90DAD006E20}" presName="parTx" presStyleLbl="alignNode1" presStyleIdx="1" presStyleCnt="2" custScaleY="122757"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custScaleY="94070" custLinFactNeighborY="3938">
        <dgm:presLayoutVars>
          <dgm:bulletEnabled val="1"/>
        </dgm:presLayoutVars>
      </dgm:prSet>
      <dgm:spPr/>
      <dgm:t>
        <a:bodyPr/>
        <a:lstStyle/>
        <a:p>
          <a:endParaRPr lang="en-US"/>
        </a:p>
      </dgm:t>
    </dgm:pt>
  </dgm:ptLst>
  <dgm:cxnLst>
    <dgm:cxn modelId="{3DC775C5-C5FB-4A6C-899B-233967BF0668}" type="presOf" srcId="{7679D44F-E22B-41E5-958D-F90DAD006E20}" destId="{BD34603E-5910-4BB7-87C8-BBD451064BDD}"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4C84671B-C7FB-451A-9BD1-E8D166CEEABC}" srcId="{7679D44F-E22B-41E5-958D-F90DAD006E20}" destId="{728EF719-111B-4832-B814-9B68108F7A00}" srcOrd="0" destOrd="0" parTransId="{668277F0-511A-434F-B215-C9555CC542C1}" sibTransId="{09711E53-134B-4B84-8A28-1D4B777E51ED}"/>
    <dgm:cxn modelId="{177E4F2C-41A5-4E8E-9C08-7D5DFB6D7695}" type="presOf" srcId="{AE0C8113-4768-4EC8-8067-9BACC37F06CE}" destId="{C4A7B43E-622A-4015-945C-746410105B03}" srcOrd="0" destOrd="0" presId="urn:microsoft.com/office/officeart/2005/8/layout/hList1"/>
    <dgm:cxn modelId="{651C60B4-AFAF-44AF-BFFB-D45FF21E2AFA}" type="presOf" srcId="{728EF719-111B-4832-B814-9B68108F7A00}" destId="{0C242CFE-C2DA-40FF-98D3-57237A7E987B}" srcOrd="0" destOrd="0" presId="urn:microsoft.com/office/officeart/2005/8/layout/hList1"/>
    <dgm:cxn modelId="{5BC6D7EC-97A5-403A-9495-F101D83A8584}" srcId="{AE0C8113-4768-4EC8-8067-9BACC37F06CE}" destId="{9E91F648-0724-4838-BE77-541584805A90}" srcOrd="0" destOrd="0" parTransId="{99897223-E756-4EE2-838E-F9C77B846D0F}" sibTransId="{9DC5A51B-32F4-4CE6-99F7-360D30BE9479}"/>
    <dgm:cxn modelId="{EF7DC80C-3DC2-490A-BEB6-535DD3E6DF8C}" type="presOf" srcId="{073FB8B0-EC31-4BB6-97E8-F7F4F76DF45E}" destId="{6F94C92F-BE4D-403D-A2C5-A870A7539662}"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6BB96F87-0B69-4B60-8842-171CA44E4C51}" type="presOf" srcId="{9E91F648-0724-4838-BE77-541584805A90}" destId="{A634D899-67E5-4847-A44C-6A42AC68CED1}" srcOrd="0" destOrd="0" presId="urn:microsoft.com/office/officeart/2005/8/layout/hList1"/>
    <dgm:cxn modelId="{2ED16FDC-45D0-4720-B7E3-6D96864FA83E}" type="presParOf" srcId="{C4A7B43E-622A-4015-945C-746410105B03}" destId="{23CC46D3-383C-45BD-9A1F-745CDE31051A}" srcOrd="0" destOrd="0" presId="urn:microsoft.com/office/officeart/2005/8/layout/hList1"/>
    <dgm:cxn modelId="{F23E257A-F36D-40EB-8ECC-369F91C7A816}" type="presParOf" srcId="{23CC46D3-383C-45BD-9A1F-745CDE31051A}" destId="{A634D899-67E5-4847-A44C-6A42AC68CED1}" srcOrd="0" destOrd="0" presId="urn:microsoft.com/office/officeart/2005/8/layout/hList1"/>
    <dgm:cxn modelId="{5F15A7DE-E9B9-482C-8D05-54CEB16010DD}" type="presParOf" srcId="{23CC46D3-383C-45BD-9A1F-745CDE31051A}" destId="{6F94C92F-BE4D-403D-A2C5-A870A7539662}" srcOrd="1" destOrd="0" presId="urn:microsoft.com/office/officeart/2005/8/layout/hList1"/>
    <dgm:cxn modelId="{4DCBCF51-27A5-4F41-B8BE-87B682F1638C}" type="presParOf" srcId="{C4A7B43E-622A-4015-945C-746410105B03}" destId="{83AC5CB8-A1F4-4C8D-9ACF-6FE78AC6BEF8}" srcOrd="1" destOrd="0" presId="urn:microsoft.com/office/officeart/2005/8/layout/hList1"/>
    <dgm:cxn modelId="{14E94822-1CCB-4A7C-957D-DB91BB258445}" type="presParOf" srcId="{C4A7B43E-622A-4015-945C-746410105B03}" destId="{B5B587D4-31CF-417B-9317-2E2751C57906}" srcOrd="2" destOrd="0" presId="urn:microsoft.com/office/officeart/2005/8/layout/hList1"/>
    <dgm:cxn modelId="{2E04216D-2B76-452C-8441-760E4D718DD3}" type="presParOf" srcId="{B5B587D4-31CF-417B-9317-2E2751C57906}" destId="{BD34603E-5910-4BB7-87C8-BBD451064BDD}" srcOrd="0" destOrd="0" presId="urn:microsoft.com/office/officeart/2005/8/layout/hList1"/>
    <dgm:cxn modelId="{FA55D871-3968-4D61-BD50-344D695AEAA3}"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4D32-8593-4FFC-BC0C-F37AE109C92D}">
      <dsp:nvSpPr>
        <dsp:cNvPr id="0" name=""/>
        <dsp:cNvSpPr/>
      </dsp:nvSpPr>
      <dsp:spPr>
        <a:xfrm>
          <a:off x="649719" y="0"/>
          <a:ext cx="8444009" cy="38868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1A03D-1B27-4652-A36A-65E85F2A456D}">
      <dsp:nvSpPr>
        <dsp:cNvPr id="0" name=""/>
        <dsp:cNvSpPr/>
      </dsp:nvSpPr>
      <dsp:spPr>
        <a:xfrm>
          <a:off x="4057" y="1166045"/>
          <a:ext cx="1889193" cy="1554726"/>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Production concept</a:t>
          </a:r>
          <a:endParaRPr lang="en-US" sz="2000" kern="1200" dirty="0">
            <a:solidFill>
              <a:schemeClr val="tx1"/>
            </a:solidFill>
          </a:endParaRPr>
        </a:p>
      </dsp:txBody>
      <dsp:txXfrm>
        <a:off x="79952" y="1241940"/>
        <a:ext cx="1737403" cy="1402936"/>
      </dsp:txXfrm>
    </dsp:sp>
    <dsp:sp modelId="{5F1C2096-D0DC-4A4B-86DC-122E122CFBBA}">
      <dsp:nvSpPr>
        <dsp:cNvPr id="0" name=""/>
        <dsp:cNvSpPr/>
      </dsp:nvSpPr>
      <dsp:spPr>
        <a:xfrm>
          <a:off x="2173470" y="1166045"/>
          <a:ext cx="1681315" cy="1554726"/>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Product concept</a:t>
          </a:r>
          <a:endParaRPr lang="en-US" sz="2000" kern="1200" dirty="0">
            <a:solidFill>
              <a:schemeClr val="tx1"/>
            </a:solidFill>
          </a:endParaRPr>
        </a:p>
      </dsp:txBody>
      <dsp:txXfrm>
        <a:off x="2249365" y="1241940"/>
        <a:ext cx="1529525" cy="1402936"/>
      </dsp:txXfrm>
    </dsp:sp>
    <dsp:sp modelId="{2269662A-8BFB-46D6-9C72-346589547FB8}">
      <dsp:nvSpPr>
        <dsp:cNvPr id="0" name=""/>
        <dsp:cNvSpPr/>
      </dsp:nvSpPr>
      <dsp:spPr>
        <a:xfrm>
          <a:off x="4135005" y="1166045"/>
          <a:ext cx="1681315" cy="1554726"/>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Selling concept</a:t>
          </a:r>
          <a:endParaRPr lang="en-US" sz="2000" kern="1200" dirty="0">
            <a:solidFill>
              <a:schemeClr val="tx1"/>
            </a:solidFill>
          </a:endParaRPr>
        </a:p>
      </dsp:txBody>
      <dsp:txXfrm>
        <a:off x="4210900" y="1241940"/>
        <a:ext cx="1529525" cy="1402936"/>
      </dsp:txXfrm>
    </dsp:sp>
    <dsp:sp modelId="{80FB5A71-90BF-4BED-A0A6-81C787AC95D9}">
      <dsp:nvSpPr>
        <dsp:cNvPr id="0" name=""/>
        <dsp:cNvSpPr/>
      </dsp:nvSpPr>
      <dsp:spPr>
        <a:xfrm>
          <a:off x="6096540" y="1166045"/>
          <a:ext cx="1681315" cy="155472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Marketing concept</a:t>
          </a:r>
          <a:endParaRPr lang="en-US" sz="2000" kern="1200" dirty="0">
            <a:solidFill>
              <a:schemeClr val="tx1"/>
            </a:solidFill>
          </a:endParaRPr>
        </a:p>
      </dsp:txBody>
      <dsp:txXfrm>
        <a:off x="6172435" y="1241940"/>
        <a:ext cx="1529525" cy="1402936"/>
      </dsp:txXfrm>
    </dsp:sp>
    <dsp:sp modelId="{17082EAC-92CF-40CD-A280-5CD2572C4721}">
      <dsp:nvSpPr>
        <dsp:cNvPr id="0" name=""/>
        <dsp:cNvSpPr/>
      </dsp:nvSpPr>
      <dsp:spPr>
        <a:xfrm>
          <a:off x="8058075" y="1166045"/>
          <a:ext cx="1681315" cy="155472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Societal Marketing concept</a:t>
          </a:r>
          <a:endParaRPr lang="en-US" sz="2000" kern="1200" dirty="0">
            <a:solidFill>
              <a:schemeClr val="tx1"/>
            </a:solidFill>
          </a:endParaRPr>
        </a:p>
      </dsp:txBody>
      <dsp:txXfrm>
        <a:off x="8133970" y="1241940"/>
        <a:ext cx="1529525" cy="1402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D899-67E5-4847-A44C-6A42AC68CED1}">
      <dsp:nvSpPr>
        <dsp:cNvPr id="0" name=""/>
        <dsp:cNvSpPr/>
      </dsp:nvSpPr>
      <dsp:spPr>
        <a:xfrm>
          <a:off x="0" y="0"/>
          <a:ext cx="2203179" cy="82008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1"/>
              </a:solidFill>
            </a:rPr>
            <a:t>Customer- perceived value</a:t>
          </a:r>
          <a:endParaRPr lang="en-US" sz="1700" b="1" kern="1200" dirty="0">
            <a:solidFill>
              <a:schemeClr val="tx1"/>
            </a:solidFill>
          </a:endParaRPr>
        </a:p>
      </dsp:txBody>
      <dsp:txXfrm>
        <a:off x="0" y="0"/>
        <a:ext cx="2203179" cy="820080"/>
      </dsp:txXfrm>
    </dsp:sp>
    <dsp:sp modelId="{6F94C92F-BE4D-403D-A2C5-A870A7539662}">
      <dsp:nvSpPr>
        <dsp:cNvPr id="0" name=""/>
        <dsp:cNvSpPr/>
      </dsp:nvSpPr>
      <dsp:spPr>
        <a:xfrm>
          <a:off x="0" y="979205"/>
          <a:ext cx="2203179" cy="249434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The customer’s evaluation of the difference between all the benefits and all the costs of a marketing offer relative to those of competing offers.</a:t>
          </a:r>
          <a:endParaRPr lang="en-US" sz="1700" kern="1200" dirty="0"/>
        </a:p>
      </dsp:txBody>
      <dsp:txXfrm>
        <a:off x="0" y="979205"/>
        <a:ext cx="2203179" cy="2494345"/>
      </dsp:txXfrm>
    </dsp:sp>
    <dsp:sp modelId="{BD34603E-5910-4BB7-87C8-BBD451064BDD}">
      <dsp:nvSpPr>
        <dsp:cNvPr id="0" name=""/>
        <dsp:cNvSpPr/>
      </dsp:nvSpPr>
      <dsp:spPr>
        <a:xfrm>
          <a:off x="2511670" y="20128"/>
          <a:ext cx="2203179" cy="79708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b="1" kern="1200" dirty="0" smtClean="0"/>
            <a:t>Customer satisfaction</a:t>
          </a:r>
          <a:endParaRPr lang="en-US" sz="1700" kern="1200" dirty="0"/>
        </a:p>
      </dsp:txBody>
      <dsp:txXfrm>
        <a:off x="2511670" y="20128"/>
        <a:ext cx="2203179" cy="797087"/>
      </dsp:txXfrm>
    </dsp:sp>
    <dsp:sp modelId="{0C242CFE-C2DA-40FF-98D3-57237A7E987B}">
      <dsp:nvSpPr>
        <dsp:cNvPr id="0" name=""/>
        <dsp:cNvSpPr/>
      </dsp:nvSpPr>
      <dsp:spPr>
        <a:xfrm>
          <a:off x="2511647" y="935860"/>
          <a:ext cx="2203179" cy="256286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The extent to which perceived performance matches a buyer’s expectations</a:t>
          </a:r>
          <a:endParaRPr lang="en-US" sz="1700" kern="1200" dirty="0"/>
        </a:p>
      </dsp:txBody>
      <dsp:txXfrm>
        <a:off x="2511647" y="935860"/>
        <a:ext cx="2203179" cy="25628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236343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FCCBE2C7-1B47-437F-AA60-965EE4992911}"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12</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49155" name="Rectangle 2"/>
          <p:cNvSpPr>
            <a:spLocks noGrp="1" noRot="1" noChangeAspect="1" noChangeArrowheads="1" noTextEdit="1"/>
          </p:cNvSpPr>
          <p:nvPr>
            <p:ph type="sldImg"/>
          </p:nvPr>
        </p:nvSpPr>
        <p:spPr>
          <a:ln>
            <a:miter lim="800000"/>
          </a:ln>
        </p:spPr>
      </p:sp>
      <p:sp>
        <p:nvSpPr>
          <p:cNvPr id="49156"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Ask students to describe a market segment they are a part of for a specific product such as, athletic or fitness equipment or clothing.</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Now that the company fully understands its consumers and the marketplace, it must decide which customers it will serve and how it will bring them value.</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The marketing manager’s aim is to find, attract, keep, and grow target customers by creating, delivering, and communicating superior customer value.</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To design a winning marketing strategy, the marketing manager must answer two important questions: </a:t>
            </a:r>
          </a:p>
          <a:p>
            <a:pPr eaLnBrk="1" hangingPunct="1">
              <a:spcBef>
                <a:spcPct val="0"/>
              </a:spcBef>
            </a:pPr>
            <a:endParaRPr lang="en-US" altLang="en-US" i="1" smtClean="0">
              <a:solidFill>
                <a:srgbClr val="000000"/>
              </a:solidFill>
              <a:cs typeface="Arial" panose="020B0604020202020204" pitchFamily="34" charset="0"/>
              <a:sym typeface="Arial" panose="020B0604020202020204" pitchFamily="34" charset="0"/>
            </a:endParaRPr>
          </a:p>
          <a:p>
            <a:pPr eaLnBrk="1" hangingPunct="1">
              <a:spcBef>
                <a:spcPct val="0"/>
              </a:spcBef>
              <a:buFontTx/>
              <a:buChar char="•"/>
            </a:pPr>
            <a:r>
              <a:rPr lang="en-US" altLang="en-US" smtClean="0">
                <a:solidFill>
                  <a:srgbClr val="000000"/>
                </a:solidFill>
                <a:cs typeface="Arial" panose="020B0604020202020204" pitchFamily="34" charset="0"/>
                <a:sym typeface="Arial" panose="020B0604020202020204" pitchFamily="34" charset="0"/>
              </a:rPr>
              <a:t>What customers will we serve (what’s our target market)? </a:t>
            </a:r>
          </a:p>
          <a:p>
            <a:pPr eaLnBrk="1" hangingPunct="1">
              <a:spcBef>
                <a:spcPct val="0"/>
              </a:spcBef>
              <a:buFontTx/>
              <a:buChar char="•"/>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buFontTx/>
              <a:buChar char="•"/>
            </a:pPr>
            <a:r>
              <a:rPr lang="en-US" altLang="en-US" smtClean="0">
                <a:solidFill>
                  <a:srgbClr val="000000"/>
                </a:solidFill>
                <a:cs typeface="Arial" panose="020B0604020202020204" pitchFamily="34" charset="0"/>
                <a:sym typeface="Arial" panose="020B0604020202020204" pitchFamily="34" charset="0"/>
              </a:rPr>
              <a:t>How can we serve these customers best (what’s our value proposition)? </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792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DE7D139E-56F4-46B3-AF22-195432282C5E}"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13</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51203" name="Rectangle 2"/>
          <p:cNvSpPr>
            <a:spLocks noGrp="1" noRot="1" noChangeAspect="1" noChangeArrowheads="1" noTextEdit="1"/>
          </p:cNvSpPr>
          <p:nvPr>
            <p:ph type="sldImg"/>
          </p:nvPr>
        </p:nvSpPr>
        <p:spPr>
          <a:ln>
            <a:miter lim="800000"/>
          </a:ln>
        </p:spPr>
      </p:sp>
      <p:sp>
        <p:nvSpPr>
          <p:cNvPr id="5120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Value proposition: Vine gives you “the best way to see and share life in motion” through “short, beautiful, looping videos in a simple and fun way for your friends and family to see.”</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b="1" smtClean="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Have the students evaluate one of the following value propositions in terms of how well the company delivers on the proposition.</a:t>
            </a:r>
          </a:p>
          <a:p>
            <a:pPr eaLnBrk="1" hangingPunct="1">
              <a:spcBef>
                <a:spcPct val="0"/>
              </a:spcBef>
            </a:pPr>
            <a:endParaRPr lang="en-US" altLang="en-US" smtClean="0">
              <a:sym typeface="Arial" panose="020B0604020202020204" pitchFamily="34" charset="0"/>
            </a:endParaRPr>
          </a:p>
          <a:p>
            <a:pPr eaLnBrk="1" hangingPunct="1">
              <a:spcBef>
                <a:spcPct val="0"/>
              </a:spcBef>
              <a:buFontTx/>
              <a:buChar char="•"/>
            </a:pPr>
            <a:r>
              <a:rPr lang="en-US" altLang="en-US" i="1" smtClean="0">
                <a:sym typeface="Arial" panose="020B0604020202020204" pitchFamily="34" charset="0"/>
              </a:rPr>
              <a:t>BMW promises “the ultimate driving machine” </a:t>
            </a:r>
          </a:p>
          <a:p>
            <a:pPr eaLnBrk="1" hangingPunct="1">
              <a:spcBef>
                <a:spcPct val="0"/>
              </a:spcBef>
              <a:buFontTx/>
              <a:buChar char="•"/>
            </a:pPr>
            <a:endParaRPr lang="en-US" altLang="en-US" i="1" smtClean="0">
              <a:sym typeface="Arial" panose="020B0604020202020204" pitchFamily="34" charset="0"/>
            </a:endParaRPr>
          </a:p>
          <a:p>
            <a:pPr eaLnBrk="1" hangingPunct="1">
              <a:spcBef>
                <a:spcPct val="0"/>
              </a:spcBef>
              <a:buFontTx/>
              <a:buChar char="•"/>
            </a:pPr>
            <a:r>
              <a:rPr lang="en-US" altLang="en-US" i="1" smtClean="0">
                <a:sym typeface="Arial" panose="020B0604020202020204" pitchFamily="34" charset="0"/>
              </a:rPr>
              <a:t>Nissan Leaf electric car is “100% </a:t>
            </a:r>
            <a:r>
              <a:rPr lang="pt-BR" altLang="en-US" i="1" smtClean="0">
                <a:sym typeface="Arial" panose="020B0604020202020204" pitchFamily="34" charset="0"/>
              </a:rPr>
              <a:t>electric. Zero gas. Zero tailpipe.”</a:t>
            </a:r>
          </a:p>
          <a:p>
            <a:pPr eaLnBrk="1" hangingPunct="1">
              <a:spcBef>
                <a:spcPct val="0"/>
              </a:spcBef>
              <a:buFontTx/>
              <a:buChar char="•"/>
            </a:pPr>
            <a:endParaRPr lang="pt-BR" altLang="en-US" i="1" smtClean="0">
              <a:sym typeface="Arial" panose="020B0604020202020204" pitchFamily="34" charset="0"/>
            </a:endParaRPr>
          </a:p>
          <a:p>
            <a:pPr eaLnBrk="1" hangingPunct="1">
              <a:spcBef>
                <a:spcPct val="0"/>
              </a:spcBef>
              <a:buFontTx/>
              <a:buChar char="•"/>
            </a:pPr>
            <a:r>
              <a:rPr lang="pt-BR" altLang="en-US" i="1" smtClean="0">
                <a:sym typeface="Arial" panose="020B0604020202020204" pitchFamily="34" charset="0"/>
              </a:rPr>
              <a:t>New Balance’s Minimus </a:t>
            </a:r>
            <a:r>
              <a:rPr lang="en-US" altLang="en-US" i="1" smtClean="0">
                <a:sym typeface="Arial" panose="020B0604020202020204" pitchFamily="34" charset="0"/>
              </a:rPr>
              <a:t>shoes are “like barefoot only better.”</a:t>
            </a:r>
          </a:p>
          <a:p>
            <a:pPr eaLnBrk="1" hangingPunct="1">
              <a:spcBef>
                <a:spcPct val="0"/>
              </a:spcBef>
              <a:buFontTx/>
              <a:buChar char="•"/>
            </a:pPr>
            <a:endParaRPr lang="en-US" altLang="en-US" i="1" smtClean="0">
              <a:sym typeface="Arial" panose="020B0604020202020204" pitchFamily="34" charset="0"/>
            </a:endParaRPr>
          </a:p>
          <a:p>
            <a:pPr eaLnBrk="1" hangingPunct="1">
              <a:spcBef>
                <a:spcPct val="0"/>
              </a:spcBef>
              <a:buFontTx/>
              <a:buChar char="•"/>
            </a:pPr>
            <a:r>
              <a:rPr lang="en-US" altLang="en-US" i="1" smtClean="0">
                <a:sym typeface="Arial" panose="020B0604020202020204" pitchFamily="34" charset="0"/>
              </a:rPr>
              <a:t>Vibram FiveFingers shoes: “You are the technology.”</a:t>
            </a:r>
          </a:p>
          <a:p>
            <a:pPr eaLnBrk="1" hangingPunct="1">
              <a:spcBef>
                <a:spcPct val="0"/>
              </a:spcBef>
              <a:buFontTx/>
              <a:buChar char="•"/>
            </a:pPr>
            <a:endParaRPr lang="en-US" altLang="en-US" i="1" smtClean="0">
              <a:sym typeface="Arial" panose="020B0604020202020204" pitchFamily="34" charset="0"/>
            </a:endParaRPr>
          </a:p>
          <a:p>
            <a:pPr eaLnBrk="1" hangingPunct="1">
              <a:spcBef>
                <a:spcPct val="0"/>
              </a:spcBef>
              <a:buFontTx/>
              <a:buChar char="•"/>
            </a:pPr>
            <a:r>
              <a:rPr lang="en-US" altLang="en-US" i="1" smtClean="0">
                <a:sym typeface="Arial" panose="020B0604020202020204" pitchFamily="34" charset="0"/>
              </a:rPr>
              <a:t>Facebook helps you “connect and share with the people in your life”</a:t>
            </a:r>
          </a:p>
          <a:p>
            <a:pPr eaLnBrk="1" hangingPunct="1">
              <a:spcBef>
                <a:spcPct val="0"/>
              </a:spcBef>
              <a:buFontTx/>
              <a:buChar char="•"/>
            </a:pPr>
            <a:endParaRPr lang="en-US" altLang="en-US" i="1" smtClean="0">
              <a:sym typeface="Arial" panose="020B0604020202020204" pitchFamily="34" charset="0"/>
            </a:endParaRPr>
          </a:p>
          <a:p>
            <a:pPr eaLnBrk="1" hangingPunct="1">
              <a:spcBef>
                <a:spcPct val="0"/>
              </a:spcBef>
              <a:buFontTx/>
              <a:buChar char="•"/>
            </a:pPr>
            <a:r>
              <a:rPr lang="en-US" altLang="en-US" i="1" smtClean="0">
                <a:sym typeface="Arial" panose="020B0604020202020204" pitchFamily="34" charset="0"/>
              </a:rPr>
              <a:t>YouTube “provides a place for people to connect, inform, and inspire others across the globe.”</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ym typeface="Arial" panose="020B0604020202020204" pitchFamily="34" charset="0"/>
              </a:rPr>
              <a:t>The company must decide how it will serve targeted customers—how it will </a:t>
            </a:r>
            <a:r>
              <a:rPr lang="en-US" altLang="en-US" i="1" smtClean="0">
                <a:sym typeface="Arial" panose="020B0604020202020204" pitchFamily="34" charset="0"/>
              </a:rPr>
              <a:t>differentiate and position </a:t>
            </a:r>
            <a:r>
              <a:rPr lang="en-US" altLang="en-US" smtClean="0">
                <a:sym typeface="Arial" panose="020B0604020202020204" pitchFamily="34" charset="0"/>
              </a:rPr>
              <a:t>itself in the marketplace. A brand’s </a:t>
            </a:r>
            <a:r>
              <a:rPr lang="en-US" altLang="en-US" i="1" smtClean="0">
                <a:sym typeface="Arial" panose="020B0604020202020204" pitchFamily="34" charset="0"/>
              </a:rPr>
              <a:t>value proposition </a:t>
            </a:r>
            <a:r>
              <a:rPr lang="en-US" altLang="en-US" smtClean="0">
                <a:sym typeface="Arial" panose="020B0604020202020204" pitchFamily="34" charset="0"/>
              </a:rPr>
              <a:t>is the set of benefits or values it promises to deliver to consumers to satisfy their needs.</a:t>
            </a:r>
            <a:r>
              <a:rPr lang="en-US" altLang="en-US" smtClean="0">
                <a:solidFill>
                  <a:srgbClr val="000000"/>
                </a:solidFill>
                <a:cs typeface="Arial" panose="020B0604020202020204" pitchFamily="34" charset="0"/>
                <a:sym typeface="Arial" panose="020B0604020202020204" pitchFamily="34" charset="0"/>
              </a:rPr>
              <a:t> </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Value propositions differentiate one brand from another.  They answer the customer’s question, “Why should I buy your brand rather than a competitor’s?” Companies must design strong value propositions that give them the greatest advantage in their target markets.</a:t>
            </a:r>
          </a:p>
        </p:txBody>
      </p:sp>
    </p:spTree>
    <p:extLst>
      <p:ext uri="{BB962C8B-B14F-4D97-AF65-F5344CB8AC3E}">
        <p14:creationId xmlns:p14="http://schemas.microsoft.com/office/powerpoint/2010/main" val="143621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9E43E3-AEC8-4205-AEDF-39C6BA8A74AD}" type="slidenum">
              <a:rPr lang="en-US" altLang="en-US">
                <a:solidFill>
                  <a:srgbClr val="000000"/>
                </a:solidFill>
                <a:latin typeface="Calibri" panose="020F0502020204030204" pitchFamily="34" charset="0"/>
                <a:ea typeface="ヒラギノ角ゴ Pro W3"/>
                <a:cs typeface="ヒラギノ角ゴ Pro W3"/>
              </a:rPr>
              <a:pPr>
                <a:spcBef>
                  <a:spcPct val="0"/>
                </a:spcBef>
              </a:pPr>
              <a:t>14</a:t>
            </a:fld>
            <a:endParaRPr lang="en-US" altLang="en-US">
              <a:solidFill>
                <a:srgbClr val="000000"/>
              </a:solidFill>
              <a:latin typeface="Calibri" panose="020F0502020204030204" pitchFamily="34" charset="0"/>
              <a:ea typeface="ヒラギノ角ゴ Pro W3"/>
              <a:cs typeface="ヒラギノ角ゴ Pro W3"/>
            </a:endParaRPr>
          </a:p>
        </p:txBody>
      </p:sp>
      <p:sp>
        <p:nvSpPr>
          <p:cNvPr id="53251" name="Rectangle 2"/>
          <p:cNvSpPr>
            <a:spLocks noGrp="1" noRot="1" noChangeAspect="1" noChangeArrowheads="1" noTextEdit="1"/>
          </p:cNvSpPr>
          <p:nvPr>
            <p:ph type="sldImg"/>
          </p:nvPr>
        </p:nvSpPr>
        <p:spPr>
          <a:ln>
            <a:miter lim="800000"/>
          </a:ln>
        </p:spPr>
      </p:sp>
      <p:sp>
        <p:nvSpPr>
          <p:cNvPr id="53252"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solidFill>
                  <a:srgbClr val="000000"/>
                </a:solidFill>
                <a:cs typeface="Arial" panose="020B0604020202020204" pitchFamily="34" charset="0"/>
                <a:sym typeface="Arial" panose="020B0604020202020204" pitchFamily="34" charset="0"/>
              </a:rPr>
              <a:t>There are five</a:t>
            </a:r>
            <a:r>
              <a:rPr lang="en-US" altLang="en-US" dirty="0" smtClean="0">
                <a:sym typeface="Arial" panose="020B0604020202020204" pitchFamily="34" charset="0"/>
              </a:rPr>
              <a:t>. However, focusing </a:t>
            </a:r>
            <a:r>
              <a:rPr lang="en-US" altLang="en-US" i="1" dirty="0" smtClean="0">
                <a:sym typeface="Arial" panose="020B0604020202020204" pitchFamily="34" charset="0"/>
              </a:rPr>
              <a:t>only </a:t>
            </a:r>
            <a:r>
              <a:rPr lang="en-US" altLang="en-US" dirty="0" smtClean="0">
                <a:sym typeface="Arial" panose="020B0604020202020204" pitchFamily="34" charset="0"/>
              </a:rPr>
              <a:t>on the company’s products can also lead to marketing myopia. For </a:t>
            </a:r>
            <a:r>
              <a:rPr lang="en-US" altLang="en-US" dirty="0" err="1" smtClean="0">
                <a:sym typeface="Arial" panose="020B0604020202020204" pitchFamily="34" charset="0"/>
              </a:rPr>
              <a:t>ex</a:t>
            </a:r>
            <a:r>
              <a:rPr lang="en-US" altLang="en-US" dirty="0" err="1" smtClean="0">
                <a:solidFill>
                  <a:srgbClr val="000000"/>
                </a:solidFill>
                <a:cs typeface="Arial" panose="020B0604020202020204" pitchFamily="34" charset="0"/>
                <a:sym typeface="Arial" panose="020B0604020202020204" pitchFamily="34" charset="0"/>
              </a:rPr>
              <a:t>alternative</a:t>
            </a:r>
            <a:r>
              <a:rPr lang="en-US" altLang="en-US" dirty="0" smtClean="0">
                <a:solidFill>
                  <a:srgbClr val="000000"/>
                </a:solidFill>
                <a:cs typeface="Arial" panose="020B0604020202020204" pitchFamily="34" charset="0"/>
                <a:sym typeface="Arial" panose="020B0604020202020204" pitchFamily="34" charset="0"/>
              </a:rPr>
              <a:t> concepts under which organizations design and carry out their marketing strategies: the </a:t>
            </a:r>
            <a:r>
              <a:rPr lang="en-US" altLang="en-US" i="1" dirty="0" smtClean="0">
                <a:solidFill>
                  <a:srgbClr val="000000"/>
                </a:solidFill>
                <a:cs typeface="Arial" panose="020B0604020202020204" pitchFamily="34" charset="0"/>
                <a:sym typeface="Arial" panose="020B0604020202020204" pitchFamily="34" charset="0"/>
              </a:rPr>
              <a:t>production</a:t>
            </a:r>
            <a:r>
              <a:rPr lang="en-US" altLang="en-US" dirty="0" smtClean="0">
                <a:solidFill>
                  <a:srgbClr val="000000"/>
                </a:solidFill>
                <a:cs typeface="Arial" panose="020B0604020202020204" pitchFamily="34" charset="0"/>
                <a:sym typeface="Arial" panose="020B0604020202020204" pitchFamily="34" charset="0"/>
              </a:rPr>
              <a:t>, </a:t>
            </a:r>
            <a:r>
              <a:rPr lang="en-US" altLang="en-US" i="1" dirty="0" smtClean="0">
                <a:solidFill>
                  <a:srgbClr val="000000"/>
                </a:solidFill>
                <a:cs typeface="Arial" panose="020B0604020202020204" pitchFamily="34" charset="0"/>
                <a:sym typeface="Arial" panose="020B0604020202020204" pitchFamily="34" charset="0"/>
              </a:rPr>
              <a:t>product</a:t>
            </a:r>
            <a:r>
              <a:rPr lang="en-US" altLang="en-US" dirty="0" smtClean="0">
                <a:solidFill>
                  <a:srgbClr val="000000"/>
                </a:solidFill>
                <a:cs typeface="Arial" panose="020B0604020202020204" pitchFamily="34" charset="0"/>
                <a:sym typeface="Arial" panose="020B0604020202020204" pitchFamily="34" charset="0"/>
              </a:rPr>
              <a:t>, </a:t>
            </a:r>
            <a:r>
              <a:rPr lang="en-US" altLang="en-US" i="1" dirty="0" smtClean="0">
                <a:solidFill>
                  <a:srgbClr val="000000"/>
                </a:solidFill>
                <a:cs typeface="Arial" panose="020B0604020202020204" pitchFamily="34" charset="0"/>
                <a:sym typeface="Arial" panose="020B0604020202020204" pitchFamily="34" charset="0"/>
              </a:rPr>
              <a:t>selling</a:t>
            </a:r>
            <a:r>
              <a:rPr lang="en-US" altLang="en-US" dirty="0" smtClean="0">
                <a:solidFill>
                  <a:srgbClr val="000000"/>
                </a:solidFill>
                <a:cs typeface="Arial" panose="020B0604020202020204" pitchFamily="34" charset="0"/>
                <a:sym typeface="Arial" panose="020B0604020202020204" pitchFamily="34" charset="0"/>
              </a:rPr>
              <a:t>, </a:t>
            </a:r>
            <a:r>
              <a:rPr lang="en-US" altLang="en-US" i="1" dirty="0" smtClean="0">
                <a:solidFill>
                  <a:srgbClr val="000000"/>
                </a:solidFill>
                <a:cs typeface="Arial" panose="020B0604020202020204" pitchFamily="34" charset="0"/>
                <a:sym typeface="Arial" panose="020B0604020202020204" pitchFamily="34" charset="0"/>
              </a:rPr>
              <a:t>marketing</a:t>
            </a:r>
            <a:r>
              <a:rPr lang="en-US" altLang="en-US" dirty="0" smtClean="0">
                <a:solidFill>
                  <a:srgbClr val="000000"/>
                </a:solidFill>
                <a:cs typeface="Arial" panose="020B0604020202020204" pitchFamily="34" charset="0"/>
                <a:sym typeface="Arial" panose="020B0604020202020204" pitchFamily="34" charset="0"/>
              </a:rPr>
              <a:t>, and </a:t>
            </a:r>
            <a:r>
              <a:rPr lang="en-US" altLang="en-US" i="1" dirty="0" smtClean="0">
                <a:solidFill>
                  <a:srgbClr val="000000"/>
                </a:solidFill>
                <a:cs typeface="Arial" panose="020B0604020202020204" pitchFamily="34" charset="0"/>
                <a:sym typeface="Arial" panose="020B0604020202020204" pitchFamily="34" charset="0"/>
              </a:rPr>
              <a:t>societal marketing concepts.</a:t>
            </a:r>
          </a:p>
          <a:p>
            <a:pPr>
              <a:spcBef>
                <a:spcPct val="0"/>
              </a:spcBef>
            </a:pPr>
            <a:endParaRPr lang="en-US" altLang="en-US" i="1" dirty="0" smtClean="0">
              <a:solidFill>
                <a:srgbClr val="000000"/>
              </a:solidFill>
              <a:cs typeface="Arial" panose="020B0604020202020204" pitchFamily="34" charset="0"/>
              <a:sym typeface="Arial" panose="020B0604020202020204" pitchFamily="34" charset="0"/>
            </a:endParaRPr>
          </a:p>
          <a:p>
            <a:pPr>
              <a:spcBef>
                <a:spcPct val="0"/>
              </a:spcBef>
            </a:pPr>
            <a:r>
              <a:rPr lang="en-US" altLang="en-US" dirty="0" smtClean="0">
                <a:solidFill>
                  <a:srgbClr val="000000"/>
                </a:solidFill>
                <a:cs typeface="Arial" panose="020B0604020202020204" pitchFamily="34" charset="0"/>
                <a:sym typeface="Arial" panose="020B0604020202020204" pitchFamily="34" charset="0"/>
              </a:rPr>
              <a:t>Marketing management wants to design strategies that will build profitable relationships with target consumers.</a:t>
            </a: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a:spcBef>
                <a:spcPct val="0"/>
              </a:spcBef>
            </a:pPr>
            <a:r>
              <a:rPr lang="en-US" altLang="en-US" b="1" dirty="0" smtClean="0">
                <a:solidFill>
                  <a:srgbClr val="000000"/>
                </a:solidFill>
                <a:cs typeface="Arial" panose="020B0604020202020204" pitchFamily="34" charset="0"/>
                <a:sym typeface="Arial" panose="020B0604020202020204" pitchFamily="34" charset="0"/>
              </a:rPr>
              <a:t>Production concept:  </a:t>
            </a:r>
            <a:r>
              <a:rPr lang="en-US" altLang="en-US" dirty="0" smtClean="0">
                <a:solidFill>
                  <a:srgbClr val="000000"/>
                </a:solidFill>
                <a:cs typeface="Arial" panose="020B0604020202020204" pitchFamily="34" charset="0"/>
                <a:sym typeface="Arial" panose="020B0604020202020204" pitchFamily="34" charset="0"/>
              </a:rPr>
              <a:t>Consumers will favor products that are available and highly affordable.</a:t>
            </a:r>
            <a:endParaRPr lang="en-US" altLang="en-US" dirty="0" smtClean="0">
              <a:sym typeface="Arial" panose="020B0604020202020204" pitchFamily="34" charset="0"/>
            </a:endParaRPr>
          </a:p>
          <a:p>
            <a:pPr>
              <a:spcBef>
                <a:spcPct val="0"/>
              </a:spcBef>
            </a:pPr>
            <a:endParaRPr lang="en-US" altLang="en-US" dirty="0" smtClean="0">
              <a:sym typeface="Arial" panose="020B0604020202020204" pitchFamily="34" charset="0"/>
            </a:endParaRPr>
          </a:p>
          <a:p>
            <a:pPr>
              <a:spcBef>
                <a:spcPct val="0"/>
              </a:spcBef>
            </a:pPr>
            <a:r>
              <a:rPr lang="en-US" altLang="en-US" dirty="0" smtClean="0">
                <a:sym typeface="Arial" panose="020B0604020202020204" pitchFamily="34" charset="0"/>
              </a:rPr>
              <a:t>The production concept is still a useful philosophy in some situations. For example in the highly competitive, price-sensitive Chinese market, both personal computer maker Lenovo and home appliance maker Haier dominate through low labor costs, high production efficiency, and mass distribution. </a:t>
            </a:r>
          </a:p>
          <a:p>
            <a:pPr>
              <a:spcBef>
                <a:spcPct val="0"/>
              </a:spcBef>
            </a:pPr>
            <a:endParaRPr lang="en-US" altLang="en-US" dirty="0" smtClean="0">
              <a:sym typeface="Arial" panose="020B0604020202020204" pitchFamily="34" charset="0"/>
            </a:endParaRPr>
          </a:p>
          <a:p>
            <a:pPr>
              <a:spcBef>
                <a:spcPct val="0"/>
              </a:spcBef>
            </a:pPr>
            <a:r>
              <a:rPr lang="en-US" altLang="en-US" dirty="0" smtClean="0">
                <a:sym typeface="Arial" panose="020B0604020202020204" pitchFamily="34" charset="0"/>
              </a:rPr>
              <a:t>However, although useful in some situations, the production concept can lead to marketing myopia and losing sight of the real objective—satisfying customer needs and building customer relationships.</a:t>
            </a:r>
            <a:endParaRPr lang="en-US" altLang="en-US" dirty="0" smtClean="0">
              <a:solidFill>
                <a:srgbClr val="000000"/>
              </a:solidFill>
              <a:cs typeface="Arial" panose="020B0604020202020204" pitchFamily="34" charset="0"/>
              <a:sym typeface="Arial" panose="020B0604020202020204" pitchFamily="34" charset="0"/>
            </a:endParaRP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dirty="0" smtClean="0">
                <a:solidFill>
                  <a:srgbClr val="000000"/>
                </a:solidFill>
                <a:cs typeface="Arial" panose="020B0604020202020204" pitchFamily="34" charset="0"/>
                <a:sym typeface="Arial" panose="020B0604020202020204" pitchFamily="34" charset="0"/>
              </a:rPr>
              <a:t>Product concept: </a:t>
            </a:r>
            <a:r>
              <a:rPr lang="en-US" altLang="en-US" dirty="0" smtClean="0">
                <a:solidFill>
                  <a:srgbClr val="000000"/>
                </a:solidFill>
                <a:cs typeface="Arial" panose="020B0604020202020204" pitchFamily="34" charset="0"/>
                <a:sym typeface="Arial" panose="020B0604020202020204" pitchFamily="34" charset="0"/>
              </a:rPr>
              <a:t>Consumers favor products that offer the most quality, performance, and features.</a:t>
            </a:r>
          </a:p>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dirty="0" smtClean="0">
                <a:solidFill>
                  <a:srgbClr val="000000"/>
                </a:solidFill>
                <a:cs typeface="Arial" panose="020B0604020202020204" pitchFamily="34" charset="0"/>
                <a:sym typeface="Arial" panose="020B0604020202020204" pitchFamily="34" charset="0"/>
              </a:rPr>
              <a:t>The focus is on continuous product improvements. </a:t>
            </a:r>
            <a:r>
              <a:rPr lang="en-US" altLang="en-US" dirty="0" smtClean="0">
                <a:sym typeface="Arial" panose="020B0604020202020204" pitchFamily="34" charset="0"/>
              </a:rPr>
              <a:t>Product quality and improvement are important parts of most marketing </a:t>
            </a:r>
            <a:r>
              <a:rPr lang="en-US" altLang="en-US" dirty="0" err="1" smtClean="0">
                <a:sym typeface="Arial" panose="020B0604020202020204" pitchFamily="34" charset="0"/>
              </a:rPr>
              <a:t>strategiesample</a:t>
            </a:r>
            <a:r>
              <a:rPr lang="en-US" altLang="en-US" dirty="0" smtClean="0">
                <a:sym typeface="Arial" panose="020B0604020202020204" pitchFamily="34" charset="0"/>
              </a:rPr>
              <a:t>, some manufacturers believe that if they can “build a better mousetrap, the world will beat a path to their doors.” </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dirty="0" smtClean="0">
                <a:sym typeface="Arial" panose="020B0604020202020204" pitchFamily="34" charset="0"/>
              </a:rPr>
              <a:t>But they are often rudely shocked. Buyers may be looking for a better solution to a mouse problem but not necessarily for a better mousetrap. </a:t>
            </a:r>
          </a:p>
          <a:p>
            <a:pPr eaLnBrk="1" hangingPunct="1">
              <a:spcBef>
                <a:spcPct val="0"/>
              </a:spcBef>
            </a:pPr>
            <a:r>
              <a:rPr lang="en-US" altLang="en-US" dirty="0" smtClean="0">
                <a:solidFill>
                  <a:srgbClr val="000000"/>
                </a:solidFill>
                <a:cs typeface="Arial" panose="020B0604020202020204" pitchFamily="34" charset="0"/>
                <a:sym typeface="Arial" panose="020B0604020202020204" pitchFamily="34" charset="0"/>
              </a:rPr>
              <a:t>The better solution might be a chemical spray, an exterminating service, a house cat, or  something else that suits their needs even better than a mousetrap. </a:t>
            </a:r>
          </a:p>
          <a:p>
            <a:pPr>
              <a:spcBef>
                <a:spcPct val="0"/>
              </a:spcBef>
            </a:pPr>
            <a:r>
              <a:rPr lang="en-US" altLang="en-US" dirty="0" smtClean="0">
                <a:sym typeface="Arial" panose="020B0604020202020204" pitchFamily="34" charset="0"/>
              </a:rPr>
              <a:t> </a:t>
            </a: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dirty="0" smtClean="0">
                <a:solidFill>
                  <a:srgbClr val="000000"/>
                </a:solidFill>
                <a:cs typeface="Arial" panose="020B0604020202020204" pitchFamily="34" charset="0"/>
                <a:sym typeface="Arial" panose="020B0604020202020204" pitchFamily="34" charset="0"/>
              </a:rPr>
              <a:t>Selling concept: </a:t>
            </a:r>
            <a:r>
              <a:rPr lang="en-US" altLang="en-US" dirty="0" smtClean="0">
                <a:solidFill>
                  <a:srgbClr val="000000"/>
                </a:solidFill>
                <a:cs typeface="Arial" panose="020B0604020202020204" pitchFamily="34" charset="0"/>
                <a:sym typeface="Arial" panose="020B0604020202020204" pitchFamily="34" charset="0"/>
              </a:rPr>
              <a:t>Consumers will not buy enough of the firm’s products unless the firm undertakes a large-scale selling and promotion effort. </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dirty="0" smtClean="0">
                <a:sym typeface="Arial" panose="020B0604020202020204" pitchFamily="34" charset="0"/>
              </a:rPr>
              <a:t>The selling concept is typically practiced with unsought goods—those that buyers do not normally think of buying, such as life insurance or blood donations. These industries must be good at tracking down prospects and selling them on a product’s benefits.</a:t>
            </a:r>
          </a:p>
          <a:p>
            <a:pPr>
              <a:spcBef>
                <a:spcPct val="0"/>
              </a:spcBef>
            </a:pPr>
            <a:endParaRPr lang="en-US" altLang="en-US" dirty="0" smtClean="0">
              <a:sym typeface="Arial" panose="020B0604020202020204" pitchFamily="34" charset="0"/>
            </a:endParaRPr>
          </a:p>
          <a:p>
            <a:pPr>
              <a:spcBef>
                <a:spcPct val="0"/>
              </a:spcBef>
            </a:pPr>
            <a:r>
              <a:rPr lang="en-US" altLang="en-US" dirty="0" smtClean="0">
                <a:sym typeface="Arial" panose="020B0604020202020204" pitchFamily="34" charset="0"/>
              </a:rPr>
              <a:t>Such aggressive selling, however, carries high risks. It focuses on creating sales transactions rather than on building long-term, profitable customer relationships. </a:t>
            </a: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a:spcBef>
                <a:spcPct val="20000"/>
              </a:spcBef>
            </a:pPr>
            <a:r>
              <a:rPr lang="en-US" altLang="en-US" b="1" dirty="0" smtClean="0">
                <a:solidFill>
                  <a:srgbClr val="000000"/>
                </a:solidFill>
                <a:ea typeface="Arial" panose="020B0604020202020204" pitchFamily="34" charset="0"/>
                <a:cs typeface="Calibri" panose="020F0502020204030204" pitchFamily="34" charset="0"/>
                <a:sym typeface="Arial" panose="020B0604020202020204" pitchFamily="34" charset="0"/>
              </a:rPr>
              <a:t>Marketing concept: </a:t>
            </a:r>
            <a:r>
              <a:rPr lang="en-US" altLang="en-US" dirty="0" smtClean="0">
                <a:solidFill>
                  <a:srgbClr val="000000"/>
                </a:solidFill>
                <a:ea typeface="Arial" panose="020B0604020202020204" pitchFamily="34" charset="0"/>
                <a:cs typeface="Calibri" panose="020F0502020204030204" pitchFamily="34" charset="0"/>
                <a:sym typeface="Arial" panose="020B0604020202020204" pitchFamily="34" charset="0"/>
              </a:rPr>
              <a:t>Know the needs and wants of the target markets and deliver the desired satisfactions better than competitors. </a:t>
            </a:r>
          </a:p>
          <a:p>
            <a:pPr>
              <a:spcBef>
                <a:spcPct val="20000"/>
              </a:spcBef>
            </a:pPr>
            <a:endParaRPr lang="en-US" altLang="en-US" dirty="0" smtClean="0">
              <a:ea typeface="Calibri" panose="020F0502020204030204" pitchFamily="34" charset="0"/>
              <a:cs typeface="Calibri" panose="020F0502020204030204" pitchFamily="34" charset="0"/>
              <a:sym typeface="Arial" panose="020B0604020202020204" pitchFamily="34" charset="0"/>
            </a:endParaRPr>
          </a:p>
          <a:p>
            <a:pPr>
              <a:spcBef>
                <a:spcPct val="20000"/>
              </a:spcBef>
            </a:pPr>
            <a:r>
              <a:rPr lang="en-US" altLang="en-US" dirty="0" smtClean="0">
                <a:sym typeface="Arial" panose="020B0604020202020204" pitchFamily="34" charset="0"/>
              </a:rPr>
              <a:t>Under the marketing concept, customer focus and value are the </a:t>
            </a:r>
            <a:r>
              <a:rPr lang="en-US" altLang="en-US" i="1" dirty="0" smtClean="0">
                <a:sym typeface="Arial" panose="020B0604020202020204" pitchFamily="34" charset="0"/>
              </a:rPr>
              <a:t>paths </a:t>
            </a:r>
            <a:r>
              <a:rPr lang="en-US" altLang="en-US" dirty="0" smtClean="0">
                <a:sym typeface="Arial" panose="020B0604020202020204" pitchFamily="34" charset="0"/>
              </a:rPr>
              <a:t>to sales and profits. </a:t>
            </a:r>
          </a:p>
          <a:p>
            <a:pPr>
              <a:spcBef>
                <a:spcPct val="0"/>
              </a:spcBef>
            </a:pPr>
            <a:endParaRPr lang="en-US" altLang="en-US" dirty="0" smtClean="0">
              <a:sym typeface="Arial" panose="020B0604020202020204" pitchFamily="34" charset="0"/>
            </a:endParaRPr>
          </a:p>
          <a:p>
            <a:pPr>
              <a:spcBef>
                <a:spcPct val="0"/>
              </a:spcBef>
            </a:pPr>
            <a:r>
              <a:rPr lang="en-US" altLang="en-US" dirty="0" smtClean="0">
                <a:sym typeface="Arial" panose="020B0604020202020204" pitchFamily="34" charset="0"/>
              </a:rPr>
              <a:t>Instead of a product-centered </a:t>
            </a:r>
            <a:r>
              <a:rPr lang="en-US" altLang="en-US" i="1" dirty="0" smtClean="0">
                <a:sym typeface="Arial" panose="020B0604020202020204" pitchFamily="34" charset="0"/>
              </a:rPr>
              <a:t>make-and-sell </a:t>
            </a:r>
            <a:r>
              <a:rPr lang="en-US" altLang="en-US" dirty="0" smtClean="0">
                <a:sym typeface="Arial" panose="020B0604020202020204" pitchFamily="34" charset="0"/>
              </a:rPr>
              <a:t>philosophy, the marketing concept is a customer-centered </a:t>
            </a:r>
            <a:r>
              <a:rPr lang="en-US" altLang="en-US" i="1" dirty="0" smtClean="0">
                <a:sym typeface="Arial" panose="020B0604020202020204" pitchFamily="34" charset="0"/>
              </a:rPr>
              <a:t>sense-and-respond </a:t>
            </a:r>
            <a:r>
              <a:rPr lang="en-US" altLang="en-US" dirty="0" smtClean="0">
                <a:sym typeface="Arial" panose="020B0604020202020204" pitchFamily="34" charset="0"/>
              </a:rPr>
              <a:t>philosophy. The job is not to find the right customers for your product but to find the right products for your customers.</a:t>
            </a:r>
            <a:r>
              <a:rPr lang="en-US" altLang="en-US" dirty="0" smtClean="0">
                <a:solidFill>
                  <a:srgbClr val="000000"/>
                </a:solidFill>
                <a:cs typeface="Arial" panose="020B0604020202020204" pitchFamily="34" charset="0"/>
                <a:sym typeface="Arial" panose="020B0604020202020204" pitchFamily="34" charset="0"/>
              </a:rPr>
              <a:t> </a:t>
            </a: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a:spcBef>
                <a:spcPct val="0"/>
              </a:spcBef>
            </a:pPr>
            <a:r>
              <a:rPr lang="en-US" altLang="en-US" dirty="0" smtClean="0">
                <a:solidFill>
                  <a:srgbClr val="000000"/>
                </a:solidFill>
                <a:cs typeface="Arial" panose="020B0604020202020204" pitchFamily="34" charset="0"/>
                <a:sym typeface="Arial" panose="020B0604020202020204" pitchFamily="34" charset="0"/>
              </a:rPr>
              <a:t>For </a:t>
            </a:r>
            <a:r>
              <a:rPr lang="en-US" altLang="en-US" b="1" dirty="0" smtClean="0">
                <a:solidFill>
                  <a:srgbClr val="000000"/>
                </a:solidFill>
                <a:cs typeface="Arial" panose="020B0604020202020204" pitchFamily="34" charset="0"/>
                <a:sym typeface="Arial" panose="020B0604020202020204" pitchFamily="34" charset="0"/>
              </a:rPr>
              <a:t>societal marketing concept</a:t>
            </a:r>
            <a:r>
              <a:rPr lang="en-US" altLang="en-US" dirty="0" smtClean="0">
                <a:solidFill>
                  <a:srgbClr val="000000"/>
                </a:solidFill>
                <a:cs typeface="Arial" panose="020B0604020202020204" pitchFamily="34" charset="0"/>
                <a:sym typeface="Arial" panose="020B0604020202020204" pitchFamily="34" charset="0"/>
              </a:rPr>
              <a:t>, see future slide. </a:t>
            </a:r>
          </a:p>
          <a:p>
            <a:pPr>
              <a:spcBef>
                <a:spcPct val="20000"/>
              </a:spcBef>
            </a:pPr>
            <a:endParaRPr lang="en-US" altLang="en-US" dirty="0" smtClean="0">
              <a:solidFill>
                <a:srgbClr val="000000"/>
              </a:solidFill>
              <a:cs typeface="Arial" panose="020B0604020202020204" pitchFamily="34" charset="0"/>
              <a:sym typeface="Arial" panose="020B0604020202020204" pitchFamily="34" charset="0"/>
            </a:endParaRPr>
          </a:p>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a:spcBef>
                <a:spcPct val="0"/>
              </a:spcBef>
            </a:pPr>
            <a:endParaRPr lang="en-US" altLang="en-US" dirty="0"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0588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Figure 1.3 contrasts the selling concept and the marketing concept. The selling concept takes an </a:t>
            </a:r>
            <a:r>
              <a:rPr lang="en-US" altLang="en-US" i="1" smtClean="0">
                <a:sym typeface="Arial" panose="020B0604020202020204" pitchFamily="34" charset="0"/>
              </a:rPr>
              <a:t>inside-out </a:t>
            </a:r>
            <a:r>
              <a:rPr lang="en-US" altLang="en-US" smtClean="0">
                <a:sym typeface="Arial" panose="020B0604020202020204" pitchFamily="34" charset="0"/>
              </a:rPr>
              <a:t>perspective. It starts with the factory, focuses on the company’s existing products, and calls for heavy selling and promotion to obtain profitable sales. It focuses primarily on customer conquest—getting short-term sales with little concern about who buys or why.</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In contrast, the marketing concept takes an </a:t>
            </a:r>
            <a:r>
              <a:rPr lang="en-US" altLang="en-US" i="1" smtClean="0">
                <a:sym typeface="Arial" panose="020B0604020202020204" pitchFamily="34" charset="0"/>
              </a:rPr>
              <a:t>outside-in </a:t>
            </a:r>
            <a:r>
              <a:rPr lang="en-US" altLang="en-US" smtClean="0">
                <a:sym typeface="Arial" panose="020B0604020202020204" pitchFamily="34" charset="0"/>
              </a:rPr>
              <a:t>perspective. As Herb Kelleher, the colorful founder of Southwest Airlines, once put it, “We don’t have a marketing department; we have a customer department.”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The marketing concept starts with a well-defined market, focuses on customer needs, and integrates all the marketing activities that affect customers. In turn, it yields profits by creating relationships with the right customers based on customer value and satisfaction.</a:t>
            </a:r>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766D80CB-57C8-44A9-8AEC-0554A6A582D5}" type="slidenum">
              <a:rPr lang="en-US" altLang="en-US" sz="1400">
                <a:solidFill>
                  <a:srgbClr val="000000"/>
                </a:solidFill>
              </a:rPr>
              <a:pPr algn="l">
                <a:spcBef>
                  <a:spcPct val="0"/>
                </a:spcBef>
                <a:buSzTx/>
              </a:pPr>
              <a:t>17</a:t>
            </a:fld>
            <a:endParaRPr lang="en-US" altLang="en-US" sz="1400">
              <a:solidFill>
                <a:srgbClr val="000000"/>
              </a:solidFill>
            </a:endParaRPr>
          </a:p>
        </p:txBody>
      </p:sp>
    </p:spTree>
    <p:extLst>
      <p:ext uri="{BB962C8B-B14F-4D97-AF65-F5344CB8AC3E}">
        <p14:creationId xmlns:p14="http://schemas.microsoft.com/office/powerpoint/2010/main" val="388112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The societal marketing concept questions whether the pure marketing concept overlooks possible conflicts between consumer </a:t>
            </a:r>
            <a:r>
              <a:rPr lang="en-US" altLang="en-US" i="1" smtClean="0">
                <a:sym typeface="Arial" panose="020B0604020202020204" pitchFamily="34" charset="0"/>
              </a:rPr>
              <a:t>short-run wants </a:t>
            </a:r>
            <a:r>
              <a:rPr lang="en-US" altLang="en-US" smtClean="0">
                <a:sym typeface="Arial" panose="020B0604020202020204" pitchFamily="34" charset="0"/>
              </a:rPr>
              <a:t>and consumer </a:t>
            </a:r>
            <a:r>
              <a:rPr lang="en-US" altLang="en-US" i="1" smtClean="0">
                <a:sym typeface="Arial" panose="020B0604020202020204" pitchFamily="34" charset="0"/>
              </a:rPr>
              <a:t>long-run welfare. </a:t>
            </a:r>
            <a:r>
              <a:rPr lang="en-US" altLang="en-US" smtClean="0">
                <a:sym typeface="Arial" panose="020B0604020202020204" pitchFamily="34" charset="0"/>
              </a:rPr>
              <a:t>Is a firm that satisfies the immediate needs and wants of target markets always doing what’s best for its consumers in the long run?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The societal marketing concept holds that marketing strategy should deliver value to customers in a way that maintains or improves both the consumer’s </a:t>
            </a:r>
            <a:r>
              <a:rPr lang="en-US" altLang="en-US" i="1" smtClean="0">
                <a:sym typeface="Arial" panose="020B0604020202020204" pitchFamily="34" charset="0"/>
              </a:rPr>
              <a:t>and society’s </a:t>
            </a:r>
            <a:r>
              <a:rPr lang="en-US" altLang="en-US" smtClean="0">
                <a:sym typeface="Arial" panose="020B0604020202020204" pitchFamily="34" charset="0"/>
              </a:rPr>
              <a:t>well-being. It calls for </a:t>
            </a:r>
            <a:r>
              <a:rPr lang="en-US" altLang="en-US" i="1" smtClean="0">
                <a:sym typeface="Arial" panose="020B0604020202020204" pitchFamily="34" charset="0"/>
              </a:rPr>
              <a:t>sustainable marketing</a:t>
            </a:r>
            <a:r>
              <a:rPr lang="en-US" altLang="en-US" smtClean="0">
                <a:sym typeface="Arial" panose="020B0604020202020204" pitchFamily="34" charset="0"/>
              </a:rPr>
              <a:t>, socially and environmentally responsible marketing that meets the present needs of consumers and businesses while also preserving or enhancing the ability of future generations to meet their needs.</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Even more broadly, many leading business and marketing thinkers are now preaching the concept of </a:t>
            </a:r>
            <a:r>
              <a:rPr lang="en-US" altLang="en-US" i="1" smtClean="0">
                <a:solidFill>
                  <a:srgbClr val="000000"/>
                </a:solidFill>
                <a:cs typeface="Arial" panose="020B0604020202020204" pitchFamily="34" charset="0"/>
                <a:sym typeface="Arial" panose="020B0604020202020204" pitchFamily="34" charset="0"/>
              </a:rPr>
              <a:t>shared value,</a:t>
            </a:r>
            <a:r>
              <a:rPr lang="en-US" altLang="en-US" smtClean="0">
                <a:solidFill>
                  <a:srgbClr val="000000"/>
                </a:solidFill>
                <a:cs typeface="Arial" panose="020B0604020202020204" pitchFamily="34" charset="0"/>
                <a:sym typeface="Arial" panose="020B0604020202020204" pitchFamily="34" charset="0"/>
              </a:rPr>
              <a:t> which recognizes that societal needs, not just economic needs, define markets.</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Figure 1.4 shows that companies should balance three considerations in setting their marketing strategies: company profits, consumer wants, </a:t>
            </a:r>
            <a:r>
              <a:rPr lang="en-US" altLang="en-US" i="1" smtClean="0">
                <a:sym typeface="Arial" panose="020B0604020202020204" pitchFamily="34" charset="0"/>
              </a:rPr>
              <a:t>and </a:t>
            </a:r>
            <a:r>
              <a:rPr lang="en-US" altLang="en-US" smtClean="0">
                <a:sym typeface="Arial" panose="020B0604020202020204" pitchFamily="34" charset="0"/>
              </a:rPr>
              <a:t>society’s interests.</a:t>
            </a:r>
          </a:p>
          <a:p>
            <a:pPr eaLnBrk="1" hangingPunct="1">
              <a:spcBef>
                <a:spcPct val="0"/>
              </a:spcBef>
            </a:pPr>
            <a:endParaRPr lang="en-US" altLang="en-US" sz="1300"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z="1300" b="1" smtClean="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sz="1300" i="1" smtClean="0">
                <a:solidFill>
                  <a:srgbClr val="000000"/>
                </a:solidFill>
                <a:cs typeface="Arial" panose="020B0604020202020204" pitchFamily="34" charset="0"/>
                <a:sym typeface="Arial" panose="020B0604020202020204" pitchFamily="34" charset="0"/>
              </a:rPr>
              <a:t>Ask students how the societal marketing concept influences their buying decisions, including brand selection and where they make purchases.</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What companies can you identify with social marketing?</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What do these companies do that ties to the societal marketing concept? </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E1AE37EA-7C0A-424B-8F65-CD2472AE0354}" type="slidenum">
              <a:rPr lang="en-US" altLang="en-US" sz="1400">
                <a:solidFill>
                  <a:srgbClr val="000000"/>
                </a:solidFill>
              </a:rPr>
              <a:pPr algn="l">
                <a:spcBef>
                  <a:spcPct val="0"/>
                </a:spcBef>
                <a:buSzTx/>
              </a:pPr>
              <a:t>18</a:t>
            </a:fld>
            <a:endParaRPr lang="en-US" altLang="en-US" sz="1400">
              <a:solidFill>
                <a:srgbClr val="000000"/>
              </a:solidFill>
            </a:endParaRPr>
          </a:p>
        </p:txBody>
      </p:sp>
    </p:spTree>
    <p:extLst>
      <p:ext uri="{BB962C8B-B14F-4D97-AF65-F5344CB8AC3E}">
        <p14:creationId xmlns:p14="http://schemas.microsoft.com/office/powerpoint/2010/main" val="15823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0D9E662D-D588-4EFC-97EF-4B283028480C}"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19</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59395" name="Rectangle 2"/>
          <p:cNvSpPr>
            <a:spLocks noGrp="1" noRot="1" noChangeAspect="1" noChangeArrowheads="1" noTextEdit="1"/>
          </p:cNvSpPr>
          <p:nvPr>
            <p:ph type="sldImg"/>
          </p:nvPr>
        </p:nvSpPr>
        <p:spPr>
          <a:ln>
            <a:miter lim="800000"/>
          </a:ln>
        </p:spPr>
      </p:sp>
      <p:sp>
        <p:nvSpPr>
          <p:cNvPr id="59396"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The company’s marketing strategy outlines which customers it will serve and how it will create value for these customers. Next, the marketer develops an integrated marketing program that will actually deliver the intended value to target customers. The marketing program builds customer relationships by transforming the marketing strategy into action. It consists of the firm’s </a:t>
            </a:r>
            <a:r>
              <a:rPr lang="en-US" altLang="en-US" i="1" smtClean="0">
                <a:sym typeface="Arial" panose="020B0604020202020204" pitchFamily="34" charset="0"/>
              </a:rPr>
              <a:t>marketing mix</a:t>
            </a:r>
            <a:r>
              <a:rPr lang="en-US" altLang="en-US" smtClean="0">
                <a:sym typeface="Arial" panose="020B0604020202020204" pitchFamily="34" charset="0"/>
              </a:rPr>
              <a:t>, </a:t>
            </a:r>
            <a:r>
              <a:rPr lang="en-US" altLang="en-US" b="1" smtClean="0">
                <a:sym typeface="Arial" panose="020B0604020202020204" pitchFamily="34" charset="0"/>
              </a:rPr>
              <a:t>the set of marketing tools the firm uses to implement its marketing strategy.</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The major marketing mix tools are classified into four broad groups called the </a:t>
            </a:r>
            <a:r>
              <a:rPr lang="en-US" altLang="en-US" i="1" smtClean="0">
                <a:sym typeface="Arial" panose="020B0604020202020204" pitchFamily="34" charset="0"/>
              </a:rPr>
              <a:t>four Ps </a:t>
            </a:r>
            <a:r>
              <a:rPr lang="en-US" altLang="en-US" smtClean="0">
                <a:sym typeface="Arial" panose="020B0604020202020204" pitchFamily="34" charset="0"/>
              </a:rPr>
              <a:t>of marketing: product, price, place, and promotion. To deliver on its value proposition, the firm must first create a need-satisfying market offering (product). It must then decide how much it will charge for the offering (price) and how it will make the offering available to target consumers (place). Finally, it must engage target consumers, communicate about the offering, and persuade consumers of the offer’s merits (promotion).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The firm must blend each marketing mix tool into a comprehensive integrated marketing program that communicates and delivers the intended value to chosen customers.</a:t>
            </a: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999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DE4C1C02-C6F7-4A02-B748-C5EA308F8326}"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20</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61443" name="Rectangle 2"/>
          <p:cNvSpPr>
            <a:spLocks noGrp="1" noRot="1" noChangeAspect="1" noChangeArrowheads="1" noTextEdit="1"/>
          </p:cNvSpPr>
          <p:nvPr>
            <p:ph type="sldImg"/>
          </p:nvPr>
        </p:nvSpPr>
        <p:spPr>
          <a:ln>
            <a:miter lim="800000"/>
          </a:ln>
        </p:spPr>
      </p:sp>
      <p:sp>
        <p:nvSpPr>
          <p:cNvPr id="6144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0860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ABE7A99D-D724-4DFF-BAF9-57EC6C29F633}"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21</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63491" name="Rectangle 2"/>
          <p:cNvSpPr>
            <a:spLocks noGrp="1" noRot="1" noChangeAspect="1" noChangeArrowheads="1" noTextEdit="1"/>
          </p:cNvSpPr>
          <p:nvPr>
            <p:ph type="sldImg"/>
          </p:nvPr>
        </p:nvSpPr>
        <p:spPr>
          <a:ln>
            <a:miter lim="800000"/>
          </a:ln>
        </p:spPr>
      </p:sp>
      <p:sp>
        <p:nvSpPr>
          <p:cNvPr id="63492"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The first three steps in the marketing process—understanding the marketplace and customer needs, designing a customer value-driven marketing strategy, and constructing a marketing program—all lead up to the fourth and most important step: building and managing profitable customer relationships.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We first discuss the basics of customer relationship management. Then, we examine how companies go about engaging customers on a deeper level in this age of digital and social marketing.</a:t>
            </a:r>
          </a:p>
          <a:p>
            <a:pPr eaLnBrk="1" hangingPunct="1">
              <a:spcBef>
                <a:spcPct val="0"/>
              </a:spcBef>
            </a:pPr>
            <a:endParaRPr lang="en-US" altLang="en-US" i="1" smtClean="0">
              <a:sym typeface="Arial" panose="020B0604020202020204" pitchFamily="34" charset="0"/>
            </a:endParaRPr>
          </a:p>
          <a:p>
            <a:pPr eaLnBrk="1" hangingPunct="1">
              <a:spcBef>
                <a:spcPct val="0"/>
              </a:spcBef>
            </a:pPr>
            <a:r>
              <a:rPr lang="en-US" altLang="en-US" i="1" smtClean="0">
                <a:sym typeface="Arial" panose="020B0604020202020204" pitchFamily="34" charset="0"/>
              </a:rPr>
              <a:t>Customer relationship management </a:t>
            </a:r>
            <a:r>
              <a:rPr lang="en-US" altLang="en-US" smtClean="0">
                <a:sym typeface="Arial" panose="020B0604020202020204" pitchFamily="34" charset="0"/>
              </a:rPr>
              <a:t>is perhaps the most important concept of modern marketing. </a:t>
            </a:r>
            <a:r>
              <a:rPr lang="en-US" altLang="en-US" smtClean="0">
                <a:solidFill>
                  <a:srgbClr val="000000"/>
                </a:solidFill>
                <a:cs typeface="Arial" panose="020B0604020202020204" pitchFamily="34" charset="0"/>
                <a:sym typeface="Arial" panose="020B0604020202020204" pitchFamily="34" charset="0"/>
              </a:rPr>
              <a:t>Some marketers define it narrowly as a customer data management activity (a practice called </a:t>
            </a:r>
            <a:r>
              <a:rPr lang="en-US" altLang="en-US" i="1" smtClean="0">
                <a:solidFill>
                  <a:srgbClr val="000000"/>
                </a:solidFill>
                <a:cs typeface="Arial" panose="020B0604020202020204" pitchFamily="34" charset="0"/>
                <a:sym typeface="Arial" panose="020B0604020202020204" pitchFamily="34" charset="0"/>
              </a:rPr>
              <a:t>CRM</a:t>
            </a:r>
            <a:r>
              <a:rPr lang="en-US" altLang="en-US" smtClean="0">
                <a:solidFill>
                  <a:srgbClr val="000000"/>
                </a:solidFill>
                <a:cs typeface="Arial" panose="020B0604020202020204" pitchFamily="34" charset="0"/>
                <a:sym typeface="Arial" panose="020B0604020202020204" pitchFamily="34" charset="0"/>
              </a:rPr>
              <a:t>). By this definition, it involves managing detailed information about individual customers and carefully managing customer </a:t>
            </a:r>
            <a:r>
              <a:rPr lang="en-US" altLang="en-US" i="1" smtClean="0">
                <a:solidFill>
                  <a:srgbClr val="000000"/>
                </a:solidFill>
                <a:cs typeface="Arial" panose="020B0604020202020204" pitchFamily="34" charset="0"/>
                <a:sym typeface="Arial" panose="020B0604020202020204" pitchFamily="34" charset="0"/>
              </a:rPr>
              <a:t>touchpoints</a:t>
            </a:r>
            <a:r>
              <a:rPr lang="en-US" altLang="en-US" smtClean="0">
                <a:solidFill>
                  <a:srgbClr val="000000"/>
                </a:solidFill>
                <a:cs typeface="Arial" panose="020B0604020202020204" pitchFamily="34" charset="0"/>
                <a:sym typeface="Arial" panose="020B0604020202020204" pitchFamily="34" charset="0"/>
              </a:rPr>
              <a:t> to maximize customer loyalty.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In the broader sense, customer relationship management is the overall process of building and maintaining profitable customer relationships by delivering superior customer value and satisfaction. It deals with all aspects of acquiring, engaging, and growing customers.</a:t>
            </a: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642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A677FF-C2C9-4775-BC3D-1E3E0BA610E9}" type="slidenum">
              <a:rPr lang="en-US" altLang="en-US">
                <a:solidFill>
                  <a:srgbClr val="000000"/>
                </a:solidFill>
                <a:latin typeface="Calibri" panose="020F0502020204030204" pitchFamily="34" charset="0"/>
                <a:ea typeface="ヒラギノ角ゴ Pro W3"/>
                <a:cs typeface="ヒラギノ角ゴ Pro W3"/>
              </a:rPr>
              <a:pPr>
                <a:spcBef>
                  <a:spcPct val="0"/>
                </a:spcBef>
              </a:pPr>
              <a:t>22</a:t>
            </a:fld>
            <a:endParaRPr lang="en-US" altLang="en-US">
              <a:solidFill>
                <a:srgbClr val="000000"/>
              </a:solidFill>
              <a:latin typeface="Calibri" panose="020F0502020204030204" pitchFamily="34" charset="0"/>
              <a:ea typeface="ヒラギノ角ゴ Pro W3"/>
              <a:cs typeface="ヒラギノ角ゴ Pro W3"/>
            </a:endParaRPr>
          </a:p>
        </p:txBody>
      </p:sp>
      <p:sp>
        <p:nvSpPr>
          <p:cNvPr id="65539" name="Rectangle 2"/>
          <p:cNvSpPr>
            <a:spLocks noGrp="1" noRot="1" noChangeAspect="1" noChangeArrowheads="1" noTextEdit="1"/>
          </p:cNvSpPr>
          <p:nvPr>
            <p:ph type="sldImg"/>
          </p:nvPr>
        </p:nvSpPr>
        <p:spPr>
          <a:ln>
            <a:miter lim="800000"/>
          </a:ln>
        </p:spPr>
      </p:sp>
      <p:sp>
        <p:nvSpPr>
          <p:cNvPr id="65540"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cs typeface="Arial" panose="020B0604020202020204" pitchFamily="34" charset="0"/>
                <a:sym typeface="Arial" panose="020B0604020202020204" pitchFamily="34" charset="0"/>
              </a:rPr>
              <a:t>The key to building lasting customer relationships is to create superior customer value and satisfaction. Satisfied customers are more likely to be loyal customers and give the company a larger share of their business.</a:t>
            </a:r>
          </a:p>
          <a:p>
            <a:pPr>
              <a:spcBef>
                <a:spcPct val="0"/>
              </a:spcBef>
            </a:pPr>
            <a:endParaRPr lang="en-US" altLang="en-US" smtClean="0">
              <a:cs typeface="Arial" panose="020B0604020202020204" pitchFamily="34" charset="0"/>
              <a:sym typeface="Arial" panose="020B0604020202020204" pitchFamily="34" charset="0"/>
            </a:endParaRPr>
          </a:p>
          <a:p>
            <a:pPr>
              <a:spcBef>
                <a:spcPct val="0"/>
              </a:spcBef>
            </a:pPr>
            <a:r>
              <a:rPr lang="en-US" altLang="en-US" smtClean="0">
                <a:cs typeface="Arial" panose="020B0604020202020204" pitchFamily="34" charset="0"/>
                <a:sym typeface="Arial" panose="020B0604020202020204" pitchFamily="34" charset="0"/>
              </a:rPr>
              <a:t>A customer buys from the firm that offers the highest </a:t>
            </a:r>
            <a:r>
              <a:rPr lang="en-US" altLang="en-US" b="1" smtClean="0">
                <a:cs typeface="Arial" panose="020B0604020202020204" pitchFamily="34" charset="0"/>
                <a:sym typeface="Arial" panose="020B0604020202020204" pitchFamily="34" charset="0"/>
              </a:rPr>
              <a:t>customer-perceived value</a:t>
            </a:r>
            <a:r>
              <a:rPr lang="en-US" altLang="en-US" smtClean="0">
                <a:cs typeface="Arial" panose="020B0604020202020204" pitchFamily="34" charset="0"/>
                <a:sym typeface="Arial" panose="020B0604020202020204" pitchFamily="34" charset="0"/>
              </a:rPr>
              <a:t>—the customer’s  evaluation of the difference between all the benefits and all the costs of a market offering relative to those of competing offers. </a:t>
            </a:r>
          </a:p>
          <a:p>
            <a:pPr>
              <a:spcBef>
                <a:spcPct val="0"/>
              </a:spcBef>
            </a:pPr>
            <a:endParaRPr lang="en-US" altLang="en-US" b="1" smtClean="0">
              <a:cs typeface="Arial" panose="020B0604020202020204" pitchFamily="34" charset="0"/>
              <a:sym typeface="Arial" panose="020B0604020202020204" pitchFamily="34" charset="0"/>
            </a:endParaRPr>
          </a:p>
          <a:p>
            <a:pPr>
              <a:spcBef>
                <a:spcPct val="0"/>
              </a:spcBef>
            </a:pPr>
            <a:r>
              <a:rPr lang="en-US" altLang="en-US" b="1" smtClean="0">
                <a:cs typeface="Arial" panose="020B0604020202020204" pitchFamily="34" charset="0"/>
                <a:sym typeface="Arial" panose="020B0604020202020204" pitchFamily="34" charset="0"/>
              </a:rPr>
              <a:t>Customer satisfaction </a:t>
            </a:r>
            <a:r>
              <a:rPr lang="en-US" altLang="en-US" smtClean="0">
                <a:cs typeface="Arial" panose="020B0604020202020204" pitchFamily="34" charset="0"/>
                <a:sym typeface="Arial" panose="020B0604020202020204" pitchFamily="34" charset="0"/>
              </a:rPr>
              <a:t>depends on the product’s perceived performance relative to a buyer’s expectations. If the product’s performance falls short of expectations, the customer is dissatisfied. If performance matches expectations, the customer is satisfied. If performance exceeds expectations, the customer is highly satisfied or delighted. </a:t>
            </a:r>
          </a:p>
          <a:p>
            <a:pPr>
              <a:spcBef>
                <a:spcPct val="0"/>
              </a:spcBef>
            </a:pPr>
            <a:endParaRPr lang="en-US" altLang="en-US" smtClean="0">
              <a:cs typeface="Arial" panose="020B0604020202020204" pitchFamily="34" charset="0"/>
              <a:sym typeface="Arial" panose="020B0604020202020204" pitchFamily="34" charset="0"/>
            </a:endParaRPr>
          </a:p>
          <a:p>
            <a:pPr>
              <a:spcBef>
                <a:spcPct val="0"/>
              </a:spcBef>
            </a:pPr>
            <a:r>
              <a:rPr lang="en-US" altLang="en-US" smtClean="0">
                <a:cs typeface="Arial" panose="020B0604020202020204" pitchFamily="34" charset="0"/>
                <a:sym typeface="Arial" panose="020B0604020202020204" pitchFamily="34" charset="0"/>
              </a:rPr>
              <a:t>Outstanding marketing companies go out of their way to keep important customers satisfied. Most studies show that higher levels of customer satisfaction lead to greater customer loyalty, which in turn results in better company performance. Smart companies aim to delight customers by promising only what they can deliver and then delivering more than they promise. </a:t>
            </a:r>
          </a:p>
          <a:p>
            <a:pPr>
              <a:spcBef>
                <a:spcPct val="0"/>
              </a:spcBef>
            </a:pPr>
            <a:endParaRPr lang="en-US" altLang="en-US" smtClean="0">
              <a:cs typeface="Arial" panose="020B0604020202020204" pitchFamily="34" charset="0"/>
              <a:sym typeface="Arial" panose="020B0604020202020204" pitchFamily="34" charset="0"/>
            </a:endParaRPr>
          </a:p>
          <a:p>
            <a:pPr>
              <a:spcBef>
                <a:spcPct val="0"/>
              </a:spcBef>
            </a:pPr>
            <a:r>
              <a:rPr lang="en-US" altLang="en-US" smtClean="0">
                <a:cs typeface="Arial" panose="020B0604020202020204" pitchFamily="34" charset="0"/>
                <a:sym typeface="Arial" panose="020B0604020202020204" pitchFamily="34" charset="0"/>
              </a:rPr>
              <a:t>Delighted customers not only make repeat purchases but also become willing marketing partners and “customer evangelists” who spread the word about their good experiences to others. </a:t>
            </a: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6204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E61FD7FC-C66E-46F7-A415-9F970A773BDB}"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23</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67587" name="Rectangle 2"/>
          <p:cNvSpPr>
            <a:spLocks noGrp="1" noRot="1" noChangeAspect="1" noChangeArrowheads="1" noTextEdit="1"/>
          </p:cNvSpPr>
          <p:nvPr>
            <p:ph type="sldImg"/>
          </p:nvPr>
        </p:nvSpPr>
        <p:spPr>
          <a:ln>
            <a:miter lim="800000"/>
          </a:ln>
        </p:spPr>
      </p:sp>
      <p:sp>
        <p:nvSpPr>
          <p:cNvPr id="67588"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sym typeface="Arial" panose="020B0604020202020204" pitchFamily="34" charset="0"/>
              </a:rPr>
              <a:t>Customer-engagement marketing </a:t>
            </a:r>
            <a:r>
              <a:rPr lang="en-US" altLang="en-US" smtClean="0">
                <a:sym typeface="Arial" panose="020B0604020202020204" pitchFamily="34" charset="0"/>
              </a:rPr>
              <a:t>goes beyond just selling a brand to consumers. Its goal is to make the brand a meaningful part of consumers’ conversations and lives. Today, companies are using online, mobile, and social media to refine their targeting and to engage customers more deeply and interactively. The </a:t>
            </a:r>
            <a:r>
              <a:rPr lang="en-US" altLang="en-US" i="1" smtClean="0">
                <a:sym typeface="Arial" panose="020B0604020202020204" pitchFamily="34" charset="0"/>
              </a:rPr>
              <a:t>new marketing </a:t>
            </a:r>
            <a:r>
              <a:rPr lang="en-US" altLang="en-US" smtClean="0">
                <a:sym typeface="Arial" panose="020B0604020202020204" pitchFamily="34" charset="0"/>
              </a:rPr>
              <a:t>is customer-engagement marketing.</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The burgeoning Internet and social media have given a huge boost to customer-engagement marketing. Today’s consumers are better informed, more connected, and more empowered than ever before.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z="1800" smtClean="0">
                <a:sym typeface="Arial" panose="020B0604020202020204" pitchFamily="34" charset="0"/>
              </a:rPr>
              <a:t>Life is Good is a great example of customer-engagement marketing. The company starts with a deeply felt, engagement-worthy sense of purpose: spreading the power of optimism. Then it creates online and social media tools that let people engage and help co-author the brand’s story.</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smtClean="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Ask students how other companies have used Facebook, Twitter, Instagram, Snapchat, or other social networks for marketing purposes. </a:t>
            </a:r>
          </a:p>
          <a:p>
            <a:pPr eaLnBrk="1" hangingPunct="1">
              <a:spcBef>
                <a:spcPct val="0"/>
              </a:spcBef>
            </a:pPr>
            <a:endParaRPr lang="en-US" altLang="en-US" smtClean="0">
              <a:sym typeface="Arial" panose="020B0604020202020204" pitchFamily="34" charset="0"/>
            </a:endParaRPr>
          </a:p>
          <a:p>
            <a:pPr eaLnBrk="1" hangingPunct="1">
              <a:spcBef>
                <a:spcPct val="0"/>
              </a:spcBef>
            </a:pPr>
            <a:endParaRPr lang="en-US" altLang="en-US" smtClean="0">
              <a:sym typeface="Arial" panose="020B0604020202020204" pitchFamily="34" charset="0"/>
            </a:endParaRP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734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C1C5BEC9-CB32-4D96-85D2-0FD1BB150217}"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26627" name="Rectangle 2"/>
          <p:cNvSpPr>
            <a:spLocks noGrp="1" noRot="1" noChangeAspect="1" noChangeArrowheads="1" noTextEdit="1"/>
          </p:cNvSpPr>
          <p:nvPr>
            <p:ph type="sldImg"/>
          </p:nvPr>
        </p:nvSpPr>
        <p:spPr>
          <a:ln>
            <a:miter lim="800000"/>
          </a:ln>
        </p:spPr>
      </p:sp>
      <p:sp>
        <p:nvSpPr>
          <p:cNvPr id="26628"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21470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40266E50-23EF-408F-BBD3-643B4E2C8936}"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24</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69635" name="Rectangle 2"/>
          <p:cNvSpPr>
            <a:spLocks noGrp="1" noRot="1" noChangeAspect="1" noChangeArrowheads="1" noTextEdit="1"/>
          </p:cNvSpPr>
          <p:nvPr>
            <p:ph type="sldImg"/>
          </p:nvPr>
        </p:nvSpPr>
        <p:spPr>
          <a:ln>
            <a:miter lim="800000"/>
          </a:ln>
        </p:spPr>
      </p:sp>
      <p:sp>
        <p:nvSpPr>
          <p:cNvPr id="69636"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A growing form of customer-engagement marketing is </a:t>
            </a:r>
            <a:r>
              <a:rPr lang="en-US" altLang="en-US" b="1" smtClean="0">
                <a:sym typeface="Arial" panose="020B0604020202020204" pitchFamily="34" charset="0"/>
              </a:rPr>
              <a:t>consumer-generated marketing.</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This might happen through uninvited consumer-to-consumer exchanges in blogs, video-sharing sites, social media, and other digital forums. But increasingly, companies themselves are inviting consumers to play a more active role in shaping products and brand content. Some companies ask consumers for new product and service ideas.</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ym typeface="Arial" panose="020B0604020202020204" pitchFamily="34" charset="0"/>
              </a:rPr>
              <a:t>For example, Mountain Dew stirred up user-generated content to create buzz around a limited-time reintroduction of its iconic Baja Blast beverage, boosting online chatter by 170 percent.</a:t>
            </a:r>
          </a:p>
        </p:txBody>
      </p:sp>
    </p:spTree>
    <p:extLst>
      <p:ext uri="{BB962C8B-B14F-4D97-AF65-F5344CB8AC3E}">
        <p14:creationId xmlns:p14="http://schemas.microsoft.com/office/powerpoint/2010/main" val="4180709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0E5C8859-4D31-4E71-BC29-DCE4DAE68F76}"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25</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73731" name="Rectangle 2"/>
          <p:cNvSpPr>
            <a:spLocks noGrp="1" noRot="1" noChangeAspect="1" noChangeArrowheads="1" noTextEdit="1"/>
          </p:cNvSpPr>
          <p:nvPr>
            <p:ph type="sldImg"/>
          </p:nvPr>
        </p:nvSpPr>
        <p:spPr>
          <a:ln>
            <a:miter lim="800000"/>
          </a:ln>
        </p:spPr>
      </p:sp>
      <p:sp>
        <p:nvSpPr>
          <p:cNvPr id="73732"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At Stew Leonard’s profitable four-store supermarket, the lifetime revenue of a customer is $50,000. Because his average customer spends about $100 a week, shops 50 weeks a year, and remains in the area for about 10 years, losing one customer can be a  significant loss.</a:t>
            </a:r>
          </a:p>
          <a:p>
            <a:pPr eaLnBrk="1" hangingPunct="1">
              <a:spcBef>
                <a:spcPct val="0"/>
              </a:spcBef>
            </a:pPr>
            <a:endParaRPr lang="en-US" altLang="en-US" i="1"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smtClean="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Ask students if they know of other retailers that build this kind of customer loyalty and retention.</a:t>
            </a:r>
          </a:p>
          <a:p>
            <a:pPr eaLnBrk="1" hangingPunct="1">
              <a:spcBef>
                <a:spcPct val="0"/>
              </a:spcBef>
            </a:pPr>
            <a:endParaRPr lang="en-US" altLang="en-US" b="1"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ym typeface="Arial" panose="020B0604020202020204" pitchFamily="34" charset="0"/>
              </a:rPr>
              <a:t>Good customer relationship management creates customer satisfaction. In turn, satisfied customers remain loyal and talk favorably to others about the company and its products.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Studies show big differences in the loyalty of customers who are less satisfied, somewhat satisfied, and completely satisfied. Keeping customers loyal makes good economic sense. Loyal customers spend more and stay around longer. Research also shows that it’s five times cheaper to keep an old customer than acquire a new one. Conversely, customer defections can be costly. Losing a customer means losing more than a single sale. It means losing the entire stream of purchases that the customer would make over a lifetime of patronage.</a:t>
            </a:r>
          </a:p>
          <a:p>
            <a:pPr eaLnBrk="1" hangingPunct="1">
              <a:spcBef>
                <a:spcPct val="0"/>
              </a:spcBef>
            </a:pPr>
            <a:endParaRPr lang="en-US" altLang="en-US" smtClean="0">
              <a:sym typeface="Arial" panose="020B0604020202020204" pitchFamily="34" charset="0"/>
            </a:endParaRP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0221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cs typeface="Arial" panose="020B0604020202020204" pitchFamily="34" charset="0"/>
                <a:sym typeface="Arial" panose="020B0604020202020204" pitchFamily="34" charset="0"/>
              </a:rPr>
              <a:t>Figure 1.5 classifies customers into one of four relationship groups, according to their profitability and projected loyalty.</a:t>
            </a:r>
            <a:r>
              <a:rPr lang="en-US" altLang="en-US" baseline="30000" smtClean="0">
                <a:cs typeface="Arial" panose="020B0604020202020204" pitchFamily="34" charset="0"/>
                <a:sym typeface="Arial" panose="020B0604020202020204" pitchFamily="34" charset="0"/>
              </a:rPr>
              <a:t> </a:t>
            </a:r>
            <a:r>
              <a:rPr lang="en-US" altLang="en-US" smtClean="0">
                <a:cs typeface="Arial" panose="020B0604020202020204" pitchFamily="34" charset="0"/>
                <a:sym typeface="Arial" panose="020B0604020202020204" pitchFamily="34" charset="0"/>
              </a:rPr>
              <a:t>Each group requires a different relationship management strategy. </a:t>
            </a:r>
          </a:p>
          <a:p>
            <a:pPr eaLnBrk="1" hangingPunct="1">
              <a:spcBef>
                <a:spcPct val="0"/>
              </a:spcBef>
            </a:pPr>
            <a:endParaRPr lang="en-US" altLang="en-US" smtClean="0">
              <a:cs typeface="Arial" panose="020B0604020202020204" pitchFamily="34" charset="0"/>
              <a:sym typeface="Arial" panose="020B0604020202020204" pitchFamily="34" charset="0"/>
            </a:endParaRPr>
          </a:p>
          <a:p>
            <a:pPr eaLnBrk="1" hangingPunct="1">
              <a:spcBef>
                <a:spcPct val="0"/>
              </a:spcBef>
            </a:pPr>
            <a:r>
              <a:rPr lang="en-US" altLang="en-US" b="1" i="1" smtClean="0">
                <a:cs typeface="Arial" panose="020B0604020202020204" pitchFamily="34" charset="0"/>
                <a:sym typeface="Arial" panose="020B0604020202020204" pitchFamily="34" charset="0"/>
              </a:rPr>
              <a:t>Strangers</a:t>
            </a:r>
            <a:r>
              <a:rPr lang="en-US" altLang="en-US" i="1" smtClean="0">
                <a:cs typeface="Arial" panose="020B0604020202020204" pitchFamily="34" charset="0"/>
                <a:sym typeface="Arial" panose="020B0604020202020204" pitchFamily="34" charset="0"/>
              </a:rPr>
              <a:t> </a:t>
            </a:r>
            <a:r>
              <a:rPr lang="en-US" altLang="en-US" smtClean="0">
                <a:cs typeface="Arial" panose="020B0604020202020204" pitchFamily="34" charset="0"/>
                <a:sym typeface="Arial" panose="020B0604020202020204" pitchFamily="34" charset="0"/>
              </a:rPr>
              <a:t>show low potential profitability and little projected loyalty. </a:t>
            </a:r>
          </a:p>
          <a:p>
            <a:pPr eaLnBrk="1" hangingPunct="1">
              <a:spcBef>
                <a:spcPct val="0"/>
              </a:spcBef>
            </a:pPr>
            <a:endParaRPr lang="en-US" altLang="en-US" smtClean="0">
              <a:cs typeface="Arial" panose="020B0604020202020204" pitchFamily="34" charset="0"/>
              <a:sym typeface="Arial" panose="020B0604020202020204" pitchFamily="34" charset="0"/>
            </a:endParaRPr>
          </a:p>
          <a:p>
            <a:pPr eaLnBrk="1" hangingPunct="1">
              <a:spcBef>
                <a:spcPct val="0"/>
              </a:spcBef>
            </a:pPr>
            <a:r>
              <a:rPr lang="en-US" altLang="en-US" b="1" i="1" smtClean="0">
                <a:cs typeface="Arial" panose="020B0604020202020204" pitchFamily="34" charset="0"/>
                <a:sym typeface="Arial" panose="020B0604020202020204" pitchFamily="34" charset="0"/>
              </a:rPr>
              <a:t>Butterflies</a:t>
            </a:r>
            <a:r>
              <a:rPr lang="en-US" altLang="en-US" i="1" smtClean="0">
                <a:cs typeface="Arial" panose="020B0604020202020204" pitchFamily="34" charset="0"/>
                <a:sym typeface="Arial" panose="020B0604020202020204" pitchFamily="34" charset="0"/>
              </a:rPr>
              <a:t> </a:t>
            </a:r>
            <a:r>
              <a:rPr lang="en-US" altLang="en-US" smtClean="0">
                <a:cs typeface="Arial" panose="020B0604020202020204" pitchFamily="34" charset="0"/>
                <a:sym typeface="Arial" panose="020B0604020202020204" pitchFamily="34" charset="0"/>
              </a:rPr>
              <a:t>are potentially profitable but not loyal.</a:t>
            </a:r>
          </a:p>
          <a:p>
            <a:pPr eaLnBrk="1" hangingPunct="1">
              <a:spcBef>
                <a:spcPct val="0"/>
              </a:spcBef>
            </a:pPr>
            <a:endParaRPr lang="en-US" altLang="en-US" smtClean="0">
              <a:cs typeface="Arial" panose="020B0604020202020204" pitchFamily="34" charset="0"/>
              <a:sym typeface="Arial" panose="020B0604020202020204" pitchFamily="34" charset="0"/>
            </a:endParaRPr>
          </a:p>
          <a:p>
            <a:pPr eaLnBrk="1" hangingPunct="1">
              <a:spcBef>
                <a:spcPct val="0"/>
              </a:spcBef>
            </a:pPr>
            <a:r>
              <a:rPr lang="en-US" altLang="en-US" b="1" i="1" smtClean="0">
                <a:cs typeface="Arial" panose="020B0604020202020204" pitchFamily="34" charset="0"/>
                <a:sym typeface="Arial" panose="020B0604020202020204" pitchFamily="34" charset="0"/>
              </a:rPr>
              <a:t>True friends</a:t>
            </a:r>
            <a:r>
              <a:rPr lang="en-US" altLang="en-US" i="1" smtClean="0">
                <a:cs typeface="Arial" panose="020B0604020202020204" pitchFamily="34" charset="0"/>
                <a:sym typeface="Arial" panose="020B0604020202020204" pitchFamily="34" charset="0"/>
              </a:rPr>
              <a:t> </a:t>
            </a:r>
            <a:r>
              <a:rPr lang="en-US" altLang="en-US" smtClean="0">
                <a:cs typeface="Arial" panose="020B0604020202020204" pitchFamily="34" charset="0"/>
                <a:sym typeface="Arial" panose="020B0604020202020204" pitchFamily="34" charset="0"/>
              </a:rPr>
              <a:t>are both profitable and loyal. </a:t>
            </a:r>
          </a:p>
          <a:p>
            <a:pPr eaLnBrk="1" hangingPunct="1">
              <a:spcBef>
                <a:spcPct val="0"/>
              </a:spcBef>
            </a:pPr>
            <a:endParaRPr lang="en-US" altLang="en-US" smtClean="0">
              <a:cs typeface="Arial" panose="020B0604020202020204" pitchFamily="34" charset="0"/>
              <a:sym typeface="Arial" panose="020B0604020202020204" pitchFamily="34" charset="0"/>
            </a:endParaRPr>
          </a:p>
          <a:p>
            <a:pPr eaLnBrk="1" hangingPunct="1">
              <a:spcBef>
                <a:spcPct val="0"/>
              </a:spcBef>
            </a:pPr>
            <a:r>
              <a:rPr lang="en-US" altLang="en-US" b="1" i="1" smtClean="0">
                <a:cs typeface="Arial" panose="020B0604020202020204" pitchFamily="34" charset="0"/>
                <a:sym typeface="Arial" panose="020B0604020202020204" pitchFamily="34" charset="0"/>
              </a:rPr>
              <a:t>Barnacles</a:t>
            </a:r>
            <a:r>
              <a:rPr lang="en-US" altLang="en-US" i="1" smtClean="0">
                <a:cs typeface="Arial" panose="020B0604020202020204" pitchFamily="34" charset="0"/>
                <a:sym typeface="Arial" panose="020B0604020202020204" pitchFamily="34" charset="0"/>
              </a:rPr>
              <a:t> </a:t>
            </a:r>
            <a:r>
              <a:rPr lang="en-US" altLang="en-US" smtClean="0">
                <a:cs typeface="Arial" panose="020B0604020202020204" pitchFamily="34" charset="0"/>
                <a:sym typeface="Arial" panose="020B0604020202020204" pitchFamily="34" charset="0"/>
              </a:rPr>
              <a:t>are highly loyal but not very profitable. </a:t>
            </a:r>
          </a:p>
          <a:p>
            <a:pPr eaLnBrk="1" hangingPunct="1">
              <a:spcBef>
                <a:spcPct val="0"/>
              </a:spcBef>
            </a:pPr>
            <a:endParaRPr lang="en-US" altLang="en-US" smtClean="0">
              <a:cs typeface="Arial" panose="020B0604020202020204" pitchFamily="34" charset="0"/>
              <a:sym typeface="Arial" panose="020B0604020202020204" pitchFamily="34" charset="0"/>
            </a:endParaRPr>
          </a:p>
          <a:p>
            <a:pPr eaLnBrk="1" hangingPunct="1">
              <a:spcBef>
                <a:spcPct val="0"/>
              </a:spcBef>
            </a:pPr>
            <a:r>
              <a:rPr lang="en-US" altLang="en-US" smtClean="0">
                <a:cs typeface="Arial" panose="020B0604020202020204" pitchFamily="34" charset="0"/>
                <a:sym typeface="Arial" panose="020B0604020202020204" pitchFamily="34" charset="0"/>
              </a:rPr>
              <a:t>The point here is an important one: Different types of customers require different engagement and relationship management strategies. The goal is to build the </a:t>
            </a:r>
            <a:r>
              <a:rPr lang="en-US" altLang="en-US" b="1" i="1" smtClean="0">
                <a:cs typeface="Arial" panose="020B0604020202020204" pitchFamily="34" charset="0"/>
                <a:sym typeface="Arial" panose="020B0604020202020204" pitchFamily="34" charset="0"/>
              </a:rPr>
              <a:t>right relationships </a:t>
            </a:r>
            <a:r>
              <a:rPr lang="en-US" altLang="en-US" smtClean="0">
                <a:cs typeface="Arial" panose="020B0604020202020204" pitchFamily="34" charset="0"/>
                <a:sym typeface="Arial" panose="020B0604020202020204" pitchFamily="34" charset="0"/>
              </a:rPr>
              <a:t>with the </a:t>
            </a:r>
            <a:r>
              <a:rPr lang="en-US" altLang="en-US" b="1" i="1" smtClean="0">
                <a:cs typeface="Arial" panose="020B0604020202020204" pitchFamily="34" charset="0"/>
                <a:sym typeface="Arial" panose="020B0604020202020204" pitchFamily="34" charset="0"/>
              </a:rPr>
              <a:t>right customers</a:t>
            </a:r>
            <a:r>
              <a:rPr lang="en-US" altLang="en-US" i="1" smtClean="0">
                <a:cs typeface="Arial" panose="020B0604020202020204" pitchFamily="34" charset="0"/>
                <a:sym typeface="Arial" panose="020B0604020202020204" pitchFamily="34" charset="0"/>
              </a:rPr>
              <a:t>.</a:t>
            </a:r>
            <a:endParaRPr lang="en-US" altLang="en-US" b="1" smtClean="0">
              <a:solidFill>
                <a:srgbClr val="000000"/>
              </a:solidFill>
              <a:cs typeface="Arial" panose="020B0604020202020204" pitchFamily="34" charset="0"/>
              <a:sym typeface="Arial" panose="020B0604020202020204" pitchFamily="34" charset="0"/>
            </a:endParaRPr>
          </a:p>
        </p:txBody>
      </p:sp>
      <p:sp>
        <p:nvSpPr>
          <p:cNvPr id="798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5AF0C887-B483-4726-A87D-9F95650AFA40}" type="slidenum">
              <a:rPr lang="en-US" altLang="en-US" sz="1400">
                <a:solidFill>
                  <a:srgbClr val="000000"/>
                </a:solidFill>
              </a:rPr>
              <a:pPr algn="l">
                <a:spcBef>
                  <a:spcPct val="0"/>
                </a:spcBef>
                <a:buSzTx/>
              </a:pPr>
              <a:t>26</a:t>
            </a:fld>
            <a:endParaRPr lang="en-US" altLang="en-US" sz="1400">
              <a:solidFill>
                <a:srgbClr val="000000"/>
              </a:solidFill>
            </a:endParaRPr>
          </a:p>
        </p:txBody>
      </p:sp>
    </p:spTree>
    <p:extLst>
      <p:ext uri="{BB962C8B-B14F-4D97-AF65-F5344CB8AC3E}">
        <p14:creationId xmlns:p14="http://schemas.microsoft.com/office/powerpoint/2010/main" val="56817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92C03817-C8D1-4254-8500-99970C0FF276}"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27</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81923" name="Rectangle 2"/>
          <p:cNvSpPr>
            <a:spLocks noGrp="1" noRot="1" noChangeAspect="1" noChangeArrowheads="1" noTextEdit="1"/>
          </p:cNvSpPr>
          <p:nvPr>
            <p:ph type="sldImg"/>
          </p:nvPr>
        </p:nvSpPr>
        <p:spPr>
          <a:ln>
            <a:miter lim="800000"/>
          </a:ln>
        </p:spPr>
      </p:sp>
      <p:sp>
        <p:nvSpPr>
          <p:cNvPr id="8192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5658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A09A52F1-D86D-4FE2-AEDE-E6E6B46080BB}"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28</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83971" name="Rectangle 2"/>
          <p:cNvSpPr>
            <a:spLocks noGrp="1" noRot="1" noChangeAspect="1" noChangeArrowheads="1" noTextEdit="1"/>
          </p:cNvSpPr>
          <p:nvPr>
            <p:ph type="sldImg"/>
          </p:nvPr>
        </p:nvSpPr>
        <p:spPr>
          <a:ln>
            <a:miter lim="800000"/>
          </a:ln>
        </p:spPr>
      </p:sp>
      <p:sp>
        <p:nvSpPr>
          <p:cNvPr id="83972"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000" smtClean="0">
                <a:cs typeface="Arial" panose="020B0604020202020204" pitchFamily="34" charset="0"/>
                <a:sym typeface="Arial" panose="020B0604020202020204" pitchFamily="34" charset="0"/>
              </a:rPr>
              <a:t>The explosive growth in digital technology has fundamentally changed the way we live—how we communicate, share information, access entertainment, and shop.</a:t>
            </a:r>
          </a:p>
          <a:p>
            <a:pPr eaLnBrk="1" hangingPunct="1">
              <a:spcBef>
                <a:spcPct val="0"/>
              </a:spcBef>
            </a:pPr>
            <a:endParaRPr lang="en-US" altLang="en-US" sz="1000" smtClean="0">
              <a:cs typeface="Arial" panose="020B0604020202020204" pitchFamily="34" charset="0"/>
              <a:sym typeface="Arial" panose="020B0604020202020204" pitchFamily="34" charset="0"/>
            </a:endParaRPr>
          </a:p>
          <a:p>
            <a:pPr eaLnBrk="1" hangingPunct="1">
              <a:spcBef>
                <a:spcPct val="0"/>
              </a:spcBef>
            </a:pPr>
            <a:r>
              <a:rPr lang="en-US" altLang="en-US" sz="1000" smtClean="0">
                <a:cs typeface="Arial" panose="020B0604020202020204" pitchFamily="34" charset="0"/>
                <a:sym typeface="Arial" panose="020B0604020202020204" pitchFamily="34" charset="0"/>
              </a:rPr>
              <a:t>An estimated 3.3 billion people—46 percent of the world’s population—are now online. Sixty-four percent of all American adults now own smartphones; 71 percent of those smartphones next to them when they sleep. These numbers will only grow as digital technology rockets into the future.</a:t>
            </a:r>
            <a:endParaRPr lang="en-US" altLang="en-US" sz="1000" baseline="30000" smtClean="0">
              <a:cs typeface="Arial" panose="020B0604020202020204" pitchFamily="34" charset="0"/>
              <a:sym typeface="Arial" panose="020B0604020202020204" pitchFamily="34" charset="0"/>
            </a:endParaRPr>
          </a:p>
          <a:p>
            <a:pPr eaLnBrk="1" hangingPunct="1">
              <a:spcBef>
                <a:spcPct val="0"/>
              </a:spcBef>
            </a:pPr>
            <a:endParaRPr lang="en-US" altLang="en-US" sz="1000" baseline="30000" smtClean="0">
              <a:cs typeface="Arial" panose="020B0604020202020204" pitchFamily="34" charset="0"/>
              <a:sym typeface="Arial" panose="020B0604020202020204" pitchFamily="34" charset="0"/>
            </a:endParaRPr>
          </a:p>
          <a:p>
            <a:pPr eaLnBrk="1" hangingPunct="1">
              <a:spcBef>
                <a:spcPct val="0"/>
              </a:spcBef>
            </a:pPr>
            <a:r>
              <a:rPr lang="en-US" altLang="en-US" smtClean="0">
                <a:sym typeface="Arial" panose="020B0604020202020204" pitchFamily="34" charset="0"/>
              </a:rPr>
              <a:t>Petco’s Community site is a place where pet lovers can connect, share, and learn via a blog and discussion boards dedicated to pets of all types, from dogs and cats to birds, fish, and reptiles.</a:t>
            </a:r>
            <a:endParaRPr lang="en-US" altLang="en-US" sz="1000" baseline="30000" smtClean="0">
              <a:cs typeface="Arial" panose="020B0604020202020204" pitchFamily="34" charset="0"/>
              <a:sym typeface="Arial" panose="020B0604020202020204" pitchFamily="34" charset="0"/>
            </a:endParaRPr>
          </a:p>
          <a:p>
            <a:pPr eaLnBrk="1" hangingPunct="1">
              <a:spcBef>
                <a:spcPct val="0"/>
              </a:spcBef>
            </a:pPr>
            <a:endParaRPr lang="en-US" altLang="en-US" sz="1000"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0364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8F00BDB1-B978-4B5A-B039-EA70F3BB5D67}"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29</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86019" name="Rectangle 2"/>
          <p:cNvSpPr>
            <a:spLocks noGrp="1" noRot="1" noChangeAspect="1" noChangeArrowheads="1" noTextEdit="1"/>
          </p:cNvSpPr>
          <p:nvPr>
            <p:ph type="sldImg"/>
          </p:nvPr>
        </p:nvSpPr>
        <p:spPr>
          <a:ln>
            <a:miter lim="800000"/>
          </a:ln>
        </p:spPr>
      </p:sp>
      <p:sp>
        <p:nvSpPr>
          <p:cNvPr id="86020"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ym typeface="Arial" panose="020B0604020202020204" pitchFamily="34" charset="0"/>
              </a:rPr>
              <a:t>In recent years, marketing has also become a major part of the strategies of many </a:t>
            </a:r>
            <a:r>
              <a:rPr lang="en-US" altLang="en-US" b="1" smtClean="0">
                <a:sym typeface="Arial" panose="020B0604020202020204" pitchFamily="34" charset="0"/>
              </a:rPr>
              <a:t>not-for-profit organizations</a:t>
            </a:r>
            <a:r>
              <a:rPr lang="en-US" altLang="en-US" smtClean="0">
                <a:sym typeface="Arial" panose="020B0604020202020204" pitchFamily="34" charset="0"/>
              </a:rPr>
              <a:t>, such as colleges, hospitals, museums, zoos, symphony orchestras, foundations, and even churches. The nation’s not-for-profits face stiff competition for support and membership. Sound marketing can help them attract members, funds, and support. For example, Ben &amp; Jerry’s three-part “linked prosperity” mission drives it to make fantastic ice cream (product mission), manage the company for sustainable financial growth (economic mission), and use the company “in innovative ways to make the world a better place” (social mission). Both Ben &amp; Jerry’s and its products are “Made of Something Better.”</a:t>
            </a:r>
            <a:endParaRPr lang="en-US" altLang="en-US" baseline="30000" smtClean="0">
              <a:sym typeface="Arial" panose="020B0604020202020204" pitchFamily="34" charset="0"/>
            </a:endParaRPr>
          </a:p>
          <a:p>
            <a:pPr eaLnBrk="1" hangingPunct="1">
              <a:spcBef>
                <a:spcPct val="0"/>
              </a:spcBef>
            </a:pPr>
            <a:endParaRPr lang="en-US" altLang="en-US" smtClean="0">
              <a:sym typeface="Arial" panose="020B0604020202020204" pitchFamily="34" charset="0"/>
            </a:endParaRP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As they are redefining their customer relationships, marketers are also taking a fresh look at the ways in which they relate with the broader world around them. Today, almost every company, large or small, is touched in some way by </a:t>
            </a:r>
            <a:r>
              <a:rPr lang="en-US" altLang="en-US" b="1" smtClean="0">
                <a:sym typeface="Arial" panose="020B0604020202020204" pitchFamily="34" charset="0"/>
              </a:rPr>
              <a:t>global competition</a:t>
            </a:r>
            <a:r>
              <a:rPr lang="en-US" altLang="en-US" smtClean="0">
                <a:sym typeface="Arial" panose="020B0604020202020204" pitchFamily="34" charset="0"/>
              </a:rPr>
              <a:t>. </a:t>
            </a:r>
          </a:p>
          <a:p>
            <a:pPr eaLnBrk="1" hangingPunct="1">
              <a:spcBef>
                <a:spcPct val="0"/>
              </a:spcBef>
            </a:pPr>
            <a:endParaRPr lang="en-US" altLang="en-US" smtClean="0">
              <a:sym typeface="Arial" panose="020B0604020202020204" pitchFamily="34" charset="0"/>
            </a:endParaRPr>
          </a:p>
          <a:p>
            <a:pPr eaLnBrk="1" hangingPunct="1">
              <a:spcBef>
                <a:spcPct val="0"/>
              </a:spcBef>
            </a:pPr>
            <a:r>
              <a:rPr lang="en-US" altLang="en-US" smtClean="0">
                <a:sym typeface="Arial" panose="020B0604020202020204" pitchFamily="34" charset="0"/>
              </a:rPr>
              <a:t>Marketers are reexamining their relationships with social values and responsibilities and with the very Earth that sustains us. As the worldwide consumerism and environmentalism movements mature, today’s marketers are being called on to develop </a:t>
            </a:r>
            <a:r>
              <a:rPr lang="en-US" altLang="en-US" b="1" i="1" smtClean="0">
                <a:sym typeface="Arial" panose="020B0604020202020204" pitchFamily="34" charset="0"/>
              </a:rPr>
              <a:t>sustainable marketing </a:t>
            </a:r>
            <a:r>
              <a:rPr lang="en-US" altLang="en-US" smtClean="0">
                <a:sym typeface="Arial" panose="020B0604020202020204" pitchFamily="34" charset="0"/>
              </a:rPr>
              <a:t>practices. </a:t>
            </a:r>
          </a:p>
          <a:p>
            <a:pPr eaLnBrk="1" hangingPunct="1">
              <a:spcBef>
                <a:spcPct val="0"/>
              </a:spcBef>
            </a:pPr>
            <a:endParaRPr lang="en-US" altLang="en-US" smtClean="0">
              <a:sym typeface="Arial" panose="020B0604020202020204" pitchFamily="34" charset="0"/>
            </a:endParaRPr>
          </a:p>
        </p:txBody>
      </p:sp>
    </p:spTree>
    <p:extLst>
      <p:ext uri="{BB962C8B-B14F-4D97-AF65-F5344CB8AC3E}">
        <p14:creationId xmlns:p14="http://schemas.microsoft.com/office/powerpoint/2010/main" val="306117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cs typeface="Arial" panose="020B0604020202020204" pitchFamily="34" charset="0"/>
                <a:sym typeface="Arial" panose="020B0604020202020204" pitchFamily="34" charset="0"/>
              </a:rPr>
              <a:t>At the start of this chapter, Figure 1.1 presented a simple model of the marketing process. Now that we’ve discussed all the steps in the process, Figure 1.6 presents an expanded model that will help you pull it all together. </a:t>
            </a:r>
          </a:p>
        </p:txBody>
      </p:sp>
      <p:sp>
        <p:nvSpPr>
          <p:cNvPr id="88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78DF9577-A33D-4070-8141-0A5F5F89746B}" type="slidenum">
              <a:rPr lang="en-US" altLang="en-US" sz="1400">
                <a:solidFill>
                  <a:srgbClr val="000000"/>
                </a:solidFill>
              </a:rPr>
              <a:pPr algn="l">
                <a:spcBef>
                  <a:spcPct val="0"/>
                </a:spcBef>
                <a:buSzTx/>
              </a:pPr>
              <a:t>30</a:t>
            </a:fld>
            <a:endParaRPr lang="en-US" altLang="en-US" sz="1400">
              <a:solidFill>
                <a:srgbClr val="000000"/>
              </a:solidFill>
            </a:endParaRPr>
          </a:p>
        </p:txBody>
      </p:sp>
    </p:spTree>
    <p:extLst>
      <p:ext uri="{BB962C8B-B14F-4D97-AF65-F5344CB8AC3E}">
        <p14:creationId xmlns:p14="http://schemas.microsoft.com/office/powerpoint/2010/main" val="321931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1D1AAB8D-5452-4866-A478-86900DBC71FA}"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3</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30723" name="Rectangle 2"/>
          <p:cNvSpPr>
            <a:spLocks noGrp="1" noRot="1" noChangeAspect="1" noChangeArrowheads="1" noTextEdit="1"/>
          </p:cNvSpPr>
          <p:nvPr>
            <p:ph type="sldImg"/>
          </p:nvPr>
        </p:nvSpPr>
        <p:spPr>
          <a:ln>
            <a:miter lim="800000"/>
          </a:ln>
        </p:spPr>
      </p:sp>
      <p:sp>
        <p:nvSpPr>
          <p:cNvPr id="3072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900" b="1" baseline="30000" smtClean="0">
                <a:solidFill>
                  <a:srgbClr val="000000"/>
                </a:solidFill>
                <a:ea typeface="MS PGothic" panose="020B0600070205080204" pitchFamily="34" charset="-128"/>
                <a:cs typeface="Arial" panose="020B0604020202020204" pitchFamily="34" charset="0"/>
                <a:sym typeface="Arial" panose="020B0604020202020204" pitchFamily="34" charset="0"/>
              </a:rPr>
              <a:t>Discussion Question</a:t>
            </a:r>
          </a:p>
          <a:p>
            <a:pPr eaLnBrk="1" hangingPunct="1">
              <a:lnSpc>
                <a:spcPct val="80000"/>
              </a:lnSpc>
              <a:spcBef>
                <a:spcPct val="0"/>
              </a:spcBef>
            </a:pPr>
            <a:r>
              <a:rPr lang="en-US" altLang="en-US" sz="900" i="1" baseline="30000" smtClean="0">
                <a:solidFill>
                  <a:srgbClr val="000000"/>
                </a:solidFill>
                <a:ea typeface="MS PGothic" panose="020B0600070205080204" pitchFamily="34" charset="-128"/>
                <a:cs typeface="Arial" panose="020B0604020202020204" pitchFamily="34" charset="0"/>
                <a:sym typeface="Arial" panose="020B0604020202020204" pitchFamily="34" charset="0"/>
              </a:rPr>
              <a:t>Ask students for examples of either national or local companies that are excellent at marketing and ask how they reflect the definition given in this slide.</a:t>
            </a:r>
          </a:p>
          <a:p>
            <a:pPr eaLnBrk="1" hangingPunct="1">
              <a:lnSpc>
                <a:spcPct val="80000"/>
              </a:lnSpc>
              <a:spcBef>
                <a:spcPct val="0"/>
              </a:spcBef>
            </a:pPr>
            <a:endParaRPr lang="en-US" altLang="en-US" sz="900" i="1" baseline="30000" smtClean="0">
              <a:solidFill>
                <a:srgbClr val="000000"/>
              </a:solidFill>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Perhaps the simplest definition of marketing is engaging customers and managing profitable customer relationships</a:t>
            </a:r>
            <a:r>
              <a:rPr lang="en-US" altLang="en-US" sz="900" i="1" baseline="30000" smtClean="0">
                <a:ea typeface="MS PGothic" panose="020B0600070205080204" pitchFamily="34" charset="-128"/>
                <a:cs typeface="Arial" panose="020B0604020202020204" pitchFamily="34" charset="0"/>
                <a:sym typeface="Arial" panose="020B0604020202020204" pitchFamily="34" charset="0"/>
              </a:rPr>
              <a:t>.</a:t>
            </a:r>
          </a:p>
          <a:p>
            <a:pPr eaLnBrk="1" hangingPunct="1">
              <a:lnSpc>
                <a:spcPct val="80000"/>
              </a:lnSpc>
              <a:spcBef>
                <a:spcPct val="0"/>
              </a:spcBef>
            </a:pPr>
            <a:endParaRPr lang="en-US" altLang="en-US" sz="900" i="1" baseline="30000" smtClean="0">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The twofold goal of marketing is to:</a:t>
            </a:r>
          </a:p>
          <a:p>
            <a:pPr eaLnBrk="1" hangingPunct="1">
              <a:lnSpc>
                <a:spcPct val="80000"/>
              </a:lnSpc>
              <a:spcBef>
                <a:spcPct val="0"/>
              </a:spcBef>
            </a:pPr>
            <a:endParaRPr lang="en-US" altLang="en-US" sz="900" baseline="30000" smtClean="0">
              <a:ea typeface="MS PGothic" panose="020B0600070205080204" pitchFamily="34" charset="-128"/>
              <a:cs typeface="Arial" panose="020B0604020202020204" pitchFamily="34" charset="0"/>
              <a:sym typeface="Arial" panose="020B0604020202020204" pitchFamily="34" charset="0"/>
            </a:endParaRP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attract new customers by promising superior value</a:t>
            </a: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grow current customers by delivering satisfaction</a:t>
            </a:r>
          </a:p>
          <a:p>
            <a:pPr eaLnBrk="1" hangingPunct="1">
              <a:lnSpc>
                <a:spcPct val="80000"/>
              </a:lnSpc>
              <a:spcBef>
                <a:spcPct val="0"/>
              </a:spcBef>
            </a:pPr>
            <a:endParaRPr lang="en-US" altLang="en-US" sz="900" baseline="30000" smtClean="0">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Sound marketing is critical to the success of every organization:</a:t>
            </a:r>
          </a:p>
          <a:p>
            <a:pPr eaLnBrk="1" hangingPunct="1">
              <a:lnSpc>
                <a:spcPct val="80000"/>
              </a:lnSpc>
              <a:spcBef>
                <a:spcPct val="0"/>
              </a:spcBef>
            </a:pPr>
            <a:endParaRPr lang="en-US" altLang="en-US" sz="900" baseline="30000" smtClean="0">
              <a:ea typeface="MS PGothic" panose="020B0600070205080204" pitchFamily="34" charset="-128"/>
              <a:cs typeface="Arial" panose="020B0604020202020204" pitchFamily="34" charset="0"/>
              <a:sym typeface="Arial" panose="020B0604020202020204" pitchFamily="34" charset="0"/>
            </a:endParaRP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 large for-profit firms</a:t>
            </a: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 not-for-profit organizations</a:t>
            </a:r>
          </a:p>
          <a:p>
            <a:pPr eaLnBrk="1" hangingPunct="1">
              <a:lnSpc>
                <a:spcPct val="80000"/>
              </a:lnSpc>
              <a:spcBef>
                <a:spcPct val="0"/>
              </a:spcBef>
            </a:pPr>
            <a:endParaRPr lang="en-US" altLang="en-US" sz="900" baseline="30000" smtClean="0">
              <a:solidFill>
                <a:srgbClr val="000000"/>
              </a:solidFill>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sym typeface="Arial" panose="020B0604020202020204" pitchFamily="34" charset="0"/>
              </a:rPr>
              <a:t>You already know a lot about marketing—it’s all around you:</a:t>
            </a:r>
          </a:p>
          <a:p>
            <a:pPr eaLnBrk="1" hangingPunct="1">
              <a:lnSpc>
                <a:spcPct val="80000"/>
              </a:lnSpc>
              <a:spcBef>
                <a:spcPct val="0"/>
              </a:spcBef>
            </a:pPr>
            <a:endParaRPr lang="en-US" altLang="en-US" sz="900" baseline="30000" smtClean="0">
              <a:sym typeface="Arial" panose="020B0604020202020204" pitchFamily="34" charset="0"/>
            </a:endParaRP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products at your nearby shopping mall</a:t>
            </a: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ads that fill your TV screen and magazines, or stuff your mailbox</a:t>
            </a: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imaginative web sites and mobile phone apps</a:t>
            </a: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blogs, online videos, and social media	</a:t>
            </a:r>
          </a:p>
          <a:p>
            <a:pPr eaLnBrk="1" hangingPunct="1">
              <a:lnSpc>
                <a:spcPct val="80000"/>
              </a:lnSpc>
              <a:spcBef>
                <a:spcPct val="0"/>
              </a:spcBef>
            </a:pPr>
            <a:endParaRPr lang="en-US" altLang="en-US" sz="900" baseline="30000" smtClean="0">
              <a:sym typeface="Arial" panose="020B0604020202020204" pitchFamily="34" charset="0"/>
            </a:endParaRPr>
          </a:p>
          <a:p>
            <a:pPr eaLnBrk="1" hangingPunct="1">
              <a:lnSpc>
                <a:spcPct val="80000"/>
              </a:lnSpc>
              <a:spcBef>
                <a:spcPct val="0"/>
              </a:spcBef>
            </a:pPr>
            <a:r>
              <a:rPr lang="en-US" altLang="en-US" sz="900" baseline="30000" smtClean="0">
                <a:sym typeface="Arial" panose="020B0604020202020204" pitchFamily="34" charset="0"/>
              </a:rPr>
              <a:t>Today’s marketers reach you directly, personally, and interactively. They want to become a part of your life and enrich your experiences with their brands—to help you </a:t>
            </a:r>
            <a:r>
              <a:rPr lang="en-US" altLang="en-US" sz="900" i="1" baseline="30000" smtClean="0">
                <a:sym typeface="Arial" panose="020B0604020202020204" pitchFamily="34" charset="0"/>
              </a:rPr>
              <a:t>live </a:t>
            </a:r>
            <a:r>
              <a:rPr lang="en-US" altLang="en-US" sz="900" baseline="30000" smtClean="0">
                <a:sym typeface="Arial" panose="020B0604020202020204" pitchFamily="34" charset="0"/>
              </a:rPr>
              <a:t>their brands.</a:t>
            </a:r>
            <a:endParaRPr lang="en-US" altLang="en-US" sz="900" i="1" baseline="30000" smtClean="0">
              <a:solidFill>
                <a:srgbClr val="000000"/>
              </a:solidFill>
              <a:ea typeface="MS PGothic" panose="020B0600070205080204" pitchFamily="34" charset="-128"/>
              <a:sym typeface="Arial" panose="020B0604020202020204" pitchFamily="34" charset="0"/>
            </a:endParaRPr>
          </a:p>
        </p:txBody>
      </p:sp>
    </p:spTree>
    <p:extLst>
      <p:ext uri="{BB962C8B-B14F-4D97-AF65-F5344CB8AC3E}">
        <p14:creationId xmlns:p14="http://schemas.microsoft.com/office/powerpoint/2010/main" val="298092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1D1AAB8D-5452-4866-A478-86900DBC71FA}"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4</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30723" name="Rectangle 2"/>
          <p:cNvSpPr>
            <a:spLocks noGrp="1" noRot="1" noChangeAspect="1" noChangeArrowheads="1" noTextEdit="1"/>
          </p:cNvSpPr>
          <p:nvPr>
            <p:ph type="sldImg"/>
          </p:nvPr>
        </p:nvSpPr>
        <p:spPr>
          <a:ln>
            <a:miter lim="800000"/>
          </a:ln>
        </p:spPr>
      </p:sp>
      <p:sp>
        <p:nvSpPr>
          <p:cNvPr id="3072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900" b="1" baseline="30000" smtClean="0">
                <a:solidFill>
                  <a:srgbClr val="000000"/>
                </a:solidFill>
                <a:ea typeface="MS PGothic" panose="020B0600070205080204" pitchFamily="34" charset="-128"/>
                <a:cs typeface="Arial" panose="020B0604020202020204" pitchFamily="34" charset="0"/>
                <a:sym typeface="Arial" panose="020B0604020202020204" pitchFamily="34" charset="0"/>
              </a:rPr>
              <a:t>Discussion Question</a:t>
            </a:r>
          </a:p>
          <a:p>
            <a:pPr eaLnBrk="1" hangingPunct="1">
              <a:lnSpc>
                <a:spcPct val="80000"/>
              </a:lnSpc>
              <a:spcBef>
                <a:spcPct val="0"/>
              </a:spcBef>
            </a:pPr>
            <a:r>
              <a:rPr lang="en-US" altLang="en-US" sz="900" i="1" baseline="30000" smtClean="0">
                <a:solidFill>
                  <a:srgbClr val="000000"/>
                </a:solidFill>
                <a:ea typeface="MS PGothic" panose="020B0600070205080204" pitchFamily="34" charset="-128"/>
                <a:cs typeface="Arial" panose="020B0604020202020204" pitchFamily="34" charset="0"/>
                <a:sym typeface="Arial" panose="020B0604020202020204" pitchFamily="34" charset="0"/>
              </a:rPr>
              <a:t>Ask students for examples of either national or local companies that are excellent at marketing and ask how they reflect the definition given in this slide.</a:t>
            </a:r>
          </a:p>
          <a:p>
            <a:pPr eaLnBrk="1" hangingPunct="1">
              <a:lnSpc>
                <a:spcPct val="80000"/>
              </a:lnSpc>
              <a:spcBef>
                <a:spcPct val="0"/>
              </a:spcBef>
            </a:pPr>
            <a:endParaRPr lang="en-US" altLang="en-US" sz="900" i="1" baseline="30000" smtClean="0">
              <a:solidFill>
                <a:srgbClr val="000000"/>
              </a:solidFill>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Perhaps the simplest definition of marketing is engaging customers and managing profitable customer relationships</a:t>
            </a:r>
            <a:r>
              <a:rPr lang="en-US" altLang="en-US" sz="900" i="1" baseline="30000" smtClean="0">
                <a:ea typeface="MS PGothic" panose="020B0600070205080204" pitchFamily="34" charset="-128"/>
                <a:cs typeface="Arial" panose="020B0604020202020204" pitchFamily="34" charset="0"/>
                <a:sym typeface="Arial" panose="020B0604020202020204" pitchFamily="34" charset="0"/>
              </a:rPr>
              <a:t>.</a:t>
            </a:r>
          </a:p>
          <a:p>
            <a:pPr eaLnBrk="1" hangingPunct="1">
              <a:lnSpc>
                <a:spcPct val="80000"/>
              </a:lnSpc>
              <a:spcBef>
                <a:spcPct val="0"/>
              </a:spcBef>
            </a:pPr>
            <a:endParaRPr lang="en-US" altLang="en-US" sz="900" i="1" baseline="30000" smtClean="0">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The twofold goal of marketing is to:</a:t>
            </a:r>
          </a:p>
          <a:p>
            <a:pPr eaLnBrk="1" hangingPunct="1">
              <a:lnSpc>
                <a:spcPct val="80000"/>
              </a:lnSpc>
              <a:spcBef>
                <a:spcPct val="0"/>
              </a:spcBef>
            </a:pPr>
            <a:endParaRPr lang="en-US" altLang="en-US" sz="900" baseline="30000" smtClean="0">
              <a:ea typeface="MS PGothic" panose="020B0600070205080204" pitchFamily="34" charset="-128"/>
              <a:cs typeface="Arial" panose="020B0604020202020204" pitchFamily="34" charset="0"/>
              <a:sym typeface="Arial" panose="020B0604020202020204" pitchFamily="34" charset="0"/>
            </a:endParaRP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attract new customers by promising superior value</a:t>
            </a: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grow current customers by delivering satisfaction</a:t>
            </a:r>
          </a:p>
          <a:p>
            <a:pPr eaLnBrk="1" hangingPunct="1">
              <a:lnSpc>
                <a:spcPct val="80000"/>
              </a:lnSpc>
              <a:spcBef>
                <a:spcPct val="0"/>
              </a:spcBef>
            </a:pPr>
            <a:endParaRPr lang="en-US" altLang="en-US" sz="900" baseline="30000" smtClean="0">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Sound marketing is critical to the success of every organization:</a:t>
            </a:r>
          </a:p>
          <a:p>
            <a:pPr eaLnBrk="1" hangingPunct="1">
              <a:lnSpc>
                <a:spcPct val="80000"/>
              </a:lnSpc>
              <a:spcBef>
                <a:spcPct val="0"/>
              </a:spcBef>
            </a:pPr>
            <a:endParaRPr lang="en-US" altLang="en-US" sz="900" baseline="30000" smtClean="0">
              <a:ea typeface="MS PGothic" panose="020B0600070205080204" pitchFamily="34" charset="-128"/>
              <a:cs typeface="Arial" panose="020B0604020202020204" pitchFamily="34" charset="0"/>
              <a:sym typeface="Arial" panose="020B0604020202020204" pitchFamily="34" charset="0"/>
            </a:endParaRP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 large for-profit firms</a:t>
            </a:r>
          </a:p>
          <a:p>
            <a:pPr marL="1200150" lvl="2" indent="-285750" eaLnBrk="1" hangingPunct="1">
              <a:lnSpc>
                <a:spcPct val="80000"/>
              </a:lnSpc>
              <a:spcBef>
                <a:spcPct val="0"/>
              </a:spcBef>
              <a:buFontTx/>
              <a:buChar char="•"/>
            </a:pPr>
            <a:r>
              <a:rPr lang="en-US" altLang="en-US" sz="900" baseline="30000" smtClean="0">
                <a:ea typeface="MS PGothic" panose="020B0600070205080204" pitchFamily="34" charset="-128"/>
                <a:cs typeface="Arial" panose="020B0604020202020204" pitchFamily="34" charset="0"/>
                <a:sym typeface="Arial" panose="020B0604020202020204" pitchFamily="34" charset="0"/>
              </a:rPr>
              <a:t> not-for-profit organizations</a:t>
            </a:r>
          </a:p>
          <a:p>
            <a:pPr eaLnBrk="1" hangingPunct="1">
              <a:lnSpc>
                <a:spcPct val="80000"/>
              </a:lnSpc>
              <a:spcBef>
                <a:spcPct val="0"/>
              </a:spcBef>
            </a:pPr>
            <a:endParaRPr lang="en-US" altLang="en-US" sz="900" baseline="30000" smtClean="0">
              <a:solidFill>
                <a:srgbClr val="000000"/>
              </a:solidFill>
              <a:ea typeface="MS PGothic" panose="020B0600070205080204" pitchFamily="34" charset="-128"/>
              <a:cs typeface="Arial" panose="020B0604020202020204" pitchFamily="34" charset="0"/>
              <a:sym typeface="Arial" panose="020B0604020202020204" pitchFamily="34" charset="0"/>
            </a:endParaRPr>
          </a:p>
          <a:p>
            <a:pPr eaLnBrk="1" hangingPunct="1">
              <a:lnSpc>
                <a:spcPct val="80000"/>
              </a:lnSpc>
              <a:spcBef>
                <a:spcPct val="0"/>
              </a:spcBef>
            </a:pPr>
            <a:r>
              <a:rPr lang="en-US" altLang="en-US" sz="900" baseline="30000" smtClean="0">
                <a:sym typeface="Arial" panose="020B0604020202020204" pitchFamily="34" charset="0"/>
              </a:rPr>
              <a:t>You already know a lot about marketing—it’s all around you:</a:t>
            </a:r>
          </a:p>
          <a:p>
            <a:pPr eaLnBrk="1" hangingPunct="1">
              <a:lnSpc>
                <a:spcPct val="80000"/>
              </a:lnSpc>
              <a:spcBef>
                <a:spcPct val="0"/>
              </a:spcBef>
            </a:pPr>
            <a:endParaRPr lang="en-US" altLang="en-US" sz="900" baseline="30000" smtClean="0">
              <a:sym typeface="Arial" panose="020B0604020202020204" pitchFamily="34" charset="0"/>
            </a:endParaRP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products at your nearby shopping mall</a:t>
            </a: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ads that fill your TV screen and magazines, or stuff your mailbox</a:t>
            </a: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imaginative web sites and mobile phone apps</a:t>
            </a:r>
          </a:p>
          <a:p>
            <a:pPr marL="1200150" lvl="2" indent="-285750" eaLnBrk="1" hangingPunct="1">
              <a:lnSpc>
                <a:spcPct val="80000"/>
              </a:lnSpc>
              <a:spcBef>
                <a:spcPct val="0"/>
              </a:spcBef>
              <a:buFontTx/>
              <a:buChar char="•"/>
            </a:pPr>
            <a:r>
              <a:rPr lang="en-US" altLang="en-US" sz="900" baseline="30000" smtClean="0">
                <a:sym typeface="Arial" panose="020B0604020202020204" pitchFamily="34" charset="0"/>
              </a:rPr>
              <a:t>blogs, online videos, and social media	</a:t>
            </a:r>
          </a:p>
          <a:p>
            <a:pPr eaLnBrk="1" hangingPunct="1">
              <a:lnSpc>
                <a:spcPct val="80000"/>
              </a:lnSpc>
              <a:spcBef>
                <a:spcPct val="0"/>
              </a:spcBef>
            </a:pPr>
            <a:endParaRPr lang="en-US" altLang="en-US" sz="900" baseline="30000" smtClean="0">
              <a:sym typeface="Arial" panose="020B0604020202020204" pitchFamily="34" charset="0"/>
            </a:endParaRPr>
          </a:p>
          <a:p>
            <a:pPr eaLnBrk="1" hangingPunct="1">
              <a:lnSpc>
                <a:spcPct val="80000"/>
              </a:lnSpc>
              <a:spcBef>
                <a:spcPct val="0"/>
              </a:spcBef>
            </a:pPr>
            <a:r>
              <a:rPr lang="en-US" altLang="en-US" sz="900" baseline="30000" smtClean="0">
                <a:sym typeface="Arial" panose="020B0604020202020204" pitchFamily="34" charset="0"/>
              </a:rPr>
              <a:t>Today’s marketers reach you directly, personally, and interactively. They want to become a part of your life and enrich your experiences with their brands—to help you </a:t>
            </a:r>
            <a:r>
              <a:rPr lang="en-US" altLang="en-US" sz="900" i="1" baseline="30000" smtClean="0">
                <a:sym typeface="Arial" panose="020B0604020202020204" pitchFamily="34" charset="0"/>
              </a:rPr>
              <a:t>live </a:t>
            </a:r>
            <a:r>
              <a:rPr lang="en-US" altLang="en-US" sz="900" baseline="30000" smtClean="0">
                <a:sym typeface="Arial" panose="020B0604020202020204" pitchFamily="34" charset="0"/>
              </a:rPr>
              <a:t>their brands.</a:t>
            </a:r>
            <a:endParaRPr lang="en-US" altLang="en-US" sz="900" i="1" baseline="30000" smtClean="0">
              <a:solidFill>
                <a:srgbClr val="000000"/>
              </a:solidFill>
              <a:ea typeface="MS PGothic" panose="020B0600070205080204" pitchFamily="34" charset="-128"/>
              <a:sym typeface="Arial" panose="020B0604020202020204" pitchFamily="34" charset="0"/>
            </a:endParaRPr>
          </a:p>
        </p:txBody>
      </p:sp>
    </p:spTree>
    <p:extLst>
      <p:ext uri="{BB962C8B-B14F-4D97-AF65-F5344CB8AC3E}">
        <p14:creationId xmlns:p14="http://schemas.microsoft.com/office/powerpoint/2010/main" val="281560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CFBE1FAC-D7F9-4B9F-B0DE-12B24F621FF3}"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7</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36867" name="Rectangle 2"/>
          <p:cNvSpPr>
            <a:spLocks noGrp="1" noRot="1" noChangeAspect="1" noChangeArrowheads="1" noTextEdit="1"/>
          </p:cNvSpPr>
          <p:nvPr>
            <p:ph type="sldImg"/>
          </p:nvPr>
        </p:nvSpPr>
        <p:spPr>
          <a:ln>
            <a:miter lim="800000"/>
          </a:ln>
        </p:spPr>
      </p:sp>
      <p:sp>
        <p:nvSpPr>
          <p:cNvPr id="36868"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Human </a:t>
            </a:r>
            <a:r>
              <a:rPr lang="en-US" altLang="en-US" b="1" smtClean="0">
                <a:solidFill>
                  <a:srgbClr val="000000"/>
                </a:solidFill>
                <a:cs typeface="Arial" panose="020B0604020202020204" pitchFamily="34" charset="0"/>
                <a:sym typeface="Arial" panose="020B0604020202020204" pitchFamily="34" charset="0"/>
              </a:rPr>
              <a:t>needs</a:t>
            </a:r>
            <a:r>
              <a:rPr lang="en-US" altLang="en-US" smtClean="0">
                <a:solidFill>
                  <a:srgbClr val="000000"/>
                </a:solidFill>
                <a:cs typeface="Arial" panose="020B0604020202020204" pitchFamily="34" charset="0"/>
                <a:sym typeface="Arial" panose="020B0604020202020204" pitchFamily="34" charset="0"/>
              </a:rPr>
              <a:t> include basic </a:t>
            </a:r>
            <a:r>
              <a:rPr lang="en-US" altLang="en-US" i="1" smtClean="0">
                <a:solidFill>
                  <a:srgbClr val="000000"/>
                </a:solidFill>
                <a:cs typeface="Arial" panose="020B0604020202020204" pitchFamily="34" charset="0"/>
                <a:sym typeface="Arial" panose="020B0604020202020204" pitchFamily="34" charset="0"/>
              </a:rPr>
              <a:t>physical</a:t>
            </a:r>
            <a:r>
              <a:rPr lang="en-US" altLang="en-US" smtClean="0">
                <a:solidFill>
                  <a:srgbClr val="000000"/>
                </a:solidFill>
                <a:cs typeface="Arial" panose="020B0604020202020204" pitchFamily="34" charset="0"/>
                <a:sym typeface="Arial" panose="020B0604020202020204" pitchFamily="34" charset="0"/>
              </a:rPr>
              <a:t> needs for food, clothing, warmth, and safety; </a:t>
            </a:r>
            <a:r>
              <a:rPr lang="en-US" altLang="en-US" i="1" smtClean="0">
                <a:solidFill>
                  <a:srgbClr val="000000"/>
                </a:solidFill>
                <a:cs typeface="Arial" panose="020B0604020202020204" pitchFamily="34" charset="0"/>
                <a:sym typeface="Arial" panose="020B0604020202020204" pitchFamily="34" charset="0"/>
              </a:rPr>
              <a:t>social</a:t>
            </a:r>
            <a:r>
              <a:rPr lang="en-US" altLang="en-US" smtClean="0">
                <a:solidFill>
                  <a:srgbClr val="000000"/>
                </a:solidFill>
                <a:cs typeface="Arial" panose="020B0604020202020204" pitchFamily="34" charset="0"/>
                <a:sym typeface="Arial" panose="020B0604020202020204" pitchFamily="34" charset="0"/>
              </a:rPr>
              <a:t> needs for belonging and affection; and </a:t>
            </a:r>
            <a:r>
              <a:rPr lang="en-US" altLang="en-US" i="1" smtClean="0">
                <a:solidFill>
                  <a:srgbClr val="000000"/>
                </a:solidFill>
                <a:cs typeface="Arial" panose="020B0604020202020204" pitchFamily="34" charset="0"/>
                <a:sym typeface="Arial" panose="020B0604020202020204" pitchFamily="34" charset="0"/>
              </a:rPr>
              <a:t>individual</a:t>
            </a:r>
            <a:r>
              <a:rPr lang="en-US" altLang="en-US" smtClean="0">
                <a:solidFill>
                  <a:srgbClr val="000000"/>
                </a:solidFill>
                <a:cs typeface="Arial" panose="020B0604020202020204" pitchFamily="34" charset="0"/>
                <a:sym typeface="Arial" panose="020B0604020202020204" pitchFamily="34" charset="0"/>
              </a:rPr>
              <a:t> needs for knowledge and self-expression.</a:t>
            </a:r>
          </a:p>
          <a:p>
            <a:pPr eaLnBrk="1" hangingPunct="1">
              <a:spcBef>
                <a:spcPct val="0"/>
              </a:spcBef>
            </a:pPr>
            <a:endParaRPr lang="en-US" altLang="en-US" b="1"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smtClean="0">
                <a:solidFill>
                  <a:srgbClr val="000000"/>
                </a:solidFill>
                <a:cs typeface="Arial" panose="020B0604020202020204" pitchFamily="34" charset="0"/>
                <a:sym typeface="Arial" panose="020B0604020202020204" pitchFamily="34" charset="0"/>
              </a:rPr>
              <a:t>Wants</a:t>
            </a:r>
            <a:r>
              <a:rPr lang="en-US" altLang="en-US" smtClean="0">
                <a:solidFill>
                  <a:srgbClr val="000000"/>
                </a:solidFill>
                <a:cs typeface="Arial" panose="020B0604020202020204" pitchFamily="34" charset="0"/>
                <a:sym typeface="Arial" panose="020B0604020202020204" pitchFamily="34" charset="0"/>
              </a:rPr>
              <a:t> are the form human needs take as they are shaped by one’s society and are described in terms of objects that will satisfy those needs. </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When backed by buying power, wants become </a:t>
            </a:r>
            <a:r>
              <a:rPr lang="en-US" altLang="en-US" b="1" smtClean="0">
                <a:solidFill>
                  <a:srgbClr val="000000"/>
                </a:solidFill>
                <a:cs typeface="Arial" panose="020B0604020202020204" pitchFamily="34" charset="0"/>
                <a:sym typeface="Arial" panose="020B0604020202020204" pitchFamily="34" charset="0"/>
              </a:rPr>
              <a:t>demands</a:t>
            </a:r>
            <a:r>
              <a:rPr lang="en-US" altLang="en-US" smtClean="0">
                <a:solidFill>
                  <a:srgbClr val="000000"/>
                </a:solidFill>
                <a:cs typeface="Arial" panose="020B0604020202020204" pitchFamily="34" charset="0"/>
                <a:sym typeface="Arial" panose="020B0604020202020204" pitchFamily="34" charset="0"/>
              </a:rPr>
              <a:t>.</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smtClean="0">
                <a:solidFill>
                  <a:srgbClr val="000000"/>
                </a:solidFill>
                <a:cs typeface="Arial" panose="020B0604020202020204" pitchFamily="34" charset="0"/>
                <a:sym typeface="Arial" panose="020B0604020202020204" pitchFamily="34" charset="0"/>
              </a:rPr>
              <a:t>Outstanding marketing companies go to great lengths to learn about and understand their customers’ needs, wants, and demands. Take Target CEO Brian Cornell, who </a:t>
            </a:r>
            <a:r>
              <a:rPr lang="en-US" altLang="en-US" smtClean="0">
                <a:sym typeface="Arial" panose="020B0604020202020204" pitchFamily="34" charset="0"/>
              </a:rPr>
              <a:t>makes regular unannounced visits to Target stores, accompanied by local moms and loyal Target shoppers.</a:t>
            </a:r>
          </a:p>
          <a:p>
            <a:pPr eaLnBrk="1" hangingPunct="1">
              <a:spcBef>
                <a:spcPct val="0"/>
              </a:spcBef>
            </a:pPr>
            <a:endParaRPr lang="en-US" altLang="en-US"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b="1" smtClean="0">
                <a:solidFill>
                  <a:srgbClr val="000000"/>
                </a:solidFill>
                <a:cs typeface="Arial" panose="020B0604020202020204" pitchFamily="34" charset="0"/>
                <a:sym typeface="Arial" panose="020B0604020202020204" pitchFamily="34" charset="0"/>
              </a:rPr>
              <a:t>Discussion Question</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Ask the students to </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1) Give an example of a product (good or service) they purchased recently</a:t>
            </a:r>
          </a:p>
          <a:p>
            <a:pPr eaLnBrk="1" hangingPunct="1">
              <a:spcBef>
                <a:spcPct val="0"/>
              </a:spcBef>
            </a:pPr>
            <a:r>
              <a:rPr lang="en-US" altLang="en-US" i="1" smtClean="0">
                <a:solidFill>
                  <a:srgbClr val="000000"/>
                </a:solidFill>
                <a:cs typeface="Arial" panose="020B0604020202020204" pitchFamily="34" charset="0"/>
                <a:sym typeface="Arial" panose="020B0604020202020204" pitchFamily="34" charset="0"/>
              </a:rPr>
              <a:t>2) Tell how that product satisfied a need, want or demand.</a:t>
            </a:r>
          </a:p>
          <a:p>
            <a:pPr eaLnBrk="1" hangingPunct="1">
              <a:spcBef>
                <a:spcPct val="0"/>
              </a:spcBef>
            </a:pPr>
            <a:endParaRPr lang="en-US" altLang="en-US" sz="1400" smtClean="0">
              <a:solidFill>
                <a:srgbClr val="000000"/>
              </a:solidFill>
              <a:cs typeface="Arial" panose="020B0604020202020204" pitchFamily="34" charset="0"/>
              <a:sym typeface="Arial" panose="020B0604020202020204" pitchFamily="34" charset="0"/>
            </a:endParaRPr>
          </a:p>
          <a:p>
            <a:pPr eaLnBrk="1" hangingPunct="1">
              <a:spcBef>
                <a:spcPct val="0"/>
              </a:spcBef>
            </a:pPr>
            <a:endParaRPr lang="en-US" altLang="en-US" sz="1400" baseline="30000" smtClean="0">
              <a:solidFill>
                <a:srgbClr val="000000"/>
              </a:solidFill>
              <a:cs typeface="Arial" panose="020B0604020202020204" pitchFamily="34" charset="0"/>
              <a:sym typeface="Arial" panose="020B0604020202020204" pitchFamily="34" charset="0"/>
            </a:endParaRPr>
          </a:p>
          <a:p>
            <a:pPr eaLnBrk="1" hangingPunct="1">
              <a:spcBef>
                <a:spcPct val="0"/>
              </a:spcBef>
            </a:pPr>
            <a:endParaRPr lang="en-US" altLang="en-US" sz="1400" smtClean="0">
              <a:sym typeface="Arial" panose="020B0604020202020204" pitchFamily="34" charset="0"/>
            </a:endParaRPr>
          </a:p>
        </p:txBody>
      </p:sp>
    </p:spTree>
    <p:extLst>
      <p:ext uri="{BB962C8B-B14F-4D97-AF65-F5344CB8AC3E}">
        <p14:creationId xmlns:p14="http://schemas.microsoft.com/office/powerpoint/2010/main" val="167147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42565D2-5303-4615-A2C6-B2D598AF11E3}"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8</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38915" name="Rectangle 2"/>
          <p:cNvSpPr>
            <a:spLocks noGrp="1" noRot="1" noChangeAspect="1" noChangeArrowheads="1" noTextEdit="1"/>
          </p:cNvSpPr>
          <p:nvPr>
            <p:ph type="sldImg"/>
          </p:nvPr>
        </p:nvSpPr>
        <p:spPr>
          <a:ln>
            <a:miter lim="800000"/>
          </a:ln>
        </p:spPr>
      </p:sp>
      <p:sp>
        <p:nvSpPr>
          <p:cNvPr id="38916"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sym typeface="Arial" panose="020B0604020202020204" pitchFamily="34" charset="0"/>
              </a:rPr>
              <a:t>Market offerings </a:t>
            </a:r>
            <a:r>
              <a:rPr lang="en-US" altLang="en-US" dirty="0" smtClean="0">
                <a:sym typeface="Arial" panose="020B0604020202020204" pitchFamily="34" charset="0"/>
              </a:rPr>
              <a:t>include other entities, such as </a:t>
            </a:r>
            <a:r>
              <a:rPr lang="en-US" altLang="en-US" i="1" dirty="0" smtClean="0">
                <a:sym typeface="Arial" panose="020B0604020202020204" pitchFamily="34" charset="0"/>
              </a:rPr>
              <a:t>persons</a:t>
            </a:r>
            <a:r>
              <a:rPr lang="en-US" altLang="en-US" dirty="0" smtClean="0">
                <a:sym typeface="Arial" panose="020B0604020202020204" pitchFamily="34" charset="0"/>
              </a:rPr>
              <a:t>, </a:t>
            </a:r>
            <a:r>
              <a:rPr lang="en-US" altLang="en-US" i="1" dirty="0" smtClean="0">
                <a:sym typeface="Arial" panose="020B0604020202020204" pitchFamily="34" charset="0"/>
              </a:rPr>
              <a:t>places</a:t>
            </a:r>
            <a:r>
              <a:rPr lang="en-US" altLang="en-US" dirty="0" smtClean="0">
                <a:sym typeface="Arial" panose="020B0604020202020204" pitchFamily="34" charset="0"/>
              </a:rPr>
              <a:t>, </a:t>
            </a:r>
            <a:r>
              <a:rPr lang="en-US" altLang="en-US" i="1" dirty="0" smtClean="0">
                <a:sym typeface="Arial" panose="020B0604020202020204" pitchFamily="34" charset="0"/>
              </a:rPr>
              <a:t>organizations</a:t>
            </a:r>
            <a:r>
              <a:rPr lang="en-US" altLang="en-US" dirty="0" smtClean="0">
                <a:sym typeface="Arial" panose="020B0604020202020204" pitchFamily="34" charset="0"/>
              </a:rPr>
              <a:t>, </a:t>
            </a:r>
            <a:r>
              <a:rPr lang="en-US" altLang="en-US" i="1" dirty="0" smtClean="0">
                <a:sym typeface="Arial" panose="020B0604020202020204" pitchFamily="34" charset="0"/>
              </a:rPr>
              <a:t>information</a:t>
            </a:r>
            <a:r>
              <a:rPr lang="en-US" altLang="en-US" dirty="0" smtClean="0">
                <a:sym typeface="Arial" panose="020B0604020202020204" pitchFamily="34" charset="0"/>
              </a:rPr>
              <a:t>, and </a:t>
            </a:r>
            <a:r>
              <a:rPr lang="en-US" altLang="en-US" i="1" dirty="0" smtClean="0">
                <a:sym typeface="Arial" panose="020B0604020202020204" pitchFamily="34" charset="0"/>
              </a:rPr>
              <a:t>ideas</a:t>
            </a:r>
            <a:r>
              <a:rPr lang="en-US" altLang="en-US" dirty="0" smtClean="0">
                <a:sym typeface="Arial" panose="020B0604020202020204" pitchFamily="34" charset="0"/>
              </a:rPr>
              <a:t>. </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dirty="0" smtClean="0">
                <a:sym typeface="Arial" panose="020B0604020202020204" pitchFamily="34" charset="0"/>
              </a:rPr>
              <a:t>Many sellers suffer from </a:t>
            </a:r>
            <a:r>
              <a:rPr lang="en-US" altLang="en-US" b="1" dirty="0" smtClean="0">
                <a:sym typeface="Arial" panose="020B0604020202020204" pitchFamily="34" charset="0"/>
              </a:rPr>
              <a:t>marketing myopia,</a:t>
            </a:r>
            <a:r>
              <a:rPr lang="en-US" altLang="en-US" dirty="0" smtClean="0">
                <a:sym typeface="Arial" panose="020B0604020202020204" pitchFamily="34" charset="0"/>
              </a:rPr>
              <a:t> the mistake of paying more attention to the specific products they offer than to the benefits and experiences produced by these products.  </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b="1" dirty="0" smtClean="0">
                <a:sym typeface="Arial" panose="020B0604020202020204" pitchFamily="34" charset="0"/>
              </a:rPr>
              <a:t>Marketing experiences</a:t>
            </a:r>
            <a:r>
              <a:rPr lang="en-US" altLang="en-US" dirty="0" smtClean="0">
                <a:sym typeface="Arial" panose="020B0604020202020204" pitchFamily="34" charset="0"/>
              </a:rPr>
              <a:t>: </a:t>
            </a:r>
          </a:p>
          <a:p>
            <a:pPr eaLnBrk="1" hangingPunct="1">
              <a:spcBef>
                <a:spcPct val="0"/>
              </a:spcBef>
            </a:pPr>
            <a:r>
              <a:rPr lang="en-US" altLang="en-US" dirty="0" smtClean="0">
                <a:sym typeface="Arial" panose="020B0604020202020204" pitchFamily="34" charset="0"/>
              </a:rPr>
              <a:t>More than just a sports bar, Buffalo Wild Wings mission is to provide a total eating and social environment that “fuels the sports fan experience” through in-store and online engagement. Smart marketers orchestrate several services and products, thereby creating </a:t>
            </a:r>
            <a:r>
              <a:rPr lang="en-US" altLang="en-US" i="1" dirty="0" smtClean="0">
                <a:sym typeface="Arial" panose="020B0604020202020204" pitchFamily="34" charset="0"/>
              </a:rPr>
              <a:t>brand experiences </a:t>
            </a:r>
            <a:r>
              <a:rPr lang="en-US" altLang="en-US" dirty="0" smtClean="0">
                <a:sym typeface="Arial" panose="020B0604020202020204" pitchFamily="34" charset="0"/>
              </a:rPr>
              <a:t>for consumers. </a:t>
            </a:r>
            <a:endParaRPr lang="en-US" altLang="en-US" dirty="0" smtClean="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4150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0B6D031A-8726-4049-B358-242CC702B4B2}"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9</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ln>
            <a:miter lim="800000"/>
          </a:ln>
        </p:spPr>
      </p:sp>
      <p:sp>
        <p:nvSpPr>
          <p:cNvPr id="40964"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8000"/>
                </a:solidFill>
                <a:cs typeface="Arial" panose="020B0604020202020204" pitchFamily="34" charset="0"/>
                <a:sym typeface="Arial" panose="020B0604020202020204" pitchFamily="34" charset="0"/>
              </a:rPr>
              <a:t>Marketing occurs when people decide to satisfy their needs and wants through exchange relationships. Exchange is the act of obtaining a desired object from someone by offering something in return. Marketing consists of actions taken to create, maintain, and grow desirable exchange relationships with target audiences involving a product, service, idea, or other object. Companies want to build strong relationships by consistently delivering superior customer value.</a:t>
            </a:r>
          </a:p>
        </p:txBody>
      </p:sp>
    </p:spTree>
    <p:extLst>
      <p:ext uri="{BB962C8B-B14F-4D97-AF65-F5344CB8AC3E}">
        <p14:creationId xmlns:p14="http://schemas.microsoft.com/office/powerpoint/2010/main" val="361074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13128863-DCDE-4947-A51F-63DEBADBB286}" type="slidenum">
              <a:rPr lang="en-US" altLang="en-US" sz="1400">
                <a:solidFill>
                  <a:srgbClr val="000000"/>
                </a:solidFill>
                <a:latin typeface="Calibri" panose="020F0502020204030204" pitchFamily="34" charset="0"/>
                <a:ea typeface="ヒラギノ角ゴ Pro W3"/>
                <a:cs typeface="ヒラギノ角ゴ Pro W3"/>
              </a:rPr>
              <a:pPr algn="l">
                <a:spcBef>
                  <a:spcPct val="0"/>
                </a:spcBef>
                <a:buSzTx/>
              </a:pPr>
              <a:t>10</a:t>
            </a:fld>
            <a:endParaRPr lang="en-US" altLang="en-US" sz="1400">
              <a:solidFill>
                <a:srgbClr val="000000"/>
              </a:solidFill>
              <a:latin typeface="Calibri" panose="020F0502020204030204" pitchFamily="34" charset="0"/>
              <a:ea typeface="ヒラギノ角ゴ Pro W3"/>
              <a:cs typeface="ヒラギノ角ゴ Pro W3"/>
            </a:endParaRPr>
          </a:p>
        </p:txBody>
      </p:sp>
      <p:sp>
        <p:nvSpPr>
          <p:cNvPr id="43011" name="Rectangle 2"/>
          <p:cNvSpPr>
            <a:spLocks noGrp="1" noRot="1" noChangeAspect="1" noChangeArrowheads="1" noTextEdit="1"/>
          </p:cNvSpPr>
          <p:nvPr>
            <p:ph type="sldImg"/>
          </p:nvPr>
        </p:nvSpPr>
        <p:spPr>
          <a:ln>
            <a:miter lim="800000"/>
          </a:ln>
        </p:spPr>
      </p:sp>
      <p:sp>
        <p:nvSpPr>
          <p:cNvPr id="43012"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008000"/>
                </a:solidFill>
                <a:cs typeface="Arial" panose="020B0604020202020204" pitchFamily="34" charset="0"/>
                <a:sym typeface="Arial" panose="020B0604020202020204" pitchFamily="34" charset="0"/>
              </a:rPr>
              <a:t>A market is the set of actual and potential buyers of a product or service. Sellers must search for buyers, identify their needs, design good market offerings, set prices for them, promote them, and store and deliver them. Although marketing was traditionally carried out by sellers, the concept now also includes consumers. Consumers engage in marketing when they search for products, interact with companies to obtain information, and make their purchases. Thus, in addition to customer relationship management, companies must also deal with customer-managed relationships as customers are empowered and marketing is made a two-way affair.</a:t>
            </a:r>
          </a:p>
          <a:p>
            <a:pPr eaLnBrk="1" hangingPunct="1">
              <a:spcBef>
                <a:spcPct val="0"/>
              </a:spcBef>
            </a:pPr>
            <a:endParaRPr lang="en-US" altLang="en-US" smtClean="0">
              <a:solidFill>
                <a:srgbClr val="008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4969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sym typeface="Arial" panose="020B0604020202020204" pitchFamily="34" charset="0"/>
              </a:rPr>
              <a:t>A </a:t>
            </a:r>
            <a:r>
              <a:rPr lang="en-US" altLang="en-US" b="1" dirty="0" smtClean="0">
                <a:sym typeface="Arial" panose="020B0604020202020204" pitchFamily="34" charset="0"/>
              </a:rPr>
              <a:t>market</a:t>
            </a:r>
            <a:r>
              <a:rPr lang="en-US" altLang="en-US" dirty="0" smtClean="0">
                <a:sym typeface="Arial" panose="020B0604020202020204" pitchFamily="34" charset="0"/>
              </a:rPr>
              <a:t> is the set of actual and potential buyers of a product or service. These buyers share a particular need or want that can be satisfied through exchange relationships.</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b="1" dirty="0" smtClean="0">
                <a:solidFill>
                  <a:srgbClr val="000000"/>
                </a:solidFill>
                <a:cs typeface="Arial" panose="020B0604020202020204" pitchFamily="34" charset="0"/>
                <a:sym typeface="Arial" panose="020B0604020202020204" pitchFamily="34" charset="0"/>
              </a:rPr>
              <a:t>Figure 1.2 </a:t>
            </a:r>
            <a:r>
              <a:rPr lang="en-US" altLang="en-US" dirty="0" smtClean="0">
                <a:solidFill>
                  <a:srgbClr val="000000"/>
                </a:solidFill>
                <a:cs typeface="Arial" panose="020B0604020202020204" pitchFamily="34" charset="0"/>
                <a:sym typeface="Arial" panose="020B0604020202020204" pitchFamily="34" charset="0"/>
              </a:rPr>
              <a:t>shows the main elements in a marketing system.</a:t>
            </a:r>
          </a:p>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a:p>
            <a:pPr eaLnBrk="1" hangingPunct="1">
              <a:spcBef>
                <a:spcPct val="0"/>
              </a:spcBef>
            </a:pPr>
            <a:r>
              <a:rPr lang="en-US" altLang="en-US" dirty="0" smtClean="0">
                <a:solidFill>
                  <a:srgbClr val="000000"/>
                </a:solidFill>
                <a:cs typeface="Arial" panose="020B0604020202020204" pitchFamily="34" charset="0"/>
                <a:sym typeface="Arial" panose="020B0604020202020204" pitchFamily="34" charset="0"/>
              </a:rPr>
              <a:t>Each party in the system adds value for the next level and  is affected by major environmental forces (demographic, economic, natural, technological, political, and social/cultural).</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dirty="0" smtClean="0">
                <a:sym typeface="Arial" panose="020B0604020202020204" pitchFamily="34" charset="0"/>
              </a:rPr>
              <a:t>Marketing means managing markets to bring about profitable customer relationships. Activities such as consumer research, product development, communication, distribution, pricing, and service are core marketing activities.</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dirty="0" smtClean="0">
                <a:sym typeface="Arial" panose="020B0604020202020204" pitchFamily="34" charset="0"/>
              </a:rPr>
              <a:t>Buyers also carry out marketing, thus, in addition to customer relationship management, today’s marketers must also deal effectively with </a:t>
            </a:r>
            <a:r>
              <a:rPr lang="en-US" altLang="en-US" i="1" dirty="0" smtClean="0">
                <a:sym typeface="Arial" panose="020B0604020202020204" pitchFamily="34" charset="0"/>
              </a:rPr>
              <a:t>customer-managed relationships</a:t>
            </a:r>
            <a:r>
              <a:rPr lang="en-US" altLang="en-US" dirty="0" smtClean="0">
                <a:sym typeface="Arial" panose="020B0604020202020204" pitchFamily="34" charset="0"/>
              </a:rPr>
              <a:t>.</a:t>
            </a:r>
          </a:p>
          <a:p>
            <a:pPr eaLnBrk="1" hangingPunct="1">
              <a:spcBef>
                <a:spcPct val="0"/>
              </a:spcBef>
            </a:pPr>
            <a:endParaRPr lang="en-US" altLang="en-US" dirty="0" smtClean="0">
              <a:sym typeface="Arial" panose="020B0604020202020204" pitchFamily="34" charset="0"/>
            </a:endParaRPr>
          </a:p>
          <a:p>
            <a:pPr eaLnBrk="1" hangingPunct="1">
              <a:spcBef>
                <a:spcPct val="0"/>
              </a:spcBef>
            </a:pPr>
            <a:r>
              <a:rPr lang="en-US" altLang="en-US" dirty="0" smtClean="0">
                <a:sym typeface="Arial" panose="020B0604020202020204" pitchFamily="34" charset="0"/>
              </a:rPr>
              <a:t>Marketers are no longer asking only “How can we influence our customers?” but also “How can our customers influence us?” and even “How can our customers influence each other?”</a:t>
            </a:r>
          </a:p>
          <a:p>
            <a:pPr eaLnBrk="1" hangingPunct="1">
              <a:spcBef>
                <a:spcPct val="0"/>
              </a:spcBef>
            </a:pPr>
            <a:endParaRPr lang="en-US" altLang="en-US" dirty="0" smtClean="0">
              <a:sym typeface="Arial" panose="020B0604020202020204" pitchFamily="34" charset="0"/>
            </a:endParaRPr>
          </a:p>
          <a:p>
            <a:pPr eaLnBrk="1" hangingPunct="1">
              <a:spcBef>
                <a:spcPct val="0"/>
              </a:spcBef>
            </a:pPr>
            <a:endParaRPr lang="en-US" altLang="en-US" dirty="0" smtClean="0">
              <a:solidFill>
                <a:srgbClr val="000000"/>
              </a:solidFill>
              <a:cs typeface="Arial" panose="020B0604020202020204" pitchFamily="34" charset="0"/>
              <a:sym typeface="Arial" panose="020B0604020202020204" pitchFamily="34" charset="0"/>
            </a:endParaRP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09D483D-FC0C-4E10-A0FD-7A32A33EB62D}" type="slidenum">
              <a:rPr lang="en-US" altLang="en-US" sz="1400">
                <a:solidFill>
                  <a:srgbClr val="000000"/>
                </a:solidFill>
              </a:rPr>
              <a:pPr algn="l">
                <a:spcBef>
                  <a:spcPct val="0"/>
                </a:spcBef>
                <a:buSzTx/>
              </a:pPr>
              <a:t>11</a:t>
            </a:fld>
            <a:endParaRPr lang="en-US" altLang="en-US" sz="1400">
              <a:solidFill>
                <a:srgbClr val="000000"/>
              </a:solidFill>
            </a:endParaRPr>
          </a:p>
        </p:txBody>
      </p:sp>
    </p:spTree>
    <p:extLst>
      <p:ext uri="{BB962C8B-B14F-4D97-AF65-F5344CB8AC3E}">
        <p14:creationId xmlns:p14="http://schemas.microsoft.com/office/powerpoint/2010/main" val="247305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32289-0003-4836-9A07-56A0E8CA30BB}"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39940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9860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1901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smtClean="0"/>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smtClean="0"/>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smtClean="0"/>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2/15/2021</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333288024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219200" y="1371600"/>
            <a:ext cx="95504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342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838200" y="6356351"/>
            <a:ext cx="2743200" cy="365125"/>
          </a:xfrm>
          <a:prstGeom prst="rect">
            <a:avLst/>
          </a:prstGeom>
        </p:spPr>
        <p:txBody>
          <a:bodyPr/>
          <a:lstStyle>
            <a:lvl1pPr>
              <a:defRPr smtClean="0"/>
            </a:lvl1pPr>
          </a:lstStyle>
          <a:p>
            <a:pPr>
              <a:defRPr/>
            </a:pPr>
            <a:endParaRPr lang="en-US" altLang="en-US"/>
          </a:p>
        </p:txBody>
      </p:sp>
      <p:sp>
        <p:nvSpPr>
          <p:cNvPr id="6" name="Slide Number Placeholder 9"/>
          <p:cNvSpPr>
            <a:spLocks noGrp="1"/>
          </p:cNvSpPr>
          <p:nvPr>
            <p:ph type="sldNum" sz="quarter" idx="11"/>
          </p:nvPr>
        </p:nvSpPr>
        <p:spPr>
          <a:xfrm>
            <a:off x="8610600" y="6356351"/>
            <a:ext cx="2743200" cy="365125"/>
          </a:xfrm>
          <a:prstGeom prst="rect">
            <a:avLst/>
          </a:prstGeom>
        </p:spPr>
        <p:txBody>
          <a:bodyPr/>
          <a:lstStyle>
            <a:lvl1pPr algn="l">
              <a:buSzTx/>
              <a:defRPr sz="1400" smtClean="0">
                <a:solidFill>
                  <a:srgbClr val="000000"/>
                </a:solidFill>
              </a:defRPr>
            </a:lvl1pPr>
          </a:lstStyle>
          <a:p>
            <a:pPr>
              <a:defRPr/>
            </a:pPr>
            <a:fld id="{0C0BFD83-FEBC-4F39-800C-F67E7319C37B}" type="slidenum">
              <a:rPr lang="en-US" altLang="en-US"/>
              <a:pPr>
                <a:defRPr/>
              </a:pPr>
              <a:t>‹#›</a:t>
            </a:fld>
            <a:endParaRPr lang="en-US" altLang="en-US"/>
          </a:p>
        </p:txBody>
      </p:sp>
    </p:spTree>
    <p:extLst>
      <p:ext uri="{BB962C8B-B14F-4D97-AF65-F5344CB8AC3E}">
        <p14:creationId xmlns:p14="http://schemas.microsoft.com/office/powerpoint/2010/main" val="36468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09600" y="1447800"/>
            <a:ext cx="4267200" cy="381000"/>
          </a:xfrm>
        </p:spPr>
        <p:txBody>
          <a:bodyPr/>
          <a:lstStyle>
            <a:lvl1pPr algn="ctr">
              <a:buNone/>
              <a:defRPr sz="15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5080000" y="1524000"/>
            <a:ext cx="5791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a:xfrm>
            <a:off x="838200" y="6356351"/>
            <a:ext cx="2743200" cy="365125"/>
          </a:xfrm>
          <a:prstGeom prst="rect">
            <a:avLst/>
          </a:prstGeom>
        </p:spPr>
        <p:txBody>
          <a:bodyPr/>
          <a:lstStyle>
            <a:lvl1pPr>
              <a:defRPr smtClean="0"/>
            </a:lvl1pPr>
          </a:lstStyle>
          <a:p>
            <a:pPr>
              <a:defRPr/>
            </a:pPr>
            <a:endParaRPr lang="en-US" altLang="en-US"/>
          </a:p>
        </p:txBody>
      </p:sp>
      <p:sp>
        <p:nvSpPr>
          <p:cNvPr id="7" name="Slide Number Placeholder 5"/>
          <p:cNvSpPr>
            <a:spLocks noGrp="1"/>
          </p:cNvSpPr>
          <p:nvPr>
            <p:ph type="sldNum" sz="quarter" idx="16"/>
          </p:nvPr>
        </p:nvSpPr>
        <p:spPr>
          <a:xfrm>
            <a:off x="8610600" y="6356351"/>
            <a:ext cx="2743200" cy="365125"/>
          </a:xfrm>
          <a:prstGeom prst="rect">
            <a:avLst/>
          </a:prstGeom>
        </p:spPr>
        <p:txBody>
          <a:bodyPr/>
          <a:lstStyle>
            <a:lvl1pPr algn="l">
              <a:buSzTx/>
              <a:defRPr sz="1400" smtClean="0">
                <a:solidFill>
                  <a:srgbClr val="000000"/>
                </a:solidFill>
              </a:defRPr>
            </a:lvl1pPr>
          </a:lstStyle>
          <a:p>
            <a:pPr>
              <a:defRPr/>
            </a:pPr>
            <a:fld id="{3B9C43FB-8E13-4032-B5FB-47B8DE62B1F0}" type="slidenum">
              <a:rPr lang="en-US" altLang="en-US"/>
              <a:pPr>
                <a:defRPr/>
              </a:pPr>
              <a:t>‹#›</a:t>
            </a:fld>
            <a:endParaRPr lang="en-US" altLang="en-US"/>
          </a:p>
        </p:txBody>
      </p:sp>
    </p:spTree>
    <p:extLst>
      <p:ext uri="{BB962C8B-B14F-4D97-AF65-F5344CB8AC3E}">
        <p14:creationId xmlns:p14="http://schemas.microsoft.com/office/powerpoint/2010/main" val="214088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838200" y="6356351"/>
            <a:ext cx="2743200" cy="365125"/>
          </a:xfrm>
          <a:prstGeom prst="rect">
            <a:avLst/>
          </a:prstGeom>
        </p:spPr>
        <p:txBody>
          <a:bodyPr/>
          <a:lstStyle>
            <a:lvl1pPr>
              <a:defRPr smtClean="0"/>
            </a:lvl1pPr>
          </a:lstStyle>
          <a:p>
            <a:pPr>
              <a:defRPr/>
            </a:pPr>
            <a:endParaRPr lang="en-US" altLang="en-US"/>
          </a:p>
        </p:txBody>
      </p:sp>
      <p:sp>
        <p:nvSpPr>
          <p:cNvPr id="6" name="Slide Number Placeholder 9"/>
          <p:cNvSpPr>
            <a:spLocks noGrp="1"/>
          </p:cNvSpPr>
          <p:nvPr>
            <p:ph type="sldNum" sz="quarter" idx="11"/>
          </p:nvPr>
        </p:nvSpPr>
        <p:spPr>
          <a:xfrm>
            <a:off x="8610600" y="6356351"/>
            <a:ext cx="2743200" cy="365125"/>
          </a:xfrm>
          <a:prstGeom prst="rect">
            <a:avLst/>
          </a:prstGeom>
        </p:spPr>
        <p:txBody>
          <a:bodyPr/>
          <a:lstStyle>
            <a:lvl1pPr algn="l">
              <a:buSzTx/>
              <a:defRPr sz="1400" smtClean="0">
                <a:solidFill>
                  <a:srgbClr val="000000"/>
                </a:solidFill>
              </a:defRPr>
            </a:lvl1pPr>
          </a:lstStyle>
          <a:p>
            <a:pPr>
              <a:defRPr/>
            </a:pPr>
            <a:fld id="{4BE79C1A-C35C-4D80-AA81-007920C47EB2}" type="slidenum">
              <a:rPr lang="en-US" altLang="en-US"/>
              <a:pPr>
                <a:defRPr/>
              </a:pPr>
              <a:t>‹#›</a:t>
            </a:fld>
            <a:endParaRPr lang="en-US" altLang="en-US"/>
          </a:p>
        </p:txBody>
      </p:sp>
    </p:spTree>
    <p:extLst>
      <p:ext uri="{BB962C8B-B14F-4D97-AF65-F5344CB8AC3E}">
        <p14:creationId xmlns:p14="http://schemas.microsoft.com/office/powerpoint/2010/main" val="4651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32289-0003-4836-9A07-56A0E8CA30BB}"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330792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D32289-0003-4836-9A07-56A0E8CA30BB}"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141613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D32289-0003-4836-9A07-56A0E8CA30BB}"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212156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D32289-0003-4836-9A07-56A0E8CA30BB}"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99409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32289-0003-4836-9A07-56A0E8CA30BB}"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246812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2289-0003-4836-9A07-56A0E8CA30BB}"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2A921-35F1-4680-8485-9A8F896B13D8}" type="slidenum">
              <a:rPr lang="en-US" smtClean="0"/>
              <a:t>‹#›</a:t>
            </a:fld>
            <a:endParaRPr lang="en-US"/>
          </a:p>
        </p:txBody>
      </p:sp>
    </p:spTree>
    <p:extLst>
      <p:ext uri="{BB962C8B-B14F-4D97-AF65-F5344CB8AC3E}">
        <p14:creationId xmlns:p14="http://schemas.microsoft.com/office/powerpoint/2010/main" val="2515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43514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405488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2289-0003-4836-9A07-56A0E8CA30BB}" type="datetimeFigureOut">
              <a:rPr lang="en-US" smtClean="0"/>
              <a:t>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2A921-35F1-4680-8485-9A8F896B13D8}" type="slidenum">
              <a:rPr lang="en-US" smtClean="0"/>
              <a:t>‹#›</a:t>
            </a:fld>
            <a:endParaRPr lang="en-US"/>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0944" y="6357125"/>
            <a:ext cx="1181126" cy="360147"/>
          </a:xfrm>
          <a:prstGeom prst="rect">
            <a:avLst/>
          </a:prstGeom>
        </p:spPr>
      </p:pic>
      <p:sp>
        <p:nvSpPr>
          <p:cNvPr id="8" name="Footer Placeholder 6"/>
          <p:cNvSpPr txBox="1">
            <a:spLocks/>
          </p:cNvSpPr>
          <p:nvPr userDrawn="1"/>
        </p:nvSpPr>
        <p:spPr>
          <a:xfrm>
            <a:off x="4640944" y="6401327"/>
            <a:ext cx="6846206" cy="3367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dirty="0" smtClean="0">
                <a:latin typeface="Verdana" panose="020B0604030504040204" pitchFamily="34" charset="0"/>
                <a:ea typeface="Verdana" panose="020B0604030504040204" pitchFamily="34" charset="0"/>
                <a:cs typeface="Verdana" panose="020B0604030504040204" pitchFamily="34" charset="0"/>
              </a:rPr>
              <a:t>Copyright © 2018, 2016, 2014 Pearson Education, Inc. All Rights Reserved. </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2736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28953" y="383745"/>
            <a:ext cx="8674100" cy="861731"/>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latin typeface="Arial" panose="020B0604020202020204" pitchFamily="34" charset="0"/>
                <a:cs typeface="Times New Roman" panose="02020603050405020304" pitchFamily="18" charset="0"/>
                <a:sym typeface="Times New Roman" panose="02020603050405020304" pitchFamily="18" charset="0"/>
              </a:rPr>
              <a:t>Principles of </a:t>
            </a:r>
            <a:r>
              <a:rPr lang="en-US" altLang="en-US" sz="3600" b="1" dirty="0" smtClean="0">
                <a:latin typeface="Arial" panose="020B0604020202020204" pitchFamily="34" charset="0"/>
                <a:cs typeface="Times New Roman" panose="02020603050405020304" pitchFamily="18" charset="0"/>
                <a:sym typeface="Times New Roman" panose="02020603050405020304" pitchFamily="18" charset="0"/>
              </a:rPr>
              <a:t>Marketing </a:t>
            </a:r>
            <a:br>
              <a:rPr lang="en-US" altLang="en-US" sz="3600" b="1" dirty="0" smtClean="0">
                <a:latin typeface="Arial" panose="020B0604020202020204" pitchFamily="34" charset="0"/>
                <a:cs typeface="Times New Roman" panose="02020603050405020304" pitchFamily="18" charset="0"/>
                <a:sym typeface="Times New Roman" panose="02020603050405020304" pitchFamily="18" charset="0"/>
              </a:rPr>
            </a:br>
            <a:r>
              <a:rPr lang="en-US" altLang="en-US" sz="2700" b="1" dirty="0" smtClean="0">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700" b="1" dirty="0">
              <a:latin typeface="Arial" panose="020B0604020202020204" pitchFamily="34" charset="0"/>
              <a:cs typeface="Times New Roman" panose="02020603050405020304" pitchFamily="18" charset="0"/>
              <a:sym typeface="Times New Roman" panose="02020603050405020304" pitchFamily="18" charset="0"/>
            </a:endParaRPr>
          </a:p>
        </p:txBody>
      </p:sp>
      <p:sp>
        <p:nvSpPr>
          <p:cNvPr id="23556" name="Text Placeholder 3"/>
          <p:cNvSpPr txBox="1">
            <a:spLocks noGrp="1"/>
          </p:cNvSpPr>
          <p:nvPr>
            <p:ph type="body" sz="quarter" idx="13"/>
          </p:nvPr>
        </p:nvSpPr>
        <p:spPr>
          <a:xfrm>
            <a:off x="4666591" y="2065283"/>
            <a:ext cx="7278962" cy="2428786"/>
          </a:xfrm>
        </p:spPr>
        <p:txBody>
          <a:bodyPr/>
          <a:lstStyle/>
          <a:p>
            <a:pPr marL="0" marR="0" indent="0" algn="ctr" defTabSz="914400" rtl="0" eaLnBrk="1" fontAlgn="auto" latinLnBrk="0" hangingPunct="1">
              <a:lnSpc>
                <a:spcPct val="90000"/>
              </a:lnSpc>
              <a:spcBef>
                <a:spcPct val="0"/>
              </a:spcBef>
              <a:spcAft>
                <a:spcPts val="0"/>
              </a:spcAft>
              <a:buClr>
                <a:srgbClr val="007FA3"/>
              </a:buClr>
              <a:buSzTx/>
              <a:buFont typeface="Arial" panose="020B0604020202020204" pitchFamily="34" charset="0"/>
              <a:buNone/>
              <a:tabLst/>
              <a:defRPr/>
            </a:pPr>
            <a:r>
              <a:rPr lang="en-IN" altLang="en-US" sz="3600" b="1" dirty="0" smtClean="0">
                <a:solidFill>
                  <a:schemeClr val="tx1"/>
                </a:solidFill>
                <a:latin typeface="Arial" panose="020B0604020202020204" pitchFamily="34" charset="0"/>
                <a:cs typeface="Arial" panose="020B0604020202020204" pitchFamily="34" charset="0"/>
              </a:rPr>
              <a:t>Chapter 1</a:t>
            </a:r>
          </a:p>
          <a:p>
            <a:pPr marL="0" marR="0" indent="0" algn="ctr" defTabSz="914400" rtl="0" eaLnBrk="1" fontAlgn="auto" latinLnBrk="0" hangingPunct="1">
              <a:lnSpc>
                <a:spcPct val="90000"/>
              </a:lnSpc>
              <a:spcBef>
                <a:spcPct val="0"/>
              </a:spcBef>
              <a:spcAft>
                <a:spcPts val="0"/>
              </a:spcAft>
              <a:buClr>
                <a:srgbClr val="007FA3"/>
              </a:buClr>
              <a:buSzTx/>
              <a:buFont typeface="Arial" panose="020B0604020202020204" pitchFamily="34" charset="0"/>
              <a:buNone/>
              <a:tabLst/>
              <a:defRPr/>
            </a:pPr>
            <a:endParaRPr lang="en-IN" altLang="en-US" sz="3400" b="1"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ct val="0"/>
              </a:spcBef>
              <a:spcAft>
                <a:spcPts val="0"/>
              </a:spcAft>
              <a:buClr>
                <a:srgbClr val="007FA3"/>
              </a:buClr>
              <a:buSzTx/>
              <a:buFont typeface="Arial" panose="020B0604020202020204" pitchFamily="34" charset="0"/>
              <a:buNone/>
              <a:tabLst/>
              <a:defRPr/>
            </a:pPr>
            <a:r>
              <a:rPr lang="en-IN" altLang="en-US" sz="2800" dirty="0" smtClean="0">
                <a:solidFill>
                  <a:schemeClr val="tx1"/>
                </a:solidFill>
                <a:latin typeface="Arial" panose="020B0604020202020204" pitchFamily="34" charset="0"/>
                <a:cs typeface="Arial" panose="020B0604020202020204" pitchFamily="34" charset="0"/>
              </a:rPr>
              <a:t> </a:t>
            </a:r>
            <a:r>
              <a:rPr lang="en-US" sz="2800" kern="1200" baseline="0" dirty="0" smtClean="0">
                <a:solidFill>
                  <a:schemeClr val="tx1"/>
                </a:solidFill>
                <a:effectLst/>
              </a:rPr>
              <a:t>Marketing: </a:t>
            </a:r>
            <a:br>
              <a:rPr lang="en-US" sz="2800" kern="1200" baseline="0" dirty="0" smtClean="0">
                <a:solidFill>
                  <a:schemeClr val="tx1"/>
                </a:solidFill>
                <a:effectLst/>
              </a:rPr>
            </a:br>
            <a:r>
              <a:rPr lang="en-US" sz="2800" kern="1200" baseline="0" dirty="0" smtClean="0">
                <a:solidFill>
                  <a:schemeClr val="tx1"/>
                </a:solidFill>
                <a:effectLst/>
              </a:rPr>
              <a:t>Creating Customer Value and Engagement</a:t>
            </a:r>
            <a:endParaRPr lang="en-US" sz="2800" dirty="0" smtClean="0">
              <a:solidFill>
                <a:schemeClr val="tx1"/>
              </a:solidFill>
              <a:effectLst/>
            </a:endParaRPr>
          </a:p>
          <a:p>
            <a:pPr algn="ctr" eaLnBrk="1" hangingPunct="1">
              <a:spcBef>
                <a:spcPct val="0"/>
              </a:spcBef>
              <a:buClr>
                <a:srgbClr val="007FA3"/>
              </a:buClr>
            </a:pPr>
            <a:endParaRPr lang="en-IN" altLang="en-US" sz="3400" dirty="0">
              <a:latin typeface="Arial" panose="020B0604020202020204" pitchFamily="34" charset="0"/>
              <a:cs typeface="Arial" panose="020B0604020202020204" pitchFamily="34" charset="0"/>
            </a:endParaRPr>
          </a:p>
        </p:txBody>
      </p:sp>
      <p:sp>
        <p:nvSpPr>
          <p:cNvPr id="23558" name="Text Placeholder 5"/>
          <p:cNvSpPr txBox="1">
            <a:spLocks noGrp="1"/>
          </p:cNvSpPr>
          <p:nvPr>
            <p:ph type="body" sz="quarter" idx="14"/>
          </p:nvPr>
        </p:nvSpPr>
        <p:spPr>
          <a:xfrm>
            <a:off x="5765416" y="6505575"/>
            <a:ext cx="6180137" cy="352425"/>
          </a:xfrm>
        </p:spPr>
        <p:txBody>
          <a:bodyPr/>
          <a:lstStyle/>
          <a:p>
            <a:pPr algn="r" eaLnBrk="1" hangingPunct="1"/>
            <a:r>
              <a:rPr lang="en-US" altLang="en-US" dirty="0" smtClean="0">
                <a:latin typeface="Verdana" panose="020B0604030504040204" pitchFamily="34" charset="0"/>
                <a:cs typeface="Arial" panose="020B0604020202020204" pitchFamily="34" charset="0"/>
              </a:rPr>
              <a:t>.</a:t>
            </a:r>
          </a:p>
        </p:txBody>
      </p:sp>
      <p:pic>
        <p:nvPicPr>
          <p:cNvPr id="23559" name="Picture 3" descr="Written by Kotler and Armstr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981" y="1450420"/>
            <a:ext cx="3881423" cy="40832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69816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94392" y="430790"/>
            <a:ext cx="9813613" cy="489238"/>
          </a:xfrm>
        </p:spPr>
        <p:txBody>
          <a:bodyPr>
            <a:noAutofit/>
          </a:bodyPr>
          <a:lstStyle/>
          <a:p>
            <a:pPr>
              <a:spcBef>
                <a:spcPts val="0"/>
              </a:spcBef>
              <a:buClr>
                <a:srgbClr val="007FA3"/>
              </a:buClr>
              <a:defRPr/>
            </a:pPr>
            <a:r>
              <a:rPr lang="en-US" sz="2800" dirty="0">
                <a:ea typeface="Times New Roman"/>
                <a:cs typeface="Times New Roman"/>
                <a:sym typeface="Times New Roman"/>
              </a:rPr>
              <a:t>Understanding the </a:t>
            </a:r>
            <a:r>
              <a:rPr lang="en-US" sz="2800" dirty="0" smtClean="0">
                <a:ea typeface="Times New Roman"/>
                <a:cs typeface="Times New Roman"/>
                <a:sym typeface="Times New Roman"/>
              </a:rPr>
              <a:t>Marketplace and </a:t>
            </a:r>
            <a:r>
              <a:rPr lang="en-US" sz="2800" dirty="0">
                <a:ea typeface="Times New Roman"/>
                <a:cs typeface="Times New Roman"/>
                <a:sym typeface="Times New Roman"/>
              </a:rPr>
              <a:t>Customer Needs</a:t>
            </a:r>
          </a:p>
        </p:txBody>
      </p:sp>
      <p:sp>
        <p:nvSpPr>
          <p:cNvPr id="41987" name="Content Placeholder 11"/>
          <p:cNvSpPr txBox="1">
            <a:spLocks noGrp="1"/>
          </p:cNvSpPr>
          <p:nvPr>
            <p:ph idx="1"/>
          </p:nvPr>
        </p:nvSpPr>
        <p:spPr>
          <a:xfrm>
            <a:off x="494392" y="1196072"/>
            <a:ext cx="10806212" cy="4945935"/>
          </a:xfrm>
        </p:spPr>
        <p:txBody>
          <a:bodyPr>
            <a:noAutofit/>
          </a:bodyPr>
          <a:lstStyle/>
          <a:p>
            <a:pPr marL="255588" indent="-47625">
              <a:spcBef>
                <a:spcPts val="1500"/>
              </a:spcBef>
              <a:buClr>
                <a:srgbClr val="007FA3"/>
              </a:buClr>
              <a:buNone/>
            </a:pPr>
            <a:r>
              <a:rPr lang="en-US" altLang="en-US" sz="2400" dirty="0">
                <a:latin typeface="Arial" panose="020B0604020202020204" pitchFamily="34" charset="0"/>
                <a:cs typeface="Arial" panose="020B0604020202020204" pitchFamily="34" charset="0"/>
              </a:rPr>
              <a:t>A </a:t>
            </a:r>
            <a:r>
              <a:rPr lang="en-US" altLang="en-US" sz="2400" b="1" dirty="0">
                <a:latin typeface="Arial" panose="020B0604020202020204" pitchFamily="34" charset="0"/>
                <a:cs typeface="Arial" panose="020B0604020202020204" pitchFamily="34" charset="0"/>
              </a:rPr>
              <a:t>market </a:t>
            </a:r>
            <a:r>
              <a:rPr lang="en-US" altLang="en-US" sz="2400" dirty="0">
                <a:latin typeface="Arial" panose="020B0604020202020204" pitchFamily="34" charset="0"/>
                <a:cs typeface="Arial" panose="020B0604020202020204" pitchFamily="34" charset="0"/>
              </a:rPr>
              <a:t>is set of actual and potential buyers. </a:t>
            </a:r>
          </a:p>
          <a:p>
            <a:pPr marL="255588" indent="-47625">
              <a:spcBef>
                <a:spcPts val="1500"/>
              </a:spcBef>
              <a:buClr>
                <a:srgbClr val="007FA3"/>
              </a:buClr>
              <a:buNone/>
            </a:pPr>
            <a:r>
              <a:rPr lang="en-US" altLang="en-US" sz="2400" dirty="0">
                <a:latin typeface="Arial" panose="020B0604020202020204" pitchFamily="34" charset="0"/>
                <a:cs typeface="Arial" panose="020B0604020202020204" pitchFamily="34" charset="0"/>
              </a:rPr>
              <a:t>Consumers market when they: </a:t>
            </a:r>
          </a:p>
          <a:p>
            <a:pPr marL="465138" lvl="1" indent="-239713">
              <a:spcBef>
                <a:spcPts val="600"/>
              </a:spcBef>
              <a:buClr>
                <a:srgbClr val="007FA3"/>
              </a:buClr>
            </a:pPr>
            <a:r>
              <a:rPr lang="en-US" altLang="en-US" dirty="0">
                <a:latin typeface="Arial" panose="020B0604020202020204" pitchFamily="34" charset="0"/>
                <a:cs typeface="Arial" panose="020B0604020202020204" pitchFamily="34" charset="0"/>
              </a:rPr>
              <a:t>search for products</a:t>
            </a:r>
          </a:p>
          <a:p>
            <a:pPr marL="465138" lvl="1" indent="-239713">
              <a:spcBef>
                <a:spcPts val="600"/>
              </a:spcBef>
              <a:buClr>
                <a:srgbClr val="007FA3"/>
              </a:buClr>
            </a:pPr>
            <a:r>
              <a:rPr lang="en-US" altLang="en-US" dirty="0">
                <a:latin typeface="Arial" panose="020B0604020202020204" pitchFamily="34" charset="0"/>
                <a:cs typeface="Arial" panose="020B0604020202020204" pitchFamily="34" charset="0"/>
              </a:rPr>
              <a:t>interact with companies to obtain information</a:t>
            </a:r>
          </a:p>
          <a:p>
            <a:pPr marL="465138" lvl="1" indent="-239713">
              <a:spcBef>
                <a:spcPts val="600"/>
              </a:spcBef>
              <a:buClr>
                <a:srgbClr val="007FA3"/>
              </a:buClr>
            </a:pPr>
            <a:r>
              <a:rPr lang="en-US" altLang="en-US" dirty="0">
                <a:latin typeface="Arial" panose="020B0604020202020204" pitchFamily="34" charset="0"/>
                <a:cs typeface="Arial" panose="020B0604020202020204" pitchFamily="34" charset="0"/>
              </a:rPr>
              <a:t>make </a:t>
            </a:r>
            <a:r>
              <a:rPr lang="en-US" altLang="en-US" dirty="0" smtClean="0">
                <a:latin typeface="Arial" panose="020B0604020202020204" pitchFamily="34" charset="0"/>
                <a:cs typeface="Arial" panose="020B0604020202020204" pitchFamily="34" charset="0"/>
              </a:rPr>
              <a:t>purchases</a:t>
            </a:r>
          </a:p>
          <a:p>
            <a:pPr marL="225425" lvl="1" indent="0">
              <a:spcBef>
                <a:spcPts val="600"/>
              </a:spcBef>
              <a:buClr>
                <a:srgbClr val="007FA3"/>
              </a:buClr>
              <a:buNone/>
            </a:pPr>
            <a:r>
              <a:rPr lang="en-US" altLang="en-US" b="1" dirty="0" smtClean="0">
                <a:latin typeface="Arial" panose="020B0604020202020204" pitchFamily="34" charset="0"/>
                <a:cs typeface="Arial" panose="020B0604020202020204" pitchFamily="34" charset="0"/>
              </a:rPr>
              <a:t>Note</a:t>
            </a:r>
            <a:r>
              <a:rPr lang="en-US" altLang="en-US" dirty="0" smtClean="0">
                <a:latin typeface="Arial" panose="020B0604020202020204" pitchFamily="34" charset="0"/>
                <a:cs typeface="Arial" panose="020B0604020202020204" pitchFamily="34" charset="0"/>
              </a:rPr>
              <a:t>:</a:t>
            </a:r>
          </a:p>
          <a:p>
            <a:pPr marL="225425" lvl="1" indent="0">
              <a:spcBef>
                <a:spcPts val="600"/>
              </a:spcBef>
              <a:buClr>
                <a:srgbClr val="007FA3"/>
              </a:buClr>
              <a:buNone/>
            </a:pPr>
            <a:r>
              <a:rPr lang="en-US" altLang="en-US" dirty="0" smtClean="0">
                <a:latin typeface="Arial" panose="020B0604020202020204" pitchFamily="34" charset="0"/>
                <a:cs typeface="Arial" panose="020B0604020202020204" pitchFamily="34" charset="0"/>
              </a:rPr>
              <a:t>Companies address needs, wants, and demands by putting</a:t>
            </a:r>
          </a:p>
          <a:p>
            <a:pPr marL="225425" lvl="1" indent="0" algn="just">
              <a:spcBef>
                <a:spcPts val="600"/>
              </a:spcBef>
              <a:buClr>
                <a:srgbClr val="007FA3"/>
              </a:buClr>
              <a:buNone/>
            </a:pPr>
            <a:r>
              <a:rPr lang="en-US" altLang="en-US" dirty="0" smtClean="0">
                <a:latin typeface="Arial" panose="020B0604020202020204" pitchFamily="34" charset="0"/>
                <a:cs typeface="Arial" panose="020B0604020202020204" pitchFamily="34" charset="0"/>
              </a:rPr>
              <a:t>forth a value proposition, a set of benefits that they promise to</a:t>
            </a:r>
          </a:p>
          <a:p>
            <a:pPr marL="225425" lvl="1" indent="0" algn="just">
              <a:spcBef>
                <a:spcPts val="600"/>
              </a:spcBef>
              <a:buClr>
                <a:srgbClr val="007FA3"/>
              </a:buClr>
              <a:buNone/>
            </a:pPr>
            <a:r>
              <a:rPr lang="en-US" altLang="en-US" dirty="0" smtClean="0">
                <a:latin typeface="Arial" panose="020B0604020202020204" pitchFamily="34" charset="0"/>
                <a:cs typeface="Arial" panose="020B0604020202020204" pitchFamily="34" charset="0"/>
              </a:rPr>
              <a:t>consumers </a:t>
            </a:r>
            <a:r>
              <a:rPr lang="en-US" altLang="en-US" dirty="0">
                <a:latin typeface="Arial" panose="020B0604020202020204" pitchFamily="34" charset="0"/>
                <a:cs typeface="Arial" panose="020B0604020202020204" pitchFamily="34" charset="0"/>
              </a:rPr>
              <a:t>to satisfy their needs. The value proposition is </a:t>
            </a:r>
            <a:r>
              <a:rPr lang="en-US" altLang="en-US" dirty="0" smtClean="0">
                <a:latin typeface="Arial" panose="020B0604020202020204" pitchFamily="34" charset="0"/>
                <a:cs typeface="Arial" panose="020B0604020202020204" pitchFamily="34" charset="0"/>
              </a:rPr>
              <a:t>fulfilled</a:t>
            </a:r>
            <a:r>
              <a:rPr lang="ar-SA" altLang="en-US" dirty="0" smtClean="0">
                <a:latin typeface="Arial" panose="020B0604020202020204" pitchFamily="34" charset="0"/>
                <a:cs typeface="Arial" panose="020B0604020202020204" pitchFamily="34" charset="0"/>
              </a:rPr>
              <a:t>تتحق-انجاز</a:t>
            </a:r>
            <a:endParaRPr lang="en-US" altLang="en-US" dirty="0">
              <a:latin typeface="Arial" panose="020B0604020202020204" pitchFamily="34" charset="0"/>
              <a:cs typeface="Arial" panose="020B0604020202020204" pitchFamily="34" charset="0"/>
            </a:endParaRPr>
          </a:p>
          <a:p>
            <a:pPr marL="225425" lvl="1" indent="0" algn="just">
              <a:spcBef>
                <a:spcPts val="600"/>
              </a:spcBef>
              <a:buClr>
                <a:srgbClr val="007FA3"/>
              </a:buClr>
              <a:buNone/>
            </a:pPr>
            <a:r>
              <a:rPr lang="en-US" altLang="en-US" dirty="0">
                <a:latin typeface="Arial" panose="020B0604020202020204" pitchFamily="34" charset="0"/>
                <a:cs typeface="Arial" panose="020B0604020202020204" pitchFamily="34" charset="0"/>
              </a:rPr>
              <a:t>through a market offering, which delivers customer value and</a:t>
            </a:r>
          </a:p>
          <a:p>
            <a:pPr marL="225425" lvl="1" indent="0" algn="just">
              <a:spcBef>
                <a:spcPts val="600"/>
              </a:spcBef>
              <a:buClr>
                <a:srgbClr val="007FA3"/>
              </a:buClr>
              <a:buNone/>
            </a:pPr>
            <a:r>
              <a:rPr lang="en-US" altLang="en-US" dirty="0">
                <a:latin typeface="Arial" panose="020B0604020202020204" pitchFamily="34" charset="0"/>
                <a:cs typeface="Arial" panose="020B0604020202020204" pitchFamily="34" charset="0"/>
              </a:rPr>
              <a:t>satisfaction, resulting in long-term </a:t>
            </a:r>
            <a:r>
              <a:rPr lang="en-US" altLang="en-US" dirty="0" smtClean="0">
                <a:latin typeface="Arial" panose="020B0604020202020204" pitchFamily="34" charset="0"/>
                <a:cs typeface="Arial" panose="020B0604020202020204" pitchFamily="34" charset="0"/>
              </a:rPr>
              <a:t>exchange</a:t>
            </a:r>
            <a:r>
              <a:rPr lang="ar-SA" altLang="en-US" dirty="0" smtClean="0">
                <a:latin typeface="Arial" panose="020B0604020202020204" pitchFamily="34" charset="0"/>
                <a:cs typeface="Arial" panose="020B0604020202020204" pitchFamily="34" charset="0"/>
              </a:rPr>
              <a:t>تبادل </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relationships with</a:t>
            </a:r>
          </a:p>
          <a:p>
            <a:pPr marL="225425" lvl="1" indent="0">
              <a:spcBef>
                <a:spcPts val="600"/>
              </a:spcBef>
              <a:buClr>
                <a:srgbClr val="007FA3"/>
              </a:buClr>
              <a:buNone/>
            </a:pPr>
            <a:r>
              <a:rPr lang="en-US" altLang="en-US" dirty="0">
                <a:latin typeface="Arial" panose="020B0604020202020204" pitchFamily="34" charset="0"/>
                <a:cs typeface="Arial" panose="020B0604020202020204" pitchFamily="34" charset="0"/>
              </a:rPr>
              <a:t>customers.</a:t>
            </a:r>
          </a:p>
        </p:txBody>
      </p:sp>
    </p:spTree>
    <p:extLst>
      <p:ext uri="{BB962C8B-B14F-4D97-AF65-F5344CB8AC3E}">
        <p14:creationId xmlns:p14="http://schemas.microsoft.com/office/powerpoint/2010/main" val="37882214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noGrp="1"/>
          </p:cNvSpPr>
          <p:nvPr>
            <p:ph type="title"/>
          </p:nvPr>
        </p:nvSpPr>
        <p:spPr>
          <a:xfrm>
            <a:off x="593558" y="493714"/>
            <a:ext cx="10828421" cy="1063625"/>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latin typeface="Arial" panose="020B0604020202020204" pitchFamily="34" charset="0"/>
                <a:cs typeface="Times New Roman" panose="02020603050405020304" pitchFamily="18" charset="0"/>
                <a:sym typeface="Times New Roman" panose="02020603050405020304" pitchFamily="18" charset="0"/>
              </a:rPr>
              <a:t>Understanding the Marketplace and Customer </a:t>
            </a:r>
            <a:r>
              <a:rPr lang="en-US" altLang="en-US" sz="3600" b="1" dirty="0" smtClean="0">
                <a:latin typeface="Arial" panose="020B0604020202020204" pitchFamily="34" charset="0"/>
                <a:cs typeface="Times New Roman" panose="02020603050405020304" pitchFamily="18" charset="0"/>
                <a:sym typeface="Times New Roman" panose="02020603050405020304" pitchFamily="18" charset="0"/>
              </a:rPr>
              <a:t>Needs</a:t>
            </a:r>
            <a:r>
              <a:rPr lang="ar-SA" altLang="en-US" sz="3600" b="1" dirty="0" smtClean="0">
                <a:latin typeface="Arial" panose="020B0604020202020204" pitchFamily="34" charset="0"/>
                <a:cs typeface="Times New Roman" panose="02020603050405020304" pitchFamily="18" charset="0"/>
                <a:sym typeface="Times New Roman" panose="02020603050405020304" pitchFamily="18" charset="0"/>
              </a:rPr>
              <a:t/>
            </a:r>
            <a:br>
              <a:rPr lang="ar-SA" altLang="en-US" sz="3600" b="1" dirty="0" smtClean="0">
                <a:latin typeface="Arial" panose="020B0604020202020204" pitchFamily="34" charset="0"/>
                <a:cs typeface="Times New Roman" panose="02020603050405020304" pitchFamily="18" charset="0"/>
                <a:sym typeface="Times New Roman" panose="02020603050405020304" pitchFamily="18" charset="0"/>
              </a:rPr>
            </a:br>
            <a:r>
              <a:rPr lang="en-US" altLang="en-US" sz="3600" b="1" dirty="0" smtClean="0">
                <a:latin typeface="Arial" panose="020B0604020202020204" pitchFamily="34" charset="0"/>
                <a:cs typeface="Times New Roman" panose="02020603050405020304" pitchFamily="18" charset="0"/>
                <a:sym typeface="Times New Roman" panose="02020603050405020304" pitchFamily="18" charset="0"/>
              </a:rPr>
              <a:t/>
            </a:r>
            <a:br>
              <a:rPr lang="en-US" altLang="en-US" sz="3600" b="1" dirty="0" smtClean="0">
                <a:latin typeface="Arial" panose="020B0604020202020204" pitchFamily="34" charset="0"/>
                <a:cs typeface="Times New Roman" panose="02020603050405020304" pitchFamily="18" charset="0"/>
                <a:sym typeface="Times New Roman" panose="02020603050405020304" pitchFamily="18" charset="0"/>
              </a:rPr>
            </a:br>
            <a:r>
              <a:rPr lang="en-US" altLang="en-US" sz="3600" b="1" dirty="0" smtClean="0">
                <a:latin typeface="Arial" panose="020B0604020202020204" pitchFamily="34" charset="0"/>
                <a:cs typeface="Times New Roman" panose="02020603050405020304" pitchFamily="18" charset="0"/>
                <a:sym typeface="Times New Roman" panose="02020603050405020304" pitchFamily="18" charset="0"/>
              </a:rPr>
              <a:t>Q) What / state the elements of modern market system</a:t>
            </a:r>
            <a:endParaRPr lang="en-US" altLang="en-US" sz="3600" b="1" dirty="0">
              <a:latin typeface="Arial" panose="020B0604020202020204" pitchFamily="34" charset="0"/>
              <a:cs typeface="Times New Roman" panose="02020603050405020304" pitchFamily="18" charset="0"/>
              <a:sym typeface="Times New Roman" panose="02020603050405020304" pitchFamily="18" charset="0"/>
            </a:endParaRPr>
          </a:p>
        </p:txBody>
      </p:sp>
      <p:pic>
        <p:nvPicPr>
          <p:cNvPr id="44035" name="Picture 3" descr="Chart explains the Modern Marketing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561" y="1803400"/>
            <a:ext cx="8884920" cy="404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43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noChangeArrowheads="1"/>
          </p:cNvSpPr>
          <p:nvPr>
            <p:ph type="title"/>
          </p:nvPr>
        </p:nvSpPr>
        <p:spPr>
          <a:xfrm>
            <a:off x="816964" y="141700"/>
            <a:ext cx="10283252" cy="711565"/>
          </a:xfrm>
        </p:spPr>
        <p:txBody>
          <a:bodyPr>
            <a:noAutofit/>
          </a:bodyPr>
          <a:lstStyle/>
          <a:p>
            <a:pPr>
              <a:spcBef>
                <a:spcPts val="0"/>
              </a:spcBef>
              <a:buClr>
                <a:srgbClr val="007FA3"/>
              </a:buClr>
              <a:defRPr/>
            </a:pPr>
            <a:r>
              <a:rPr lang="en-US" sz="3000" b="1" dirty="0">
                <a:ea typeface="Times New Roman"/>
                <a:cs typeface="Times New Roman"/>
                <a:sym typeface="Times New Roman"/>
              </a:rPr>
              <a:t>Designing a Customer Value-Driven Marketing Strategy</a:t>
            </a:r>
          </a:p>
        </p:txBody>
      </p:sp>
      <p:sp>
        <p:nvSpPr>
          <p:cNvPr id="48131" name="Content Placeholder 3"/>
          <p:cNvSpPr txBox="1">
            <a:spLocks noGrp="1" noChangeArrowheads="1"/>
          </p:cNvSpPr>
          <p:nvPr>
            <p:ph idx="1"/>
          </p:nvPr>
        </p:nvSpPr>
        <p:spPr>
          <a:xfrm>
            <a:off x="264872" y="853265"/>
            <a:ext cx="11363535" cy="4943686"/>
          </a:xfrm>
        </p:spPr>
        <p:txBody>
          <a:bodyPr>
            <a:normAutofit fontScale="92500" lnSpcReduction="20000"/>
          </a:bodyPr>
          <a:lstStyle/>
          <a:p>
            <a:pPr marL="60325" indent="0">
              <a:spcBef>
                <a:spcPts val="1500"/>
              </a:spcBef>
              <a:buClr>
                <a:srgbClr val="007FA3"/>
              </a:buClr>
              <a:buNone/>
            </a:pPr>
            <a:r>
              <a:rPr lang="en-US" altLang="en-US" sz="2600" b="1" dirty="0">
                <a:latin typeface="Arial" panose="020B0604020202020204" pitchFamily="34" charset="0"/>
                <a:cs typeface="Arial" panose="020B0604020202020204" pitchFamily="34" charset="0"/>
              </a:rPr>
              <a:t>Marketing management </a:t>
            </a:r>
            <a:r>
              <a:rPr lang="en-US" altLang="en-US" sz="2600" dirty="0">
                <a:latin typeface="Arial" panose="020B0604020202020204" pitchFamily="34" charset="0"/>
                <a:cs typeface="Arial" panose="020B0604020202020204" pitchFamily="34" charset="0"/>
              </a:rPr>
              <a:t>is the art and science of choosing target markets </a:t>
            </a:r>
            <a:r>
              <a:rPr lang="en-US" altLang="en-US" sz="2600" dirty="0" smtClean="0">
                <a:latin typeface="Arial" panose="020B0604020202020204" pitchFamily="34" charset="0"/>
                <a:cs typeface="Arial" panose="020B0604020202020204" pitchFamily="34" charset="0"/>
              </a:rPr>
              <a:t> and </a:t>
            </a:r>
            <a:r>
              <a:rPr lang="en-US" altLang="en-US" sz="2600" dirty="0">
                <a:latin typeface="Arial" panose="020B0604020202020204" pitchFamily="34" charset="0"/>
                <a:cs typeface="Arial" panose="020B0604020202020204" pitchFamily="34" charset="0"/>
              </a:rPr>
              <a:t>building profitable relationships with them.</a:t>
            </a:r>
          </a:p>
          <a:p>
            <a:pPr marL="284163" lvl="1" indent="-223838">
              <a:spcBef>
                <a:spcPts val="600"/>
              </a:spcBef>
              <a:buClr>
                <a:srgbClr val="007FA3"/>
              </a:buClr>
            </a:pPr>
            <a:r>
              <a:rPr lang="en-US" altLang="en-US" sz="2600" b="1" dirty="0">
                <a:latin typeface="Arial" panose="020B0604020202020204" pitchFamily="34" charset="0"/>
                <a:cs typeface="Arial" panose="020B0604020202020204" pitchFamily="34" charset="0"/>
              </a:rPr>
              <a:t>What customers will we serve (target market)? </a:t>
            </a:r>
          </a:p>
          <a:p>
            <a:pPr marL="60325" lvl="1" indent="0">
              <a:spcBef>
                <a:spcPts val="600"/>
              </a:spcBef>
              <a:buClr>
                <a:srgbClr val="007FA3"/>
              </a:buClr>
              <a:buNone/>
            </a:pPr>
            <a:endParaRPr lang="en-US" altLang="en-US" sz="2600" dirty="0">
              <a:latin typeface="Arial" panose="020B0604020202020204" pitchFamily="34" charset="0"/>
              <a:cs typeface="Arial" panose="020B0604020202020204" pitchFamily="34" charset="0"/>
            </a:endParaRPr>
          </a:p>
          <a:p>
            <a:pPr marL="60325" lvl="1" indent="0" algn="just">
              <a:spcBef>
                <a:spcPts val="600"/>
              </a:spcBef>
              <a:buClr>
                <a:srgbClr val="007FA3"/>
              </a:buClr>
              <a:buNone/>
            </a:pPr>
            <a:r>
              <a:rPr lang="en-US" altLang="en-US" sz="2600" dirty="0" smtClean="0">
                <a:latin typeface="Arial" panose="020B0604020202020204" pitchFamily="34" charset="0"/>
                <a:cs typeface="Arial" panose="020B0604020202020204" pitchFamily="34" charset="0"/>
              </a:rPr>
              <a:t>To design a winning marketing strategy, the company must”</a:t>
            </a:r>
          </a:p>
          <a:p>
            <a:pPr marL="60325" lvl="1" indent="0" algn="just">
              <a:spcBef>
                <a:spcPts val="600"/>
              </a:spcBef>
              <a:buClr>
                <a:srgbClr val="007FA3"/>
              </a:buClr>
              <a:buNone/>
            </a:pPr>
            <a:r>
              <a:rPr lang="en-US" altLang="en-US" sz="2600" dirty="0" smtClean="0">
                <a:latin typeface="Arial" panose="020B0604020202020204" pitchFamily="34" charset="0"/>
                <a:cs typeface="Arial" panose="020B0604020202020204" pitchFamily="34" charset="0"/>
              </a:rPr>
              <a:t>1-decide whom it will serve. It does this by dividing the</a:t>
            </a:r>
          </a:p>
          <a:p>
            <a:pPr marL="60325" lvl="1" indent="0" algn="just">
              <a:spcBef>
                <a:spcPts val="600"/>
              </a:spcBef>
              <a:buClr>
                <a:srgbClr val="007FA3"/>
              </a:buClr>
              <a:buNone/>
            </a:pPr>
            <a:r>
              <a:rPr lang="en-US" altLang="en-US" sz="2600" dirty="0" smtClean="0">
                <a:latin typeface="Arial" panose="020B0604020202020204" pitchFamily="34" charset="0"/>
                <a:cs typeface="Arial" panose="020B0604020202020204" pitchFamily="34" charset="0"/>
              </a:rPr>
              <a:t>market into segments of customers (market segmentation) </a:t>
            </a:r>
          </a:p>
          <a:p>
            <a:pPr marL="60325" lvl="1" indent="0" algn="just">
              <a:spcBef>
                <a:spcPts val="600"/>
              </a:spcBef>
              <a:buClr>
                <a:srgbClr val="007FA3"/>
              </a:buClr>
              <a:buNone/>
            </a:pPr>
            <a:r>
              <a:rPr lang="en-US" altLang="en-US" sz="2600" dirty="0" smtClean="0">
                <a:latin typeface="Arial" panose="020B0604020202020204" pitchFamily="34" charset="0"/>
                <a:cs typeface="Arial" panose="020B0604020202020204" pitchFamily="34" charset="0"/>
              </a:rPr>
              <a:t>2-selecting which segments it will cultivate (target marketing)</a:t>
            </a:r>
          </a:p>
          <a:p>
            <a:pPr marL="60325" lvl="1" indent="0" algn="just">
              <a:spcBef>
                <a:spcPts val="600"/>
              </a:spcBef>
              <a:buClr>
                <a:srgbClr val="007FA3"/>
              </a:buClr>
              <a:buNone/>
            </a:pPr>
            <a:endParaRPr lang="en-US" altLang="en-US" sz="2600" dirty="0" smtClean="0">
              <a:latin typeface="Arial" panose="020B0604020202020204" pitchFamily="34" charset="0"/>
              <a:cs typeface="Arial" panose="020B0604020202020204" pitchFamily="34" charset="0"/>
            </a:endParaRPr>
          </a:p>
          <a:p>
            <a:pPr marL="60325" lvl="1" indent="0" algn="just">
              <a:spcBef>
                <a:spcPts val="600"/>
              </a:spcBef>
              <a:buClr>
                <a:srgbClr val="007FA3"/>
              </a:buClr>
              <a:buNone/>
            </a:pPr>
            <a:r>
              <a:rPr lang="en-US" altLang="en-US" sz="2600" dirty="0" smtClean="0">
                <a:latin typeface="Arial" panose="020B0604020202020204" pitchFamily="34" charset="0"/>
                <a:cs typeface="Arial" panose="020B0604020202020204" pitchFamily="34" charset="0"/>
              </a:rPr>
              <a:t>For example, Nordstrom profitably targets affluent professionals</a:t>
            </a:r>
            <a:r>
              <a:rPr lang="ar-SA" altLang="en-US" sz="2600" dirty="0" smtClean="0">
                <a:latin typeface="Arial" panose="020B0604020202020204" pitchFamily="34" charset="0"/>
                <a:cs typeface="Arial" panose="020B0604020202020204" pitchFamily="34" charset="0"/>
              </a:rPr>
              <a:t> الاثرياء- الدخل المرتفع </a:t>
            </a:r>
            <a:r>
              <a:rPr lang="en-US" altLang="en-US" sz="2600" dirty="0" smtClean="0">
                <a:latin typeface="Arial" panose="020B0604020202020204" pitchFamily="34" charset="0"/>
                <a:cs typeface="Arial" panose="020B0604020202020204" pitchFamily="34" charset="0"/>
              </a:rPr>
              <a:t>; Dollar General profitably targets families with more modest means </a:t>
            </a:r>
            <a:r>
              <a:rPr lang="ar-SA" altLang="en-US" sz="2600" dirty="0" smtClean="0">
                <a:latin typeface="Arial" panose="020B0604020202020204" pitchFamily="34" charset="0"/>
                <a:cs typeface="Arial" panose="020B0604020202020204" pitchFamily="34" charset="0"/>
              </a:rPr>
              <a:t>متوسطي الدخل</a:t>
            </a:r>
            <a:endParaRPr lang="en-US" altLang="en-US" sz="2600" dirty="0" smtClean="0">
              <a:latin typeface="Arial" panose="020B0604020202020204" pitchFamily="34" charset="0"/>
              <a:cs typeface="Arial" panose="020B0604020202020204" pitchFamily="34" charset="0"/>
            </a:endParaRPr>
          </a:p>
          <a:p>
            <a:pPr marL="60325" lvl="1" indent="0" algn="just">
              <a:spcBef>
                <a:spcPts val="600"/>
              </a:spcBef>
              <a:buClr>
                <a:srgbClr val="007FA3"/>
              </a:buClr>
              <a:buNone/>
            </a:pPr>
            <a:endParaRPr lang="en-US" altLang="en-US" sz="2600" dirty="0" smtClean="0">
              <a:latin typeface="Arial" panose="020B0604020202020204" pitchFamily="34" charset="0"/>
              <a:cs typeface="Arial" panose="020B0604020202020204" pitchFamily="34" charset="0"/>
            </a:endParaRPr>
          </a:p>
          <a:p>
            <a:pPr marL="60325" lvl="1" indent="0" algn="just">
              <a:spcBef>
                <a:spcPts val="600"/>
              </a:spcBef>
              <a:buClr>
                <a:srgbClr val="007FA3"/>
              </a:buClr>
              <a:buNone/>
            </a:pPr>
            <a:r>
              <a:rPr lang="en-US" altLang="en-US" sz="2600" dirty="0" smtClean="0">
                <a:latin typeface="Arial" panose="020B0604020202020204" pitchFamily="34" charset="0"/>
                <a:cs typeface="Arial" panose="020B0604020202020204" pitchFamily="34" charset="0"/>
              </a:rPr>
              <a:t>Ultimately, marketing managers must decide which customers they want to target and on the level, timing, and nature of their demand. Simply put, marketing management is customer management and demand management</a:t>
            </a:r>
          </a:p>
          <a:p>
            <a:pPr marL="60325" lvl="1" indent="0" algn="just">
              <a:spcBef>
                <a:spcPts val="600"/>
              </a:spcBef>
              <a:buClr>
                <a:srgbClr val="007FA3"/>
              </a:buClr>
              <a:buNone/>
            </a:pPr>
            <a:endParaRPr lang="en-US" altLang="en-US" dirty="0" smtClean="0">
              <a:latin typeface="Arial" panose="020B0604020202020204" pitchFamily="34" charset="0"/>
              <a:cs typeface="Arial" panose="020B0604020202020204" pitchFamily="34" charset="0"/>
            </a:endParaRPr>
          </a:p>
          <a:p>
            <a:pPr marL="284163" lvl="1" indent="-223838">
              <a:spcBef>
                <a:spcPts val="600"/>
              </a:spcBef>
              <a:buClr>
                <a:srgbClr val="007FA3"/>
              </a:buClr>
            </a:pPr>
            <a:endParaRPr lang="en-US" altLang="en-US" sz="2200" b="1" dirty="0">
              <a:latin typeface="Arial" panose="020B0604020202020204" pitchFamily="34" charset="0"/>
              <a:cs typeface="Arial" panose="020B0604020202020204" pitchFamily="34" charset="0"/>
            </a:endParaRPr>
          </a:p>
          <a:p>
            <a:pPr marL="60325" lvl="1" indent="0" algn="just">
              <a:spcBef>
                <a:spcPts val="600"/>
              </a:spcBef>
              <a:buClr>
                <a:srgbClr val="007FA3"/>
              </a:buClr>
              <a:buNone/>
            </a:pPr>
            <a:endParaRPr lang="en-US" altLang="en-US" dirty="0" smtClean="0">
              <a:latin typeface="Arial" panose="020B0604020202020204" pitchFamily="34" charset="0"/>
              <a:cs typeface="Arial" panose="020B0604020202020204" pitchFamily="34" charset="0"/>
            </a:endParaRPr>
          </a:p>
          <a:p>
            <a:pPr marL="60325" lvl="1" indent="0" algn="just">
              <a:spcBef>
                <a:spcPts val="600"/>
              </a:spcBef>
              <a:buClr>
                <a:srgbClr val="007FA3"/>
              </a:buClr>
              <a:buNone/>
            </a:pPr>
            <a:endParaRPr lang="en-US" altLang="en-US" dirty="0">
              <a:latin typeface="Arial" panose="020B0604020202020204" pitchFamily="34" charset="0"/>
              <a:cs typeface="Arial" panose="020B0604020202020204" pitchFamily="34" charset="0"/>
            </a:endParaRPr>
          </a:p>
          <a:p>
            <a:pPr lvl="1" indent="-184150">
              <a:spcBef>
                <a:spcPts val="600"/>
              </a:spcBef>
              <a:buClr>
                <a:srgbClr val="007FA3"/>
              </a:buClr>
              <a:buNone/>
            </a:pPr>
            <a:endParaRPr lang="en-US" altLang="en-US" sz="1600" dirty="0">
              <a:latin typeface="Arial" panose="020B0604020202020204" pitchFamily="34" charset="0"/>
              <a:cs typeface="Arial" panose="020B0604020202020204" pitchFamily="34" charset="0"/>
            </a:endParaRPr>
          </a:p>
          <a:p>
            <a:pPr lvl="1" indent="-184150">
              <a:spcBef>
                <a:spcPts val="600"/>
              </a:spcBef>
              <a:buClr>
                <a:srgbClr val="007FA3"/>
              </a:buClr>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5315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7386" y="369663"/>
            <a:ext cx="10268262" cy="616725"/>
          </a:xfrm>
        </p:spPr>
        <p:txBody>
          <a:bodyPr>
            <a:noAutofit/>
          </a:bodyPr>
          <a:lstStyle/>
          <a:p>
            <a:pPr>
              <a:spcBef>
                <a:spcPts val="0"/>
              </a:spcBef>
              <a:buClr>
                <a:srgbClr val="007FA3"/>
              </a:buClr>
              <a:defRPr/>
            </a:pPr>
            <a:r>
              <a:rPr lang="en-US" dirty="0">
                <a:ea typeface="Times New Roman"/>
                <a:cs typeface="Times New Roman"/>
                <a:sym typeface="Times New Roman"/>
              </a:rPr>
              <a:t>Designing a Customer </a:t>
            </a:r>
            <a:r>
              <a:rPr lang="en-US" dirty="0" smtClean="0">
                <a:ea typeface="Times New Roman"/>
                <a:cs typeface="Times New Roman"/>
                <a:sym typeface="Times New Roman"/>
              </a:rPr>
              <a:t>Value-Driven Marketing </a:t>
            </a:r>
            <a:r>
              <a:rPr lang="en-US" dirty="0">
                <a:ea typeface="Times New Roman"/>
                <a:cs typeface="Times New Roman"/>
                <a:sym typeface="Times New Roman"/>
              </a:rPr>
              <a:t>Strategy</a:t>
            </a:r>
          </a:p>
        </p:txBody>
      </p:sp>
      <p:sp>
        <p:nvSpPr>
          <p:cNvPr id="50179" name="Content Placeholder 11"/>
          <p:cNvSpPr txBox="1">
            <a:spLocks noGrp="1"/>
          </p:cNvSpPr>
          <p:nvPr>
            <p:ph idx="1"/>
          </p:nvPr>
        </p:nvSpPr>
        <p:spPr>
          <a:xfrm>
            <a:off x="483079" y="1138687"/>
            <a:ext cx="10990053" cy="5210356"/>
          </a:xfrm>
        </p:spPr>
        <p:txBody>
          <a:bodyPr>
            <a:normAutofit/>
          </a:bodyPr>
          <a:lstStyle/>
          <a:p>
            <a:pPr marL="284163" lvl="1" indent="-223838">
              <a:lnSpc>
                <a:spcPct val="80000"/>
              </a:lnSpc>
              <a:spcBef>
                <a:spcPts val="600"/>
              </a:spcBef>
              <a:buClr>
                <a:srgbClr val="007FA3"/>
              </a:buClr>
            </a:pPr>
            <a:r>
              <a:rPr lang="en-US" altLang="en-US" sz="2600" b="1" dirty="0">
                <a:latin typeface="Arial" panose="020B0604020202020204" pitchFamily="34" charset="0"/>
                <a:cs typeface="Arial" panose="020B0604020202020204" pitchFamily="34" charset="0"/>
              </a:rPr>
              <a:t>How can we best serve these customers (value proposition)?</a:t>
            </a:r>
          </a:p>
          <a:p>
            <a:pPr marL="0" indent="0">
              <a:spcBef>
                <a:spcPts val="1500"/>
              </a:spcBef>
              <a:buClr>
                <a:srgbClr val="007FA3"/>
              </a:buClr>
              <a:buNone/>
            </a:pPr>
            <a:endParaRPr lang="en-US" altLang="en-US" sz="2400" dirty="0" smtClean="0">
              <a:latin typeface="Arial" panose="020B0604020202020204" pitchFamily="34" charset="0"/>
              <a:ea typeface="ヒラギノ角ゴ Pro W3"/>
              <a:cs typeface="ヒラギノ角ゴ Pro W3"/>
            </a:endParaRPr>
          </a:p>
          <a:p>
            <a:pPr marL="0" indent="0">
              <a:spcBef>
                <a:spcPts val="1500"/>
              </a:spcBef>
              <a:buClr>
                <a:srgbClr val="007FA3"/>
              </a:buClr>
              <a:buNone/>
            </a:pPr>
            <a:r>
              <a:rPr lang="en-US" altLang="en-US" sz="2400" dirty="0" smtClean="0">
                <a:latin typeface="Arial" panose="020B0604020202020204" pitchFamily="34" charset="0"/>
                <a:ea typeface="ヒラギノ角ゴ Pro W3"/>
                <a:cs typeface="ヒラギノ角ゴ Pro W3"/>
              </a:rPr>
              <a:t>A </a:t>
            </a:r>
            <a:r>
              <a:rPr lang="en-US" altLang="en-US" sz="2400" dirty="0">
                <a:latin typeface="Arial" panose="020B0604020202020204" pitchFamily="34" charset="0"/>
                <a:ea typeface="ヒラギノ角ゴ Pro W3"/>
                <a:cs typeface="ヒラギノ角ゴ Pro W3"/>
              </a:rPr>
              <a:t>brand’s </a:t>
            </a:r>
            <a:r>
              <a:rPr lang="en-US" altLang="en-US" sz="2400" b="1" dirty="0">
                <a:latin typeface="Arial" panose="020B0604020202020204" pitchFamily="34" charset="0"/>
                <a:ea typeface="ヒラギノ角ゴ Pro W3"/>
                <a:cs typeface="ヒラギノ角ゴ Pro W3"/>
              </a:rPr>
              <a:t>value proposition </a:t>
            </a:r>
            <a:r>
              <a:rPr lang="en-US" altLang="en-US" sz="2400" dirty="0">
                <a:latin typeface="Arial" panose="020B0604020202020204" pitchFamily="34" charset="0"/>
                <a:ea typeface="ヒラギノ角ゴ Pro W3"/>
                <a:cs typeface="ヒラギノ角ゴ Pro W3"/>
              </a:rPr>
              <a:t>is the set of benefits or values it promises to deliver to customers to satisfy their needs</a:t>
            </a:r>
            <a:r>
              <a:rPr lang="en-US" altLang="en-US" sz="2400" dirty="0" smtClean="0">
                <a:latin typeface="Arial" panose="020B0604020202020204" pitchFamily="34" charset="0"/>
                <a:ea typeface="ヒラギノ角ゴ Pro W3"/>
                <a:cs typeface="ヒラギノ角ゴ Pro W3"/>
              </a:rPr>
              <a:t>.</a:t>
            </a:r>
          </a:p>
          <a:p>
            <a:pPr marL="0" indent="0">
              <a:spcBef>
                <a:spcPts val="1500"/>
              </a:spcBef>
              <a:buClr>
                <a:srgbClr val="007FA3"/>
              </a:buClr>
              <a:buNone/>
            </a:pPr>
            <a:r>
              <a:rPr lang="en-US" altLang="en-US" sz="2400" dirty="0">
                <a:latin typeface="Arial" panose="020B0604020202020204" pitchFamily="34" charset="0"/>
                <a:ea typeface="ヒラギノ角ゴ Pro W3"/>
                <a:cs typeface="ヒラギノ角ゴ Pro W3"/>
              </a:rPr>
              <a:t>e.g. </a:t>
            </a:r>
            <a:r>
              <a:rPr lang="en-US" altLang="en-US" sz="2400" dirty="0" smtClean="0">
                <a:latin typeface="Arial" panose="020B0604020202020204" pitchFamily="34" charset="0"/>
                <a:ea typeface="ヒラギノ角ゴ Pro W3"/>
                <a:cs typeface="ヒラギノ角ゴ Pro W3"/>
              </a:rPr>
              <a:t>1- JetBlue </a:t>
            </a:r>
            <a:r>
              <a:rPr lang="en-US" altLang="en-US" sz="2400" dirty="0">
                <a:latin typeface="Arial" panose="020B0604020202020204" pitchFamily="34" charset="0"/>
                <a:ea typeface="ヒラギノ角ゴ Pro W3"/>
                <a:cs typeface="ヒラギノ角ゴ Pro W3"/>
              </a:rPr>
              <a:t>promises to put “You Above All” by bringing “humanity back to travel</a:t>
            </a:r>
            <a:r>
              <a:rPr lang="en-US" altLang="en-US" sz="2400" dirty="0" smtClean="0">
                <a:latin typeface="Arial" panose="020B0604020202020204" pitchFamily="34" charset="0"/>
                <a:ea typeface="ヒラギノ角ゴ Pro W3"/>
                <a:cs typeface="ヒラギノ角ゴ Pro W3"/>
              </a:rPr>
              <a:t>.</a:t>
            </a:r>
          </a:p>
          <a:p>
            <a:pPr marL="0" indent="0">
              <a:spcBef>
                <a:spcPts val="1500"/>
              </a:spcBef>
              <a:buClr>
                <a:srgbClr val="007FA3"/>
              </a:buClr>
              <a:buNone/>
            </a:pPr>
            <a:r>
              <a:rPr lang="en-US" altLang="en-US" sz="2400" dirty="0">
                <a:latin typeface="Arial" panose="020B0604020202020204" pitchFamily="34" charset="0"/>
                <a:ea typeface="ヒラギノ角ゴ Pro W3"/>
                <a:cs typeface="ヒラギノ角ゴ Pro W3"/>
              </a:rPr>
              <a:t>2-Homewood Suites by Hilton wants you   to   “Make  yourself  at   home.” </a:t>
            </a:r>
            <a:endParaRPr lang="en-US" altLang="en-US" sz="2400" dirty="0" smtClean="0">
              <a:latin typeface="Arial" panose="020B0604020202020204" pitchFamily="34" charset="0"/>
              <a:ea typeface="ヒラギノ角ゴ Pro W3"/>
              <a:cs typeface="ヒラギノ角ゴ Pro W3"/>
            </a:endParaRPr>
          </a:p>
          <a:p>
            <a:pPr marL="0" indent="0">
              <a:spcBef>
                <a:spcPts val="1500"/>
              </a:spcBef>
              <a:buClr>
                <a:srgbClr val="007FA3"/>
              </a:buClr>
              <a:buNone/>
            </a:pPr>
            <a:r>
              <a:rPr lang="en-US" altLang="en-US" sz="2400" b="1" dirty="0" smtClean="0">
                <a:latin typeface="Arial" panose="020B0604020202020204" pitchFamily="34" charset="0"/>
                <a:ea typeface="ヒラギノ角ゴ Pro W3"/>
                <a:cs typeface="ヒラギノ角ゴ Pro W3"/>
              </a:rPr>
              <a:t>Note: </a:t>
            </a:r>
            <a:r>
              <a:rPr lang="en-US" altLang="en-US" sz="2400" dirty="0" smtClean="0">
                <a:latin typeface="Arial" panose="020B0604020202020204" pitchFamily="34" charset="0"/>
                <a:ea typeface="ヒラギノ角ゴ Pro W3"/>
                <a:cs typeface="ヒラギノ角ゴ Pro W3"/>
              </a:rPr>
              <a:t>Such </a:t>
            </a:r>
            <a:r>
              <a:rPr lang="en-US" altLang="en-US" sz="2400" dirty="0">
                <a:latin typeface="Arial" panose="020B0604020202020204" pitchFamily="34" charset="0"/>
                <a:ea typeface="ヒラギノ角ゴ Pro W3"/>
                <a:cs typeface="ヒラギノ角ゴ Pro W3"/>
              </a:rPr>
              <a:t>value propositions differentiate one brand from another. They answer the customer’s question: “Why should I buy your brand rather than a </a:t>
            </a:r>
            <a:r>
              <a:rPr lang="en-US" altLang="en-US" sz="2400" dirty="0" smtClean="0">
                <a:latin typeface="Arial" panose="020B0604020202020204" pitchFamily="34" charset="0"/>
                <a:ea typeface="ヒラギノ角ゴ Pro W3"/>
                <a:cs typeface="ヒラギノ角ゴ Pro W3"/>
              </a:rPr>
              <a:t>competitor’s</a:t>
            </a:r>
            <a:r>
              <a:rPr lang="en-US" altLang="en-US" sz="2400" dirty="0">
                <a:latin typeface="Arial" panose="020B0604020202020204" pitchFamily="34" charset="0"/>
                <a:ea typeface="ヒラギノ角ゴ Pro W3"/>
                <a:cs typeface="ヒラギノ角ゴ Pro W3"/>
              </a:rPr>
              <a:t>?” Companies must design strong value </a:t>
            </a:r>
            <a:r>
              <a:rPr lang="en-US" altLang="en-US" sz="2400" dirty="0" smtClean="0">
                <a:latin typeface="Arial" panose="020B0604020202020204" pitchFamily="34" charset="0"/>
                <a:ea typeface="ヒラギノ角ゴ Pro W3"/>
                <a:cs typeface="ヒラギノ角ゴ Pro W3"/>
              </a:rPr>
              <a:t>propositions </a:t>
            </a:r>
            <a:r>
              <a:rPr lang="en-US" altLang="en-US" sz="2400" dirty="0">
                <a:latin typeface="Arial" panose="020B0604020202020204" pitchFamily="34" charset="0"/>
                <a:ea typeface="ヒラギノ角ゴ Pro W3"/>
                <a:cs typeface="ヒラギノ角ゴ Pro W3"/>
              </a:rPr>
              <a:t>that give them the greatest advantage in  their target markets.</a:t>
            </a:r>
          </a:p>
          <a:p>
            <a:pPr marL="0" indent="0">
              <a:lnSpc>
                <a:spcPct val="80000"/>
              </a:lnSpc>
              <a:spcBef>
                <a:spcPts val="1500"/>
              </a:spcBef>
              <a:buClr>
                <a:srgbClr val="007FA3"/>
              </a:buClr>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9968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Production, Product, Selling,Marketing and Societal Marketing Concepts" title="Marketing Management Orientations"/>
          <p:cNvGraphicFramePr>
            <a:graphicFrameLocks noGrp="1"/>
          </p:cNvGraphicFramePr>
          <p:nvPr>
            <p:ph idx="1"/>
            <p:extLst>
              <p:ext uri="{D42A27DB-BD31-4B8C-83A1-F6EECF244321}">
                <p14:modId xmlns:p14="http://schemas.microsoft.com/office/powerpoint/2010/main" val="2327693384"/>
              </p:ext>
            </p:extLst>
          </p:nvPr>
        </p:nvGraphicFramePr>
        <p:xfrm>
          <a:off x="854597" y="1648918"/>
          <a:ext cx="9743449" cy="3886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9704" y="929131"/>
            <a:ext cx="9623528" cy="719787"/>
          </a:xfrm>
        </p:spPr>
        <p:txBody>
          <a:bodyPr>
            <a:normAutofit/>
          </a:bodyPr>
          <a:lstStyle/>
          <a:p>
            <a:pPr>
              <a:defRPr/>
            </a:pPr>
            <a:r>
              <a:rPr lang="en-US" sz="2800" b="1" dirty="0">
                <a:latin typeface="+mn-lt"/>
              </a:rPr>
              <a:t>Marketing Management </a:t>
            </a:r>
            <a:r>
              <a:rPr lang="en-US" sz="2800" b="1" dirty="0" smtClean="0">
                <a:latin typeface="+mn-lt"/>
              </a:rPr>
              <a:t>Orientations</a:t>
            </a:r>
            <a:r>
              <a:rPr lang="ar-SA" sz="2800" b="1" dirty="0" smtClean="0">
                <a:latin typeface="+mn-lt"/>
              </a:rPr>
              <a:t> التوجهات </a:t>
            </a:r>
            <a:endParaRPr lang="en-US" sz="2800" b="1" dirty="0">
              <a:latin typeface="+mn-lt"/>
            </a:endParaRPr>
          </a:p>
        </p:txBody>
      </p:sp>
    </p:spTree>
    <p:extLst>
      <p:ext uri="{BB962C8B-B14F-4D97-AF65-F5344CB8AC3E}">
        <p14:creationId xmlns:p14="http://schemas.microsoft.com/office/powerpoint/2010/main" val="23733812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309" y="155275"/>
            <a:ext cx="11507637" cy="6349042"/>
          </a:xfrm>
        </p:spPr>
        <p:txBody>
          <a:bodyPr>
            <a:normAutofit fontScale="92500" lnSpcReduction="20000"/>
          </a:bodyPr>
          <a:lstStyle/>
          <a:p>
            <a:pPr>
              <a:lnSpc>
                <a:spcPct val="120000"/>
              </a:lnSpc>
            </a:pPr>
            <a:r>
              <a:rPr lang="en-US" dirty="0">
                <a:solidFill>
                  <a:srgbClr val="242021"/>
                </a:solidFill>
                <a:latin typeface="HelveticaNeueLTW1G-Lt"/>
              </a:rPr>
              <a:t>Marketing management can adopt one of five competing</a:t>
            </a:r>
            <a:br>
              <a:rPr lang="en-US" dirty="0">
                <a:solidFill>
                  <a:srgbClr val="242021"/>
                </a:solidFill>
                <a:latin typeface="HelveticaNeueLTW1G-Lt"/>
              </a:rPr>
            </a:br>
            <a:r>
              <a:rPr lang="en-US" dirty="0">
                <a:solidFill>
                  <a:srgbClr val="242021"/>
                </a:solidFill>
                <a:latin typeface="HelveticaNeueLTW1G-Lt"/>
              </a:rPr>
              <a:t>market </a:t>
            </a:r>
            <a:r>
              <a:rPr lang="en-US" dirty="0" smtClean="0">
                <a:solidFill>
                  <a:srgbClr val="242021"/>
                </a:solidFill>
                <a:latin typeface="HelveticaNeueLTW1G-Lt"/>
              </a:rPr>
              <a:t>orientations.</a:t>
            </a:r>
          </a:p>
          <a:p>
            <a:pPr algn="just">
              <a:lnSpc>
                <a:spcPct val="120000"/>
              </a:lnSpc>
            </a:pPr>
            <a:r>
              <a:rPr lang="en-US" sz="2600" dirty="0" smtClean="0">
                <a:solidFill>
                  <a:srgbClr val="242021"/>
                </a:solidFill>
                <a:latin typeface="Arial" panose="020B0604020202020204" pitchFamily="34" charset="0"/>
                <a:cs typeface="Arial" panose="020B0604020202020204" pitchFamily="34" charset="0"/>
              </a:rPr>
              <a:t>The </a:t>
            </a:r>
            <a:r>
              <a:rPr lang="en-US" sz="2600" b="1" i="1" dirty="0">
                <a:solidFill>
                  <a:srgbClr val="242021"/>
                </a:solidFill>
                <a:latin typeface="Arial" panose="020B0604020202020204" pitchFamily="34" charset="0"/>
                <a:cs typeface="Arial" panose="020B0604020202020204" pitchFamily="34" charset="0"/>
              </a:rPr>
              <a:t>production concept </a:t>
            </a:r>
            <a:r>
              <a:rPr lang="en-US" sz="2600" dirty="0">
                <a:solidFill>
                  <a:srgbClr val="242021"/>
                </a:solidFill>
                <a:latin typeface="Arial" panose="020B0604020202020204" pitchFamily="34" charset="0"/>
                <a:cs typeface="Arial" panose="020B0604020202020204" pitchFamily="34" charset="0"/>
              </a:rPr>
              <a:t>holds that management’s task is to improve production efficiency and bring </a:t>
            </a:r>
            <a:r>
              <a:rPr lang="en-US" sz="2600" dirty="0" smtClean="0">
                <a:solidFill>
                  <a:srgbClr val="242021"/>
                </a:solidFill>
                <a:latin typeface="Arial" panose="020B0604020202020204" pitchFamily="34" charset="0"/>
                <a:cs typeface="Arial" panose="020B0604020202020204" pitchFamily="34" charset="0"/>
              </a:rPr>
              <a:t>down prices</a:t>
            </a:r>
            <a:r>
              <a:rPr lang="en-US" sz="2600" dirty="0">
                <a:solidFill>
                  <a:srgbClr val="242021"/>
                </a:solidFill>
                <a:latin typeface="Arial" panose="020B0604020202020204" pitchFamily="34" charset="0"/>
                <a:cs typeface="Arial" panose="020B0604020202020204" pitchFamily="34" charset="0"/>
              </a:rPr>
              <a:t>. The </a:t>
            </a:r>
            <a:r>
              <a:rPr lang="en-US" sz="2600" i="1" dirty="0">
                <a:solidFill>
                  <a:srgbClr val="242021"/>
                </a:solidFill>
                <a:latin typeface="Arial" panose="020B0604020202020204" pitchFamily="34" charset="0"/>
                <a:cs typeface="Arial" panose="020B0604020202020204" pitchFamily="34" charset="0"/>
              </a:rPr>
              <a:t>product concept </a:t>
            </a:r>
            <a:r>
              <a:rPr lang="en-US" sz="2600" dirty="0">
                <a:solidFill>
                  <a:srgbClr val="242021"/>
                </a:solidFill>
                <a:latin typeface="Arial" panose="020B0604020202020204" pitchFamily="34" charset="0"/>
                <a:cs typeface="Arial" panose="020B0604020202020204" pitchFamily="34" charset="0"/>
              </a:rPr>
              <a:t>holds that consumers favor </a:t>
            </a:r>
            <a:r>
              <a:rPr lang="en-US" sz="2600" dirty="0" smtClean="0">
                <a:solidFill>
                  <a:srgbClr val="242021"/>
                </a:solidFill>
                <a:latin typeface="Arial" panose="020B0604020202020204" pitchFamily="34" charset="0"/>
                <a:cs typeface="Arial" panose="020B0604020202020204" pitchFamily="34" charset="0"/>
              </a:rPr>
              <a:t>products that </a:t>
            </a:r>
            <a:r>
              <a:rPr lang="en-US" sz="2600" dirty="0">
                <a:solidFill>
                  <a:srgbClr val="242021"/>
                </a:solidFill>
                <a:latin typeface="Arial" panose="020B0604020202020204" pitchFamily="34" charset="0"/>
                <a:cs typeface="Arial" panose="020B0604020202020204" pitchFamily="34" charset="0"/>
              </a:rPr>
              <a:t>offer the most in quality, performance, and innovative features; thus, little promotional effort is required. </a:t>
            </a:r>
            <a:endParaRPr lang="en-US" sz="2600" dirty="0" smtClean="0">
              <a:solidFill>
                <a:srgbClr val="242021"/>
              </a:solidFill>
              <a:latin typeface="Arial" panose="020B0604020202020204" pitchFamily="34" charset="0"/>
              <a:cs typeface="Arial" panose="020B0604020202020204" pitchFamily="34" charset="0"/>
            </a:endParaRPr>
          </a:p>
          <a:p>
            <a:pPr algn="just">
              <a:lnSpc>
                <a:spcPct val="120000"/>
              </a:lnSpc>
            </a:pPr>
            <a:r>
              <a:rPr lang="en-US" sz="2600" b="1" dirty="0">
                <a:solidFill>
                  <a:srgbClr val="242021"/>
                </a:solidFill>
                <a:latin typeface="Arial" panose="020B0604020202020204" pitchFamily="34" charset="0"/>
                <a:cs typeface="Arial" panose="020B0604020202020204" pitchFamily="34" charset="0"/>
              </a:rPr>
              <a:t>Product concept</a:t>
            </a:r>
            <a:r>
              <a:rPr lang="en-US" sz="2600" dirty="0">
                <a:solidFill>
                  <a:srgbClr val="242021"/>
                </a:solidFill>
                <a:latin typeface="Arial" panose="020B0604020202020204" pitchFamily="34" charset="0"/>
                <a:cs typeface="Arial" panose="020B0604020202020204" pitchFamily="34" charset="0"/>
              </a:rPr>
              <a:t>: Consumers </a:t>
            </a:r>
            <a:r>
              <a:rPr lang="en-US" sz="2600" dirty="0" smtClean="0">
                <a:solidFill>
                  <a:srgbClr val="242021"/>
                </a:solidFill>
                <a:latin typeface="Arial" panose="020B0604020202020204" pitchFamily="34" charset="0"/>
                <a:cs typeface="Arial" panose="020B0604020202020204" pitchFamily="34" charset="0"/>
              </a:rPr>
              <a:t>favor</a:t>
            </a:r>
            <a:r>
              <a:rPr lang="ar-SA" sz="2600" dirty="0" smtClean="0">
                <a:solidFill>
                  <a:srgbClr val="242021"/>
                </a:solidFill>
                <a:latin typeface="Arial" panose="020B0604020202020204" pitchFamily="34" charset="0"/>
                <a:cs typeface="Arial" panose="020B0604020202020204" pitchFamily="34" charset="0"/>
              </a:rPr>
              <a:t> تفضيل-محاباة </a:t>
            </a:r>
            <a:r>
              <a:rPr lang="en-US" sz="2600" dirty="0" smtClean="0">
                <a:solidFill>
                  <a:srgbClr val="242021"/>
                </a:solidFill>
                <a:latin typeface="Arial" panose="020B0604020202020204" pitchFamily="34" charset="0"/>
                <a:cs typeface="Arial" panose="020B0604020202020204" pitchFamily="34" charset="0"/>
              </a:rPr>
              <a:t> </a:t>
            </a:r>
            <a:r>
              <a:rPr lang="en-US" sz="2600" dirty="0">
                <a:solidFill>
                  <a:srgbClr val="242021"/>
                </a:solidFill>
                <a:latin typeface="Arial" panose="020B0604020202020204" pitchFamily="34" charset="0"/>
                <a:cs typeface="Arial" panose="020B0604020202020204" pitchFamily="34" charset="0"/>
              </a:rPr>
              <a:t>products that offer the most quality, performance, and </a:t>
            </a:r>
            <a:r>
              <a:rPr lang="en-US" sz="2600" dirty="0" smtClean="0">
                <a:solidFill>
                  <a:srgbClr val="242021"/>
                </a:solidFill>
                <a:latin typeface="Arial" panose="020B0604020202020204" pitchFamily="34" charset="0"/>
                <a:cs typeface="Arial" panose="020B0604020202020204" pitchFamily="34" charset="0"/>
              </a:rPr>
              <a:t>features. The </a:t>
            </a:r>
            <a:r>
              <a:rPr lang="en-US" sz="2600" dirty="0">
                <a:solidFill>
                  <a:srgbClr val="242021"/>
                </a:solidFill>
                <a:latin typeface="Arial" panose="020B0604020202020204" pitchFamily="34" charset="0"/>
                <a:cs typeface="Arial" panose="020B0604020202020204" pitchFamily="34" charset="0"/>
              </a:rPr>
              <a:t>focus is on continuous product improvements. Product quality and improvement are important parts of most marketing </a:t>
            </a:r>
            <a:r>
              <a:rPr lang="en-US" sz="2600" dirty="0" smtClean="0">
                <a:solidFill>
                  <a:srgbClr val="242021"/>
                </a:solidFill>
                <a:latin typeface="Arial" panose="020B0604020202020204" pitchFamily="34" charset="0"/>
                <a:cs typeface="Arial" panose="020B0604020202020204" pitchFamily="34" charset="0"/>
              </a:rPr>
              <a:t>strategies ample</a:t>
            </a:r>
            <a:r>
              <a:rPr lang="en-US" sz="2600" dirty="0">
                <a:solidFill>
                  <a:srgbClr val="242021"/>
                </a:solidFill>
                <a:latin typeface="Arial" panose="020B0604020202020204" pitchFamily="34" charset="0"/>
                <a:cs typeface="Arial" panose="020B0604020202020204" pitchFamily="34" charset="0"/>
              </a:rPr>
              <a:t>, some manufacturers believe that if they can “build a better mousetrap, the world will beat a path to their doors.” </a:t>
            </a:r>
          </a:p>
          <a:p>
            <a:pPr marL="0" indent="0" algn="just">
              <a:lnSpc>
                <a:spcPct val="120000"/>
              </a:lnSpc>
              <a:buNone/>
            </a:pPr>
            <a:endParaRPr lang="en-US" sz="2600" dirty="0" smtClean="0">
              <a:solidFill>
                <a:srgbClr val="242021"/>
              </a:solidFill>
              <a:latin typeface="Arial" panose="020B0604020202020204" pitchFamily="34" charset="0"/>
              <a:cs typeface="Arial" panose="020B0604020202020204" pitchFamily="34" charset="0"/>
            </a:endParaRPr>
          </a:p>
          <a:p>
            <a:pPr algn="just">
              <a:lnSpc>
                <a:spcPct val="120000"/>
              </a:lnSpc>
            </a:pPr>
            <a:r>
              <a:rPr lang="en-US" sz="2600" dirty="0" smtClean="0">
                <a:solidFill>
                  <a:srgbClr val="242021"/>
                </a:solidFill>
                <a:latin typeface="Arial" panose="020B0604020202020204" pitchFamily="34" charset="0"/>
                <a:cs typeface="Arial" panose="020B0604020202020204" pitchFamily="34" charset="0"/>
              </a:rPr>
              <a:t>The </a:t>
            </a:r>
            <a:r>
              <a:rPr lang="en-US" sz="2600" b="1" i="1" dirty="0">
                <a:solidFill>
                  <a:srgbClr val="242021"/>
                </a:solidFill>
                <a:latin typeface="Arial" panose="020B0604020202020204" pitchFamily="34" charset="0"/>
                <a:cs typeface="Arial" panose="020B0604020202020204" pitchFamily="34" charset="0"/>
              </a:rPr>
              <a:t>selling </a:t>
            </a:r>
            <a:r>
              <a:rPr lang="en-US" sz="2600" b="1" i="1" dirty="0" smtClean="0">
                <a:solidFill>
                  <a:srgbClr val="242021"/>
                </a:solidFill>
                <a:latin typeface="Arial" panose="020B0604020202020204" pitchFamily="34" charset="0"/>
                <a:cs typeface="Arial" panose="020B0604020202020204" pitchFamily="34" charset="0"/>
              </a:rPr>
              <a:t>concept </a:t>
            </a:r>
            <a:r>
              <a:rPr lang="en-US" sz="2600" dirty="0" smtClean="0">
                <a:solidFill>
                  <a:srgbClr val="242021"/>
                </a:solidFill>
                <a:latin typeface="Arial" panose="020B0604020202020204" pitchFamily="34" charset="0"/>
                <a:cs typeface="Arial" panose="020B0604020202020204" pitchFamily="34" charset="0"/>
              </a:rPr>
              <a:t>holds that</a:t>
            </a:r>
            <a:r>
              <a:rPr lang="ar-SA" sz="2600" dirty="0" smtClean="0">
                <a:solidFill>
                  <a:srgbClr val="242021"/>
                </a:solidFill>
                <a:latin typeface="Arial" panose="020B0604020202020204" pitchFamily="34" charset="0"/>
                <a:cs typeface="Arial" panose="020B0604020202020204" pitchFamily="34" charset="0"/>
              </a:rPr>
              <a:t>يشير الى </a:t>
            </a:r>
            <a:r>
              <a:rPr lang="en-US" sz="2600" dirty="0" smtClean="0">
                <a:solidFill>
                  <a:srgbClr val="242021"/>
                </a:solidFill>
                <a:latin typeface="Arial" panose="020B0604020202020204" pitchFamily="34" charset="0"/>
                <a:cs typeface="Arial" panose="020B0604020202020204" pitchFamily="34" charset="0"/>
              </a:rPr>
              <a:t> </a:t>
            </a:r>
            <a:r>
              <a:rPr lang="en-US" sz="2600" dirty="0">
                <a:solidFill>
                  <a:srgbClr val="242021"/>
                </a:solidFill>
                <a:latin typeface="Arial" panose="020B0604020202020204" pitchFamily="34" charset="0"/>
                <a:cs typeface="Arial" panose="020B0604020202020204" pitchFamily="34" charset="0"/>
              </a:rPr>
              <a:t>consumers will not buy enough of an </a:t>
            </a:r>
            <a:r>
              <a:rPr lang="en-US" sz="2600" dirty="0" smtClean="0">
                <a:solidFill>
                  <a:srgbClr val="242021"/>
                </a:solidFill>
                <a:latin typeface="Arial" panose="020B0604020202020204" pitchFamily="34" charset="0"/>
                <a:cs typeface="Arial" panose="020B0604020202020204" pitchFamily="34" charset="0"/>
              </a:rPr>
              <a:t>organization’s products </a:t>
            </a:r>
            <a:r>
              <a:rPr lang="en-US" sz="2600" dirty="0">
                <a:solidFill>
                  <a:srgbClr val="242021"/>
                </a:solidFill>
                <a:latin typeface="Arial" panose="020B0604020202020204" pitchFamily="34" charset="0"/>
                <a:cs typeface="Arial" panose="020B0604020202020204" pitchFamily="34" charset="0"/>
              </a:rPr>
              <a:t>unless it undertakes a large-scale selling and </a:t>
            </a:r>
            <a:r>
              <a:rPr lang="en-US" sz="2600" dirty="0" smtClean="0">
                <a:solidFill>
                  <a:srgbClr val="242021"/>
                </a:solidFill>
                <a:latin typeface="Arial" panose="020B0604020202020204" pitchFamily="34" charset="0"/>
                <a:cs typeface="Arial" panose="020B0604020202020204" pitchFamily="34" charset="0"/>
              </a:rPr>
              <a:t>promotion effort</a:t>
            </a:r>
            <a:r>
              <a:rPr lang="en-US" sz="2600" dirty="0">
                <a:solidFill>
                  <a:srgbClr val="242021"/>
                </a:solidFill>
                <a:latin typeface="Arial" panose="020B0604020202020204" pitchFamily="34" charset="0"/>
                <a:cs typeface="Arial" panose="020B0604020202020204" pitchFamily="34" charset="0"/>
              </a:rPr>
              <a:t>. </a:t>
            </a:r>
            <a:endParaRPr lang="en-US" sz="2600" dirty="0" smtClean="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48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65826"/>
            <a:ext cx="10515600" cy="5711137"/>
          </a:xfrm>
        </p:spPr>
        <p:txBody>
          <a:bodyPr/>
          <a:lstStyle/>
          <a:p>
            <a:pPr lvl="0" algn="just">
              <a:lnSpc>
                <a:spcPct val="120000"/>
              </a:lnSpc>
            </a:pPr>
            <a:r>
              <a:rPr lang="en-US" sz="2400" dirty="0">
                <a:solidFill>
                  <a:srgbClr val="242021"/>
                </a:solidFill>
                <a:latin typeface="Arial" panose="020B0604020202020204" pitchFamily="34" charset="0"/>
                <a:cs typeface="Arial" panose="020B0604020202020204" pitchFamily="34" charset="0"/>
              </a:rPr>
              <a:t>The </a:t>
            </a:r>
            <a:r>
              <a:rPr lang="en-US" sz="2400" b="1" i="1" dirty="0">
                <a:solidFill>
                  <a:srgbClr val="242021"/>
                </a:solidFill>
                <a:latin typeface="Arial" panose="020B0604020202020204" pitchFamily="34" charset="0"/>
                <a:cs typeface="Arial" panose="020B0604020202020204" pitchFamily="34" charset="0"/>
              </a:rPr>
              <a:t>marketing concept </a:t>
            </a:r>
            <a:r>
              <a:rPr lang="en-US" sz="2400" dirty="0">
                <a:solidFill>
                  <a:srgbClr val="242021"/>
                </a:solidFill>
                <a:latin typeface="Arial" panose="020B0604020202020204" pitchFamily="34" charset="0"/>
                <a:cs typeface="Arial" panose="020B0604020202020204" pitchFamily="34" charset="0"/>
              </a:rPr>
              <a:t>holds that achieving organizational</a:t>
            </a:r>
            <a:br>
              <a:rPr lang="en-US" sz="2400" dirty="0">
                <a:solidFill>
                  <a:srgbClr val="242021"/>
                </a:solidFill>
                <a:latin typeface="Arial" panose="020B0604020202020204" pitchFamily="34" charset="0"/>
                <a:cs typeface="Arial" panose="020B0604020202020204" pitchFamily="34" charset="0"/>
              </a:rPr>
            </a:br>
            <a:r>
              <a:rPr lang="en-US" sz="2400" dirty="0">
                <a:solidFill>
                  <a:srgbClr val="242021"/>
                </a:solidFill>
                <a:latin typeface="Arial" panose="020B0604020202020204" pitchFamily="34" charset="0"/>
                <a:cs typeface="Arial" panose="020B0604020202020204" pitchFamily="34" charset="0"/>
              </a:rPr>
              <a:t>goals depends on determining the needs and wants of target markets and delivering the desired satisfactions more effectively and</a:t>
            </a:r>
            <a:br>
              <a:rPr lang="en-US" sz="2400" dirty="0">
                <a:solidFill>
                  <a:srgbClr val="242021"/>
                </a:solidFill>
                <a:latin typeface="Arial" panose="020B0604020202020204" pitchFamily="34" charset="0"/>
                <a:cs typeface="Arial" panose="020B0604020202020204" pitchFamily="34" charset="0"/>
              </a:rPr>
            </a:br>
            <a:r>
              <a:rPr lang="en-US" sz="2400" dirty="0">
                <a:solidFill>
                  <a:srgbClr val="242021"/>
                </a:solidFill>
                <a:latin typeface="Arial" panose="020B0604020202020204" pitchFamily="34" charset="0"/>
                <a:cs typeface="Arial" panose="020B0604020202020204" pitchFamily="34" charset="0"/>
              </a:rPr>
              <a:t>efficiently than competitors do. </a:t>
            </a:r>
          </a:p>
          <a:p>
            <a:pPr lvl="0" algn="just">
              <a:lnSpc>
                <a:spcPct val="120000"/>
              </a:lnSpc>
            </a:pPr>
            <a:r>
              <a:rPr lang="en-US" sz="2400" dirty="0">
                <a:solidFill>
                  <a:srgbClr val="242021"/>
                </a:solidFill>
                <a:latin typeface="Arial" panose="020B0604020202020204" pitchFamily="34" charset="0"/>
                <a:cs typeface="Arial" panose="020B0604020202020204" pitchFamily="34" charset="0"/>
              </a:rPr>
              <a:t>The </a:t>
            </a:r>
            <a:r>
              <a:rPr lang="en-US" sz="2400" b="1" i="1" dirty="0">
                <a:solidFill>
                  <a:srgbClr val="242021"/>
                </a:solidFill>
                <a:latin typeface="Arial" panose="020B0604020202020204" pitchFamily="34" charset="0"/>
                <a:cs typeface="Arial" panose="020B0604020202020204" pitchFamily="34" charset="0"/>
              </a:rPr>
              <a:t>societal marketing </a:t>
            </a:r>
            <a:r>
              <a:rPr lang="en-US" sz="2400" i="1" dirty="0">
                <a:solidFill>
                  <a:srgbClr val="242021"/>
                </a:solidFill>
                <a:latin typeface="Arial" panose="020B0604020202020204" pitchFamily="34" charset="0"/>
                <a:cs typeface="Arial" panose="020B0604020202020204" pitchFamily="34" charset="0"/>
              </a:rPr>
              <a:t>concept </a:t>
            </a:r>
            <a:r>
              <a:rPr lang="en-US" sz="2400" dirty="0">
                <a:solidFill>
                  <a:srgbClr val="242021"/>
                </a:solidFill>
                <a:latin typeface="Arial" panose="020B0604020202020204" pitchFamily="34" charset="0"/>
                <a:cs typeface="Arial" panose="020B0604020202020204" pitchFamily="34" charset="0"/>
              </a:rPr>
              <a:t>holds that generating customer satisfaction </a:t>
            </a:r>
            <a:r>
              <a:rPr lang="en-US" sz="2400" i="1" dirty="0">
                <a:solidFill>
                  <a:srgbClr val="242021"/>
                </a:solidFill>
                <a:latin typeface="Arial" panose="020B0604020202020204" pitchFamily="34" charset="0"/>
                <a:cs typeface="Arial" panose="020B0604020202020204" pitchFamily="34" charset="0"/>
              </a:rPr>
              <a:t>and </a:t>
            </a:r>
            <a:r>
              <a:rPr lang="en-US" sz="2400" dirty="0">
                <a:solidFill>
                  <a:srgbClr val="242021"/>
                </a:solidFill>
                <a:latin typeface="Arial" panose="020B0604020202020204" pitchFamily="34" charset="0"/>
                <a:cs typeface="Arial" panose="020B0604020202020204" pitchFamily="34" charset="0"/>
              </a:rPr>
              <a:t>long-run societal well-being </a:t>
            </a:r>
            <a:r>
              <a:rPr lang="ar-SA" sz="2400" dirty="0" smtClean="0">
                <a:solidFill>
                  <a:srgbClr val="242021"/>
                </a:solidFill>
                <a:latin typeface="Arial" panose="020B0604020202020204" pitchFamily="34" charset="0"/>
                <a:cs typeface="Arial" panose="020B0604020202020204" pitchFamily="34" charset="0"/>
              </a:rPr>
              <a:t>رفاهية</a:t>
            </a:r>
            <a:r>
              <a:rPr lang="en-US" sz="2400" dirty="0" smtClean="0">
                <a:solidFill>
                  <a:srgbClr val="242021"/>
                </a:solidFill>
                <a:latin typeface="Arial" panose="020B0604020202020204" pitchFamily="34" charset="0"/>
                <a:cs typeface="Arial" panose="020B0604020202020204" pitchFamily="34" charset="0"/>
              </a:rPr>
              <a:t>through </a:t>
            </a:r>
            <a:r>
              <a:rPr lang="en-US" sz="2400" dirty="0">
                <a:solidFill>
                  <a:srgbClr val="242021"/>
                </a:solidFill>
                <a:latin typeface="Arial" panose="020B0604020202020204" pitchFamily="34" charset="0"/>
                <a:cs typeface="Arial" panose="020B0604020202020204" pitchFamily="34" charset="0"/>
              </a:rPr>
              <a:t>sustainable marketing strategies is key to both achieving the company’s goals and fulfilling </a:t>
            </a:r>
            <a:r>
              <a:rPr lang="ar-SA" sz="2400" dirty="0" smtClean="0">
                <a:solidFill>
                  <a:srgbClr val="242021"/>
                </a:solidFill>
                <a:latin typeface="Arial" panose="020B0604020202020204" pitchFamily="34" charset="0"/>
                <a:cs typeface="Arial" panose="020B0604020202020204" pitchFamily="34" charset="0"/>
              </a:rPr>
              <a:t>الوفاء-الالتزام</a:t>
            </a:r>
            <a:r>
              <a:rPr lang="en-US" sz="2400" dirty="0" smtClean="0">
                <a:solidFill>
                  <a:srgbClr val="242021"/>
                </a:solidFill>
                <a:latin typeface="Arial" panose="020B0604020202020204" pitchFamily="34" charset="0"/>
                <a:cs typeface="Arial" panose="020B0604020202020204" pitchFamily="34" charset="0"/>
              </a:rPr>
              <a:t>its </a:t>
            </a:r>
            <a:r>
              <a:rPr lang="en-US" sz="2400" dirty="0">
                <a:solidFill>
                  <a:srgbClr val="242021"/>
                </a:solidFill>
                <a:latin typeface="Arial" panose="020B0604020202020204" pitchFamily="34" charset="0"/>
                <a:cs typeface="Arial" panose="020B0604020202020204" pitchFamily="34" charset="0"/>
              </a:rPr>
              <a:t>responsibilities</a:t>
            </a:r>
            <a:r>
              <a:rPr lang="en-US" sz="2400" dirty="0">
                <a:solidFill>
                  <a:prstClr val="black"/>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14036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25959" y="801689"/>
            <a:ext cx="8434387" cy="1095375"/>
          </a:xfrm>
        </p:spPr>
        <p:txBody>
          <a:bodyPr>
            <a:noAutofit/>
          </a:bodyPr>
          <a:lstStyle/>
          <a:p>
            <a:pPr>
              <a:spcBef>
                <a:spcPts val="0"/>
              </a:spcBef>
              <a:buClr>
                <a:srgbClr val="007FA3"/>
              </a:buClr>
              <a:defRPr/>
            </a:pPr>
            <a:r>
              <a:rPr lang="en-US" sz="3600" b="1" dirty="0">
                <a:solidFill>
                  <a:srgbClr val="007FA3"/>
                </a:solidFill>
                <a:ea typeface="Times New Roman"/>
                <a:cs typeface="Times New Roman"/>
                <a:sym typeface="Times New Roman"/>
              </a:rPr>
              <a:t>Designing a Customer Value-Driven Marketing Strategy</a:t>
            </a:r>
          </a:p>
        </p:txBody>
      </p:sp>
      <p:pic>
        <p:nvPicPr>
          <p:cNvPr id="54275" name="Picture 2" descr="Chart contrasts Selling and Marketing concepts."/>
          <p:cNvPicPr>
            <a:picLocks noChangeAspect="1" noChangeArrowheads="1"/>
          </p:cNvPicPr>
          <p:nvPr/>
        </p:nvPicPr>
        <p:blipFill>
          <a:blip r:embed="rId3" cstate="print">
            <a:extLst>
              <a:ext uri="{28A0092B-C50C-407E-A947-70E740481C1C}">
                <a14:useLocalDpi xmlns:a14="http://schemas.microsoft.com/office/drawing/2010/main" val="0"/>
              </a:ext>
            </a:extLst>
          </a:blip>
          <a:srcRect b="17021"/>
          <a:stretch>
            <a:fillRect/>
          </a:stretch>
        </p:blipFill>
        <p:spPr bwMode="auto">
          <a:xfrm>
            <a:off x="1719264" y="2275254"/>
            <a:ext cx="8434387"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469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06098" y="849677"/>
            <a:ext cx="8739187" cy="1096962"/>
          </a:xfrm>
        </p:spPr>
        <p:txBody>
          <a:bodyPr>
            <a:noAutofit/>
          </a:bodyPr>
          <a:lstStyle/>
          <a:p>
            <a:pPr>
              <a:spcBef>
                <a:spcPts val="0"/>
              </a:spcBef>
              <a:buClr>
                <a:srgbClr val="007FA3"/>
              </a:buClr>
              <a:defRPr/>
            </a:pPr>
            <a:r>
              <a:rPr lang="en-US" sz="3600" b="1" dirty="0">
                <a:solidFill>
                  <a:srgbClr val="007FA3"/>
                </a:solidFill>
                <a:ea typeface="Times New Roman"/>
                <a:cs typeface="Times New Roman"/>
                <a:sym typeface="Times New Roman"/>
              </a:rPr>
              <a:t>Designing a Customer Value-Driven Marketing Strategy</a:t>
            </a:r>
          </a:p>
        </p:txBody>
      </p:sp>
      <p:sp>
        <p:nvSpPr>
          <p:cNvPr id="56323" name="Content Placeholder 3"/>
          <p:cNvSpPr txBox="1">
            <a:spLocks noGrp="1" noChangeArrowheads="1"/>
          </p:cNvSpPr>
          <p:nvPr>
            <p:ph type="body" sz="half" idx="1"/>
          </p:nvPr>
        </p:nvSpPr>
        <p:spPr>
          <a:xfrm>
            <a:off x="6844390" y="2411413"/>
            <a:ext cx="3763962" cy="3384550"/>
          </a:xfrm>
        </p:spPr>
        <p:txBody>
          <a:bodyPr/>
          <a:lstStyle/>
          <a:p>
            <a:pPr marL="0" indent="0">
              <a:spcBef>
                <a:spcPts val="1500"/>
              </a:spcBef>
              <a:buClr>
                <a:srgbClr val="007FA3"/>
              </a:buClr>
              <a:buNone/>
            </a:pPr>
            <a:r>
              <a:rPr lang="en-US" altLang="en-US" sz="2400" b="1" dirty="0">
                <a:latin typeface="Arial" panose="020B0604020202020204" pitchFamily="34" charset="0"/>
                <a:ea typeface="ヒラギノ角ゴ Pro W3"/>
                <a:cs typeface="ヒラギノ角ゴ Pro W3"/>
              </a:rPr>
              <a:t>Societal marketing: </a:t>
            </a:r>
          </a:p>
          <a:p>
            <a:pPr marL="0" indent="0">
              <a:spcBef>
                <a:spcPts val="1500"/>
              </a:spcBef>
              <a:buClr>
                <a:srgbClr val="007FA3"/>
              </a:buClr>
              <a:buNone/>
            </a:pPr>
            <a:r>
              <a:rPr lang="en-US" altLang="en-US" sz="2400" dirty="0">
                <a:latin typeface="Arial" panose="020B0604020202020204" pitchFamily="34" charset="0"/>
                <a:ea typeface="ヒラギノ角ゴ Pro W3"/>
                <a:cs typeface="ヒラギノ角ゴ Pro W3"/>
              </a:rPr>
              <a:t>The company’s marketing decisions should consider consumers’ wants, the company’s requirements,  consumers’ long-run interests, and society’s long-run interests.</a:t>
            </a:r>
          </a:p>
        </p:txBody>
      </p:sp>
      <p:pic>
        <p:nvPicPr>
          <p:cNvPr id="56324" name="Picture 3" descr="Chart explains the three considerations underlying the Societal Marketing 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097" y="1946639"/>
            <a:ext cx="5072515" cy="385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98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62497" y="724619"/>
            <a:ext cx="10613035" cy="561872"/>
          </a:xfrm>
        </p:spPr>
        <p:txBody>
          <a:bodyPr>
            <a:noAutofit/>
          </a:bodyPr>
          <a:lstStyle/>
          <a:p>
            <a:pPr>
              <a:spcBef>
                <a:spcPts val="0"/>
              </a:spcBef>
              <a:buClr>
                <a:srgbClr val="007FA3"/>
              </a:buClr>
              <a:defRPr/>
            </a:pPr>
            <a:r>
              <a:rPr lang="en-US" sz="3000" b="1" dirty="0">
                <a:ea typeface="Times New Roman"/>
                <a:cs typeface="Times New Roman"/>
                <a:sym typeface="Times New Roman"/>
              </a:rPr>
              <a:t>Preparing an Integrated Marketing Plan and Program</a:t>
            </a:r>
          </a:p>
        </p:txBody>
      </p:sp>
      <p:sp>
        <p:nvSpPr>
          <p:cNvPr id="58371" name="Content Placeholder 3"/>
          <p:cNvSpPr txBox="1">
            <a:spLocks noGrp="1" noChangeArrowheads="1"/>
          </p:cNvSpPr>
          <p:nvPr>
            <p:ph idx="1"/>
          </p:nvPr>
        </p:nvSpPr>
        <p:spPr>
          <a:xfrm>
            <a:off x="341333" y="1873087"/>
            <a:ext cx="11200417" cy="3803094"/>
          </a:xfrm>
        </p:spPr>
        <p:txBody>
          <a:bodyPr>
            <a:noAutofit/>
          </a:bodyPr>
          <a:lstStyle/>
          <a:p>
            <a:pPr marL="558800" indent="-457200">
              <a:spcBef>
                <a:spcPts val="1500"/>
              </a:spcBef>
              <a:buClr>
                <a:srgbClr val="007FA3"/>
              </a:buClr>
              <a:buFont typeface="+mj-lt"/>
              <a:buAutoNum type="arabicParenR"/>
            </a:pPr>
            <a:r>
              <a:rPr lang="en-US" altLang="en-US" sz="2400" dirty="0" smtClean="0">
                <a:latin typeface="Arial" panose="020B0604020202020204" pitchFamily="34" charset="0"/>
                <a:cs typeface="Arial" panose="020B0604020202020204" pitchFamily="34" charset="0"/>
              </a:rPr>
              <a:t>The company’s marketing strategy outlines which customers it will serve and how it will create.</a:t>
            </a:r>
          </a:p>
          <a:p>
            <a:pPr marL="558800" indent="-457200">
              <a:spcBef>
                <a:spcPts val="1500"/>
              </a:spcBef>
              <a:buClr>
                <a:srgbClr val="007FA3"/>
              </a:buClr>
              <a:buFont typeface="+mj-lt"/>
              <a:buAutoNum type="arabicParenR"/>
            </a:pPr>
            <a:r>
              <a:rPr lang="en-US" altLang="en-US" sz="2400" dirty="0" smtClean="0">
                <a:latin typeface="Arial" panose="020B0604020202020204" pitchFamily="34" charset="0"/>
                <a:cs typeface="Arial" panose="020B0604020202020204" pitchFamily="34" charset="0"/>
              </a:rPr>
              <a:t>The marketer develops an integrated marketing program that will actually deliver the intended value to target customers value for these customers.</a:t>
            </a:r>
          </a:p>
          <a:p>
            <a:pPr marL="558800" indent="-457200">
              <a:spcBef>
                <a:spcPts val="1500"/>
              </a:spcBef>
              <a:buClr>
                <a:srgbClr val="007FA3"/>
              </a:buClr>
              <a:buFont typeface="+mj-lt"/>
              <a:buAutoNum type="arabicParenR"/>
            </a:pPr>
            <a:r>
              <a:rPr lang="en-US" altLang="en-US" sz="2400" dirty="0" smtClean="0">
                <a:latin typeface="Arial" panose="020B0604020202020204" pitchFamily="34" charset="0"/>
                <a:cs typeface="Arial" panose="020B0604020202020204" pitchFamily="34" charset="0"/>
              </a:rPr>
              <a:t>The marketing program builds customer relationships by transforming the marketing strategy into action</a:t>
            </a:r>
          </a:p>
          <a:p>
            <a:pPr marL="558800" indent="-457200">
              <a:spcBef>
                <a:spcPts val="1500"/>
              </a:spcBef>
              <a:buClr>
                <a:srgbClr val="007FA3"/>
              </a:buClr>
              <a:buFont typeface="+mj-lt"/>
              <a:buAutoNum type="arabicParenR"/>
            </a:pPr>
            <a:r>
              <a:rPr lang="en-US" altLang="en-US" sz="2400" dirty="0" smtClean="0">
                <a:latin typeface="Arial" panose="020B0604020202020204" pitchFamily="34" charset="0"/>
                <a:cs typeface="Arial" panose="020B0604020202020204" pitchFamily="34" charset="0"/>
              </a:rPr>
              <a:t>It consists </a:t>
            </a:r>
            <a:r>
              <a:rPr lang="ar-SA" altLang="en-US" sz="2400" dirty="0" smtClean="0">
                <a:latin typeface="Arial" panose="020B0604020202020204" pitchFamily="34" charset="0"/>
                <a:cs typeface="Arial" panose="020B0604020202020204" pitchFamily="34" charset="0"/>
              </a:rPr>
              <a:t>تتألف</a:t>
            </a:r>
            <a:r>
              <a:rPr lang="en-US" altLang="en-US" sz="2400" dirty="0" smtClean="0">
                <a:latin typeface="Arial" panose="020B0604020202020204" pitchFamily="34" charset="0"/>
                <a:cs typeface="Arial" panose="020B0604020202020204" pitchFamily="34" charset="0"/>
              </a:rPr>
              <a:t>of the firm’s </a:t>
            </a:r>
            <a:r>
              <a:rPr lang="en-US" altLang="en-US" sz="2400" b="1" i="1" dirty="0" smtClean="0">
                <a:latin typeface="Arial" panose="020B0604020202020204" pitchFamily="34" charset="0"/>
                <a:cs typeface="Arial" panose="020B0604020202020204" pitchFamily="34" charset="0"/>
              </a:rPr>
              <a:t>marketing mix</a:t>
            </a:r>
            <a:r>
              <a:rPr lang="en-US" altLang="en-US" sz="2400" dirty="0" smtClean="0">
                <a:latin typeface="Arial" panose="020B0604020202020204" pitchFamily="34" charset="0"/>
                <a:cs typeface="Arial" panose="020B0604020202020204" pitchFamily="34" charset="0"/>
              </a:rPr>
              <a:t>, the set of marketing tools the firm uses to implement its marketing strategy</a:t>
            </a:r>
          </a:p>
        </p:txBody>
      </p:sp>
    </p:spTree>
    <p:extLst>
      <p:ext uri="{BB962C8B-B14F-4D97-AF65-F5344CB8AC3E}">
        <p14:creationId xmlns:p14="http://schemas.microsoft.com/office/powerpoint/2010/main" val="21724094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689548" y="895351"/>
            <a:ext cx="8186738" cy="543706"/>
          </a:xfrm>
        </p:spPr>
        <p:txBody>
          <a:bodyPr>
            <a:noAutofit/>
          </a:bodyPr>
          <a:lstStyle/>
          <a:p>
            <a:pPr>
              <a:spcBef>
                <a:spcPts val="0"/>
              </a:spcBef>
              <a:buClr>
                <a:srgbClr val="007FA3"/>
              </a:buClr>
              <a:defRPr/>
            </a:pPr>
            <a:r>
              <a:rPr lang="en-US" sz="3600" b="1" dirty="0">
                <a:ea typeface="Times New Roman"/>
                <a:cs typeface="Times New Roman"/>
                <a:sym typeface="Times New Roman"/>
              </a:rPr>
              <a:t>Learning Objectives</a:t>
            </a:r>
          </a:p>
        </p:txBody>
      </p:sp>
      <p:sp>
        <p:nvSpPr>
          <p:cNvPr id="25603" name="Content Placeholder2"/>
          <p:cNvSpPr txBox="1">
            <a:spLocks noGrp="1" noChangeArrowheads="1"/>
          </p:cNvSpPr>
          <p:nvPr>
            <p:ph idx="1"/>
          </p:nvPr>
        </p:nvSpPr>
        <p:spPr>
          <a:xfrm>
            <a:off x="689548" y="1607954"/>
            <a:ext cx="10658006" cy="4499547"/>
          </a:xfrm>
        </p:spPr>
        <p:txBody>
          <a:bodyPr>
            <a:normAutofit lnSpcReduction="10000"/>
          </a:bodyPr>
          <a:lstStyle/>
          <a:p>
            <a:pPr marL="0" indent="0">
              <a:spcBef>
                <a:spcPts val="1500"/>
              </a:spcBef>
              <a:buClr>
                <a:srgbClr val="007FA3"/>
              </a:buClr>
              <a:buNone/>
            </a:pPr>
            <a:r>
              <a:rPr lang="en-US" altLang="en-US" sz="2600" b="1" dirty="0">
                <a:latin typeface="Arial" panose="020B0604020202020204" pitchFamily="34" charset="0"/>
                <a:cs typeface="Arial" panose="020B0604020202020204" pitchFamily="34" charset="0"/>
              </a:rPr>
              <a:t>1-1</a:t>
            </a:r>
            <a:r>
              <a:rPr lang="en-US" altLang="en-US" sz="1600" b="1" dirty="0">
                <a:solidFill>
                  <a:srgbClr val="4472C4"/>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Define marketing and outline the steps in the marketing process.</a:t>
            </a:r>
          </a:p>
          <a:p>
            <a:pPr marL="465138" indent="-465138">
              <a:spcBef>
                <a:spcPts val="1500"/>
              </a:spcBef>
              <a:buClr>
                <a:srgbClr val="007FA3"/>
              </a:buClr>
              <a:buNone/>
            </a:pPr>
            <a:r>
              <a:rPr lang="en-US" altLang="en-US" sz="2400" b="1" dirty="0">
                <a:latin typeface="Arial" panose="020B0604020202020204" pitchFamily="34" charset="0"/>
                <a:cs typeface="Arial" panose="020B0604020202020204" pitchFamily="34" charset="0"/>
              </a:rPr>
              <a:t>1-2   </a:t>
            </a:r>
            <a:r>
              <a:rPr lang="en-US" altLang="en-US" sz="2400" dirty="0">
                <a:latin typeface="Arial" panose="020B0604020202020204" pitchFamily="34" charset="0"/>
                <a:cs typeface="Arial" panose="020B0604020202020204" pitchFamily="34" charset="0"/>
              </a:rPr>
              <a:t>Explain the importance of understanding the marketplace </a:t>
            </a:r>
            <a:r>
              <a:rPr lang="en-US" altLang="en-US" sz="2400" dirty="0" smtClean="0">
                <a:latin typeface="Arial" panose="020B0604020202020204" pitchFamily="34" charset="0"/>
                <a:cs typeface="Arial" panose="020B0604020202020204" pitchFamily="34" charset="0"/>
              </a:rPr>
              <a:t>and customers </a:t>
            </a:r>
            <a:r>
              <a:rPr lang="en-US" altLang="en-US" sz="2400" dirty="0">
                <a:latin typeface="Arial" panose="020B0604020202020204" pitchFamily="34" charset="0"/>
                <a:cs typeface="Arial" panose="020B0604020202020204" pitchFamily="34" charset="0"/>
              </a:rPr>
              <a:t>and identify the five core marketplace concepts.</a:t>
            </a:r>
          </a:p>
          <a:p>
            <a:pPr marL="465138" indent="-465138">
              <a:spcBef>
                <a:spcPts val="1500"/>
              </a:spcBef>
              <a:buClr>
                <a:srgbClr val="007FA3"/>
              </a:buClr>
              <a:buNone/>
            </a:pPr>
            <a:r>
              <a:rPr lang="en-US" altLang="en-US" sz="2400" b="1" dirty="0">
                <a:latin typeface="Arial" panose="020B0604020202020204" pitchFamily="34" charset="0"/>
                <a:cs typeface="Arial" panose="020B0604020202020204" pitchFamily="34" charset="0"/>
              </a:rPr>
              <a:t>1-3   </a:t>
            </a:r>
            <a:r>
              <a:rPr lang="en-US" altLang="en-US" sz="2400" dirty="0">
                <a:latin typeface="Arial" panose="020B0604020202020204" pitchFamily="34" charset="0"/>
                <a:cs typeface="Arial" panose="020B0604020202020204" pitchFamily="34" charset="0"/>
              </a:rPr>
              <a:t>Identify the key elements of a customer-driven marketing </a:t>
            </a:r>
            <a:r>
              <a:rPr lang="en-US" altLang="en-US" sz="2400" dirty="0" smtClean="0">
                <a:latin typeface="Arial" panose="020B0604020202020204" pitchFamily="34" charset="0"/>
                <a:cs typeface="Arial" panose="020B0604020202020204" pitchFamily="34" charset="0"/>
              </a:rPr>
              <a:t>strategy and </a:t>
            </a:r>
            <a:r>
              <a:rPr lang="en-US" altLang="en-US" sz="2400" dirty="0">
                <a:latin typeface="Arial" panose="020B0604020202020204" pitchFamily="34" charset="0"/>
                <a:cs typeface="Arial" panose="020B0604020202020204" pitchFamily="34" charset="0"/>
              </a:rPr>
              <a:t>discuss the marketing management orientations that </a:t>
            </a:r>
            <a:r>
              <a:rPr lang="en-US" altLang="en-US" sz="2400" dirty="0" smtClean="0">
                <a:latin typeface="Arial" panose="020B0604020202020204" pitchFamily="34" charset="0"/>
                <a:cs typeface="Arial" panose="020B0604020202020204" pitchFamily="34" charset="0"/>
              </a:rPr>
              <a:t>guide marketing </a:t>
            </a:r>
            <a:r>
              <a:rPr lang="en-US" altLang="en-US" sz="2400" dirty="0">
                <a:latin typeface="Arial" panose="020B0604020202020204" pitchFamily="34" charset="0"/>
                <a:cs typeface="Arial" panose="020B0604020202020204" pitchFamily="34" charset="0"/>
              </a:rPr>
              <a:t>strategy.</a:t>
            </a:r>
          </a:p>
          <a:p>
            <a:pPr marL="465138" indent="-465138">
              <a:spcBef>
                <a:spcPts val="1500"/>
              </a:spcBef>
              <a:buClr>
                <a:srgbClr val="007FA3"/>
              </a:buClr>
              <a:buNone/>
            </a:pPr>
            <a:r>
              <a:rPr lang="en-US" altLang="en-US" sz="2400" b="1" dirty="0">
                <a:latin typeface="Arial" panose="020B0604020202020204" pitchFamily="34" charset="0"/>
                <a:cs typeface="Arial" panose="020B0604020202020204" pitchFamily="34" charset="0"/>
              </a:rPr>
              <a:t>1-4   </a:t>
            </a:r>
            <a:r>
              <a:rPr lang="en-US" altLang="en-US" sz="2400" dirty="0">
                <a:latin typeface="Arial" panose="020B0604020202020204" pitchFamily="34" charset="0"/>
                <a:cs typeface="Arial" panose="020B0604020202020204" pitchFamily="34" charset="0"/>
              </a:rPr>
              <a:t>Discuss customer relationship management and identify </a:t>
            </a:r>
            <a:r>
              <a:rPr lang="en-US" altLang="en-US" sz="2400" dirty="0" smtClean="0">
                <a:latin typeface="Arial" panose="020B0604020202020204" pitchFamily="34" charset="0"/>
                <a:cs typeface="Arial" panose="020B0604020202020204" pitchFamily="34" charset="0"/>
              </a:rPr>
              <a:t>strategies for </a:t>
            </a:r>
            <a:r>
              <a:rPr lang="en-US" altLang="en-US" sz="2400" dirty="0">
                <a:latin typeface="Arial" panose="020B0604020202020204" pitchFamily="34" charset="0"/>
                <a:cs typeface="Arial" panose="020B0604020202020204" pitchFamily="34" charset="0"/>
              </a:rPr>
              <a:t>creating value </a:t>
            </a:r>
            <a:r>
              <a:rPr lang="en-US" altLang="en-US" sz="2400" i="1" dirty="0">
                <a:latin typeface="Arial" panose="020B0604020202020204" pitchFamily="34" charset="0"/>
                <a:cs typeface="Arial" panose="020B0604020202020204" pitchFamily="34" charset="0"/>
              </a:rPr>
              <a:t>for</a:t>
            </a:r>
            <a:r>
              <a:rPr lang="en-US" altLang="en-US" sz="2400" dirty="0">
                <a:latin typeface="Arial" panose="020B0604020202020204" pitchFamily="34" charset="0"/>
                <a:cs typeface="Arial" panose="020B0604020202020204" pitchFamily="34" charset="0"/>
              </a:rPr>
              <a:t> customers and capturing value </a:t>
            </a:r>
            <a:r>
              <a:rPr lang="en-US" altLang="en-US" sz="2400" i="1" dirty="0">
                <a:latin typeface="Arial" panose="020B0604020202020204" pitchFamily="34" charset="0"/>
                <a:cs typeface="Arial" panose="020B0604020202020204" pitchFamily="34" charset="0"/>
              </a:rPr>
              <a:t>from</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customers in </a:t>
            </a:r>
            <a:r>
              <a:rPr lang="en-US" altLang="en-US" sz="2400" dirty="0">
                <a:latin typeface="Arial" panose="020B0604020202020204" pitchFamily="34" charset="0"/>
                <a:cs typeface="Arial" panose="020B0604020202020204" pitchFamily="34" charset="0"/>
              </a:rPr>
              <a:t>return.</a:t>
            </a:r>
          </a:p>
          <a:p>
            <a:pPr marL="465138" indent="-465138">
              <a:spcBef>
                <a:spcPts val="1500"/>
              </a:spcBef>
              <a:buClr>
                <a:srgbClr val="007FA3"/>
              </a:buClr>
              <a:buNone/>
            </a:pPr>
            <a:r>
              <a:rPr lang="en-US" altLang="en-US" sz="2400" b="1" dirty="0">
                <a:latin typeface="Arial" panose="020B0604020202020204" pitchFamily="34" charset="0"/>
                <a:cs typeface="Arial" panose="020B0604020202020204" pitchFamily="34" charset="0"/>
              </a:rPr>
              <a:t>1-5   </a:t>
            </a:r>
            <a:r>
              <a:rPr lang="en-US" altLang="en-US" sz="2400" dirty="0">
                <a:latin typeface="Arial" panose="020B0604020202020204" pitchFamily="34" charset="0"/>
                <a:cs typeface="Arial" panose="020B0604020202020204" pitchFamily="34" charset="0"/>
              </a:rPr>
              <a:t>Describe the major trends and forces that are changing the </a:t>
            </a:r>
            <a:r>
              <a:rPr lang="en-US" altLang="en-US" sz="2400" dirty="0" smtClean="0">
                <a:latin typeface="Arial" panose="020B0604020202020204" pitchFamily="34" charset="0"/>
                <a:cs typeface="Arial" panose="020B0604020202020204" pitchFamily="34" charset="0"/>
              </a:rPr>
              <a:t>marketing landscape </a:t>
            </a:r>
            <a:r>
              <a:rPr lang="en-US" altLang="en-US" sz="2400" dirty="0">
                <a:latin typeface="Arial" panose="020B0604020202020204" pitchFamily="34" charset="0"/>
                <a:cs typeface="Arial" panose="020B0604020202020204" pitchFamily="34" charset="0"/>
              </a:rPr>
              <a:t>in this age of relationships.</a:t>
            </a:r>
          </a:p>
          <a:p>
            <a:pPr marL="0" indent="0">
              <a:spcBef>
                <a:spcPts val="1500"/>
              </a:spcBef>
              <a:buClr>
                <a:srgbClr val="007FA3"/>
              </a:buClr>
              <a:buNone/>
            </a:pPr>
            <a:endParaRPr lang="en-US" altLang="en-US"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7595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3"/>
          <p:cNvSpPr txBox="1">
            <a:spLocks noGrp="1" noChangeArrowheads="1"/>
          </p:cNvSpPr>
          <p:nvPr>
            <p:ph idx="1"/>
          </p:nvPr>
        </p:nvSpPr>
        <p:spPr>
          <a:xfrm>
            <a:off x="408128" y="1198359"/>
            <a:ext cx="11185774" cy="4838969"/>
          </a:xfrm>
        </p:spPr>
        <p:txBody>
          <a:bodyPr>
            <a:normAutofit fontScale="25000" lnSpcReduction="20000"/>
          </a:bodyPr>
          <a:lstStyle/>
          <a:p>
            <a:pPr marL="0" indent="0">
              <a:lnSpc>
                <a:spcPct val="110000"/>
              </a:lnSpc>
              <a:spcBef>
                <a:spcPts val="1500"/>
              </a:spcBef>
              <a:buClr>
                <a:srgbClr val="007FA3"/>
              </a:buClr>
              <a:buNone/>
            </a:pPr>
            <a:r>
              <a:rPr lang="en-US" altLang="en-US" sz="9600" dirty="0">
                <a:latin typeface="Arial" panose="020B0604020202020204" pitchFamily="34" charset="0"/>
                <a:cs typeface="Arial" panose="020B0604020202020204" pitchFamily="34" charset="0"/>
              </a:rPr>
              <a:t>The major marketing mix tools are classified into four broad groups, called the </a:t>
            </a:r>
            <a:r>
              <a:rPr lang="en-US" altLang="en-US" sz="9600" b="1" i="1" dirty="0">
                <a:latin typeface="Arial" panose="020B0604020202020204" pitchFamily="34" charset="0"/>
                <a:cs typeface="Arial" panose="020B0604020202020204" pitchFamily="34" charset="0"/>
              </a:rPr>
              <a:t>four </a:t>
            </a:r>
            <a:r>
              <a:rPr lang="en-US" altLang="en-US" sz="9600" b="1" i="1" dirty="0" smtClean="0">
                <a:latin typeface="Arial" panose="020B0604020202020204" pitchFamily="34" charset="0"/>
                <a:cs typeface="Arial" panose="020B0604020202020204" pitchFamily="34" charset="0"/>
              </a:rPr>
              <a:t>Ps</a:t>
            </a:r>
            <a:r>
              <a:rPr lang="en-US" altLang="en-US" sz="9600" dirty="0">
                <a:latin typeface="Arial" panose="020B0604020202020204" pitchFamily="34" charset="0"/>
                <a:cs typeface="Arial" panose="020B0604020202020204" pitchFamily="34" charset="0"/>
              </a:rPr>
              <a:t> </a:t>
            </a:r>
            <a:r>
              <a:rPr lang="en-US" altLang="en-US" sz="9600" dirty="0" smtClean="0">
                <a:latin typeface="Arial" panose="020B0604020202020204" pitchFamily="34" charset="0"/>
                <a:cs typeface="Arial" panose="020B0604020202020204" pitchFamily="34" charset="0"/>
              </a:rPr>
              <a:t>of marketing:</a:t>
            </a:r>
          </a:p>
          <a:p>
            <a:pPr marL="0" indent="0">
              <a:lnSpc>
                <a:spcPct val="110000"/>
              </a:lnSpc>
              <a:spcBef>
                <a:spcPts val="1500"/>
              </a:spcBef>
              <a:buClr>
                <a:srgbClr val="007FA3"/>
              </a:buClr>
              <a:buNone/>
            </a:pPr>
            <a:r>
              <a:rPr lang="en-US" altLang="en-US" sz="9600" dirty="0" smtClean="0">
                <a:latin typeface="Arial" panose="020B0604020202020204" pitchFamily="34" charset="0"/>
                <a:cs typeface="Arial" panose="020B0604020202020204" pitchFamily="34" charset="0"/>
              </a:rPr>
              <a:t>1-</a:t>
            </a:r>
            <a:r>
              <a:rPr lang="en-US" altLang="en-US" sz="9600" b="1" i="1" dirty="0" smtClean="0">
                <a:latin typeface="Arial" panose="020B0604020202020204" pitchFamily="34" charset="0"/>
                <a:cs typeface="Arial" panose="020B0604020202020204" pitchFamily="34" charset="0"/>
              </a:rPr>
              <a:t>Product</a:t>
            </a:r>
            <a:r>
              <a:rPr lang="en-US" altLang="en-US" sz="9600" dirty="0">
                <a:latin typeface="Arial" panose="020B0604020202020204" pitchFamily="34" charset="0"/>
                <a:cs typeface="Arial" panose="020B0604020202020204" pitchFamily="34" charset="0"/>
              </a:rPr>
              <a:t>: Firm must first create a need-satisfying market offering</a:t>
            </a:r>
          </a:p>
          <a:p>
            <a:pPr marL="0" indent="0">
              <a:lnSpc>
                <a:spcPct val="110000"/>
              </a:lnSpc>
              <a:spcBef>
                <a:spcPts val="1500"/>
              </a:spcBef>
              <a:buClr>
                <a:srgbClr val="007FA3"/>
              </a:buClr>
              <a:buNone/>
            </a:pPr>
            <a:r>
              <a:rPr lang="en-US" altLang="en-US" sz="9600" dirty="0" smtClean="0">
                <a:latin typeface="Arial" panose="020B0604020202020204" pitchFamily="34" charset="0"/>
                <a:cs typeface="Arial" panose="020B0604020202020204" pitchFamily="34" charset="0"/>
              </a:rPr>
              <a:t>2-</a:t>
            </a:r>
            <a:r>
              <a:rPr lang="en-US" altLang="en-US" sz="9600" b="1" i="1" dirty="0" smtClean="0">
                <a:latin typeface="Arial" panose="020B0604020202020204" pitchFamily="34" charset="0"/>
                <a:cs typeface="Arial" panose="020B0604020202020204" pitchFamily="34" charset="0"/>
              </a:rPr>
              <a:t>Price</a:t>
            </a:r>
            <a:r>
              <a:rPr lang="en-US" altLang="en-US" sz="9600" dirty="0">
                <a:latin typeface="Arial" panose="020B0604020202020204" pitchFamily="34" charset="0"/>
                <a:cs typeface="Arial" panose="020B0604020202020204" pitchFamily="34" charset="0"/>
              </a:rPr>
              <a:t>: Firm must then decide how much it will charge for the offering promotion</a:t>
            </a:r>
          </a:p>
          <a:p>
            <a:pPr marL="0" indent="0">
              <a:lnSpc>
                <a:spcPct val="110000"/>
              </a:lnSpc>
              <a:spcBef>
                <a:spcPts val="1500"/>
              </a:spcBef>
              <a:buClr>
                <a:srgbClr val="007FA3"/>
              </a:buClr>
              <a:buNone/>
            </a:pPr>
            <a:r>
              <a:rPr lang="en-US" altLang="en-US" sz="9600" dirty="0" smtClean="0">
                <a:latin typeface="Arial" panose="020B0604020202020204" pitchFamily="34" charset="0"/>
                <a:cs typeface="Arial" panose="020B0604020202020204" pitchFamily="34" charset="0"/>
              </a:rPr>
              <a:t>3-</a:t>
            </a:r>
            <a:r>
              <a:rPr lang="en-US" altLang="en-US" sz="9600" b="1" i="1" dirty="0" smtClean="0">
                <a:latin typeface="Arial" panose="020B0604020202020204" pitchFamily="34" charset="0"/>
                <a:cs typeface="Arial" panose="020B0604020202020204" pitchFamily="34" charset="0"/>
              </a:rPr>
              <a:t>Place</a:t>
            </a:r>
            <a:r>
              <a:rPr lang="en-US" altLang="en-US" sz="9600" dirty="0">
                <a:latin typeface="Arial" panose="020B0604020202020204" pitchFamily="34" charset="0"/>
                <a:cs typeface="Arial" panose="020B0604020202020204" pitchFamily="34" charset="0"/>
              </a:rPr>
              <a:t>:  How it will make the offering available to target consumers.</a:t>
            </a:r>
          </a:p>
          <a:p>
            <a:pPr marL="0" indent="0">
              <a:lnSpc>
                <a:spcPct val="110000"/>
              </a:lnSpc>
              <a:spcBef>
                <a:spcPts val="1500"/>
              </a:spcBef>
              <a:buClr>
                <a:srgbClr val="007FA3"/>
              </a:buClr>
              <a:buNone/>
            </a:pPr>
            <a:r>
              <a:rPr lang="en-US" altLang="en-US" sz="9600" dirty="0" smtClean="0">
                <a:latin typeface="Arial" panose="020B0604020202020204" pitchFamily="34" charset="0"/>
                <a:cs typeface="Arial" panose="020B0604020202020204" pitchFamily="34" charset="0"/>
              </a:rPr>
              <a:t>4-</a:t>
            </a:r>
            <a:r>
              <a:rPr lang="en-US" altLang="en-US" sz="9600" b="1" i="1" dirty="0" smtClean="0">
                <a:latin typeface="Arial" panose="020B0604020202020204" pitchFamily="34" charset="0"/>
                <a:cs typeface="Arial" panose="020B0604020202020204" pitchFamily="34" charset="0"/>
              </a:rPr>
              <a:t>Promotion</a:t>
            </a:r>
            <a:r>
              <a:rPr lang="en-US" altLang="en-US" sz="9600" dirty="0" smtClean="0">
                <a:latin typeface="Arial" panose="020B0604020202020204" pitchFamily="34" charset="0"/>
                <a:cs typeface="Arial" panose="020B0604020202020204" pitchFamily="34" charset="0"/>
              </a:rPr>
              <a:t>: </a:t>
            </a:r>
            <a:r>
              <a:rPr lang="en-US" altLang="en-US" sz="9600" dirty="0">
                <a:latin typeface="Arial" panose="020B0604020202020204" pitchFamily="34" charset="0"/>
                <a:cs typeface="Arial" panose="020B0604020202020204" pitchFamily="34" charset="0"/>
              </a:rPr>
              <a:t>Firm must engage target consumers, communicate about the offering, and persuade consumers of the offer’s merits.</a:t>
            </a:r>
          </a:p>
          <a:p>
            <a:pPr marL="0" indent="0">
              <a:lnSpc>
                <a:spcPct val="110000"/>
              </a:lnSpc>
              <a:spcBef>
                <a:spcPts val="1500"/>
              </a:spcBef>
              <a:buClr>
                <a:srgbClr val="007FA3"/>
              </a:buClr>
              <a:buNone/>
            </a:pPr>
            <a:r>
              <a:rPr lang="en-US" altLang="en-US" sz="9600" b="1" dirty="0">
                <a:latin typeface="Arial" panose="020B0604020202020204" pitchFamily="34" charset="0"/>
                <a:cs typeface="Arial" panose="020B0604020202020204" pitchFamily="34" charset="0"/>
              </a:rPr>
              <a:t>Note: </a:t>
            </a:r>
            <a:r>
              <a:rPr lang="en-US" altLang="en-US" sz="9600" dirty="0">
                <a:latin typeface="Arial" panose="020B0604020202020204" pitchFamily="34" charset="0"/>
                <a:cs typeface="Arial" panose="020B0604020202020204" pitchFamily="34" charset="0"/>
              </a:rPr>
              <a:t>The firm must blend </a:t>
            </a:r>
            <a:r>
              <a:rPr lang="ar-SA" altLang="en-US" sz="9600" dirty="0" smtClean="0">
                <a:latin typeface="Arial" panose="020B0604020202020204" pitchFamily="34" charset="0"/>
                <a:cs typeface="Arial" panose="020B0604020202020204" pitchFamily="34" charset="0"/>
              </a:rPr>
              <a:t>دمج</a:t>
            </a:r>
            <a:r>
              <a:rPr lang="en-US" altLang="en-US" sz="9600" dirty="0" smtClean="0">
                <a:latin typeface="Arial" panose="020B0604020202020204" pitchFamily="34" charset="0"/>
                <a:cs typeface="Arial" panose="020B0604020202020204" pitchFamily="34" charset="0"/>
              </a:rPr>
              <a:t>each </a:t>
            </a:r>
            <a:r>
              <a:rPr lang="en-US" altLang="en-US" sz="9600" dirty="0">
                <a:latin typeface="Arial" panose="020B0604020202020204" pitchFamily="34" charset="0"/>
                <a:cs typeface="Arial" panose="020B0604020202020204" pitchFamily="34" charset="0"/>
              </a:rPr>
              <a:t>marketing mix tool into </a:t>
            </a:r>
            <a:r>
              <a:rPr lang="en-US" altLang="en-US" sz="9600" dirty="0" smtClean="0">
                <a:latin typeface="Arial" panose="020B0604020202020204" pitchFamily="34" charset="0"/>
                <a:cs typeface="Arial" panose="020B0604020202020204" pitchFamily="34" charset="0"/>
              </a:rPr>
              <a:t> </a:t>
            </a:r>
            <a:r>
              <a:rPr lang="en-US" altLang="en-US" sz="9600" dirty="0">
                <a:latin typeface="Arial" panose="020B0604020202020204" pitchFamily="34" charset="0"/>
                <a:cs typeface="Arial" panose="020B0604020202020204" pitchFamily="34" charset="0"/>
              </a:rPr>
              <a:t>is comprised of a set of tools known </a:t>
            </a:r>
            <a:r>
              <a:rPr lang="en-US" altLang="en-US" sz="9600" dirty="0" smtClean="0">
                <a:latin typeface="Arial" panose="020B0604020202020204" pitchFamily="34" charset="0"/>
                <a:cs typeface="Arial" panose="020B0604020202020204" pitchFamily="34" charset="0"/>
              </a:rPr>
              <a:t>a </a:t>
            </a:r>
            <a:r>
              <a:rPr lang="en-US" altLang="en-US" sz="9600" dirty="0">
                <a:latin typeface="Arial" panose="020B0604020202020204" pitchFamily="34" charset="0"/>
                <a:cs typeface="Arial" panose="020B0604020202020204" pitchFamily="34" charset="0"/>
              </a:rPr>
              <a:t>comprehensive integrated marketing program that communicates and delivers the </a:t>
            </a:r>
            <a:r>
              <a:rPr lang="en-US" altLang="en-US" sz="9600" dirty="0" smtClean="0">
                <a:latin typeface="Arial" panose="020B0604020202020204" pitchFamily="34" charset="0"/>
                <a:cs typeface="Arial" panose="020B0604020202020204" pitchFamily="34" charset="0"/>
              </a:rPr>
              <a:t>intended</a:t>
            </a:r>
            <a:r>
              <a:rPr lang="ar-SA" altLang="en-US" sz="9600" dirty="0" smtClean="0">
                <a:latin typeface="Arial" panose="020B0604020202020204" pitchFamily="34" charset="0"/>
                <a:cs typeface="Arial" panose="020B0604020202020204" pitchFamily="34" charset="0"/>
              </a:rPr>
              <a:t> المراد </a:t>
            </a:r>
            <a:r>
              <a:rPr lang="en-US" altLang="en-US" sz="9600" dirty="0" smtClean="0">
                <a:latin typeface="Arial" panose="020B0604020202020204" pitchFamily="34" charset="0"/>
                <a:cs typeface="Arial" panose="020B0604020202020204" pitchFamily="34" charset="0"/>
              </a:rPr>
              <a:t> </a:t>
            </a:r>
            <a:r>
              <a:rPr lang="en-US" altLang="en-US" sz="9600" dirty="0">
                <a:latin typeface="Arial" panose="020B0604020202020204" pitchFamily="34" charset="0"/>
                <a:cs typeface="Arial" panose="020B0604020202020204" pitchFamily="34" charset="0"/>
              </a:rPr>
              <a:t>value to chosen customers</a:t>
            </a:r>
          </a:p>
          <a:p>
            <a:pPr marL="0" indent="0">
              <a:spcBef>
                <a:spcPts val="1500"/>
              </a:spcBef>
              <a:buClr>
                <a:srgbClr val="007FA3"/>
              </a:buClr>
              <a:buNone/>
            </a:pPr>
            <a:endParaRPr lang="en-US" altLang="en-US" sz="2400" b="1" dirty="0">
              <a:latin typeface="Calibri" panose="020F0502020204030204" pitchFamily="34" charset="0"/>
              <a:cs typeface="Arial" panose="020B0604020202020204" pitchFamily="34" charset="0"/>
            </a:endParaRPr>
          </a:p>
          <a:p>
            <a:pPr marL="0" indent="0">
              <a:spcBef>
                <a:spcPts val="1500"/>
              </a:spcBef>
              <a:buClr>
                <a:srgbClr val="007FA3"/>
              </a:buClr>
              <a:buNone/>
            </a:pPr>
            <a:r>
              <a:rPr lang="en-US" altLang="en-US" sz="2400" b="1" dirty="0">
                <a:latin typeface="Calibri" panose="020F0502020204030204" pitchFamily="34" charset="0"/>
                <a:cs typeface="Arial" panose="020B0604020202020204" pitchFamily="34" charset="0"/>
              </a:rPr>
              <a:t>	</a:t>
            </a:r>
            <a:endParaRPr lang="en-US" altLang="en-US" sz="2400" b="1" dirty="0">
              <a:solidFill>
                <a:srgbClr val="0070C0"/>
              </a:solidFill>
              <a:latin typeface="Calibri" panose="020F0502020204030204" pitchFamily="34" charset="0"/>
              <a:cs typeface="Arial" panose="020B0604020202020204" pitchFamily="34" charset="0"/>
            </a:endParaRPr>
          </a:p>
        </p:txBody>
      </p:sp>
      <p:sp>
        <p:nvSpPr>
          <p:cNvPr id="10" name="Title 2"/>
          <p:cNvSpPr>
            <a:spLocks noGrp="1" noChangeArrowheads="1"/>
          </p:cNvSpPr>
          <p:nvPr>
            <p:ph type="title"/>
          </p:nvPr>
        </p:nvSpPr>
        <p:spPr>
          <a:xfrm>
            <a:off x="804944" y="569344"/>
            <a:ext cx="8186737" cy="629015"/>
          </a:xfrm>
        </p:spPr>
        <p:txBody>
          <a:bodyPr>
            <a:noAutofit/>
          </a:bodyPr>
          <a:lstStyle/>
          <a:p>
            <a:pPr>
              <a:spcBef>
                <a:spcPts val="0"/>
              </a:spcBef>
              <a:buClr>
                <a:srgbClr val="007FA3"/>
              </a:buClr>
              <a:defRPr/>
            </a:pPr>
            <a:r>
              <a:rPr lang="en-US" sz="3600" b="1" dirty="0">
                <a:ea typeface="Times New Roman"/>
                <a:cs typeface="Times New Roman"/>
                <a:sym typeface="Times New Roman"/>
              </a:rPr>
              <a:t>M</a:t>
            </a:r>
            <a:r>
              <a:rPr lang="en-US" sz="3600" b="1" dirty="0" smtClean="0">
                <a:ea typeface="Times New Roman"/>
                <a:cs typeface="Times New Roman"/>
                <a:sym typeface="Times New Roman"/>
              </a:rPr>
              <a:t>arketing Mix </a:t>
            </a:r>
            <a:endParaRPr lang="en-US" sz="3600" b="1" dirty="0">
              <a:ea typeface="Times New Roman"/>
              <a:cs typeface="Times New Roman"/>
              <a:sym typeface="Times New Roman"/>
            </a:endParaRPr>
          </a:p>
        </p:txBody>
      </p:sp>
    </p:spTree>
    <p:extLst>
      <p:ext uri="{BB962C8B-B14F-4D97-AF65-F5344CB8AC3E}">
        <p14:creationId xmlns:p14="http://schemas.microsoft.com/office/powerpoint/2010/main" val="15055202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15"/>
          <p:cNvSpPr txBox="1">
            <a:spLocks noGrp="1"/>
          </p:cNvSpPr>
          <p:nvPr>
            <p:ph idx="1"/>
          </p:nvPr>
        </p:nvSpPr>
        <p:spPr>
          <a:xfrm>
            <a:off x="786385" y="2500129"/>
            <a:ext cx="10426258" cy="3607373"/>
          </a:xfrm>
        </p:spPr>
        <p:txBody>
          <a:bodyPr>
            <a:normAutofit fontScale="92500"/>
          </a:bodyPr>
          <a:lstStyle/>
          <a:p>
            <a:pPr marL="0" indent="0" algn="just">
              <a:spcBef>
                <a:spcPts val="1500"/>
              </a:spcBef>
              <a:buClr>
                <a:srgbClr val="007FA3"/>
              </a:buClr>
              <a:buNone/>
            </a:pPr>
            <a:r>
              <a:rPr lang="en-US" altLang="en-US" sz="2400" dirty="0">
                <a:latin typeface="Arial" panose="020B0604020202020204" pitchFamily="34" charset="0"/>
                <a:cs typeface="Arial" panose="020B0604020202020204" pitchFamily="34" charset="0"/>
              </a:rPr>
              <a:t>The first three steps in the marketing process—understanding the marketplace and customer needs, designing a customer value–driven marketing strategy, and constructing </a:t>
            </a:r>
            <a:r>
              <a:rPr lang="en-US" altLang="en-US" sz="2400" dirty="0" smtClean="0">
                <a:latin typeface="Arial" panose="020B0604020202020204" pitchFamily="34" charset="0"/>
                <a:cs typeface="Arial" panose="020B0604020202020204" pitchFamily="34" charset="0"/>
              </a:rPr>
              <a:t>a marketing </a:t>
            </a:r>
            <a:r>
              <a:rPr lang="en-US" altLang="en-US" sz="2400" dirty="0">
                <a:latin typeface="Arial" panose="020B0604020202020204" pitchFamily="34" charset="0"/>
                <a:cs typeface="Arial" panose="020B0604020202020204" pitchFamily="34" charset="0"/>
              </a:rPr>
              <a:t>program—all lead up to the fourth and most important step: engaging customers and managing profitable customer relationships.</a:t>
            </a:r>
          </a:p>
          <a:p>
            <a:pPr marL="0" indent="0">
              <a:spcBef>
                <a:spcPts val="1500"/>
              </a:spcBef>
              <a:buClr>
                <a:srgbClr val="007FA3"/>
              </a:buClr>
              <a:buNone/>
            </a:pPr>
            <a:r>
              <a:rPr lang="en-US" altLang="en-US" sz="2400" b="1" dirty="0" smtClean="0">
                <a:latin typeface="Arial" panose="020B0604020202020204" pitchFamily="34" charset="0"/>
                <a:cs typeface="Arial" panose="020B0604020202020204" pitchFamily="34" charset="0"/>
              </a:rPr>
              <a:t>Customer </a:t>
            </a:r>
            <a:r>
              <a:rPr lang="en-US" altLang="en-US" sz="2400" b="1" dirty="0">
                <a:latin typeface="Arial" panose="020B0604020202020204" pitchFamily="34" charset="0"/>
                <a:cs typeface="Arial" panose="020B0604020202020204" pitchFamily="34" charset="0"/>
              </a:rPr>
              <a:t>relationship </a:t>
            </a:r>
            <a:r>
              <a:rPr lang="en-US" altLang="en-US" sz="2400" dirty="0" smtClean="0">
                <a:latin typeface="Arial" panose="020B0604020202020204" pitchFamily="34" charset="0"/>
                <a:cs typeface="Arial" panose="020B0604020202020204" pitchFamily="34" charset="0"/>
              </a:rPr>
              <a:t>management: the </a:t>
            </a:r>
            <a:r>
              <a:rPr lang="en-US" altLang="en-US" sz="2400" dirty="0">
                <a:latin typeface="Arial" panose="020B0604020202020204" pitchFamily="34" charset="0"/>
                <a:cs typeface="Arial" panose="020B0604020202020204" pitchFamily="34" charset="0"/>
              </a:rPr>
              <a:t>overall process of building and maintaining profitable customer relationships by delivering superior customer value and satisfaction</a:t>
            </a:r>
            <a:r>
              <a:rPr lang="en-US" altLang="en-US" sz="2400" dirty="0" smtClean="0">
                <a:latin typeface="Arial" panose="020B0604020202020204" pitchFamily="34" charset="0"/>
                <a:cs typeface="Arial" panose="020B0604020202020204" pitchFamily="34" charset="0"/>
              </a:rPr>
              <a:t>.</a:t>
            </a:r>
          </a:p>
          <a:p>
            <a:pPr marL="0" indent="0">
              <a:spcBef>
                <a:spcPts val="1500"/>
              </a:spcBef>
              <a:buClr>
                <a:srgbClr val="007FA3"/>
              </a:buClr>
              <a:buNone/>
            </a:pPr>
            <a:r>
              <a:rPr lang="en-US" altLang="en-US" sz="2400" b="1" dirty="0">
                <a:latin typeface="Arial" panose="020B0604020202020204" pitchFamily="34" charset="0"/>
                <a:cs typeface="Arial" panose="020B0604020202020204" pitchFamily="34" charset="0"/>
              </a:rPr>
              <a:t>Importantly</a:t>
            </a:r>
            <a:r>
              <a:rPr lang="en-US" altLang="en-US" sz="2400" dirty="0">
                <a:latin typeface="Arial" panose="020B0604020202020204" pitchFamily="34" charset="0"/>
                <a:cs typeface="Arial" panose="020B0604020202020204" pitchFamily="34" charset="0"/>
              </a:rPr>
              <a:t>, customers often do not judge values and costs “accurately” or “objectively.” They act on perceived value. </a:t>
            </a:r>
            <a:br>
              <a:rPr lang="en-US" altLang="en-US" sz="2400" dirty="0">
                <a:latin typeface="Arial" panose="020B0604020202020204" pitchFamily="34" charset="0"/>
                <a:cs typeface="Arial" panose="020B0604020202020204" pitchFamily="34" charset="0"/>
              </a:rPr>
            </a:br>
            <a:endParaRPr lang="en-US" altLang="en-US" sz="2400" dirty="0">
              <a:latin typeface="Arial" panose="020B0604020202020204" pitchFamily="34" charset="0"/>
              <a:cs typeface="Arial" panose="020B0604020202020204" pitchFamily="34" charset="0"/>
            </a:endParaRPr>
          </a:p>
          <a:p>
            <a:pPr marL="0" indent="0">
              <a:spcBef>
                <a:spcPts val="1500"/>
              </a:spcBef>
              <a:buClr>
                <a:srgbClr val="007FA3"/>
              </a:buClr>
              <a:buNone/>
            </a:pPr>
            <a:endParaRPr lang="en-US" altLang="en-US" sz="2400" dirty="0" smtClean="0">
              <a:latin typeface="Arial" panose="020B0604020202020204" pitchFamily="34" charset="0"/>
              <a:cs typeface="Arial" panose="020B0604020202020204" pitchFamily="34" charset="0"/>
            </a:endParaRPr>
          </a:p>
          <a:p>
            <a:pPr marL="0" indent="0">
              <a:spcBef>
                <a:spcPts val="1500"/>
              </a:spcBef>
              <a:buClr>
                <a:srgbClr val="007FA3"/>
              </a:buClr>
              <a:buNone/>
            </a:pPr>
            <a:endParaRPr lang="en-US" altLang="en-US" sz="2400" dirty="0">
              <a:latin typeface="Arial" panose="020B0604020202020204" pitchFamily="34" charset="0"/>
              <a:cs typeface="Arial" panose="020B0604020202020204" pitchFamily="34" charset="0"/>
            </a:endParaRPr>
          </a:p>
          <a:p>
            <a:pPr marL="0" indent="0">
              <a:spcBef>
                <a:spcPts val="1500"/>
              </a:spcBef>
              <a:buClr>
                <a:srgbClr val="007FA3"/>
              </a:buClr>
            </a:pPr>
            <a:endParaRPr lang="en-US" altLang="en-US" sz="1600" dirty="0">
              <a:latin typeface="Arial" panose="020B0604020202020204" pitchFamily="34" charset="0"/>
              <a:cs typeface="Arial" panose="020B0604020202020204" pitchFamily="34" charset="0"/>
            </a:endParaRPr>
          </a:p>
        </p:txBody>
      </p:sp>
      <p:sp>
        <p:nvSpPr>
          <p:cNvPr id="8" name="Title 2"/>
          <p:cNvSpPr>
            <a:spLocks noGrp="1" noChangeArrowheads="1"/>
          </p:cNvSpPr>
          <p:nvPr>
            <p:ph type="title"/>
          </p:nvPr>
        </p:nvSpPr>
        <p:spPr>
          <a:xfrm>
            <a:off x="786385" y="803238"/>
            <a:ext cx="10321326" cy="993775"/>
          </a:xfrm>
        </p:spPr>
        <p:txBody>
          <a:bodyPr>
            <a:noAutofit/>
          </a:bodyPr>
          <a:lstStyle/>
          <a:p>
            <a:pPr>
              <a:spcBef>
                <a:spcPts val="0"/>
              </a:spcBef>
              <a:buClr>
                <a:srgbClr val="007FA3"/>
              </a:buClr>
              <a:defRPr/>
            </a:pPr>
            <a:r>
              <a:rPr lang="en-US" sz="3200" b="1" dirty="0">
                <a:ea typeface="Times New Roman"/>
                <a:cs typeface="Times New Roman"/>
                <a:sym typeface="Times New Roman"/>
              </a:rPr>
              <a:t>Engaging Customers and Managing Customer Relationships</a:t>
            </a:r>
          </a:p>
        </p:txBody>
      </p:sp>
    </p:spTree>
    <p:extLst>
      <p:ext uri="{BB962C8B-B14F-4D97-AF65-F5344CB8AC3E}">
        <p14:creationId xmlns:p14="http://schemas.microsoft.com/office/powerpoint/2010/main" val="14477272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txBox="1">
            <a:spLocks noGrp="1" noChangeArrowheads="1"/>
          </p:cNvSpPr>
          <p:nvPr>
            <p:ph type="title"/>
          </p:nvPr>
        </p:nvSpPr>
        <p:spPr>
          <a:xfrm>
            <a:off x="765749" y="480466"/>
            <a:ext cx="9547484" cy="913618"/>
          </a:xfrm>
        </p:spPr>
        <p:txBody>
          <a:bodyPr>
            <a:noAutofit/>
          </a:bodyPr>
          <a:lstStyle/>
          <a:p>
            <a:r>
              <a:rPr lang="en-US" altLang="en-US" sz="3200" dirty="0" smtClean="0">
                <a:solidFill>
                  <a:srgbClr val="007FA3"/>
                </a:solidFill>
                <a:latin typeface="Arial" panose="020B0604020202020204" pitchFamily="34" charset="0"/>
                <a:cs typeface="Arial" panose="020B0604020202020204" pitchFamily="34" charset="0"/>
              </a:rPr>
              <a:t>Managing Customer Relationships and Capturing Customer Value</a:t>
            </a:r>
            <a:endParaRPr lang="en-US" altLang="en-US" sz="3200" dirty="0">
              <a:solidFill>
                <a:srgbClr val="007FA3"/>
              </a:solidFill>
              <a:latin typeface="Arial" panose="020B0604020202020204" pitchFamily="34" charset="0"/>
              <a:cs typeface="Arial" panose="020B0604020202020204" pitchFamily="34" charset="0"/>
            </a:endParaRPr>
          </a:p>
        </p:txBody>
      </p:sp>
      <p:sp>
        <p:nvSpPr>
          <p:cNvPr id="64515" name="Content Placeholder 2"/>
          <p:cNvSpPr txBox="1">
            <a:spLocks noGrp="1"/>
          </p:cNvSpPr>
          <p:nvPr>
            <p:ph idx="1"/>
          </p:nvPr>
        </p:nvSpPr>
        <p:spPr>
          <a:xfrm>
            <a:off x="765749" y="1864741"/>
            <a:ext cx="3490913" cy="582612"/>
          </a:xfrm>
        </p:spPr>
        <p:txBody>
          <a:bodyPr/>
          <a:lstStyle/>
          <a:p>
            <a:pPr marL="0" indent="0">
              <a:buNone/>
            </a:pPr>
            <a:r>
              <a:rPr lang="en-US" altLang="en-US" sz="1800" b="1" dirty="0">
                <a:latin typeface="Arial" panose="020B0604020202020204" pitchFamily="34" charset="0"/>
                <a:cs typeface="Arial" panose="020B0604020202020204" pitchFamily="34" charset="0"/>
              </a:rPr>
              <a:t>Relationship Building Blocks</a:t>
            </a:r>
          </a:p>
          <a:p>
            <a:pPr marL="0" indent="0">
              <a:buNone/>
            </a:pPr>
            <a:endParaRPr lang="en-US" altLang="en-US" b="1"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p:txBody>
      </p:sp>
      <p:graphicFrame>
        <p:nvGraphicFramePr>
          <p:cNvPr id="8" name="Content Placeholder 4" descr="Customer perceived value&#10;&#10;Customer Satisfaction" title="Relationship Building Blocks"/>
          <p:cNvGraphicFramePr>
            <a:graphicFrameLocks noGrp="1"/>
          </p:cNvGraphicFramePr>
          <p:nvPr>
            <p:ph sz="quarter" idx="14"/>
            <p:extLst>
              <p:ext uri="{D42A27DB-BD31-4B8C-83A1-F6EECF244321}">
                <p14:modId xmlns:p14="http://schemas.microsoft.com/office/powerpoint/2010/main" val="2013197254"/>
              </p:ext>
            </p:extLst>
          </p:nvPr>
        </p:nvGraphicFramePr>
        <p:xfrm>
          <a:off x="754297" y="2164619"/>
          <a:ext cx="4714850" cy="349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5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5864" y="1533526"/>
            <a:ext cx="4213225" cy="476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54373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txBox="1">
            <a:spLocks noGrp="1" noChangeArrowheads="1"/>
          </p:cNvSpPr>
          <p:nvPr>
            <p:ph type="title"/>
          </p:nvPr>
        </p:nvSpPr>
        <p:spPr>
          <a:xfrm>
            <a:off x="851291" y="655639"/>
            <a:ext cx="9567472" cy="1025525"/>
          </a:xfrm>
        </p:spPr>
        <p:txBody>
          <a:bodyPr>
            <a:normAutofit/>
          </a:bodyPr>
          <a:lstStyle/>
          <a:p>
            <a:pPr eaLnBrk="1" hangingPunct="1">
              <a:buClr>
                <a:srgbClr val="007FA3"/>
              </a:buClr>
              <a:buFont typeface="Times New Roman" panose="02020603050405020304" pitchFamily="18" charset="0"/>
              <a:buNone/>
            </a:pPr>
            <a:r>
              <a:rPr lang="en-US" altLang="en-US"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Managing Customer Relationships and Capturing Customer Value</a:t>
            </a:r>
          </a:p>
        </p:txBody>
      </p:sp>
      <p:sp>
        <p:nvSpPr>
          <p:cNvPr id="66563" name="Content Placeholder 2"/>
          <p:cNvSpPr txBox="1">
            <a:spLocks noGrp="1"/>
          </p:cNvSpPr>
          <p:nvPr>
            <p:ph idx="1"/>
          </p:nvPr>
        </p:nvSpPr>
        <p:spPr>
          <a:xfrm>
            <a:off x="224287" y="1824037"/>
            <a:ext cx="7073660" cy="4438739"/>
          </a:xfrm>
        </p:spPr>
        <p:txBody>
          <a:bodyPr>
            <a:normAutofit lnSpcReduction="10000"/>
          </a:bodyPr>
          <a:lstStyle/>
          <a:p>
            <a:pPr marL="0" indent="0" algn="just">
              <a:spcBef>
                <a:spcPts val="1500"/>
              </a:spcBef>
              <a:buClr>
                <a:srgbClr val="007FA3"/>
              </a:buClr>
              <a:buNone/>
            </a:pPr>
            <a:r>
              <a:rPr lang="en-US" altLang="en-US" sz="2200" b="1" dirty="0">
                <a:latin typeface="Arial" panose="020B0604020202020204" pitchFamily="34" charset="0"/>
                <a:cs typeface="Arial" panose="020B0604020202020204" pitchFamily="34" charset="0"/>
              </a:rPr>
              <a:t>Customer-Engagement Marketing </a:t>
            </a:r>
          </a:p>
          <a:p>
            <a:pPr marL="0" indent="0" algn="just">
              <a:spcBef>
                <a:spcPts val="1500"/>
              </a:spcBef>
              <a:buClr>
                <a:srgbClr val="007FA3"/>
              </a:buClr>
              <a:buNone/>
            </a:pPr>
            <a:r>
              <a:rPr lang="en-US" altLang="en-US" sz="2200" dirty="0">
                <a:latin typeface="Arial" panose="020B0604020202020204" pitchFamily="34" charset="0"/>
                <a:cs typeface="Arial" panose="020B0604020202020204" pitchFamily="34" charset="0"/>
              </a:rPr>
              <a:t>fosters direct and continuous customer involvement in shaping brand conversations, experiences, and community</a:t>
            </a:r>
            <a:r>
              <a:rPr lang="en-US" altLang="en-US" sz="2200" dirty="0" smtClean="0">
                <a:latin typeface="Arial" panose="020B0604020202020204" pitchFamily="34" charset="0"/>
                <a:cs typeface="Arial" panose="020B0604020202020204" pitchFamily="34" charset="0"/>
              </a:rPr>
              <a:t>.</a:t>
            </a:r>
          </a:p>
          <a:p>
            <a:pPr marL="0" indent="0" algn="just">
              <a:spcBef>
                <a:spcPts val="1500"/>
              </a:spcBef>
              <a:buClr>
                <a:srgbClr val="007FA3"/>
              </a:buClr>
              <a:buNone/>
            </a:pPr>
            <a:r>
              <a:rPr lang="en-US" altLang="en-US" sz="2200" b="1" dirty="0">
                <a:latin typeface="Arial" panose="020B0604020202020204" pitchFamily="34" charset="0"/>
                <a:cs typeface="Arial" panose="020B0604020202020204" pitchFamily="34" charset="0"/>
              </a:rPr>
              <a:t>Customer-engagement</a:t>
            </a:r>
            <a:r>
              <a:rPr lang="en-US" altLang="en-US" sz="2200" dirty="0">
                <a:latin typeface="Arial" panose="020B0604020202020204" pitchFamily="34" charset="0"/>
                <a:cs typeface="Arial" panose="020B0604020202020204" pitchFamily="34" charset="0"/>
              </a:rPr>
              <a:t> </a:t>
            </a:r>
            <a:r>
              <a:rPr lang="en-US" altLang="en-US" sz="2200" b="1" dirty="0">
                <a:latin typeface="Arial" panose="020B0604020202020204" pitchFamily="34" charset="0"/>
                <a:cs typeface="Arial" panose="020B0604020202020204" pitchFamily="34" charset="0"/>
              </a:rPr>
              <a:t>marketing</a:t>
            </a:r>
            <a:r>
              <a:rPr lang="en-US" altLang="en-US" sz="2200" dirty="0">
                <a:latin typeface="Arial" panose="020B0604020202020204" pitchFamily="34" charset="0"/>
                <a:cs typeface="Arial" panose="020B0604020202020204" pitchFamily="34" charset="0"/>
              </a:rPr>
              <a:t> aims to make a brand a meaningful part of consumers’ conversations and lives through direct and </a:t>
            </a:r>
            <a:r>
              <a:rPr lang="en-US" altLang="en-US" sz="2200" dirty="0" smtClean="0">
                <a:latin typeface="Arial" panose="020B0604020202020204" pitchFamily="34" charset="0"/>
                <a:cs typeface="Arial" panose="020B0604020202020204" pitchFamily="34" charset="0"/>
              </a:rPr>
              <a:t>continuous customer </a:t>
            </a:r>
            <a:r>
              <a:rPr lang="en-US" altLang="en-US" sz="2200" dirty="0">
                <a:latin typeface="Arial" panose="020B0604020202020204" pitchFamily="34" charset="0"/>
                <a:cs typeface="Arial" panose="020B0604020202020204" pitchFamily="34" charset="0"/>
              </a:rPr>
              <a:t>involvement in shaping brand conversations, experiences, and community</a:t>
            </a:r>
          </a:p>
          <a:p>
            <a:pPr marL="0" indent="0" algn="just">
              <a:spcBef>
                <a:spcPts val="1500"/>
              </a:spcBef>
              <a:buClr>
                <a:srgbClr val="007FA3"/>
              </a:buClr>
              <a:buNone/>
            </a:pPr>
            <a:r>
              <a:rPr lang="en-US" altLang="en-US" sz="2200" dirty="0">
                <a:latin typeface="Arial" panose="020B0604020202020204" pitchFamily="34" charset="0"/>
                <a:cs typeface="Arial" panose="020B0604020202020204" pitchFamily="34" charset="0"/>
              </a:rPr>
              <a:t>The aim of customer </a:t>
            </a:r>
            <a:r>
              <a:rPr lang="en-US" altLang="en-US" sz="2200" dirty="0" smtClean="0">
                <a:latin typeface="Arial" panose="020B0604020202020204" pitchFamily="34" charset="0"/>
                <a:cs typeface="Arial" panose="020B0604020202020204" pitchFamily="34" charset="0"/>
              </a:rPr>
              <a:t>relationship management </a:t>
            </a:r>
            <a:r>
              <a:rPr lang="en-US" altLang="en-US" sz="2200" dirty="0">
                <a:latin typeface="Arial" panose="020B0604020202020204" pitchFamily="34" charset="0"/>
                <a:cs typeface="Arial" panose="020B0604020202020204" pitchFamily="34" charset="0"/>
              </a:rPr>
              <a:t>and customer engagement is to produce </a:t>
            </a:r>
            <a:r>
              <a:rPr lang="en-US" altLang="en-US" sz="2200" b="1" dirty="0" smtClean="0">
                <a:latin typeface="Arial" panose="020B0604020202020204" pitchFamily="34" charset="0"/>
                <a:cs typeface="Arial" panose="020B0604020202020204" pitchFamily="34" charset="0"/>
              </a:rPr>
              <a:t>high customer equity</a:t>
            </a:r>
            <a:r>
              <a:rPr lang="ar-SA" altLang="en-US" sz="2200" b="1" dirty="0" smtClean="0">
                <a:latin typeface="Arial" panose="020B0604020202020204" pitchFamily="34" charset="0"/>
                <a:cs typeface="Arial" panose="020B0604020202020204" pitchFamily="34" charset="0"/>
              </a:rPr>
              <a:t>حقوق ملكية </a:t>
            </a:r>
            <a:r>
              <a:rPr lang="en-US" altLang="en-US" sz="2200" b="1" dirty="0" smtClean="0">
                <a:latin typeface="Arial" panose="020B0604020202020204" pitchFamily="34" charset="0"/>
                <a:cs typeface="Arial" panose="020B0604020202020204" pitchFamily="34" charset="0"/>
              </a:rPr>
              <a:t>,</a:t>
            </a:r>
            <a:r>
              <a:rPr lang="en-US" altLang="en-US" sz="2200" dirty="0" smtClean="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the total combined </a:t>
            </a:r>
            <a:r>
              <a:rPr lang="en-US" altLang="en-US" sz="2200" b="1" dirty="0">
                <a:latin typeface="Arial" panose="020B0604020202020204" pitchFamily="34" charset="0"/>
                <a:cs typeface="Arial" panose="020B0604020202020204" pitchFamily="34" charset="0"/>
              </a:rPr>
              <a:t>customer lifetime </a:t>
            </a:r>
            <a:r>
              <a:rPr lang="en-US" altLang="en-US" sz="2200" b="1" dirty="0" smtClean="0">
                <a:latin typeface="Arial" panose="020B0604020202020204" pitchFamily="34" charset="0"/>
                <a:cs typeface="Arial" panose="020B0604020202020204" pitchFamily="34" charset="0"/>
              </a:rPr>
              <a:t>values </a:t>
            </a:r>
            <a:r>
              <a:rPr lang="en-US" altLang="en-US" sz="2200" dirty="0" smtClean="0">
                <a:latin typeface="Arial" panose="020B0604020202020204" pitchFamily="34" charset="0"/>
                <a:cs typeface="Arial" panose="020B0604020202020204" pitchFamily="34" charset="0"/>
              </a:rPr>
              <a:t>of </a:t>
            </a:r>
            <a:r>
              <a:rPr lang="en-US" altLang="en-US" sz="2200" dirty="0">
                <a:latin typeface="Arial" panose="020B0604020202020204" pitchFamily="34" charset="0"/>
                <a:cs typeface="Arial" panose="020B0604020202020204" pitchFamily="34" charset="0"/>
              </a:rPr>
              <a:t>all of the company’s customers </a:t>
            </a:r>
            <a:br>
              <a:rPr lang="en-US" altLang="en-US" sz="2200" dirty="0">
                <a:latin typeface="Arial" panose="020B0604020202020204" pitchFamily="34" charset="0"/>
                <a:cs typeface="Arial" panose="020B0604020202020204" pitchFamily="34" charset="0"/>
              </a:rPr>
            </a:br>
            <a:endParaRPr lang="en-US" altLang="en-US" sz="2200" dirty="0">
              <a:latin typeface="Arial" panose="020B0604020202020204" pitchFamily="34" charset="0"/>
              <a:cs typeface="Arial" panose="020B0604020202020204" pitchFamily="34" charset="0"/>
            </a:endParaRPr>
          </a:p>
          <a:p>
            <a:pPr marL="0" indent="0">
              <a:spcBef>
                <a:spcPts val="1500"/>
              </a:spcBef>
              <a:buClr>
                <a:srgbClr val="007FA3"/>
              </a:buClr>
              <a:buNone/>
            </a:pPr>
            <a:endParaRPr lang="en-US" altLang="en-US" sz="1600" b="1" dirty="0">
              <a:latin typeface="Arial" panose="020B0604020202020204" pitchFamily="34" charset="0"/>
              <a:cs typeface="Arial" panose="020B0604020202020204" pitchFamily="34" charset="0"/>
            </a:endParaRPr>
          </a:p>
          <a:p>
            <a:pPr marL="0" indent="0">
              <a:spcBef>
                <a:spcPts val="1500"/>
              </a:spcBef>
              <a:buClr>
                <a:srgbClr val="007FA3"/>
              </a:buClr>
              <a:buNone/>
            </a:pPr>
            <a:endParaRPr lang="en-US" altLang="en-US" sz="1600" dirty="0">
              <a:latin typeface="Arial" panose="020B0604020202020204" pitchFamily="34" charset="0"/>
              <a:cs typeface="Arial" panose="020B0604020202020204" pitchFamily="34" charset="0"/>
            </a:endParaRPr>
          </a:p>
        </p:txBody>
      </p:sp>
      <p:pic>
        <p:nvPicPr>
          <p:cNvPr id="66564" name="Picture 2" descr="Photo shows the front of a van. Between its headlights is a spare tire that it covered. The cover carries an image of a flower and the text &quot;Life is good.&quot;"/>
          <p:cNvPicPr>
            <a:picLocks noChangeAspect="1" noChangeArrowheads="1"/>
          </p:cNvPicPr>
          <p:nvPr/>
        </p:nvPicPr>
        <p:blipFill>
          <a:blip r:embed="rId3" cstate="print">
            <a:extLst>
              <a:ext uri="{28A0092B-C50C-407E-A947-70E740481C1C}">
                <a14:useLocalDpi xmlns:a14="http://schemas.microsoft.com/office/drawing/2010/main" val="0"/>
              </a:ext>
            </a:extLst>
          </a:blip>
          <a:srcRect t="-2" b="8096"/>
          <a:stretch>
            <a:fillRect/>
          </a:stretch>
        </p:blipFill>
        <p:spPr bwMode="auto">
          <a:xfrm>
            <a:off x="7746520" y="1824037"/>
            <a:ext cx="401796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3309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txBox="1">
            <a:spLocks noGrp="1" noChangeArrowheads="1"/>
          </p:cNvSpPr>
          <p:nvPr>
            <p:ph type="title"/>
          </p:nvPr>
        </p:nvSpPr>
        <p:spPr>
          <a:xfrm>
            <a:off x="1235945" y="268290"/>
            <a:ext cx="8250237" cy="1039812"/>
          </a:xfrm>
        </p:spPr>
        <p:txBody>
          <a:bodyPr/>
          <a:lstStyle/>
          <a:p>
            <a:pPr eaLnBrk="1" hangingPunct="1">
              <a:buClr>
                <a:srgbClr val="007FA3"/>
              </a:buClr>
              <a:buFont typeface="Times New Roman" panose="02020603050405020304" pitchFamily="18" charset="0"/>
              <a:buNone/>
            </a:pPr>
            <a:r>
              <a:rPr lang="en-US" altLang="en-US" sz="3200" dirty="0">
                <a:latin typeface="Arial" panose="020B0604020202020204" pitchFamily="34" charset="0"/>
                <a:cs typeface="Times New Roman" panose="02020603050405020304" pitchFamily="18" charset="0"/>
                <a:sym typeface="Times New Roman" panose="02020603050405020304" pitchFamily="18" charset="0"/>
              </a:rPr>
              <a:t>Managing Customer Relationships and Capturing Customer Value</a:t>
            </a:r>
          </a:p>
        </p:txBody>
      </p:sp>
      <p:sp>
        <p:nvSpPr>
          <p:cNvPr id="68611" name="Content Placeholder 2"/>
          <p:cNvSpPr txBox="1">
            <a:spLocks noGrp="1"/>
          </p:cNvSpPr>
          <p:nvPr>
            <p:ph idx="1"/>
          </p:nvPr>
        </p:nvSpPr>
        <p:spPr>
          <a:xfrm>
            <a:off x="465827" y="1835153"/>
            <a:ext cx="6987395" cy="2805112"/>
          </a:xfrm>
        </p:spPr>
        <p:txBody>
          <a:bodyPr>
            <a:normAutofit/>
          </a:bodyPr>
          <a:lstStyle/>
          <a:p>
            <a:pPr marL="0" indent="0">
              <a:spcBef>
                <a:spcPts val="1500"/>
              </a:spcBef>
              <a:buClr>
                <a:srgbClr val="007FA3"/>
              </a:buClr>
              <a:buNone/>
            </a:pPr>
            <a:endParaRPr lang="en-US" altLang="en-US" sz="1600" b="1" dirty="0" smtClean="0">
              <a:latin typeface="Arial" panose="020B0604020202020204" pitchFamily="34" charset="0"/>
              <a:cs typeface="Arial" panose="020B0604020202020204" pitchFamily="34" charset="0"/>
            </a:endParaRPr>
          </a:p>
          <a:p>
            <a:pPr marL="0" indent="0">
              <a:spcBef>
                <a:spcPts val="1500"/>
              </a:spcBef>
              <a:buClr>
                <a:srgbClr val="007FA3"/>
              </a:buClr>
              <a:buNone/>
            </a:pPr>
            <a:r>
              <a:rPr lang="en-US" altLang="en-US" sz="2400" b="1" dirty="0" smtClean="0">
                <a:latin typeface="Arial" panose="020B0604020202020204" pitchFamily="34" charset="0"/>
                <a:cs typeface="Arial" panose="020B0604020202020204" pitchFamily="34" charset="0"/>
              </a:rPr>
              <a:t>Consumer-Generated </a:t>
            </a:r>
            <a:r>
              <a:rPr lang="en-US" altLang="en-US" sz="2400" b="1" dirty="0">
                <a:latin typeface="Arial" panose="020B0604020202020204" pitchFamily="34" charset="0"/>
                <a:cs typeface="Arial" panose="020B0604020202020204" pitchFamily="34" charset="0"/>
              </a:rPr>
              <a:t>Marketing</a:t>
            </a:r>
          </a:p>
          <a:p>
            <a:pPr marL="0" indent="0">
              <a:spcBef>
                <a:spcPts val="1500"/>
              </a:spcBef>
              <a:buClr>
                <a:srgbClr val="007FA3"/>
              </a:buClr>
              <a:buNone/>
            </a:pPr>
            <a:r>
              <a:rPr lang="en-US" altLang="en-US" sz="2400" dirty="0">
                <a:latin typeface="Arial" panose="020B0604020202020204" pitchFamily="34" charset="0"/>
                <a:cs typeface="Arial" panose="020B0604020202020204" pitchFamily="34" charset="0"/>
              </a:rPr>
              <a:t>Brand exchanges created by consumers themselves.</a:t>
            </a:r>
          </a:p>
          <a:p>
            <a:pPr marL="0" indent="0">
              <a:spcBef>
                <a:spcPts val="1500"/>
              </a:spcBef>
              <a:buClr>
                <a:srgbClr val="007FA3"/>
              </a:buClr>
              <a:buNone/>
            </a:pPr>
            <a:r>
              <a:rPr lang="en-US" altLang="en-US" sz="2400" dirty="0">
                <a:latin typeface="Arial" panose="020B0604020202020204" pitchFamily="34" charset="0"/>
                <a:cs typeface="Arial" panose="020B0604020202020204" pitchFamily="34" charset="0"/>
              </a:rPr>
              <a:t>Consumers are playing an increasing role in shaping brand experiences.</a:t>
            </a:r>
          </a:p>
          <a:p>
            <a:pPr marL="0" indent="0">
              <a:spcBef>
                <a:spcPts val="1500"/>
              </a:spcBef>
              <a:buClr>
                <a:srgbClr val="007FA3"/>
              </a:buClr>
              <a:buNone/>
            </a:pPr>
            <a:endParaRPr lang="en-US" altLang="en-US" sz="1600" b="1" dirty="0">
              <a:latin typeface="Arial" panose="020B0604020202020204" pitchFamily="34" charset="0"/>
              <a:cs typeface="Arial" panose="020B0604020202020204" pitchFamily="34" charset="0"/>
            </a:endParaRPr>
          </a:p>
          <a:p>
            <a:pPr marL="0" indent="0">
              <a:spcBef>
                <a:spcPts val="1500"/>
              </a:spcBef>
              <a:buClr>
                <a:srgbClr val="007FA3"/>
              </a:buClr>
              <a:buNone/>
            </a:pPr>
            <a:endParaRPr lang="en-US" altLang="en-US" sz="1600" dirty="0">
              <a:latin typeface="Arial" panose="020B0604020202020204" pitchFamily="34" charset="0"/>
              <a:cs typeface="Arial" panose="020B0604020202020204" pitchFamily="34" charset="0"/>
            </a:endParaRPr>
          </a:p>
        </p:txBody>
      </p:sp>
      <p:pic>
        <p:nvPicPr>
          <p:cNvPr id="68612" name="Picture 3" descr="Screenshot shows a Twitter post from the Mountain Dew handle. The post shows the image of a Mountain Dew Baja Blast bottle and carries the text &quot;No, this isn't a mirage. Baja Blast is in bottles and cans for the #SummerOfBaja only.&quot; It shows 18,959 retweets and 13,786 likes."/>
          <p:cNvPicPr>
            <a:picLocks noChangeAspect="1" noChangeArrowheads="1"/>
          </p:cNvPicPr>
          <p:nvPr/>
        </p:nvPicPr>
        <p:blipFill>
          <a:blip r:embed="rId3">
            <a:extLst>
              <a:ext uri="{28A0092B-C50C-407E-A947-70E740481C1C}">
                <a14:useLocalDpi xmlns:a14="http://schemas.microsoft.com/office/drawing/2010/main" val="0"/>
              </a:ext>
            </a:extLst>
          </a:blip>
          <a:srcRect l="2615" t="3052"/>
          <a:stretch>
            <a:fillRect/>
          </a:stretch>
        </p:blipFill>
        <p:spPr bwMode="auto">
          <a:xfrm>
            <a:off x="8391526" y="1984375"/>
            <a:ext cx="3638550" cy="25114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5"/>
          <p:cNvSpPr txBox="1">
            <a:spLocks noGrp="1"/>
          </p:cNvSpPr>
          <p:nvPr>
            <p:ph idx="1"/>
          </p:nvPr>
        </p:nvSpPr>
        <p:spPr>
          <a:xfrm>
            <a:off x="247881" y="4640265"/>
            <a:ext cx="10778657" cy="1566863"/>
          </a:xfrm>
        </p:spPr>
        <p:txBody>
          <a:bodyPr/>
          <a:lstStyle/>
          <a:p>
            <a:pPr marL="255588" indent="-153988">
              <a:spcBef>
                <a:spcPts val="1500"/>
              </a:spcBef>
              <a:buClr>
                <a:srgbClr val="007FA3"/>
              </a:buClr>
              <a:buNone/>
            </a:pPr>
            <a:r>
              <a:rPr lang="en-US" altLang="en-US" sz="2400" b="1" dirty="0">
                <a:latin typeface="Arial" panose="020B0604020202020204" pitchFamily="34" charset="0"/>
                <a:cs typeface="Arial" panose="020B0604020202020204" pitchFamily="34" charset="0"/>
              </a:rPr>
              <a:t>  Partner relationship management </a:t>
            </a:r>
            <a:r>
              <a:rPr lang="en-US" altLang="en-US" sz="2400" dirty="0">
                <a:latin typeface="Arial" panose="020B0604020202020204" pitchFamily="34" charset="0"/>
                <a:cs typeface="Arial" panose="020B0604020202020204" pitchFamily="34" charset="0"/>
              </a:rPr>
              <a:t>involves working closely with partners in other company departments and outside the company to jointly bring greater value to customers.</a:t>
            </a:r>
          </a:p>
          <a:p>
            <a:pPr marL="255588" indent="-153988">
              <a:spcBef>
                <a:spcPts val="1500"/>
              </a:spcBef>
              <a:buClr>
                <a:srgbClr val="007FA3"/>
              </a:buClr>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7896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24456" y="186564"/>
            <a:ext cx="10734939" cy="1176337"/>
          </a:xfrm>
        </p:spPr>
        <p:txBody>
          <a:bodyPr>
            <a:noAutofit/>
          </a:bodyPr>
          <a:lstStyle/>
          <a:p>
            <a:pPr>
              <a:spcBef>
                <a:spcPts val="0"/>
              </a:spcBef>
              <a:buClr>
                <a:srgbClr val="007FA3"/>
              </a:buClr>
              <a:defRPr/>
            </a:pPr>
            <a:r>
              <a:rPr lang="en-US" sz="3200" dirty="0">
                <a:ea typeface="Times New Roman"/>
                <a:cs typeface="Times New Roman"/>
                <a:sym typeface="Times New Roman"/>
              </a:rPr>
              <a:t>Managing Customer </a:t>
            </a:r>
            <a:r>
              <a:rPr lang="en-US" sz="3200" dirty="0" smtClean="0">
                <a:ea typeface="Times New Roman"/>
                <a:cs typeface="Times New Roman"/>
                <a:sym typeface="Times New Roman"/>
              </a:rPr>
              <a:t>Relationships and </a:t>
            </a:r>
            <a:r>
              <a:rPr lang="en-US" sz="3200" dirty="0">
                <a:ea typeface="Times New Roman"/>
                <a:cs typeface="Times New Roman"/>
                <a:sym typeface="Times New Roman"/>
              </a:rPr>
              <a:t>Capturing Customer Value</a:t>
            </a:r>
          </a:p>
        </p:txBody>
      </p:sp>
      <p:sp>
        <p:nvSpPr>
          <p:cNvPr id="72707" name="Content Placeholder 2"/>
          <p:cNvSpPr txBox="1">
            <a:spLocks noGrp="1"/>
          </p:cNvSpPr>
          <p:nvPr>
            <p:ph idx="1"/>
          </p:nvPr>
        </p:nvSpPr>
        <p:spPr>
          <a:xfrm>
            <a:off x="304513" y="1362901"/>
            <a:ext cx="7453222" cy="4706112"/>
          </a:xfrm>
        </p:spPr>
        <p:txBody>
          <a:bodyPr>
            <a:normAutofit lnSpcReduction="10000"/>
          </a:bodyPr>
          <a:lstStyle/>
          <a:p>
            <a:pPr marL="0" indent="0" algn="just">
              <a:spcBef>
                <a:spcPts val="1500"/>
              </a:spcBef>
              <a:buClr>
                <a:srgbClr val="007FA3"/>
              </a:buClr>
              <a:buNone/>
            </a:pPr>
            <a:r>
              <a:rPr lang="en-US" altLang="en-US" sz="2200" b="1" dirty="0">
                <a:latin typeface="Arial" panose="020B0604020202020204" pitchFamily="34" charset="0"/>
                <a:cs typeface="Arial" panose="020B0604020202020204" pitchFamily="34" charset="0"/>
              </a:rPr>
              <a:t>Customer lifetime value </a:t>
            </a:r>
            <a:r>
              <a:rPr lang="en-US" altLang="en-US" sz="2200" dirty="0">
                <a:latin typeface="Arial" panose="020B0604020202020204" pitchFamily="34" charset="0"/>
                <a:cs typeface="Arial" panose="020B0604020202020204" pitchFamily="34" charset="0"/>
              </a:rPr>
              <a:t>is the value of the entire stream of purchases that the customer would make over a lifetime of </a:t>
            </a:r>
            <a:r>
              <a:rPr lang="en-US" altLang="en-US" sz="2200" dirty="0" smtClean="0">
                <a:latin typeface="Arial" panose="020B0604020202020204" pitchFamily="34" charset="0"/>
                <a:cs typeface="Arial" panose="020B0604020202020204" pitchFamily="34" charset="0"/>
              </a:rPr>
              <a:t>patronage (care).</a:t>
            </a:r>
          </a:p>
          <a:p>
            <a:pPr marL="0" indent="0" algn="just">
              <a:spcBef>
                <a:spcPts val="1500"/>
              </a:spcBef>
              <a:buClr>
                <a:srgbClr val="007FA3"/>
              </a:buClr>
              <a:buNone/>
            </a:pPr>
            <a:r>
              <a:rPr lang="en-US" altLang="en-US" sz="2200" b="1" dirty="0" smtClean="0">
                <a:latin typeface="Arial" panose="020B0604020202020204" pitchFamily="34" charset="0"/>
                <a:cs typeface="Arial" panose="020B0604020202020204" pitchFamily="34" charset="0"/>
              </a:rPr>
              <a:t>Share </a:t>
            </a:r>
            <a:r>
              <a:rPr lang="en-US" altLang="en-US" sz="2200" b="1" dirty="0">
                <a:latin typeface="Arial" panose="020B0604020202020204" pitchFamily="34" charset="0"/>
                <a:cs typeface="Arial" panose="020B0604020202020204" pitchFamily="34" charset="0"/>
              </a:rPr>
              <a:t>of customer </a:t>
            </a:r>
            <a:r>
              <a:rPr lang="en-US" altLang="en-US" sz="2200" dirty="0">
                <a:latin typeface="Arial" panose="020B0604020202020204" pitchFamily="34" charset="0"/>
                <a:cs typeface="Arial" panose="020B0604020202020204" pitchFamily="34" charset="0"/>
              </a:rPr>
              <a:t>is the portion of the customer’s purchasing that a company gets in its product categories</a:t>
            </a:r>
            <a:r>
              <a:rPr lang="en-US" altLang="en-US" sz="2200" dirty="0" smtClean="0">
                <a:latin typeface="Arial" panose="020B0604020202020204" pitchFamily="34" charset="0"/>
                <a:cs typeface="Arial" panose="020B0604020202020204" pitchFamily="34" charset="0"/>
              </a:rPr>
              <a:t>.</a:t>
            </a:r>
          </a:p>
          <a:p>
            <a:pPr marL="0" indent="0" algn="just">
              <a:spcBef>
                <a:spcPts val="1500"/>
              </a:spcBef>
              <a:buClr>
                <a:srgbClr val="007FA3"/>
              </a:buClr>
              <a:buNone/>
            </a:pPr>
            <a:r>
              <a:rPr lang="en-US" altLang="en-US" sz="2200" b="1" dirty="0">
                <a:latin typeface="Arial" panose="020B0604020202020204" pitchFamily="34" charset="0"/>
                <a:cs typeface="Arial" panose="020B0604020202020204" pitchFamily="34" charset="0"/>
              </a:rPr>
              <a:t>Customer equity </a:t>
            </a:r>
            <a:r>
              <a:rPr lang="en-US" altLang="en-US" sz="2200" dirty="0">
                <a:latin typeface="Arial" panose="020B0604020202020204" pitchFamily="34" charset="0"/>
                <a:cs typeface="Arial" panose="020B0604020202020204" pitchFamily="34" charset="0"/>
              </a:rPr>
              <a:t>is the total combined customer lifetime values of all of the company’s customers.</a:t>
            </a:r>
          </a:p>
          <a:p>
            <a:pPr marL="0" indent="0" algn="just">
              <a:spcBef>
                <a:spcPts val="1500"/>
              </a:spcBef>
              <a:buClr>
                <a:srgbClr val="007FA3"/>
              </a:buClr>
              <a:buNone/>
            </a:pPr>
            <a:endParaRPr lang="en-US" altLang="en-US" sz="2200" dirty="0">
              <a:latin typeface="Arial" panose="020B0604020202020204" pitchFamily="34" charset="0"/>
              <a:cs typeface="Arial" panose="020B0604020202020204" pitchFamily="34" charset="0"/>
            </a:endParaRPr>
          </a:p>
          <a:p>
            <a:pPr marL="0" indent="0">
              <a:spcBef>
                <a:spcPts val="1500"/>
              </a:spcBef>
              <a:buClr>
                <a:srgbClr val="007FA3"/>
              </a:buClr>
              <a:buNone/>
            </a:pPr>
            <a:r>
              <a:rPr lang="en-US" altLang="en-US" sz="2200" dirty="0">
                <a:latin typeface="Arial" panose="020B0604020202020204" pitchFamily="34" charset="0"/>
                <a:cs typeface="Arial" panose="020B0604020202020204" pitchFamily="34" charset="0"/>
              </a:rPr>
              <a:t>The key to building </a:t>
            </a:r>
            <a:r>
              <a:rPr lang="en-US" altLang="en-US" sz="2200" dirty="0" smtClean="0">
                <a:latin typeface="Arial" panose="020B0604020202020204" pitchFamily="34" charset="0"/>
                <a:cs typeface="Arial" panose="020B0604020202020204" pitchFamily="34" charset="0"/>
              </a:rPr>
              <a:t>lasting relationships </a:t>
            </a:r>
            <a:r>
              <a:rPr lang="en-US" altLang="en-US" sz="2200" dirty="0">
                <a:latin typeface="Arial" panose="020B0604020202020204" pitchFamily="34" charset="0"/>
                <a:cs typeface="Arial" panose="020B0604020202020204" pitchFamily="34" charset="0"/>
              </a:rPr>
              <a:t>is the creation of superior customer value </a:t>
            </a:r>
            <a:r>
              <a:rPr lang="en-US" altLang="en-US" sz="2200" dirty="0" smtClean="0">
                <a:latin typeface="Arial" panose="020B0604020202020204" pitchFamily="34" charset="0"/>
                <a:cs typeface="Arial" panose="020B0604020202020204" pitchFamily="34" charset="0"/>
              </a:rPr>
              <a:t>and satisfaction</a:t>
            </a:r>
            <a:r>
              <a:rPr lang="en-US" altLang="en-US" sz="2200" dirty="0">
                <a:latin typeface="Arial" panose="020B0604020202020204" pitchFamily="34" charset="0"/>
                <a:cs typeface="Arial" panose="020B0604020202020204" pitchFamily="34" charset="0"/>
              </a:rPr>
              <a:t>. In return for creating value for targeted customers, the company captures value from customers in the form </a:t>
            </a:r>
            <a:r>
              <a:rPr lang="en-US" altLang="en-US" sz="2200" dirty="0" smtClean="0">
                <a:latin typeface="Arial" panose="020B0604020202020204" pitchFamily="34" charset="0"/>
                <a:cs typeface="Arial" panose="020B0604020202020204" pitchFamily="34" charset="0"/>
              </a:rPr>
              <a:t>of profits </a:t>
            </a:r>
            <a:r>
              <a:rPr lang="en-US" altLang="en-US" sz="2200" dirty="0">
                <a:latin typeface="Arial" panose="020B0604020202020204" pitchFamily="34" charset="0"/>
                <a:cs typeface="Arial" panose="020B0604020202020204" pitchFamily="34" charset="0"/>
              </a:rPr>
              <a:t>and customer equity.</a:t>
            </a:r>
          </a:p>
          <a:p>
            <a:pPr marL="0" indent="0">
              <a:spcBef>
                <a:spcPts val="1500"/>
              </a:spcBef>
              <a:buClr>
                <a:srgbClr val="007FA3"/>
              </a:buClr>
              <a:buNone/>
            </a:pPr>
            <a:endParaRPr lang="en-US" altLang="en-US" sz="1600" b="1" dirty="0">
              <a:latin typeface="Arial" panose="020B0604020202020204" pitchFamily="34" charset="0"/>
              <a:cs typeface="Arial" panose="020B0604020202020204" pitchFamily="34" charset="0"/>
            </a:endParaRPr>
          </a:p>
          <a:p>
            <a:pPr marL="0" indent="0">
              <a:spcBef>
                <a:spcPts val="1500"/>
              </a:spcBef>
              <a:buClr>
                <a:srgbClr val="007FA3"/>
              </a:buClr>
              <a:buNone/>
            </a:pPr>
            <a:endParaRPr lang="en-US" altLang="en-US" sz="1600" dirty="0">
              <a:latin typeface="Arial" panose="020B0604020202020204" pitchFamily="34" charset="0"/>
              <a:cs typeface="Arial" panose="020B0604020202020204" pitchFamily="34" charset="0"/>
            </a:endParaRPr>
          </a:p>
        </p:txBody>
      </p:sp>
      <p:pic>
        <p:nvPicPr>
          <p:cNvPr id="72708" name="Picture 2" descr="Photo shows Stew Leonard standing next to a huge stone that carries the text &quot;Our Policy Rule 1 - The customer is always right! Rule 2 - If the customer is ever wrong, reread rule 1. - Stew Leonard.&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507" y="2135187"/>
            <a:ext cx="38433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5797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noGrp="1"/>
          </p:cNvSpPr>
          <p:nvPr>
            <p:ph type="title"/>
          </p:nvPr>
        </p:nvSpPr>
        <p:spPr>
          <a:xfrm>
            <a:off x="224287" y="307077"/>
            <a:ext cx="11800935" cy="1096963"/>
          </a:xfrm>
        </p:spPr>
        <p:txBody>
          <a:bodyPr/>
          <a:lstStyle/>
          <a:p>
            <a:pPr>
              <a:buClr>
                <a:srgbClr val="007FA3"/>
              </a:buClr>
            </a:pPr>
            <a:r>
              <a:rPr lang="en-US" altLang="en-US" sz="3400" b="1" dirty="0" smtClean="0">
                <a:latin typeface="Arial" panose="020B0604020202020204" pitchFamily="34" charset="0"/>
                <a:cs typeface="Times New Roman" panose="02020603050405020304" pitchFamily="18" charset="0"/>
                <a:sym typeface="Times New Roman" panose="02020603050405020304" pitchFamily="18" charset="0"/>
              </a:rPr>
              <a:t>Building the Right Relationships with the Right Customers</a:t>
            </a:r>
            <a:endParaRPr lang="en-US" altLang="en-US" sz="3400" b="1" dirty="0">
              <a:latin typeface="Arial" panose="020B0604020202020204" pitchFamily="34" charset="0"/>
              <a:cs typeface="Times New Roman" panose="02020603050405020304" pitchFamily="18" charset="0"/>
              <a:sym typeface="Times New Roman" panose="02020603050405020304" pitchFamily="18" charset="0"/>
            </a:endParaRPr>
          </a:p>
        </p:txBody>
      </p:sp>
      <p:pic>
        <p:nvPicPr>
          <p:cNvPr id="78851" name="Picture 3" descr="Chart explains Customer Relationship Groups using a  two-by-two 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626" y="2114551"/>
            <a:ext cx="7953555" cy="37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019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Placeholder 3"/>
          <p:cNvSpPr txBox="1">
            <a:spLocks noGrp="1" noChangeArrowheads="1"/>
          </p:cNvSpPr>
          <p:nvPr>
            <p:ph idx="1"/>
          </p:nvPr>
        </p:nvSpPr>
        <p:spPr>
          <a:xfrm>
            <a:off x="293299" y="1155941"/>
            <a:ext cx="11731924" cy="5175848"/>
          </a:xfrm>
        </p:spPr>
        <p:txBody>
          <a:bodyPr>
            <a:normAutofit fontScale="85000" lnSpcReduction="20000"/>
          </a:bodyPr>
          <a:lstStyle/>
          <a:p>
            <a:pPr marL="0" indent="0">
              <a:lnSpc>
                <a:spcPct val="170000"/>
              </a:lnSpc>
              <a:spcBef>
                <a:spcPts val="1500"/>
              </a:spcBef>
              <a:buClr>
                <a:srgbClr val="007FA3"/>
              </a:buClr>
              <a:buNone/>
            </a:pPr>
            <a:r>
              <a:rPr lang="en-US" altLang="en-US" sz="2600" dirty="0">
                <a:latin typeface="Arial" panose="020B0604020202020204" pitchFamily="34" charset="0"/>
                <a:cs typeface="Arial" panose="020B0604020202020204" pitchFamily="34" charset="0"/>
              </a:rPr>
              <a:t>Figure 1.5 classifies customers into one of four relationship groups, according to their profitability and projected </a:t>
            </a:r>
            <a:r>
              <a:rPr lang="en-US" altLang="en-US" sz="2600" dirty="0" smtClean="0">
                <a:latin typeface="Arial" panose="020B0604020202020204" pitchFamily="34" charset="0"/>
                <a:cs typeface="Arial" panose="020B0604020202020204" pitchFamily="34" charset="0"/>
              </a:rPr>
              <a:t>loyalty. </a:t>
            </a:r>
            <a:r>
              <a:rPr lang="en-US" altLang="en-US" sz="2600" dirty="0">
                <a:latin typeface="Arial" panose="020B0604020202020204" pitchFamily="34" charset="0"/>
                <a:cs typeface="Arial" panose="020B0604020202020204" pitchFamily="34" charset="0"/>
              </a:rPr>
              <a:t>Each group requires  a different  relationship  management strategy.  </a:t>
            </a:r>
            <a:endParaRPr lang="en-US" altLang="en-US" sz="2600" dirty="0" smtClean="0">
              <a:latin typeface="Arial" panose="020B0604020202020204" pitchFamily="34" charset="0"/>
              <a:cs typeface="Arial" panose="020B0604020202020204" pitchFamily="34" charset="0"/>
            </a:endParaRPr>
          </a:p>
          <a:p>
            <a:pPr marL="0" indent="0">
              <a:spcBef>
                <a:spcPts val="1500"/>
              </a:spcBef>
              <a:buClr>
                <a:srgbClr val="007FA3"/>
              </a:buClr>
              <a:buNone/>
            </a:pPr>
            <a:r>
              <a:rPr lang="en-US" altLang="en-US" sz="2600" dirty="0" smtClean="0">
                <a:latin typeface="Arial" panose="020B0604020202020204" pitchFamily="34" charset="0"/>
                <a:cs typeface="Arial" panose="020B0604020202020204" pitchFamily="34" charset="0"/>
              </a:rPr>
              <a:t>1-</a:t>
            </a:r>
            <a:r>
              <a:rPr lang="en-US" altLang="en-US" sz="2600" b="1" dirty="0" smtClean="0">
                <a:latin typeface="Arial" panose="020B0604020202020204" pitchFamily="34" charset="0"/>
                <a:cs typeface="Arial" panose="020B0604020202020204" pitchFamily="34" charset="0"/>
              </a:rPr>
              <a:t>Strangers</a:t>
            </a:r>
            <a:r>
              <a:rPr lang="en-US" altLang="en-US" sz="2600" dirty="0" smtClean="0">
                <a:latin typeface="Arial" panose="020B0604020202020204" pitchFamily="34" charset="0"/>
                <a:cs typeface="Arial" panose="020B0604020202020204" pitchFamily="34" charset="0"/>
              </a:rPr>
              <a:t> show low </a:t>
            </a:r>
            <a:r>
              <a:rPr lang="en-US" altLang="en-US" sz="2600" dirty="0">
                <a:latin typeface="Arial" panose="020B0604020202020204" pitchFamily="34" charset="0"/>
                <a:cs typeface="Arial" panose="020B0604020202020204" pitchFamily="34" charset="0"/>
              </a:rPr>
              <a:t>potential profitability and little projected loyalty. </a:t>
            </a:r>
            <a:endParaRPr lang="en-US" altLang="en-US" sz="2600" dirty="0" smtClean="0">
              <a:latin typeface="Arial" panose="020B0604020202020204" pitchFamily="34" charset="0"/>
              <a:cs typeface="Arial" panose="020B0604020202020204" pitchFamily="34" charset="0"/>
            </a:endParaRPr>
          </a:p>
          <a:p>
            <a:pPr marL="0" indent="0">
              <a:spcBef>
                <a:spcPts val="1500"/>
              </a:spcBef>
              <a:buClr>
                <a:srgbClr val="007FA3"/>
              </a:buClr>
              <a:buNone/>
            </a:pPr>
            <a:r>
              <a:rPr lang="en-US" altLang="en-US" sz="2600" dirty="0" smtClean="0">
                <a:latin typeface="Arial" panose="020B0604020202020204" pitchFamily="34" charset="0"/>
                <a:cs typeface="Arial" panose="020B0604020202020204" pitchFamily="34" charset="0"/>
              </a:rPr>
              <a:t>2-</a:t>
            </a:r>
            <a:r>
              <a:rPr lang="en-US" altLang="en-US" sz="2600" b="1" dirty="0" smtClean="0">
                <a:latin typeface="Arial" panose="020B0604020202020204" pitchFamily="34" charset="0"/>
                <a:cs typeface="Arial" panose="020B0604020202020204" pitchFamily="34" charset="0"/>
              </a:rPr>
              <a:t>Butterflies</a:t>
            </a:r>
            <a:r>
              <a:rPr lang="ar-SA" altLang="en-US" sz="2600" b="1" dirty="0" smtClean="0">
                <a:latin typeface="Arial" panose="020B0604020202020204" pitchFamily="34" charset="0"/>
                <a:cs typeface="Arial" panose="020B0604020202020204" pitchFamily="34" charset="0"/>
              </a:rPr>
              <a:t>الفراشات </a:t>
            </a:r>
            <a:r>
              <a:rPr lang="en-US" altLang="en-US" sz="2600" dirty="0" smtClean="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are potentially profitable but not </a:t>
            </a:r>
            <a:r>
              <a:rPr lang="en-US" altLang="en-US" sz="2600" dirty="0" smtClean="0">
                <a:latin typeface="Arial" panose="020B0604020202020204" pitchFamily="34" charset="0"/>
                <a:cs typeface="Arial" panose="020B0604020202020204" pitchFamily="34" charset="0"/>
              </a:rPr>
              <a:t>loyal.</a:t>
            </a:r>
          </a:p>
          <a:p>
            <a:pPr marL="0" indent="0">
              <a:spcBef>
                <a:spcPts val="1500"/>
              </a:spcBef>
              <a:buClr>
                <a:srgbClr val="007FA3"/>
              </a:buClr>
              <a:buNone/>
            </a:pPr>
            <a:r>
              <a:rPr lang="en-US" altLang="en-US" sz="2600" dirty="0">
                <a:latin typeface="Arial" panose="020B0604020202020204" pitchFamily="34" charset="0"/>
                <a:cs typeface="Arial" panose="020B0604020202020204" pitchFamily="34" charset="0"/>
              </a:rPr>
              <a:t>3-</a:t>
            </a:r>
            <a:r>
              <a:rPr lang="en-US" altLang="en-US" sz="2600" b="1" dirty="0">
                <a:latin typeface="Arial" panose="020B0604020202020204" pitchFamily="34" charset="0"/>
                <a:cs typeface="Arial" panose="020B0604020202020204" pitchFamily="34" charset="0"/>
              </a:rPr>
              <a:t>True friends </a:t>
            </a:r>
            <a:r>
              <a:rPr lang="en-US" altLang="en-US" sz="2600" dirty="0">
                <a:latin typeface="Arial" panose="020B0604020202020204" pitchFamily="34" charset="0"/>
                <a:cs typeface="Arial" panose="020B0604020202020204" pitchFamily="34" charset="0"/>
              </a:rPr>
              <a:t>are both profitable and </a:t>
            </a:r>
            <a:r>
              <a:rPr lang="en-US" altLang="en-US" sz="2600" dirty="0" smtClean="0">
                <a:latin typeface="Arial" panose="020B0604020202020204" pitchFamily="34" charset="0"/>
                <a:cs typeface="Arial" panose="020B0604020202020204" pitchFamily="34" charset="0"/>
              </a:rPr>
              <a:t>loyal.</a:t>
            </a:r>
          </a:p>
          <a:p>
            <a:pPr marL="0" indent="0">
              <a:spcBef>
                <a:spcPts val="1500"/>
              </a:spcBef>
              <a:buClr>
                <a:srgbClr val="007FA3"/>
              </a:buClr>
              <a:buNone/>
            </a:pPr>
            <a:r>
              <a:rPr lang="en-US" altLang="en-US" sz="2600" dirty="0" smtClean="0">
                <a:latin typeface="Arial" panose="020B0604020202020204" pitchFamily="34" charset="0"/>
                <a:cs typeface="Arial" panose="020B0604020202020204" pitchFamily="34" charset="0"/>
              </a:rPr>
              <a:t>4-</a:t>
            </a:r>
            <a:r>
              <a:rPr lang="en-US" altLang="en-US" sz="2600" b="1" dirty="0" smtClean="0">
                <a:latin typeface="Arial" panose="020B0604020202020204" pitchFamily="34" charset="0"/>
                <a:cs typeface="Arial" panose="020B0604020202020204" pitchFamily="34" charset="0"/>
              </a:rPr>
              <a:t>Barnacles</a:t>
            </a:r>
            <a:r>
              <a:rPr lang="ar-SA" altLang="en-US" sz="2600" b="1" dirty="0" smtClean="0">
                <a:latin typeface="Arial" panose="020B0604020202020204" pitchFamily="34" charset="0"/>
                <a:cs typeface="Arial" panose="020B0604020202020204" pitchFamily="34" charset="0"/>
              </a:rPr>
              <a:t>النظارات </a:t>
            </a:r>
            <a:r>
              <a:rPr lang="en-US" altLang="en-US" sz="2600" dirty="0" smtClean="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are highly loyal but not very profitable. </a:t>
            </a:r>
            <a:endParaRPr lang="en-US" altLang="en-US" sz="2600" dirty="0" smtClean="0">
              <a:latin typeface="Arial" panose="020B0604020202020204" pitchFamily="34" charset="0"/>
              <a:cs typeface="Arial" panose="020B0604020202020204" pitchFamily="34" charset="0"/>
            </a:endParaRPr>
          </a:p>
          <a:p>
            <a:pPr marL="0" indent="0">
              <a:lnSpc>
                <a:spcPct val="170000"/>
              </a:lnSpc>
              <a:spcBef>
                <a:spcPts val="1500"/>
              </a:spcBef>
              <a:buClr>
                <a:srgbClr val="007FA3"/>
              </a:buClr>
              <a:buNone/>
            </a:pPr>
            <a:r>
              <a:rPr lang="en-US" altLang="en-US" sz="2600" dirty="0">
                <a:latin typeface="Arial" panose="020B0604020202020204" pitchFamily="34" charset="0"/>
                <a:cs typeface="Arial" panose="020B0604020202020204" pitchFamily="34" charset="0"/>
              </a:rPr>
              <a:t>Note: Different types of customers require different engagement and relationship management strategies. The goal is to build the right relation- ships with the right customers.</a:t>
            </a:r>
          </a:p>
          <a:p>
            <a:pPr marL="0" indent="0">
              <a:spcBef>
                <a:spcPts val="1500"/>
              </a:spcBef>
              <a:buClr>
                <a:srgbClr val="007FA3"/>
              </a:buClr>
              <a:buNone/>
            </a:pPr>
            <a:r>
              <a:rPr lang="en-US" altLang="en-US" sz="2400" b="1" dirty="0">
                <a:latin typeface="Calibri" panose="020F0502020204030204" pitchFamily="34" charset="0"/>
                <a:cs typeface="Arial" panose="020B0604020202020204" pitchFamily="34" charset="0"/>
              </a:rPr>
              <a:t>	</a:t>
            </a:r>
            <a:endParaRPr lang="en-US" altLang="en-US" sz="2400" b="1" dirty="0">
              <a:solidFill>
                <a:srgbClr val="0070C0"/>
              </a:solidFill>
              <a:latin typeface="Calibri" panose="020F0502020204030204" pitchFamily="34" charset="0"/>
              <a:cs typeface="Arial" panose="020B0604020202020204" pitchFamily="34" charset="0"/>
            </a:endParaRPr>
          </a:p>
        </p:txBody>
      </p:sp>
      <p:sp>
        <p:nvSpPr>
          <p:cNvPr id="10" name="Title 2"/>
          <p:cNvSpPr>
            <a:spLocks noGrp="1" noChangeArrowheads="1"/>
          </p:cNvSpPr>
          <p:nvPr>
            <p:ph type="title"/>
          </p:nvPr>
        </p:nvSpPr>
        <p:spPr>
          <a:xfrm>
            <a:off x="465826" y="376450"/>
            <a:ext cx="10110159" cy="590759"/>
          </a:xfrm>
        </p:spPr>
        <p:txBody>
          <a:bodyPr>
            <a:noAutofit/>
          </a:bodyPr>
          <a:lstStyle/>
          <a:p>
            <a:pPr>
              <a:spcBef>
                <a:spcPts val="0"/>
              </a:spcBef>
              <a:buClr>
                <a:srgbClr val="007FA3"/>
              </a:buClr>
              <a:defRPr/>
            </a:pPr>
            <a:r>
              <a:rPr lang="en-US" sz="3600" b="1" dirty="0">
                <a:ea typeface="Times New Roman"/>
                <a:cs typeface="Times New Roman"/>
                <a:sym typeface="Times New Roman"/>
              </a:rPr>
              <a:t>Building the Right Relationships with the Right Customers</a:t>
            </a:r>
          </a:p>
        </p:txBody>
      </p:sp>
    </p:spTree>
    <p:extLst>
      <p:ext uri="{BB962C8B-B14F-4D97-AF65-F5344CB8AC3E}">
        <p14:creationId xmlns:p14="http://schemas.microsoft.com/office/powerpoint/2010/main" val="1294802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Placeholder 7"/>
          <p:cNvSpPr txBox="1">
            <a:spLocks noGrp="1"/>
          </p:cNvSpPr>
          <p:nvPr>
            <p:ph type="body" sz="quarter" idx="13"/>
          </p:nvPr>
        </p:nvSpPr>
        <p:spPr>
          <a:xfrm>
            <a:off x="509666" y="2161994"/>
            <a:ext cx="10732957" cy="4325070"/>
          </a:xfrm>
        </p:spPr>
        <p:txBody>
          <a:bodyPr>
            <a:normAutofit/>
          </a:bodyPr>
          <a:lstStyle/>
          <a:p>
            <a:pPr marL="444500" indent="-342900" algn="l">
              <a:buClr>
                <a:srgbClr val="007FA3"/>
              </a:buClr>
              <a:buFont typeface="Wingdings" panose="05000000000000000000" pitchFamily="2" charset="2"/>
              <a:buChar char="q"/>
            </a:pPr>
            <a:r>
              <a:rPr lang="en-US" altLang="en-US" sz="2400" dirty="0">
                <a:solidFill>
                  <a:schemeClr val="tx1"/>
                </a:solidFill>
                <a:latin typeface="Arial" panose="020B0604020202020204" pitchFamily="34" charset="0"/>
                <a:cs typeface="Arial" panose="020B0604020202020204" pitchFamily="34" charset="0"/>
              </a:rPr>
              <a:t>  Digital and social media marketing </a:t>
            </a:r>
            <a:r>
              <a:rPr lang="en-US" altLang="en-US" sz="2400" b="0" dirty="0">
                <a:solidFill>
                  <a:schemeClr val="tx1"/>
                </a:solidFill>
                <a:latin typeface="Arial" panose="020B0604020202020204" pitchFamily="34" charset="0"/>
                <a:cs typeface="Arial" panose="020B0604020202020204" pitchFamily="34" charset="0"/>
              </a:rPr>
              <a:t>involves using digital marketing tools such as web sites, social media, mobile ads and apps, online videos, e-mail, and blogs that engage consumers anywhere, at any time, via their digital devices</a:t>
            </a:r>
            <a:r>
              <a:rPr lang="en-US" altLang="en-US" sz="2400" b="0" dirty="0" smtClean="0">
                <a:solidFill>
                  <a:schemeClr val="tx1"/>
                </a:solidFill>
                <a:latin typeface="Arial" panose="020B0604020202020204" pitchFamily="34" charset="0"/>
                <a:cs typeface="Arial" panose="020B0604020202020204" pitchFamily="34" charset="0"/>
              </a:rPr>
              <a:t>.</a:t>
            </a:r>
          </a:p>
          <a:p>
            <a:pPr marL="444500" indent="-342900" algn="l">
              <a:buClr>
                <a:srgbClr val="007FA3"/>
              </a:buClr>
              <a:buFont typeface="Wingdings" panose="05000000000000000000" pitchFamily="2" charset="2"/>
              <a:buChar char="q"/>
            </a:pPr>
            <a:r>
              <a:rPr lang="en-US" altLang="en-US" sz="2400" b="0" dirty="0" smtClean="0">
                <a:solidFill>
                  <a:schemeClr val="tx1"/>
                </a:solidFill>
                <a:latin typeface="Arial" panose="020B0604020202020204" pitchFamily="34" charset="0"/>
                <a:cs typeface="Arial" panose="020B0604020202020204" pitchFamily="34" charset="0"/>
              </a:rPr>
              <a:t>Online, mobile</a:t>
            </a:r>
            <a:r>
              <a:rPr lang="en-US" altLang="en-US" sz="2400" b="0" dirty="0">
                <a:solidFill>
                  <a:schemeClr val="tx1"/>
                </a:solidFill>
                <a:latin typeface="Arial" panose="020B0604020202020204" pitchFamily="34" charset="0"/>
                <a:cs typeface="Arial" panose="020B0604020202020204" pitchFamily="34" charset="0"/>
              </a:rPr>
              <a:t>, and social media marketing offer exciting new opportunities to target customers more selectively and engage </a:t>
            </a:r>
            <a:r>
              <a:rPr lang="en-US" altLang="en-US" sz="2400" b="0" dirty="0" smtClean="0">
                <a:solidFill>
                  <a:schemeClr val="tx1"/>
                </a:solidFill>
                <a:latin typeface="Arial" panose="020B0604020202020204" pitchFamily="34" charset="0"/>
                <a:cs typeface="Arial" panose="020B0604020202020204" pitchFamily="34" charset="0"/>
              </a:rPr>
              <a:t>them more </a:t>
            </a:r>
            <a:r>
              <a:rPr lang="en-US" altLang="en-US" sz="2400" b="0" dirty="0">
                <a:solidFill>
                  <a:schemeClr val="tx1"/>
                </a:solidFill>
                <a:latin typeface="Arial" panose="020B0604020202020204" pitchFamily="34" charset="0"/>
                <a:cs typeface="Arial" panose="020B0604020202020204" pitchFamily="34" charset="0"/>
              </a:rPr>
              <a:t>deeply. </a:t>
            </a:r>
            <a:endParaRPr lang="en-US" altLang="en-US" sz="2400" b="0" dirty="0" smtClean="0">
              <a:solidFill>
                <a:schemeClr val="tx1"/>
              </a:solidFill>
              <a:latin typeface="Arial" panose="020B0604020202020204" pitchFamily="34" charset="0"/>
              <a:cs typeface="Arial" panose="020B0604020202020204" pitchFamily="34" charset="0"/>
            </a:endParaRPr>
          </a:p>
          <a:p>
            <a:pPr marL="444500" indent="-342900" algn="l">
              <a:buClr>
                <a:srgbClr val="007FA3"/>
              </a:buClr>
              <a:buFont typeface="Wingdings" panose="05000000000000000000" pitchFamily="2" charset="2"/>
              <a:buChar char="q"/>
            </a:pPr>
            <a:r>
              <a:rPr lang="en-US" altLang="en-US" sz="2400" b="0" dirty="0" smtClean="0">
                <a:solidFill>
                  <a:schemeClr val="tx1"/>
                </a:solidFill>
                <a:latin typeface="Arial" panose="020B0604020202020204" pitchFamily="34" charset="0"/>
                <a:cs typeface="Arial" panose="020B0604020202020204" pitchFamily="34" charset="0"/>
              </a:rPr>
              <a:t>The </a:t>
            </a:r>
            <a:r>
              <a:rPr lang="en-US" altLang="en-US" sz="2400" b="0" dirty="0">
                <a:solidFill>
                  <a:schemeClr val="tx1"/>
                </a:solidFill>
                <a:latin typeface="Arial" panose="020B0604020202020204" pitchFamily="34" charset="0"/>
                <a:cs typeface="Arial" panose="020B0604020202020204" pitchFamily="34" charset="0"/>
              </a:rPr>
              <a:t>key is to blend the new digital approaches </a:t>
            </a:r>
            <a:r>
              <a:rPr lang="en-US" altLang="en-US" sz="2400" b="0" dirty="0" smtClean="0">
                <a:solidFill>
                  <a:schemeClr val="tx1"/>
                </a:solidFill>
                <a:latin typeface="Arial" panose="020B0604020202020204" pitchFamily="34" charset="0"/>
                <a:cs typeface="Arial" panose="020B0604020202020204" pitchFamily="34" charset="0"/>
              </a:rPr>
              <a:t>with traditional </a:t>
            </a:r>
            <a:r>
              <a:rPr lang="en-US" altLang="en-US" sz="2400" b="0" dirty="0">
                <a:solidFill>
                  <a:schemeClr val="tx1"/>
                </a:solidFill>
                <a:latin typeface="Arial" panose="020B0604020202020204" pitchFamily="34" charset="0"/>
                <a:cs typeface="Arial" panose="020B0604020202020204" pitchFamily="34" charset="0"/>
              </a:rPr>
              <a:t>marketing to create a smoothly integrated </a:t>
            </a:r>
            <a:r>
              <a:rPr lang="en-US" altLang="en-US" sz="2400" b="0" dirty="0" smtClean="0">
                <a:solidFill>
                  <a:schemeClr val="tx1"/>
                </a:solidFill>
                <a:latin typeface="Arial" panose="020B0604020202020204" pitchFamily="34" charset="0"/>
                <a:cs typeface="Arial" panose="020B0604020202020204" pitchFamily="34" charset="0"/>
              </a:rPr>
              <a:t>marketing strategy </a:t>
            </a:r>
            <a:r>
              <a:rPr lang="en-US" altLang="en-US" sz="2400" b="0" dirty="0">
                <a:solidFill>
                  <a:schemeClr val="tx1"/>
                </a:solidFill>
                <a:latin typeface="Arial" panose="020B0604020202020204" pitchFamily="34" charset="0"/>
                <a:cs typeface="Arial" panose="020B0604020202020204" pitchFamily="34" charset="0"/>
              </a:rPr>
              <a:t>and mix.</a:t>
            </a:r>
          </a:p>
        </p:txBody>
      </p:sp>
      <p:sp>
        <p:nvSpPr>
          <p:cNvPr id="82946" name="Title 2"/>
          <p:cNvSpPr txBox="1">
            <a:spLocks noGrp="1" noChangeArrowheads="1"/>
          </p:cNvSpPr>
          <p:nvPr>
            <p:ph type="title"/>
          </p:nvPr>
        </p:nvSpPr>
        <p:spPr>
          <a:xfrm>
            <a:off x="735482" y="1320670"/>
            <a:ext cx="10267298" cy="568091"/>
          </a:xfrm>
        </p:spPr>
        <p:txBody>
          <a:bodyPr anchor="t">
            <a:normAutofit fontScale="90000"/>
          </a:bodyPr>
          <a:lstStyle/>
          <a:p>
            <a:pPr eaLnBrk="1" hangingPunct="1">
              <a:buClr>
                <a:srgbClr val="007FA3"/>
              </a:buClr>
              <a:buFont typeface="Times New Roman" panose="02020603050405020304" pitchFamily="18" charset="0"/>
              <a:buNone/>
            </a:pPr>
            <a:r>
              <a:rPr lang="en-US" altLang="en-US" sz="3600" b="1" dirty="0">
                <a:latin typeface="Arial" panose="020B0604020202020204" pitchFamily="34" charset="0"/>
                <a:cs typeface="Times New Roman" panose="02020603050405020304" pitchFamily="18" charset="0"/>
                <a:sym typeface="Times New Roman" panose="02020603050405020304" pitchFamily="18" charset="0"/>
              </a:rPr>
              <a:t>The Changing Marketing Landscape</a:t>
            </a:r>
            <a:r>
              <a:rPr lang="en-US" altLang="en-US" sz="3000" b="1" dirty="0">
                <a:latin typeface="Arial" panose="020B0604020202020204" pitchFamily="34" charset="0"/>
                <a:cs typeface="Times New Roman" panose="02020603050405020304" pitchFamily="18" charset="0"/>
                <a:sym typeface="Times New Roman" panose="02020603050405020304" pitchFamily="18" charset="0"/>
              </a:rPr>
              <a:t/>
            </a:r>
            <a:br>
              <a:rPr lang="en-US" altLang="en-US" sz="3000" b="1" dirty="0">
                <a:latin typeface="Arial" panose="020B0604020202020204" pitchFamily="34" charset="0"/>
                <a:cs typeface="Times New Roman" panose="02020603050405020304" pitchFamily="18" charset="0"/>
                <a:sym typeface="Times New Roman" panose="02020603050405020304" pitchFamily="18" charset="0"/>
              </a:rPr>
            </a:br>
            <a:endParaRPr lang="en-US" altLang="en-US" sz="3000" b="1" dirty="0">
              <a:latin typeface="Arial" panose="020B0604020202020204" pitchFamily="34"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6146554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txBox="1">
            <a:spLocks noGrp="1" noChangeArrowheads="1"/>
          </p:cNvSpPr>
          <p:nvPr>
            <p:ph type="title"/>
          </p:nvPr>
        </p:nvSpPr>
        <p:spPr>
          <a:xfrm>
            <a:off x="862404" y="219397"/>
            <a:ext cx="8191500" cy="755650"/>
          </a:xfrm>
        </p:spPr>
        <p:txBody>
          <a:bodyPr>
            <a:normAutofit fontScale="90000"/>
          </a:bodyPr>
          <a:lstStyle/>
          <a:p>
            <a:pPr>
              <a:buClr>
                <a:srgbClr val="007FA3"/>
              </a:buClr>
            </a:pPr>
            <a:r>
              <a:rPr lang="en-US" altLang="en-US" sz="3600" dirty="0">
                <a:latin typeface="Arial" panose="020B0604020202020204" pitchFamily="34" charset="0"/>
                <a:cs typeface="Times New Roman" panose="02020603050405020304" pitchFamily="18" charset="0"/>
                <a:sym typeface="Times New Roman" panose="02020603050405020304" pitchFamily="18" charset="0"/>
              </a:rPr>
              <a:t>The Changing Economic Environment</a:t>
            </a:r>
          </a:p>
        </p:txBody>
      </p:sp>
      <p:sp>
        <p:nvSpPr>
          <p:cNvPr id="84995" name="Content Placeholder 2"/>
          <p:cNvSpPr txBox="1">
            <a:spLocks noGrp="1"/>
          </p:cNvSpPr>
          <p:nvPr>
            <p:ph idx="1"/>
          </p:nvPr>
        </p:nvSpPr>
        <p:spPr>
          <a:xfrm>
            <a:off x="862404" y="1466491"/>
            <a:ext cx="11329596" cy="4692769"/>
          </a:xfrm>
        </p:spPr>
        <p:txBody>
          <a:bodyPr>
            <a:normAutofit fontScale="92500" lnSpcReduction="10000"/>
          </a:bodyPr>
          <a:lstStyle/>
          <a:p>
            <a:pPr marL="444500" indent="-342900">
              <a:spcBef>
                <a:spcPts val="1500"/>
              </a:spcBef>
              <a:buClr>
                <a:srgbClr val="007FA3"/>
              </a:buClr>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 Not-for-profit </a:t>
            </a:r>
            <a:r>
              <a:rPr lang="en-US" altLang="en-US" sz="2400" b="1" dirty="0" smtClean="0">
                <a:latin typeface="Arial" panose="020B0604020202020204" pitchFamily="34" charset="0"/>
                <a:cs typeface="Arial" panose="020B0604020202020204" pitchFamily="34" charset="0"/>
              </a:rPr>
              <a:t>marketing growth</a:t>
            </a:r>
          </a:p>
          <a:p>
            <a:pPr marL="101600" indent="0">
              <a:spcBef>
                <a:spcPts val="1500"/>
              </a:spcBef>
              <a:buClr>
                <a:srgbClr val="007FA3"/>
              </a:buClr>
              <a:buNone/>
            </a:pPr>
            <a:r>
              <a:rPr lang="en-US" altLang="en-US" sz="2400" dirty="0">
                <a:latin typeface="Arial" panose="020B0604020202020204" pitchFamily="34" charset="0"/>
                <a:cs typeface="Arial" panose="020B0604020202020204" pitchFamily="34" charset="0"/>
              </a:rPr>
              <a:t>For example, not-for-profit St. Jude Children’s Research Hospital has a special</a:t>
            </a:r>
          </a:p>
          <a:p>
            <a:pPr marL="101600" indent="0">
              <a:spcBef>
                <a:spcPts val="1500"/>
              </a:spcBef>
              <a:buClr>
                <a:srgbClr val="007FA3"/>
              </a:buClr>
              <a:buNone/>
            </a:pPr>
            <a:r>
              <a:rPr lang="en-US" altLang="en-US" sz="2400" dirty="0">
                <a:latin typeface="Arial" panose="020B0604020202020204" pitchFamily="34" charset="0"/>
                <a:cs typeface="Arial" panose="020B0604020202020204" pitchFamily="34" charset="0"/>
              </a:rPr>
              <a:t>mission: “Finding </a:t>
            </a:r>
            <a:r>
              <a:rPr lang="en-US" altLang="en-US" sz="2400" dirty="0" smtClean="0">
                <a:latin typeface="Arial" panose="020B0604020202020204" pitchFamily="34" charset="0"/>
                <a:cs typeface="Arial" panose="020B0604020202020204" pitchFamily="34" charset="0"/>
              </a:rPr>
              <a:t>cures</a:t>
            </a:r>
            <a:r>
              <a:rPr lang="ar-SA" altLang="en-US" sz="2400" dirty="0" smtClean="0">
                <a:latin typeface="Arial" panose="020B0604020202020204" pitchFamily="34" charset="0"/>
                <a:cs typeface="Arial" panose="020B0604020202020204" pitchFamily="34" charset="0"/>
              </a:rPr>
              <a:t>العلاج-الشفاء</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Saving children.</a:t>
            </a:r>
          </a:p>
          <a:p>
            <a:pPr marL="255588" indent="-153988">
              <a:spcBef>
                <a:spcPts val="1500"/>
              </a:spcBef>
              <a:buClr>
                <a:srgbClr val="007FA3"/>
              </a:buClr>
            </a:pPr>
            <a:r>
              <a:rPr lang="en-US" altLang="en-US" sz="2400" b="1" dirty="0">
                <a:latin typeface="Arial" panose="020B0604020202020204" pitchFamily="34" charset="0"/>
                <a:cs typeface="Arial" panose="020B0604020202020204" pitchFamily="34" charset="0"/>
              </a:rPr>
              <a:t> Rapid </a:t>
            </a:r>
            <a:r>
              <a:rPr lang="en-US" altLang="en-US" sz="2400" b="1" dirty="0" smtClean="0">
                <a:latin typeface="Arial" panose="020B0604020202020204" pitchFamily="34" charset="0"/>
                <a:cs typeface="Arial" panose="020B0604020202020204" pitchFamily="34" charset="0"/>
              </a:rPr>
              <a:t>globalization</a:t>
            </a:r>
          </a:p>
          <a:p>
            <a:pPr marL="101600" indent="0">
              <a:spcBef>
                <a:spcPts val="1500"/>
              </a:spcBef>
              <a:buClr>
                <a:srgbClr val="007FA3"/>
              </a:buClr>
              <a:buNone/>
            </a:pPr>
            <a:r>
              <a:rPr lang="en-US" altLang="en-US" sz="2400" dirty="0">
                <a:latin typeface="Arial" panose="020B0604020202020204" pitchFamily="34" charset="0"/>
                <a:cs typeface="Arial" panose="020B0604020202020204" pitchFamily="34" charset="0"/>
              </a:rPr>
              <a:t>American firms have been challenged at home by the skillful marketing of </a:t>
            </a:r>
            <a:r>
              <a:rPr lang="en-US" altLang="en-US" sz="2400" dirty="0" smtClean="0">
                <a:latin typeface="Arial" panose="020B0604020202020204" pitchFamily="34" charset="0"/>
                <a:cs typeface="Arial" panose="020B0604020202020204" pitchFamily="34" charset="0"/>
              </a:rPr>
              <a:t>European and </a:t>
            </a:r>
            <a:r>
              <a:rPr lang="en-US" altLang="en-US" sz="2400" dirty="0">
                <a:latin typeface="Arial" panose="020B0604020202020204" pitchFamily="34" charset="0"/>
                <a:cs typeface="Arial" panose="020B0604020202020204" pitchFamily="34" charset="0"/>
              </a:rPr>
              <a:t>Asian multinationals. Companies such as Toyota, Nestlé, and Samsung have often outperformed their U.S. competitors in American markets. </a:t>
            </a:r>
          </a:p>
          <a:p>
            <a:pPr marL="255588" indent="-153988">
              <a:spcBef>
                <a:spcPts val="1500"/>
              </a:spcBef>
              <a:buClr>
                <a:srgbClr val="007FA3"/>
              </a:buClr>
            </a:pPr>
            <a:r>
              <a:rPr lang="en-US" altLang="en-US" sz="2400" b="1" dirty="0">
                <a:latin typeface="Arial" panose="020B0604020202020204" pitchFamily="34" charset="0"/>
                <a:cs typeface="Arial" panose="020B0604020202020204" pitchFamily="34" charset="0"/>
              </a:rPr>
              <a:t> Sustainable marketing- </a:t>
            </a:r>
            <a:r>
              <a:rPr lang="en-US" altLang="en-US" sz="2000" dirty="0">
                <a:latin typeface="Arial" panose="020B0604020202020204" pitchFamily="34" charset="0"/>
                <a:cs typeface="Arial" panose="020B0604020202020204" pitchFamily="34" charset="0"/>
              </a:rPr>
              <a:t>The Call for More Environmental and </a:t>
            </a:r>
            <a:r>
              <a:rPr lang="en-US" altLang="en-US" sz="2000" dirty="0" smtClean="0">
                <a:latin typeface="Arial" panose="020B0604020202020204" pitchFamily="34" charset="0"/>
                <a:cs typeface="Arial" panose="020B0604020202020204" pitchFamily="34" charset="0"/>
              </a:rPr>
              <a:t>Social Responsibility</a:t>
            </a:r>
            <a:endParaRPr lang="en-US" altLang="en-US" sz="2000" dirty="0">
              <a:latin typeface="Arial" panose="020B0604020202020204" pitchFamily="34" charset="0"/>
              <a:cs typeface="Arial" panose="020B0604020202020204" pitchFamily="34" charset="0"/>
            </a:endParaRPr>
          </a:p>
          <a:p>
            <a:pPr marL="255588" indent="-153988" algn="just">
              <a:spcBef>
                <a:spcPts val="1500"/>
              </a:spcBef>
              <a:buClr>
                <a:srgbClr val="007FA3"/>
              </a:buClr>
              <a:buNone/>
            </a:pPr>
            <a:r>
              <a:rPr lang="en-US" altLang="en-US" sz="2400" dirty="0" smtClean="0">
                <a:latin typeface="Arial" panose="020B0604020202020204" pitchFamily="34" charset="0"/>
                <a:cs typeface="Arial" panose="020B0604020202020204" pitchFamily="34" charset="0"/>
              </a:rPr>
              <a:t>-Today’s </a:t>
            </a:r>
            <a:r>
              <a:rPr lang="en-US" altLang="en-US" sz="2400" dirty="0">
                <a:latin typeface="Arial" panose="020B0604020202020204" pitchFamily="34" charset="0"/>
                <a:cs typeface="Arial" panose="020B0604020202020204" pitchFamily="34" charset="0"/>
              </a:rPr>
              <a:t>marketers are being called on to develop </a:t>
            </a:r>
            <a:r>
              <a:rPr lang="en-US" altLang="en-US" sz="2400" dirty="0" smtClean="0">
                <a:latin typeface="Arial" panose="020B0604020202020204" pitchFamily="34" charset="0"/>
                <a:cs typeface="Arial" panose="020B0604020202020204" pitchFamily="34" charset="0"/>
              </a:rPr>
              <a:t>sustainable marketing </a:t>
            </a:r>
            <a:r>
              <a:rPr lang="en-US" altLang="en-US" sz="2400" dirty="0">
                <a:latin typeface="Arial" panose="020B0604020202020204" pitchFamily="34" charset="0"/>
                <a:cs typeface="Arial" panose="020B0604020202020204" pitchFamily="34" charset="0"/>
              </a:rPr>
              <a:t>practices. </a:t>
            </a:r>
            <a:endParaRPr lang="en-US" altLang="en-US" sz="2400" dirty="0" smtClean="0">
              <a:latin typeface="Arial" panose="020B0604020202020204" pitchFamily="34" charset="0"/>
              <a:cs typeface="Arial" panose="020B0604020202020204" pitchFamily="34" charset="0"/>
            </a:endParaRPr>
          </a:p>
          <a:p>
            <a:pPr marL="255588" indent="-153988" algn="just">
              <a:spcBef>
                <a:spcPts val="1500"/>
              </a:spcBef>
              <a:buClr>
                <a:srgbClr val="007FA3"/>
              </a:buClr>
              <a:buNone/>
            </a:pPr>
            <a:r>
              <a:rPr lang="en-US" altLang="en-US" sz="2400" dirty="0" smtClean="0">
                <a:latin typeface="Arial" panose="020B0604020202020204" pitchFamily="34" charset="0"/>
                <a:cs typeface="Arial" panose="020B0604020202020204" pitchFamily="34" charset="0"/>
              </a:rPr>
              <a:t>-Today’s </a:t>
            </a:r>
            <a:r>
              <a:rPr lang="en-US" altLang="en-US" sz="2400" dirty="0">
                <a:latin typeface="Arial" panose="020B0604020202020204" pitchFamily="34" charset="0"/>
                <a:cs typeface="Arial" panose="020B0604020202020204" pitchFamily="34" charset="0"/>
              </a:rPr>
              <a:t>customers expect companies to deliver value in a socially and environmentally</a:t>
            </a:r>
          </a:p>
          <a:p>
            <a:pPr marL="255588" indent="-153988">
              <a:spcBef>
                <a:spcPts val="1500"/>
              </a:spcBef>
              <a:buClr>
                <a:srgbClr val="007FA3"/>
              </a:buClr>
              <a:buNone/>
            </a:pPr>
            <a:r>
              <a:rPr lang="en-US" altLang="en-US" sz="2400" dirty="0">
                <a:latin typeface="Arial" panose="020B0604020202020204" pitchFamily="34" charset="0"/>
                <a:cs typeface="Arial" panose="020B0604020202020204" pitchFamily="34" charset="0"/>
              </a:rPr>
              <a:t>responsible way</a:t>
            </a:r>
          </a:p>
          <a:p>
            <a:pPr marL="255588" indent="-153988">
              <a:spcBef>
                <a:spcPts val="1500"/>
              </a:spcBef>
              <a:buClr>
                <a:srgbClr val="007FA3"/>
              </a:buClr>
              <a:buNone/>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1514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72429" y="567711"/>
            <a:ext cx="7927975" cy="592529"/>
          </a:xfrm>
        </p:spPr>
        <p:txBody>
          <a:bodyPr>
            <a:noAutofit/>
          </a:bodyPr>
          <a:lstStyle/>
          <a:p>
            <a:pPr>
              <a:spcBef>
                <a:spcPts val="0"/>
              </a:spcBef>
              <a:buClr>
                <a:srgbClr val="007FA3"/>
              </a:buClr>
              <a:defRPr/>
            </a:pPr>
            <a:r>
              <a:rPr lang="en-US" sz="3600" dirty="0">
                <a:ea typeface="Times New Roman"/>
                <a:cs typeface="Times New Roman"/>
                <a:sym typeface="Times New Roman"/>
              </a:rPr>
              <a:t>What is Marketing? </a:t>
            </a:r>
          </a:p>
        </p:txBody>
      </p:sp>
      <p:sp>
        <p:nvSpPr>
          <p:cNvPr id="29699" name="Content Placeholder3"/>
          <p:cNvSpPr txBox="1">
            <a:spLocks noGrp="1" noChangeArrowheads="1"/>
          </p:cNvSpPr>
          <p:nvPr>
            <p:ph type="body" sz="half" idx="2"/>
          </p:nvPr>
        </p:nvSpPr>
        <p:spPr>
          <a:xfrm>
            <a:off x="749509" y="1160240"/>
            <a:ext cx="10583055" cy="5194841"/>
          </a:xfrm>
        </p:spPr>
        <p:txBody>
          <a:bodyPr>
            <a:normAutofit fontScale="92500" lnSpcReduction="10000"/>
          </a:bodyPr>
          <a:lstStyle/>
          <a:p>
            <a:pPr marL="165100" indent="0">
              <a:buClr>
                <a:srgbClr val="007FA3"/>
              </a:buClr>
              <a:buNone/>
            </a:pPr>
            <a:r>
              <a:rPr lang="en-US" altLang="en-US" sz="2400" b="1" dirty="0" smtClean="0">
                <a:latin typeface="Arial" panose="020B0604020202020204" pitchFamily="34" charset="0"/>
                <a:cs typeface="Arial" panose="020B0604020202020204" pitchFamily="34" charset="0"/>
              </a:rPr>
              <a:t>-Marketing</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 process by which companies </a:t>
            </a:r>
            <a:r>
              <a:rPr lang="en-US" altLang="en-US" sz="2400" b="1" dirty="0">
                <a:latin typeface="Arial" panose="020B0604020202020204" pitchFamily="34" charset="0"/>
                <a:cs typeface="Arial" panose="020B0604020202020204" pitchFamily="34" charset="0"/>
              </a:rPr>
              <a:t>create value </a:t>
            </a:r>
            <a:r>
              <a:rPr lang="en-US" altLang="en-US" sz="2400" dirty="0">
                <a:latin typeface="Arial" panose="020B0604020202020204" pitchFamily="34" charset="0"/>
                <a:cs typeface="Arial" panose="020B0604020202020204" pitchFamily="34" charset="0"/>
              </a:rPr>
              <a:t>for </a:t>
            </a:r>
            <a:r>
              <a:rPr lang="en-US" altLang="en-US" sz="2400" dirty="0" smtClean="0">
                <a:latin typeface="Arial" panose="020B0604020202020204" pitchFamily="34" charset="0"/>
                <a:cs typeface="Arial" panose="020B0604020202020204" pitchFamily="34" charset="0"/>
              </a:rPr>
              <a:t>customers</a:t>
            </a:r>
            <a:br>
              <a:rPr lang="en-US" altLang="en-US" sz="2400" dirty="0" smtClean="0">
                <a:latin typeface="Arial" panose="020B0604020202020204" pitchFamily="34" charset="0"/>
                <a:cs typeface="Arial" panose="020B0604020202020204" pitchFamily="34" charset="0"/>
              </a:rPr>
            </a:br>
            <a:r>
              <a:rPr lang="en-US" altLang="en-US" sz="2400" dirty="0" smtClean="0">
                <a:latin typeface="Arial" panose="020B0604020202020204" pitchFamily="34" charset="0"/>
                <a:cs typeface="Arial" panose="020B0604020202020204" pitchFamily="34" charset="0"/>
              </a:rPr>
              <a:t>and </a:t>
            </a:r>
            <a:r>
              <a:rPr lang="en-US" altLang="en-US" sz="2400" dirty="0">
                <a:latin typeface="Arial" panose="020B0604020202020204" pitchFamily="34" charset="0"/>
                <a:cs typeface="Arial" panose="020B0604020202020204" pitchFamily="34" charset="0"/>
              </a:rPr>
              <a:t>build strong  customer relationships in order to </a:t>
            </a:r>
            <a:r>
              <a:rPr lang="en-US" altLang="en-US" sz="2400" b="1" dirty="0">
                <a:latin typeface="Arial" panose="020B0604020202020204" pitchFamily="34" charset="0"/>
                <a:cs typeface="Arial" panose="020B0604020202020204" pitchFamily="34" charset="0"/>
              </a:rPr>
              <a:t>capture value</a:t>
            </a:r>
            <a:r>
              <a:rPr lang="en-US" altLang="en-US" sz="2400" dirty="0">
                <a:latin typeface="Arial" panose="020B0604020202020204" pitchFamily="34" charset="0"/>
                <a:cs typeface="Arial" panose="020B0604020202020204" pitchFamily="34" charset="0"/>
              </a:rPr>
              <a:t> from customers in return. </a:t>
            </a:r>
            <a:endParaRPr lang="en-US" altLang="en-US" sz="2400" dirty="0" smtClean="0">
              <a:latin typeface="Arial" panose="020B0604020202020204" pitchFamily="34" charset="0"/>
              <a:cs typeface="Arial" panose="020B0604020202020204" pitchFamily="34" charset="0"/>
            </a:endParaRPr>
          </a:p>
          <a:p>
            <a:pPr marL="165100" indent="0">
              <a:buClr>
                <a:srgbClr val="007FA3"/>
              </a:buClr>
              <a:buNone/>
            </a:pPr>
            <a:r>
              <a:rPr lang="en-US" altLang="en-US" sz="2400" dirty="0" smtClean="0">
                <a:latin typeface="Arial" panose="020B0604020202020204" pitchFamily="34" charset="0"/>
                <a:cs typeface="Arial" panose="020B0604020202020204" pitchFamily="34" charset="0"/>
              </a:rPr>
              <a:t>-The primary/main objectives of marketing are:</a:t>
            </a:r>
          </a:p>
          <a:p>
            <a:pPr marL="165100" indent="0">
              <a:buClr>
                <a:srgbClr val="007FA3"/>
              </a:buClr>
              <a:buNone/>
            </a:pPr>
            <a:r>
              <a:rPr lang="en-US" altLang="en-US" sz="2400" dirty="0" smtClean="0">
                <a:latin typeface="Arial" panose="020B0604020202020204" pitchFamily="34" charset="0"/>
                <a:cs typeface="Arial" panose="020B0604020202020204" pitchFamily="34" charset="0"/>
              </a:rPr>
              <a:t>1- attract new customers/clients by promising superior value</a:t>
            </a:r>
          </a:p>
          <a:p>
            <a:pPr marL="165100" indent="0">
              <a:buClr>
                <a:srgbClr val="007FA3"/>
              </a:buClr>
              <a:buNone/>
            </a:pPr>
            <a:r>
              <a:rPr lang="en-US" altLang="en-US" sz="2400" dirty="0" smtClean="0">
                <a:latin typeface="Arial" panose="020B0604020202020204" pitchFamily="34" charset="0"/>
                <a:cs typeface="Arial" panose="020B0604020202020204" pitchFamily="34" charset="0"/>
              </a:rPr>
              <a:t>2- Keep and grow </a:t>
            </a:r>
            <a:r>
              <a:rPr lang="en-US" altLang="en-US" sz="2400" dirty="0">
                <a:latin typeface="Arial" panose="020B0604020202020204" pitchFamily="34" charset="0"/>
                <a:cs typeface="Arial" panose="020B0604020202020204" pitchFamily="34" charset="0"/>
              </a:rPr>
              <a:t>current </a:t>
            </a:r>
            <a:r>
              <a:rPr lang="en-US" altLang="en-US" sz="2400" dirty="0" smtClean="0">
                <a:latin typeface="Arial" panose="020B0604020202020204" pitchFamily="34" charset="0"/>
                <a:cs typeface="Arial" panose="020B0604020202020204" pitchFamily="34" charset="0"/>
              </a:rPr>
              <a:t>customers/clients by delivering value and satisfaction</a:t>
            </a:r>
          </a:p>
          <a:p>
            <a:pPr marL="165100" indent="0">
              <a:buClr>
                <a:srgbClr val="007FA3"/>
              </a:buClr>
              <a:buNone/>
            </a:pPr>
            <a:r>
              <a:rPr lang="en-US" altLang="en-US" sz="2400" dirty="0">
                <a:latin typeface="Arial" panose="020B0604020202020204" pitchFamily="34" charset="0"/>
                <a:cs typeface="Arial" panose="020B0604020202020204" pitchFamily="34" charset="0"/>
              </a:rPr>
              <a:t>For </a:t>
            </a:r>
            <a:r>
              <a:rPr lang="en-US" altLang="en-US" sz="2400" dirty="0" smtClean="0">
                <a:latin typeface="Arial" panose="020B0604020202020204" pitchFamily="34" charset="0"/>
                <a:cs typeface="Arial" panose="020B0604020202020204" pitchFamily="34" charset="0"/>
              </a:rPr>
              <a:t>example:</a:t>
            </a:r>
          </a:p>
          <a:p>
            <a:pPr marL="165100" indent="0">
              <a:buClr>
                <a:srgbClr val="007FA3"/>
              </a:buClr>
              <a:buNone/>
            </a:pPr>
            <a:r>
              <a:rPr lang="en-US" altLang="en-US" sz="2400" dirty="0" smtClean="0">
                <a:latin typeface="Arial" panose="020B0604020202020204" pitchFamily="34" charset="0"/>
                <a:cs typeface="Arial" panose="020B0604020202020204" pitchFamily="34" charset="0"/>
              </a:rPr>
              <a:t>1- </a:t>
            </a:r>
            <a:r>
              <a:rPr lang="en-US" altLang="en-US" sz="2400" b="1" dirty="0">
                <a:latin typeface="Arial" panose="020B0604020202020204" pitchFamily="34" charset="0"/>
                <a:cs typeface="Arial" panose="020B0604020202020204" pitchFamily="34" charset="0"/>
              </a:rPr>
              <a:t>Nike</a:t>
            </a:r>
            <a:r>
              <a:rPr lang="en-US" altLang="en-US" sz="2400" dirty="0">
                <a:latin typeface="Arial" panose="020B0604020202020204" pitchFamily="34" charset="0"/>
                <a:cs typeface="Arial" panose="020B0604020202020204" pitchFamily="34" charset="0"/>
              </a:rPr>
              <a:t> leaves its competitors in the dust by delivering on its promise to</a:t>
            </a:r>
          </a:p>
          <a:p>
            <a:pPr marL="165100" indent="0">
              <a:buClr>
                <a:srgbClr val="007FA3"/>
              </a:buClr>
              <a:buNone/>
            </a:pPr>
            <a:r>
              <a:rPr lang="en-US" altLang="en-US" sz="2400" dirty="0">
                <a:latin typeface="Arial" panose="020B0604020202020204" pitchFamily="34" charset="0"/>
                <a:cs typeface="Arial" panose="020B0604020202020204" pitchFamily="34" charset="0"/>
              </a:rPr>
              <a:t>inspire and help everyday athletes to “Just do it</a:t>
            </a:r>
            <a:r>
              <a:rPr lang="en-US" altLang="en-US" sz="2400" dirty="0" smtClean="0">
                <a:latin typeface="Arial" panose="020B0604020202020204" pitchFamily="34" charset="0"/>
                <a:cs typeface="Arial" panose="020B0604020202020204" pitchFamily="34" charset="0"/>
              </a:rPr>
              <a:t>.</a:t>
            </a:r>
          </a:p>
          <a:p>
            <a:pPr marL="165100" indent="0">
              <a:buClr>
                <a:srgbClr val="007FA3"/>
              </a:buClr>
              <a:buNone/>
            </a:pPr>
            <a:r>
              <a:rPr lang="en-US" altLang="en-US" sz="2400" dirty="0" smtClean="0">
                <a:latin typeface="Arial" panose="020B0604020202020204" pitchFamily="34" charset="0"/>
                <a:cs typeface="Arial" panose="020B0604020202020204" pitchFamily="34" charset="0"/>
              </a:rPr>
              <a:t>2-</a:t>
            </a:r>
            <a:r>
              <a:rPr lang="en-US" altLang="en-US" sz="2400" b="1" dirty="0" smtClean="0">
                <a:latin typeface="Arial" panose="020B0604020202020204" pitchFamily="34" charset="0"/>
                <a:cs typeface="Arial" panose="020B0604020202020204" pitchFamily="34" charset="0"/>
              </a:rPr>
              <a:t>Amazon</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dominants the online marketplace by creating a world-class online buying experience that helps customers to “</a:t>
            </a:r>
            <a:r>
              <a:rPr lang="en-US" altLang="en-US" sz="2400" dirty="0" smtClean="0">
                <a:latin typeface="Arial" panose="020B0604020202020204" pitchFamily="34" charset="0"/>
                <a:cs typeface="Arial" panose="020B0604020202020204" pitchFamily="34" charset="0"/>
              </a:rPr>
              <a:t>find and </a:t>
            </a:r>
            <a:r>
              <a:rPr lang="en-US" altLang="en-US" sz="2400" dirty="0">
                <a:latin typeface="Arial" panose="020B0604020202020204" pitchFamily="34" charset="0"/>
                <a:cs typeface="Arial" panose="020B0604020202020204" pitchFamily="34" charset="0"/>
              </a:rPr>
              <a:t>discover anything they might want to buy online</a:t>
            </a:r>
            <a:r>
              <a:rPr lang="en-US" altLang="en-US" sz="2400" dirty="0" smtClean="0">
                <a:latin typeface="Arial" panose="020B0604020202020204" pitchFamily="34" charset="0"/>
                <a:cs typeface="Arial" panose="020B0604020202020204" pitchFamily="34" charset="0"/>
              </a:rPr>
              <a:t>.”</a:t>
            </a:r>
          </a:p>
          <a:p>
            <a:pPr marL="165100" indent="0">
              <a:buClr>
                <a:srgbClr val="007FA3"/>
              </a:buClr>
              <a:buNone/>
            </a:pPr>
            <a:r>
              <a:rPr lang="en-US" altLang="en-US" sz="2400" dirty="0" smtClean="0">
                <a:latin typeface="Arial" panose="020B0604020202020204" pitchFamily="34" charset="0"/>
                <a:cs typeface="Arial" panose="020B0604020202020204" pitchFamily="34" charset="0"/>
              </a:rPr>
              <a:t>3-</a:t>
            </a:r>
            <a:r>
              <a:rPr lang="en-US" altLang="en-US" sz="2400" b="1" dirty="0" smtClean="0">
                <a:latin typeface="Arial" panose="020B0604020202020204" pitchFamily="34" charset="0"/>
                <a:cs typeface="Arial" panose="020B0604020202020204" pitchFamily="34" charset="0"/>
              </a:rPr>
              <a:t>Facebook</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has attracted more </a:t>
            </a:r>
            <a:r>
              <a:rPr lang="en-US" altLang="en-US" sz="2400" dirty="0" smtClean="0">
                <a:latin typeface="Arial" panose="020B0604020202020204" pitchFamily="34" charset="0"/>
                <a:cs typeface="Arial" panose="020B0604020202020204" pitchFamily="34" charset="0"/>
              </a:rPr>
              <a:t>than 1.5 </a:t>
            </a:r>
            <a:r>
              <a:rPr lang="en-US" altLang="en-US" sz="2400" dirty="0">
                <a:latin typeface="Arial" panose="020B0604020202020204" pitchFamily="34" charset="0"/>
                <a:cs typeface="Arial" panose="020B0604020202020204" pitchFamily="34" charset="0"/>
              </a:rPr>
              <a:t>billion active web and mobile users worldwide by helping them to “connect and </a:t>
            </a:r>
            <a:r>
              <a:rPr lang="en-US" altLang="en-US" sz="2400" dirty="0" smtClean="0">
                <a:latin typeface="Arial" panose="020B0604020202020204" pitchFamily="34" charset="0"/>
                <a:cs typeface="Arial" panose="020B0604020202020204" pitchFamily="34" charset="0"/>
              </a:rPr>
              <a:t>share with </a:t>
            </a:r>
            <a:r>
              <a:rPr lang="en-US" altLang="en-US" sz="2400" dirty="0">
                <a:latin typeface="Arial" panose="020B0604020202020204" pitchFamily="34" charset="0"/>
                <a:cs typeface="Arial" panose="020B0604020202020204" pitchFamily="34" charset="0"/>
              </a:rPr>
              <a:t>the people in their lives.”</a:t>
            </a:r>
          </a:p>
        </p:txBody>
      </p:sp>
    </p:spTree>
    <p:extLst>
      <p:ext uri="{BB962C8B-B14F-4D97-AF65-F5344CB8AC3E}">
        <p14:creationId xmlns:p14="http://schemas.microsoft.com/office/powerpoint/2010/main" val="3018342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txBox="1">
            <a:spLocks noGrp="1"/>
          </p:cNvSpPr>
          <p:nvPr>
            <p:ph type="title"/>
          </p:nvPr>
        </p:nvSpPr>
        <p:spPr>
          <a:xfrm>
            <a:off x="1885156" y="0"/>
            <a:ext cx="8497887" cy="803275"/>
          </a:xfrm>
        </p:spPr>
        <p:txBody>
          <a:bodyPr/>
          <a:lstStyle/>
          <a:p>
            <a:pPr eaLnBrk="1" hangingPunct="1">
              <a:buClr>
                <a:srgbClr val="007FA3"/>
              </a:buClr>
              <a:buFont typeface="Times New Roman" panose="02020603050405020304" pitchFamily="18" charset="0"/>
              <a:buNone/>
            </a:pPr>
            <a:r>
              <a:rPr lang="en-US" altLang="en-US" sz="3000" b="1" dirty="0">
                <a:latin typeface="Arial" panose="020B0604020202020204" pitchFamily="34" charset="0"/>
                <a:cs typeface="Times New Roman" panose="02020603050405020304" pitchFamily="18" charset="0"/>
                <a:sym typeface="Times New Roman" panose="02020603050405020304" pitchFamily="18" charset="0"/>
              </a:rPr>
              <a:t>So, What Is Marketing? Pulling It All Together</a:t>
            </a:r>
          </a:p>
        </p:txBody>
      </p:sp>
      <p:pic>
        <p:nvPicPr>
          <p:cNvPr id="87043" name="Picture 3" descr="Chart explains an expanded model of the Marketing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759125"/>
            <a:ext cx="11902440" cy="60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862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72429" y="567711"/>
            <a:ext cx="7927975" cy="592529"/>
          </a:xfrm>
        </p:spPr>
        <p:txBody>
          <a:bodyPr>
            <a:noAutofit/>
          </a:bodyPr>
          <a:lstStyle/>
          <a:p>
            <a:pPr>
              <a:spcBef>
                <a:spcPts val="0"/>
              </a:spcBef>
              <a:buClr>
                <a:srgbClr val="007FA3"/>
              </a:buClr>
              <a:defRPr/>
            </a:pPr>
            <a:r>
              <a:rPr lang="en-US" sz="3600" dirty="0">
                <a:ea typeface="Times New Roman"/>
                <a:cs typeface="Times New Roman"/>
                <a:sym typeface="Times New Roman"/>
              </a:rPr>
              <a:t>The marketing process</a:t>
            </a:r>
          </a:p>
        </p:txBody>
      </p:sp>
      <p:sp>
        <p:nvSpPr>
          <p:cNvPr id="29699" name="Content Placeholder3"/>
          <p:cNvSpPr txBox="1">
            <a:spLocks noGrp="1" noChangeArrowheads="1"/>
          </p:cNvSpPr>
          <p:nvPr>
            <p:ph type="body" sz="half" idx="2"/>
          </p:nvPr>
        </p:nvSpPr>
        <p:spPr>
          <a:xfrm>
            <a:off x="749509" y="1160240"/>
            <a:ext cx="10583055" cy="5194841"/>
          </a:xfrm>
        </p:spPr>
        <p:txBody>
          <a:bodyPr>
            <a:normAutofit lnSpcReduction="10000"/>
          </a:bodyPr>
          <a:lstStyle/>
          <a:p>
            <a:pPr marL="165100" indent="0">
              <a:buClr>
                <a:srgbClr val="007FA3"/>
              </a:buClr>
              <a:buNone/>
            </a:pPr>
            <a:r>
              <a:rPr lang="en-US" altLang="en-US" sz="2200" dirty="0" smtClean="0">
                <a:latin typeface="Arial" panose="020B0604020202020204" pitchFamily="34" charset="0"/>
                <a:cs typeface="Arial" panose="020B0604020202020204" pitchFamily="34" charset="0"/>
              </a:rPr>
              <a:t>The </a:t>
            </a:r>
            <a:r>
              <a:rPr lang="en-US" altLang="en-US" sz="2200" b="1" dirty="0">
                <a:latin typeface="Arial" panose="020B0604020202020204" pitchFamily="34" charset="0"/>
                <a:cs typeface="Arial" panose="020B0604020202020204" pitchFamily="34" charset="0"/>
              </a:rPr>
              <a:t>marketing </a:t>
            </a:r>
            <a:r>
              <a:rPr lang="en-US" altLang="en-US" sz="2200" b="1" dirty="0" smtClean="0">
                <a:latin typeface="Arial" panose="020B0604020202020204" pitchFamily="34" charset="0"/>
                <a:cs typeface="Arial" panose="020B0604020202020204" pitchFamily="34" charset="0"/>
              </a:rPr>
              <a:t>process </a:t>
            </a:r>
            <a:r>
              <a:rPr lang="en-US" altLang="en-US" sz="2200" dirty="0" smtClean="0">
                <a:latin typeface="Arial" panose="020B0604020202020204" pitchFamily="34" charset="0"/>
                <a:cs typeface="Arial" panose="020B0604020202020204" pitchFamily="34" charset="0"/>
              </a:rPr>
              <a:t>involves </a:t>
            </a:r>
            <a:r>
              <a:rPr lang="en-US" altLang="en-US" sz="2200" dirty="0">
                <a:latin typeface="Arial" panose="020B0604020202020204" pitchFamily="34" charset="0"/>
                <a:cs typeface="Arial" panose="020B0604020202020204" pitchFamily="34" charset="0"/>
              </a:rPr>
              <a:t>five </a:t>
            </a:r>
            <a:r>
              <a:rPr lang="en-US" altLang="en-US" sz="2200" dirty="0" smtClean="0">
                <a:latin typeface="Arial" panose="020B0604020202020204" pitchFamily="34" charset="0"/>
                <a:cs typeface="Arial" panose="020B0604020202020204" pitchFamily="34" charset="0"/>
              </a:rPr>
              <a:t>steps:</a:t>
            </a:r>
          </a:p>
          <a:p>
            <a:pPr marL="165100" indent="0">
              <a:buClr>
                <a:srgbClr val="007FA3"/>
              </a:buClr>
              <a:buNone/>
            </a:pPr>
            <a:r>
              <a:rPr lang="en-US" altLang="en-US" sz="2200" b="1" dirty="0" smtClean="0">
                <a:latin typeface="Arial" panose="020B0604020202020204" pitchFamily="34" charset="0"/>
                <a:cs typeface="Arial" panose="020B0604020202020204" pitchFamily="34" charset="0"/>
              </a:rPr>
              <a:t>First</a:t>
            </a:r>
            <a:r>
              <a:rPr lang="en-US" altLang="en-US" sz="2200" dirty="0">
                <a:latin typeface="Arial" panose="020B0604020202020204" pitchFamily="34" charset="0"/>
                <a:cs typeface="Arial" panose="020B0604020202020204" pitchFamily="34" charset="0"/>
              </a:rPr>
              <a:t>, marketers need to understand the marketplace </a:t>
            </a:r>
            <a:r>
              <a:rPr lang="en-US" altLang="en-US" sz="2200" dirty="0" smtClean="0">
                <a:latin typeface="Arial" panose="020B0604020202020204" pitchFamily="34" charset="0"/>
                <a:cs typeface="Arial" panose="020B0604020202020204" pitchFamily="34" charset="0"/>
              </a:rPr>
              <a:t>and  customer </a:t>
            </a:r>
            <a:r>
              <a:rPr lang="en-US" altLang="en-US" sz="2200" dirty="0">
                <a:latin typeface="Arial" panose="020B0604020202020204" pitchFamily="34" charset="0"/>
                <a:cs typeface="Arial" panose="020B0604020202020204" pitchFamily="34" charset="0"/>
              </a:rPr>
              <a:t>needs and </a:t>
            </a:r>
            <a:r>
              <a:rPr lang="en-US" altLang="en-US" sz="2200" dirty="0" smtClean="0">
                <a:latin typeface="Arial" panose="020B0604020202020204" pitchFamily="34" charset="0"/>
                <a:cs typeface="Arial" panose="020B0604020202020204" pitchFamily="34" charset="0"/>
              </a:rPr>
              <a:t>wants.</a:t>
            </a:r>
          </a:p>
          <a:p>
            <a:pPr marL="165100" indent="0">
              <a:buClr>
                <a:srgbClr val="007FA3"/>
              </a:buClr>
              <a:buNone/>
            </a:pPr>
            <a:r>
              <a:rPr lang="en-US" altLang="en-US" sz="2200" b="1" dirty="0" smtClean="0">
                <a:latin typeface="Arial" panose="020B0604020202020204" pitchFamily="34" charset="0"/>
                <a:cs typeface="Arial" panose="020B0604020202020204" pitchFamily="34" charset="0"/>
              </a:rPr>
              <a:t>Second</a:t>
            </a:r>
            <a:r>
              <a:rPr lang="en-US" altLang="en-US" sz="2200" dirty="0" smtClean="0">
                <a:latin typeface="Arial" panose="020B0604020202020204" pitchFamily="34" charset="0"/>
                <a:cs typeface="Arial" panose="020B0604020202020204" pitchFamily="34" charset="0"/>
              </a:rPr>
              <a:t>, marketers </a:t>
            </a:r>
            <a:r>
              <a:rPr lang="en-US" altLang="en-US" sz="2200" dirty="0">
                <a:latin typeface="Arial" panose="020B0604020202020204" pitchFamily="34" charset="0"/>
                <a:cs typeface="Arial" panose="020B0604020202020204" pitchFamily="34" charset="0"/>
              </a:rPr>
              <a:t>design a </a:t>
            </a:r>
            <a:r>
              <a:rPr lang="en-US" altLang="en-US" sz="2200" dirty="0" smtClean="0">
                <a:latin typeface="Arial" panose="020B0604020202020204" pitchFamily="34" charset="0"/>
                <a:cs typeface="Arial" panose="020B0604020202020204" pitchFamily="34" charset="0"/>
              </a:rPr>
              <a:t>customer driven </a:t>
            </a:r>
            <a:r>
              <a:rPr lang="en-US" altLang="en-US" sz="2200" dirty="0">
                <a:latin typeface="Arial" panose="020B0604020202020204" pitchFamily="34" charset="0"/>
                <a:cs typeface="Arial" panose="020B0604020202020204" pitchFamily="34" charset="0"/>
              </a:rPr>
              <a:t>marketing strategy with the goal of getting, engaging, </a:t>
            </a:r>
            <a:r>
              <a:rPr lang="en-US" altLang="en-US" sz="2200" dirty="0" smtClean="0">
                <a:latin typeface="Arial" panose="020B0604020202020204" pitchFamily="34" charset="0"/>
                <a:cs typeface="Arial" panose="020B0604020202020204" pitchFamily="34" charset="0"/>
              </a:rPr>
              <a:t>and growing </a:t>
            </a:r>
            <a:r>
              <a:rPr lang="en-US" altLang="en-US" sz="2200" dirty="0">
                <a:latin typeface="Arial" panose="020B0604020202020204" pitchFamily="34" charset="0"/>
                <a:cs typeface="Arial" panose="020B0604020202020204" pitchFamily="34" charset="0"/>
              </a:rPr>
              <a:t>target customers. </a:t>
            </a:r>
            <a:endParaRPr lang="en-US" altLang="en-US" sz="2200" dirty="0" smtClean="0">
              <a:latin typeface="Arial" panose="020B0604020202020204" pitchFamily="34" charset="0"/>
              <a:cs typeface="Arial" panose="020B0604020202020204" pitchFamily="34" charset="0"/>
            </a:endParaRPr>
          </a:p>
          <a:p>
            <a:pPr marL="165100" indent="0">
              <a:buClr>
                <a:srgbClr val="007FA3"/>
              </a:buClr>
              <a:buNone/>
            </a:pPr>
            <a:r>
              <a:rPr lang="en-US" altLang="en-US" sz="2200" b="1" dirty="0" smtClean="0">
                <a:latin typeface="Arial" panose="020B0604020202020204" pitchFamily="34" charset="0"/>
                <a:cs typeface="Arial" panose="020B0604020202020204" pitchFamily="34" charset="0"/>
              </a:rPr>
              <a:t>Third</a:t>
            </a:r>
            <a:r>
              <a:rPr lang="en-US" altLang="en-US" sz="2200" dirty="0" smtClean="0">
                <a:latin typeface="Arial" panose="020B0604020202020204" pitchFamily="34" charset="0"/>
                <a:cs typeface="Arial" panose="020B0604020202020204" pitchFamily="34" charset="0"/>
              </a:rPr>
              <a:t>, marketers construct a </a:t>
            </a:r>
            <a:r>
              <a:rPr lang="en-US" altLang="en-US" sz="2200" dirty="0">
                <a:latin typeface="Arial" panose="020B0604020202020204" pitchFamily="34" charset="0"/>
                <a:cs typeface="Arial" panose="020B0604020202020204" pitchFamily="34" charset="0"/>
              </a:rPr>
              <a:t>marketing program that actually delivers superior value. </a:t>
            </a:r>
            <a:endParaRPr lang="en-US" altLang="en-US" sz="2200" dirty="0" smtClean="0">
              <a:latin typeface="Arial" panose="020B0604020202020204" pitchFamily="34" charset="0"/>
              <a:cs typeface="Arial" panose="020B0604020202020204" pitchFamily="34" charset="0"/>
            </a:endParaRPr>
          </a:p>
          <a:p>
            <a:pPr marL="165100" indent="0">
              <a:buClr>
                <a:srgbClr val="007FA3"/>
              </a:buClr>
              <a:buNone/>
            </a:pPr>
            <a:r>
              <a:rPr lang="en-US" altLang="en-US" sz="2200" b="1" dirty="0" smtClean="0">
                <a:latin typeface="Arial" panose="020B0604020202020204" pitchFamily="34" charset="0"/>
                <a:cs typeface="Arial" panose="020B0604020202020204" pitchFamily="34" charset="0"/>
              </a:rPr>
              <a:t>Fourth</a:t>
            </a:r>
            <a:r>
              <a:rPr lang="en-US" altLang="en-US" sz="2200" dirty="0" smtClean="0">
                <a:latin typeface="Arial" panose="020B0604020202020204" pitchFamily="34" charset="0"/>
                <a:cs typeface="Arial" panose="020B0604020202020204" pitchFamily="34" charset="0"/>
              </a:rPr>
              <a:t>, engaging </a:t>
            </a:r>
            <a:r>
              <a:rPr lang="en-US" altLang="en-US" sz="2200" dirty="0">
                <a:latin typeface="Arial" panose="020B0604020202020204" pitchFamily="34" charset="0"/>
                <a:cs typeface="Arial" panose="020B0604020202020204" pitchFamily="34" charset="0"/>
              </a:rPr>
              <a:t>customers, building profitable customer relationships, and creating customer delight</a:t>
            </a:r>
            <a:r>
              <a:rPr lang="en-US" altLang="en-US" sz="2200" dirty="0" smtClean="0">
                <a:latin typeface="Arial" panose="020B0604020202020204" pitchFamily="34" charset="0"/>
                <a:cs typeface="Arial" panose="020B0604020202020204" pitchFamily="34" charset="0"/>
              </a:rPr>
              <a:t>.</a:t>
            </a:r>
          </a:p>
          <a:p>
            <a:pPr marL="165100" indent="0">
              <a:buClr>
                <a:srgbClr val="007FA3"/>
              </a:buClr>
              <a:buNone/>
            </a:pPr>
            <a:r>
              <a:rPr lang="en-US" altLang="en-US" sz="2200" b="1" dirty="0" smtClean="0">
                <a:latin typeface="Arial" panose="020B0604020202020204" pitchFamily="34" charset="0"/>
                <a:cs typeface="Arial" panose="020B0604020202020204" pitchFamily="34" charset="0"/>
              </a:rPr>
              <a:t>Five</a:t>
            </a:r>
            <a:r>
              <a:rPr lang="en-US" altLang="en-US" sz="2200" dirty="0" smtClean="0">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the company reaps the rewards </a:t>
            </a:r>
            <a:r>
              <a:rPr lang="en-US" altLang="en-US" sz="2200" dirty="0" smtClean="0">
                <a:latin typeface="Arial" panose="020B0604020202020204" pitchFamily="34" charset="0"/>
                <a:cs typeface="Arial" panose="020B0604020202020204" pitchFamily="34" charset="0"/>
              </a:rPr>
              <a:t>of strong </a:t>
            </a:r>
            <a:r>
              <a:rPr lang="en-US" altLang="en-US" sz="2200" dirty="0">
                <a:latin typeface="Arial" panose="020B0604020202020204" pitchFamily="34" charset="0"/>
                <a:cs typeface="Arial" panose="020B0604020202020204" pitchFamily="34" charset="0"/>
              </a:rPr>
              <a:t>customer relationships by capturing value from </a:t>
            </a:r>
            <a:r>
              <a:rPr lang="en-US" altLang="en-US" sz="2200" dirty="0" smtClean="0">
                <a:latin typeface="Arial" panose="020B0604020202020204" pitchFamily="34" charset="0"/>
                <a:cs typeface="Arial" panose="020B0604020202020204" pitchFamily="34" charset="0"/>
              </a:rPr>
              <a:t>customers.</a:t>
            </a:r>
            <a:endParaRPr lang="en-US" altLang="en-US" sz="2200" dirty="0">
              <a:latin typeface="Arial" panose="020B0604020202020204" pitchFamily="34" charset="0"/>
              <a:cs typeface="Arial" panose="020B0604020202020204" pitchFamily="34" charset="0"/>
            </a:endParaRPr>
          </a:p>
          <a:p>
            <a:pPr marL="165100" indent="0">
              <a:buClr>
                <a:srgbClr val="007FA3"/>
              </a:buClr>
              <a:buNone/>
            </a:pPr>
            <a:r>
              <a:rPr lang="en-US" altLang="en-US" sz="2200" b="1" dirty="0" smtClean="0">
                <a:latin typeface="Arial" panose="020B0604020202020204" pitchFamily="34" charset="0"/>
                <a:cs typeface="Arial" panose="020B0604020202020204" pitchFamily="34" charset="0"/>
              </a:rPr>
              <a:t>#Notes: </a:t>
            </a:r>
          </a:p>
          <a:p>
            <a:pPr marL="165100" indent="0">
              <a:buClr>
                <a:srgbClr val="007FA3"/>
              </a:buClr>
              <a:buNone/>
            </a:pPr>
            <a:r>
              <a:rPr lang="en-US" altLang="en-US" sz="2200" dirty="0" smtClean="0">
                <a:latin typeface="Arial" panose="020B0604020202020204" pitchFamily="34" charset="0"/>
                <a:cs typeface="Arial" panose="020B0604020202020204" pitchFamily="34" charset="0"/>
              </a:rPr>
              <a:t>1- steps (1+2+3) form </a:t>
            </a:r>
            <a:r>
              <a:rPr lang="en-US" altLang="en-US" sz="2200" dirty="0">
                <a:latin typeface="Arial" panose="020B0604020202020204" pitchFamily="34" charset="0"/>
                <a:cs typeface="Arial" panose="020B0604020202020204" pitchFamily="34" charset="0"/>
              </a:rPr>
              <a:t>the basis for the fourth </a:t>
            </a:r>
            <a:r>
              <a:rPr lang="en-US" altLang="en-US" sz="2200" dirty="0" smtClean="0">
                <a:latin typeface="Arial" panose="020B0604020202020204" pitchFamily="34" charset="0"/>
                <a:cs typeface="Arial" panose="020B0604020202020204" pitchFamily="34" charset="0"/>
              </a:rPr>
              <a:t>step.</a:t>
            </a:r>
          </a:p>
          <a:p>
            <a:pPr marL="165100" indent="0">
              <a:buClr>
                <a:srgbClr val="007FA3"/>
              </a:buClr>
              <a:buNone/>
            </a:pPr>
            <a:r>
              <a:rPr lang="en-US" altLang="en-US" sz="2200" dirty="0">
                <a:latin typeface="Arial" panose="020B0604020202020204" pitchFamily="34" charset="0"/>
                <a:cs typeface="Arial" panose="020B0604020202020204" pitchFamily="34" charset="0"/>
              </a:rPr>
              <a:t>2- The first four steps create value for customers. </a:t>
            </a:r>
          </a:p>
          <a:p>
            <a:pPr marL="165100" indent="0">
              <a:buClr>
                <a:srgbClr val="007FA3"/>
              </a:buClr>
              <a:buNone/>
            </a:pP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5655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594359" y="182880"/>
            <a:ext cx="11490961" cy="5989320"/>
          </a:xfrm>
          <a:prstGeom prst="rect">
            <a:avLst/>
          </a:prstGeom>
        </p:spPr>
      </p:pic>
      <p:sp>
        <p:nvSpPr>
          <p:cNvPr id="5" name="Slide Number Placeholder 4"/>
          <p:cNvSpPr>
            <a:spLocks noGrp="1"/>
          </p:cNvSpPr>
          <p:nvPr>
            <p:ph type="sldNum" sz="quarter" idx="11"/>
          </p:nvPr>
        </p:nvSpPr>
        <p:spPr/>
        <p:txBody>
          <a:bodyPr/>
          <a:lstStyle/>
          <a:p>
            <a:pPr>
              <a:defRPr/>
            </a:pPr>
            <a:fld id="{0C0BFD83-FEBC-4F39-800C-F67E7319C37B}" type="slidenum">
              <a:rPr lang="en-US" altLang="en-US" smtClean="0"/>
              <a:pPr>
                <a:defRPr/>
              </a:pPr>
              <a:t>5</a:t>
            </a:fld>
            <a:endParaRPr lang="en-US" altLang="en-US"/>
          </a:p>
        </p:txBody>
      </p:sp>
      <p:sp>
        <p:nvSpPr>
          <p:cNvPr id="7" name="Rectangle 6"/>
          <p:cNvSpPr/>
          <p:nvPr/>
        </p:nvSpPr>
        <p:spPr>
          <a:xfrm>
            <a:off x="1325880" y="4780955"/>
            <a:ext cx="10424160" cy="1384995"/>
          </a:xfrm>
          <a:prstGeom prst="rect">
            <a:avLst/>
          </a:prstGeom>
        </p:spPr>
        <p:txBody>
          <a:bodyPr wrap="square">
            <a:spAutoFit/>
          </a:bodyPr>
          <a:lstStyle/>
          <a:p>
            <a:r>
              <a:rPr lang="en-US" sz="2800" dirty="0"/>
              <a:t>This important figure shows marketing in a nutshell. </a:t>
            </a:r>
            <a:r>
              <a:rPr lang="en-US" sz="2800" dirty="0" smtClean="0"/>
              <a:t>By </a:t>
            </a:r>
            <a:r>
              <a:rPr lang="en-US" sz="2800" dirty="0"/>
              <a:t>creating value for customers, marketers capture value from customers in return. </a:t>
            </a:r>
            <a:endParaRPr lang="en-US" sz="2800" dirty="0" smtClean="0"/>
          </a:p>
        </p:txBody>
      </p:sp>
    </p:spTree>
    <p:extLst>
      <p:ext uri="{BB962C8B-B14F-4D97-AF65-F5344CB8AC3E}">
        <p14:creationId xmlns:p14="http://schemas.microsoft.com/office/powerpoint/2010/main" val="412403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sz="half" idx="1"/>
          </p:nvPr>
        </p:nvSpPr>
        <p:spPr>
          <a:xfrm>
            <a:off x="1195916" y="768032"/>
            <a:ext cx="9853084" cy="4977447"/>
          </a:xfrm>
        </p:spPr>
        <p:txBody>
          <a:bodyPr>
            <a:normAutofit/>
          </a:bodyPr>
          <a:lstStyle/>
          <a:p>
            <a:r>
              <a:rPr lang="en-US" dirty="0"/>
              <a:t>As a first step, marketers need to understand customer needs and wants and </a:t>
            </a:r>
            <a:r>
              <a:rPr lang="en-US" dirty="0" smtClean="0"/>
              <a:t>the marketplace </a:t>
            </a:r>
            <a:r>
              <a:rPr lang="en-US" dirty="0"/>
              <a:t>in which they operate. </a:t>
            </a:r>
            <a:endParaRPr lang="en-US" dirty="0" smtClean="0"/>
          </a:p>
          <a:p>
            <a:r>
              <a:rPr lang="en-US" dirty="0" smtClean="0"/>
              <a:t>We </a:t>
            </a:r>
            <a:r>
              <a:rPr lang="en-US" dirty="0"/>
              <a:t>examine </a:t>
            </a:r>
            <a:r>
              <a:rPr lang="en-US" b="1" dirty="0"/>
              <a:t>five core </a:t>
            </a:r>
            <a:r>
              <a:rPr lang="en-US" dirty="0"/>
              <a:t>customer and marketplace concepts</a:t>
            </a:r>
            <a:r>
              <a:rPr lang="en-US" dirty="0" smtClean="0"/>
              <a:t>:</a:t>
            </a:r>
          </a:p>
          <a:p>
            <a:r>
              <a:rPr lang="en-US" dirty="0" smtClean="0"/>
              <a:t> </a:t>
            </a:r>
            <a:r>
              <a:rPr lang="en-US" dirty="0"/>
              <a:t>(1) needs, wants, and </a:t>
            </a:r>
            <a:r>
              <a:rPr lang="en-US" dirty="0" smtClean="0"/>
              <a:t>demands</a:t>
            </a:r>
          </a:p>
          <a:p>
            <a:r>
              <a:rPr lang="en-US" dirty="0" smtClean="0"/>
              <a:t> </a:t>
            </a:r>
            <a:r>
              <a:rPr lang="en-US" dirty="0"/>
              <a:t>(2) market offerings (products, services, and experiences</a:t>
            </a:r>
            <a:r>
              <a:rPr lang="en-US" dirty="0" smtClean="0"/>
              <a:t>)</a:t>
            </a:r>
          </a:p>
          <a:p>
            <a:r>
              <a:rPr lang="en-US" dirty="0" smtClean="0"/>
              <a:t>(</a:t>
            </a:r>
            <a:r>
              <a:rPr lang="en-US" dirty="0"/>
              <a:t>3) value and </a:t>
            </a:r>
            <a:r>
              <a:rPr lang="en-US" dirty="0" smtClean="0"/>
              <a:t>satisfaction</a:t>
            </a:r>
          </a:p>
          <a:p>
            <a:r>
              <a:rPr lang="en-US" dirty="0" smtClean="0"/>
              <a:t>(</a:t>
            </a:r>
            <a:r>
              <a:rPr lang="en-US" dirty="0"/>
              <a:t>4) exchanges and relationships; and </a:t>
            </a:r>
            <a:endParaRPr lang="en-US" dirty="0" smtClean="0"/>
          </a:p>
          <a:p>
            <a:r>
              <a:rPr lang="en-US" dirty="0" smtClean="0"/>
              <a:t>(</a:t>
            </a:r>
            <a:r>
              <a:rPr lang="en-US" dirty="0"/>
              <a:t>5) markets.</a:t>
            </a:r>
          </a:p>
        </p:txBody>
      </p:sp>
      <p:sp>
        <p:nvSpPr>
          <p:cNvPr id="5" name="Slide Number Placeholder 4"/>
          <p:cNvSpPr>
            <a:spLocks noGrp="1"/>
          </p:cNvSpPr>
          <p:nvPr>
            <p:ph type="sldNum" sz="quarter" idx="11"/>
          </p:nvPr>
        </p:nvSpPr>
        <p:spPr/>
        <p:txBody>
          <a:bodyPr/>
          <a:lstStyle/>
          <a:p>
            <a:pPr>
              <a:defRPr/>
            </a:pPr>
            <a:fld id="{0C0BFD83-FEBC-4F39-800C-F67E7319C37B}" type="slidenum">
              <a:rPr lang="en-US" altLang="en-US" smtClean="0"/>
              <a:pPr>
                <a:defRPr/>
              </a:pPr>
              <a:t>6</a:t>
            </a:fld>
            <a:endParaRPr lang="en-US" altLang="en-US"/>
          </a:p>
        </p:txBody>
      </p:sp>
    </p:spTree>
    <p:extLst>
      <p:ext uri="{BB962C8B-B14F-4D97-AF65-F5344CB8AC3E}">
        <p14:creationId xmlns:p14="http://schemas.microsoft.com/office/powerpoint/2010/main" val="1263895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5"/>
          <p:cNvSpPr txBox="1">
            <a:spLocks noGrp="1"/>
          </p:cNvSpPr>
          <p:nvPr>
            <p:ph idx="1"/>
          </p:nvPr>
        </p:nvSpPr>
        <p:spPr>
          <a:xfrm>
            <a:off x="389380" y="1394085"/>
            <a:ext cx="11619740" cy="5082915"/>
          </a:xfrm>
        </p:spPr>
        <p:txBody>
          <a:bodyPr>
            <a:normAutofit/>
          </a:bodyPr>
          <a:lstStyle/>
          <a:p>
            <a:pPr marL="255588" indent="28575">
              <a:spcBef>
                <a:spcPts val="1500"/>
              </a:spcBef>
              <a:buClr>
                <a:srgbClr val="007FA3"/>
              </a:buClr>
              <a:buNone/>
            </a:pPr>
            <a:r>
              <a:rPr lang="en-US" altLang="en-US" sz="2400" b="1" dirty="0">
                <a:latin typeface="Arial" panose="020B0604020202020204" pitchFamily="34" charset="0"/>
                <a:cs typeface="Arial" panose="020B0604020202020204" pitchFamily="34" charset="0"/>
              </a:rPr>
              <a:t>Needs </a:t>
            </a:r>
            <a:r>
              <a:rPr lang="en-US" altLang="en-US" sz="2400" dirty="0" smtClean="0">
                <a:latin typeface="Arial" panose="020B0604020202020204" pitchFamily="34" charset="0"/>
                <a:cs typeface="Arial" panose="020B0604020202020204" pitchFamily="34" charset="0"/>
              </a:rPr>
              <a:t>are states of felt deprivation</a:t>
            </a:r>
            <a:r>
              <a:rPr lang="en-US" altLang="en-US" sz="2400" dirty="0">
                <a:latin typeface="Arial" panose="020B0604020202020204" pitchFamily="34" charset="0"/>
                <a:cs typeface="Arial" panose="020B0604020202020204" pitchFamily="34" charset="0"/>
              </a:rPr>
              <a:t>. They include basic physical needs for food, clothing, warmth, and safety; social needs for belonging and affection; and individual needs for knowledge and self-expression. Marketers did not create these needs; they are a basic part of the human </a:t>
            </a:r>
            <a:r>
              <a:rPr lang="en-US" altLang="en-US" sz="2400" dirty="0" smtClean="0">
                <a:latin typeface="Arial" panose="020B0604020202020204" pitchFamily="34" charset="0"/>
                <a:cs typeface="Arial" panose="020B0604020202020204" pitchFamily="34" charset="0"/>
              </a:rPr>
              <a:t>makeup.</a:t>
            </a:r>
          </a:p>
          <a:p>
            <a:pPr marL="255588" indent="28575">
              <a:spcBef>
                <a:spcPts val="1500"/>
              </a:spcBef>
              <a:buClr>
                <a:srgbClr val="007FA3"/>
              </a:buClr>
              <a:buNone/>
            </a:pPr>
            <a:r>
              <a:rPr lang="en-US" altLang="en-US" sz="2400" b="1" dirty="0" smtClean="0">
                <a:latin typeface="Arial" panose="020B0604020202020204" pitchFamily="34" charset="0"/>
                <a:cs typeface="Arial" panose="020B0604020202020204" pitchFamily="34" charset="0"/>
              </a:rPr>
              <a:t>Wants </a:t>
            </a:r>
            <a:r>
              <a:rPr lang="en-US" altLang="en-US" sz="2400" dirty="0">
                <a:latin typeface="Arial" panose="020B0604020202020204" pitchFamily="34" charset="0"/>
                <a:cs typeface="Arial" panose="020B0604020202020204" pitchFamily="34" charset="0"/>
              </a:rPr>
              <a:t>are the form human needs take as they are shaped by culture and individual personality. </a:t>
            </a:r>
            <a:endParaRPr lang="en-US" altLang="en-US" sz="2400" dirty="0" smtClean="0">
              <a:latin typeface="Arial" panose="020B0604020202020204" pitchFamily="34" charset="0"/>
              <a:cs typeface="Arial" panose="020B0604020202020204" pitchFamily="34" charset="0"/>
            </a:endParaRPr>
          </a:p>
          <a:p>
            <a:pPr marL="255588" indent="28575">
              <a:spcBef>
                <a:spcPts val="1500"/>
              </a:spcBef>
              <a:buClr>
                <a:srgbClr val="007FA3"/>
              </a:buClr>
              <a:buNone/>
            </a:pPr>
            <a:r>
              <a:rPr lang="en-US" altLang="en-US" sz="2400" dirty="0" smtClean="0">
                <a:latin typeface="Arial" panose="020B0604020202020204" pitchFamily="34" charset="0"/>
                <a:cs typeface="Arial" panose="020B0604020202020204" pitchFamily="34" charset="0"/>
              </a:rPr>
              <a:t>-An </a:t>
            </a:r>
            <a:r>
              <a:rPr lang="en-US" altLang="en-US" sz="2400" dirty="0">
                <a:latin typeface="Arial" panose="020B0604020202020204" pitchFamily="34" charset="0"/>
                <a:cs typeface="Arial" panose="020B0604020202020204" pitchFamily="34" charset="0"/>
              </a:rPr>
              <a:t>American needs food but wants a Big Mac, fries, and a soft drink</a:t>
            </a:r>
            <a:r>
              <a:rPr lang="en-US" altLang="en-US" sz="2400" dirty="0" smtClean="0">
                <a:latin typeface="Arial" panose="020B0604020202020204" pitchFamily="34" charset="0"/>
                <a:cs typeface="Arial" panose="020B0604020202020204" pitchFamily="34" charset="0"/>
              </a:rPr>
              <a:t>.</a:t>
            </a:r>
          </a:p>
          <a:p>
            <a:pPr marL="255588" indent="28575">
              <a:spcBef>
                <a:spcPts val="1500"/>
              </a:spcBef>
              <a:buClr>
                <a:srgbClr val="007FA3"/>
              </a:buClr>
              <a:buNone/>
            </a:pPr>
            <a:r>
              <a:rPr lang="en-US" altLang="en-US" sz="2400" dirty="0" smtClean="0">
                <a:latin typeface="Arial" panose="020B0604020202020204" pitchFamily="34" charset="0"/>
                <a:cs typeface="Arial" panose="020B0604020202020204" pitchFamily="34" charset="0"/>
              </a:rPr>
              <a:t>-Wants </a:t>
            </a:r>
            <a:r>
              <a:rPr lang="en-US" altLang="en-US" sz="2400" dirty="0">
                <a:latin typeface="Arial" panose="020B0604020202020204" pitchFamily="34" charset="0"/>
                <a:cs typeface="Arial" panose="020B0604020202020204" pitchFamily="34" charset="0"/>
              </a:rPr>
              <a:t>are shaped </a:t>
            </a:r>
            <a:r>
              <a:rPr lang="en-US" altLang="en-US" sz="2400" dirty="0" smtClean="0">
                <a:latin typeface="Arial" panose="020B0604020202020204" pitchFamily="34" charset="0"/>
                <a:cs typeface="Arial" panose="020B0604020202020204" pitchFamily="34" charset="0"/>
              </a:rPr>
              <a:t>by one’s </a:t>
            </a:r>
            <a:r>
              <a:rPr lang="en-US" altLang="en-US" sz="2400" dirty="0">
                <a:latin typeface="Arial" panose="020B0604020202020204" pitchFamily="34" charset="0"/>
                <a:cs typeface="Arial" panose="020B0604020202020204" pitchFamily="34" charset="0"/>
              </a:rPr>
              <a:t>society and are described in terms of objects that will satisfy those </a:t>
            </a:r>
            <a:r>
              <a:rPr lang="en-US" altLang="en-US" sz="2400" dirty="0" smtClean="0">
                <a:latin typeface="Arial" panose="020B0604020202020204" pitchFamily="34" charset="0"/>
                <a:cs typeface="Arial" panose="020B0604020202020204" pitchFamily="34" charset="0"/>
              </a:rPr>
              <a:t>needs</a:t>
            </a:r>
            <a:endParaRPr lang="en-US" altLang="en-US" sz="2400" dirty="0">
              <a:latin typeface="Arial" panose="020B0604020202020204" pitchFamily="34" charset="0"/>
              <a:cs typeface="Arial" panose="020B0604020202020204" pitchFamily="34" charset="0"/>
            </a:endParaRPr>
          </a:p>
          <a:p>
            <a:pPr marL="225425" indent="0">
              <a:spcBef>
                <a:spcPts val="1500"/>
              </a:spcBef>
              <a:buClr>
                <a:srgbClr val="007FA3"/>
              </a:buClr>
              <a:buNone/>
            </a:pPr>
            <a:r>
              <a:rPr lang="en-US" altLang="en-US" sz="2400" b="1" dirty="0">
                <a:latin typeface="Arial" panose="020B0604020202020204" pitchFamily="34" charset="0"/>
                <a:cs typeface="Arial" panose="020B0604020202020204" pitchFamily="34" charset="0"/>
              </a:rPr>
              <a:t>Demands </a:t>
            </a:r>
            <a:r>
              <a:rPr lang="en-US" altLang="en-US" sz="2400" dirty="0">
                <a:latin typeface="Arial" panose="020B0604020202020204" pitchFamily="34" charset="0"/>
                <a:cs typeface="Arial" panose="020B0604020202020204" pitchFamily="34" charset="0"/>
              </a:rPr>
              <a:t>are human wants that are backed by buying power</a:t>
            </a:r>
            <a:r>
              <a:rPr lang="en-US" altLang="en-US" sz="2400" dirty="0" smtClean="0">
                <a:latin typeface="Arial" panose="020B0604020202020204" pitchFamily="34" charset="0"/>
                <a:cs typeface="Arial" panose="020B0604020202020204" pitchFamily="34" charset="0"/>
              </a:rPr>
              <a:t>.</a:t>
            </a:r>
          </a:p>
          <a:p>
            <a:pPr marL="225425" indent="0">
              <a:spcBef>
                <a:spcPts val="1500"/>
              </a:spcBef>
              <a:buClr>
                <a:srgbClr val="007FA3"/>
              </a:buClr>
              <a:buNone/>
            </a:pPr>
            <a:r>
              <a:rPr lang="en-US" altLang="en-US" sz="2400" dirty="0" smtClean="0">
                <a:latin typeface="Arial" panose="020B0604020202020204" pitchFamily="34" charset="0"/>
                <a:cs typeface="Arial" panose="020B0604020202020204" pitchFamily="34" charset="0"/>
              </a:rPr>
              <a:t>-Given </a:t>
            </a:r>
            <a:r>
              <a:rPr lang="en-US" altLang="en-US" sz="2400" dirty="0">
                <a:latin typeface="Arial" panose="020B0604020202020204" pitchFamily="34" charset="0"/>
                <a:cs typeface="Arial" panose="020B0604020202020204" pitchFamily="34" charset="0"/>
              </a:rPr>
              <a:t>their wants and resources, people demand products and services with benefits that add up to the most value and satisfaction</a:t>
            </a:r>
          </a:p>
          <a:p>
            <a:pPr marL="255588" indent="-47625">
              <a:spcBef>
                <a:spcPts val="1500"/>
              </a:spcBef>
              <a:buClr>
                <a:srgbClr val="007FA3"/>
              </a:buClr>
              <a:buNone/>
            </a:pPr>
            <a:endParaRPr lang="en-US" altLang="en-US" sz="2200" dirty="0">
              <a:latin typeface="Arial" panose="020B0604020202020204" pitchFamily="34" charset="0"/>
              <a:cs typeface="Arial" panose="020B0604020202020204" pitchFamily="34" charset="0"/>
            </a:endParaRPr>
          </a:p>
          <a:p>
            <a:pPr marL="255588" indent="-47625">
              <a:spcBef>
                <a:spcPts val="1500"/>
              </a:spcBef>
              <a:buClr>
                <a:srgbClr val="007FA3"/>
              </a:buClr>
            </a:pPr>
            <a:endParaRPr lang="en-US" altLang="en-US" sz="1500" dirty="0">
              <a:latin typeface="Arial" panose="020B0604020202020204" pitchFamily="34" charset="0"/>
              <a:cs typeface="Arial" panose="020B0604020202020204" pitchFamily="34" charset="0"/>
            </a:endParaRPr>
          </a:p>
        </p:txBody>
      </p:sp>
      <p:sp>
        <p:nvSpPr>
          <p:cNvPr id="19458" name="Title 2"/>
          <p:cNvSpPr txBox="1">
            <a:spLocks noGrp="1" noChangeArrowheads="1"/>
          </p:cNvSpPr>
          <p:nvPr>
            <p:ph type="title"/>
          </p:nvPr>
        </p:nvSpPr>
        <p:spPr>
          <a:xfrm>
            <a:off x="568404" y="809886"/>
            <a:ext cx="9837660" cy="584199"/>
          </a:xfrm>
        </p:spPr>
        <p:txBody>
          <a:bodyPr>
            <a:normAutofit/>
          </a:bodyPr>
          <a:lstStyle/>
          <a:p>
            <a:pPr eaLnBrk="1" hangingPunct="1">
              <a:buClr>
                <a:srgbClr val="007FA3"/>
              </a:buClr>
              <a:buFont typeface="Times New Roman" pitchFamily="18" charset="0"/>
              <a:buNone/>
              <a:defRPr/>
            </a:pPr>
            <a:r>
              <a:rPr lang="en-US" sz="3000" b="1" dirty="0">
                <a:ea typeface="Times New Roman"/>
                <a:cs typeface="Times New Roman"/>
                <a:sym typeface="Times New Roman" pitchFamily="18" charset="0"/>
              </a:rPr>
              <a:t>Understanding the Marketplace and Customer Needs</a:t>
            </a:r>
          </a:p>
        </p:txBody>
      </p:sp>
    </p:spTree>
    <p:extLst>
      <p:ext uri="{BB962C8B-B14F-4D97-AF65-F5344CB8AC3E}">
        <p14:creationId xmlns:p14="http://schemas.microsoft.com/office/powerpoint/2010/main" val="21612512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09469" y="809469"/>
            <a:ext cx="9656919" cy="600050"/>
          </a:xfrm>
        </p:spPr>
        <p:txBody>
          <a:bodyPr>
            <a:noAutofit/>
          </a:bodyPr>
          <a:lstStyle/>
          <a:p>
            <a:pPr>
              <a:spcBef>
                <a:spcPts val="0"/>
              </a:spcBef>
              <a:buClr>
                <a:srgbClr val="007FA3"/>
              </a:buClr>
              <a:defRPr/>
            </a:pPr>
            <a:r>
              <a:rPr lang="en-US" sz="3200" dirty="0">
                <a:ea typeface="Times New Roman"/>
                <a:cs typeface="Times New Roman"/>
                <a:sym typeface="Times New Roman"/>
              </a:rPr>
              <a:t>Understanding the Marketplace and Customer Needs</a:t>
            </a:r>
          </a:p>
        </p:txBody>
      </p:sp>
      <p:sp>
        <p:nvSpPr>
          <p:cNvPr id="37891" name="Content Placeholder 11"/>
          <p:cNvSpPr txBox="1">
            <a:spLocks noGrp="1"/>
          </p:cNvSpPr>
          <p:nvPr>
            <p:ph idx="1"/>
          </p:nvPr>
        </p:nvSpPr>
        <p:spPr>
          <a:xfrm>
            <a:off x="487681" y="1687512"/>
            <a:ext cx="11125200" cy="4118928"/>
          </a:xfrm>
        </p:spPr>
        <p:txBody>
          <a:bodyPr>
            <a:normAutofit lnSpcReduction="10000"/>
          </a:bodyPr>
          <a:lstStyle/>
          <a:p>
            <a:pPr marL="0" indent="0">
              <a:lnSpc>
                <a:spcPct val="100000"/>
              </a:lnSpc>
              <a:spcBef>
                <a:spcPts val="1500"/>
              </a:spcBef>
              <a:buClr>
                <a:srgbClr val="007FA3"/>
              </a:buClr>
              <a:buNone/>
            </a:pPr>
            <a:r>
              <a:rPr lang="en-US" altLang="en-US" sz="2200" b="1" dirty="0">
                <a:latin typeface="Arial" panose="020B0604020202020204" pitchFamily="34" charset="0"/>
                <a:cs typeface="Arial" panose="020B0604020202020204" pitchFamily="34" charset="0"/>
              </a:rPr>
              <a:t>Market offerings </a:t>
            </a:r>
            <a:r>
              <a:rPr lang="en-US" altLang="en-US" sz="2200" dirty="0">
                <a:latin typeface="Arial" panose="020B0604020202020204" pitchFamily="34" charset="0"/>
                <a:cs typeface="Arial" panose="020B0604020202020204" pitchFamily="34" charset="0"/>
              </a:rPr>
              <a:t>are some combination of products, services, information, or experiences offered to a market to satisfy a need </a:t>
            </a:r>
            <a:r>
              <a:rPr lang="en-US" altLang="en-US" sz="2200" dirty="0" smtClean="0">
                <a:latin typeface="Arial" panose="020B0604020202020204" pitchFamily="34" charset="0"/>
                <a:cs typeface="Arial" panose="020B0604020202020204" pitchFamily="34" charset="0"/>
              </a:rPr>
              <a:t>or </a:t>
            </a:r>
            <a:r>
              <a:rPr lang="en-US" altLang="en-US" sz="2200" dirty="0">
                <a:latin typeface="Arial" panose="020B0604020202020204" pitchFamily="34" charset="0"/>
                <a:cs typeface="Arial" panose="020B0604020202020204" pitchFamily="34" charset="0"/>
              </a:rPr>
              <a:t>want</a:t>
            </a:r>
            <a:r>
              <a:rPr lang="en-US" altLang="en-US" sz="2200" dirty="0" smtClean="0">
                <a:latin typeface="Arial" panose="020B0604020202020204" pitchFamily="34" charset="0"/>
                <a:cs typeface="Arial" panose="020B0604020202020204" pitchFamily="34" charset="0"/>
              </a:rPr>
              <a:t>. </a:t>
            </a:r>
          </a:p>
          <a:p>
            <a:pPr marL="0" indent="0">
              <a:lnSpc>
                <a:spcPct val="100000"/>
              </a:lnSpc>
              <a:spcBef>
                <a:spcPts val="1500"/>
              </a:spcBef>
              <a:buClr>
                <a:srgbClr val="007FA3"/>
              </a:buClr>
              <a:buNone/>
            </a:pPr>
            <a:r>
              <a:rPr lang="en-US" altLang="en-US" sz="2200" dirty="0">
                <a:latin typeface="Arial" panose="020B0604020202020204" pitchFamily="34" charset="0"/>
                <a:cs typeface="Arial" panose="020B0604020202020204" pitchFamily="34" charset="0"/>
              </a:rPr>
              <a:t>Market offerings are not limited to physical products. They also include services activities or benefits offered for sale that are essentially intangible and do not result in the ownership of anything. Examples of market offerings include banking, airline, hotel, tax preparation, and home repair services</a:t>
            </a:r>
            <a:r>
              <a:rPr lang="en-US" altLang="en-US" sz="2200" dirty="0" smtClean="0">
                <a:latin typeface="Arial" panose="020B0604020202020204" pitchFamily="34" charset="0"/>
                <a:cs typeface="Arial" panose="020B0604020202020204" pitchFamily="34" charset="0"/>
              </a:rPr>
              <a:t>.</a:t>
            </a:r>
            <a:endParaRPr lang="en-US" altLang="en-US" sz="2200" dirty="0">
              <a:latin typeface="Arial" panose="020B0604020202020204" pitchFamily="34" charset="0"/>
              <a:cs typeface="Arial" panose="020B0604020202020204" pitchFamily="34" charset="0"/>
            </a:endParaRPr>
          </a:p>
          <a:p>
            <a:pPr marL="0" indent="0">
              <a:lnSpc>
                <a:spcPct val="100000"/>
              </a:lnSpc>
              <a:spcBef>
                <a:spcPts val="1500"/>
              </a:spcBef>
              <a:buClr>
                <a:srgbClr val="007FA3"/>
              </a:buClr>
              <a:buNone/>
            </a:pPr>
            <a:r>
              <a:rPr lang="en-US" altLang="en-US" sz="2200" dirty="0">
                <a:latin typeface="Arial" panose="020B0604020202020204" pitchFamily="34" charset="0"/>
                <a:cs typeface="Arial" panose="020B0604020202020204" pitchFamily="34" charset="0"/>
              </a:rPr>
              <a:t/>
            </a:r>
            <a:br>
              <a:rPr lang="en-US" altLang="en-US" sz="2200" dirty="0">
                <a:latin typeface="Arial" panose="020B0604020202020204" pitchFamily="34" charset="0"/>
                <a:cs typeface="Arial" panose="020B0604020202020204" pitchFamily="34" charset="0"/>
              </a:rPr>
            </a:br>
            <a:r>
              <a:rPr lang="en-US" altLang="en-US" sz="2200" b="1" dirty="0" smtClean="0">
                <a:latin typeface="Arial" panose="020B0604020202020204" pitchFamily="34" charset="0"/>
                <a:cs typeface="Arial" panose="020B0604020202020204" pitchFamily="34" charset="0"/>
              </a:rPr>
              <a:t>Marketing </a:t>
            </a:r>
            <a:r>
              <a:rPr lang="en-US" altLang="en-US" sz="2200" b="1" dirty="0">
                <a:latin typeface="Arial" panose="020B0604020202020204" pitchFamily="34" charset="0"/>
                <a:cs typeface="Arial" panose="020B0604020202020204" pitchFamily="34" charset="0"/>
              </a:rPr>
              <a:t>myopia </a:t>
            </a:r>
            <a:r>
              <a:rPr lang="en-US" altLang="en-US" sz="2200" dirty="0">
                <a:latin typeface="Arial" panose="020B0604020202020204" pitchFamily="34" charset="0"/>
                <a:cs typeface="Arial" panose="020B0604020202020204" pitchFamily="34" charset="0"/>
              </a:rPr>
              <a:t>is focusing only on existing wants and losing sight of underlying consumer needs. E.g. focusing just on quality and not on the actual demand of the customer</a:t>
            </a:r>
            <a:r>
              <a:rPr lang="en-US" altLang="en-US" sz="2200" dirty="0" smtClean="0">
                <a:latin typeface="Arial" panose="020B0604020202020204" pitchFamily="34" charset="0"/>
                <a:cs typeface="Arial" panose="020B0604020202020204" pitchFamily="34" charset="0"/>
              </a:rPr>
              <a:t>.</a:t>
            </a:r>
            <a:r>
              <a:rPr lang="ar-SA" altLang="en-US" sz="2200" dirty="0">
                <a:latin typeface="Arial" panose="020B0604020202020204" pitchFamily="34" charset="0"/>
              </a:rPr>
              <a:t> يركز قصر النظر التسويقي فقط على الاحتياجات الحالية ويغفل احتياجات المستهلك الأساسية. مثلا التركيز فقط على الجودة وليس على الطلب الفعلي للعميل.</a:t>
            </a:r>
            <a:endParaRPr lang="en-US" altLang="en-US" sz="2200" dirty="0">
              <a:latin typeface="Arial" panose="020B0604020202020204" pitchFamily="34" charset="0"/>
              <a:cs typeface="Arial" panose="020B0604020202020204" pitchFamily="34" charset="0"/>
            </a:endParaRPr>
          </a:p>
          <a:p>
            <a:pPr marL="0" indent="0">
              <a:lnSpc>
                <a:spcPct val="80000"/>
              </a:lnSpc>
              <a:spcBef>
                <a:spcPts val="1500"/>
              </a:spcBef>
              <a:buClr>
                <a:srgbClr val="007FA3"/>
              </a:buClr>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4588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94477" y="1214204"/>
            <a:ext cx="9944438" cy="544227"/>
          </a:xfrm>
        </p:spPr>
        <p:txBody>
          <a:bodyPr>
            <a:noAutofit/>
          </a:bodyPr>
          <a:lstStyle/>
          <a:p>
            <a:pPr>
              <a:spcBef>
                <a:spcPts val="0"/>
              </a:spcBef>
              <a:buClr>
                <a:srgbClr val="007FA3"/>
              </a:buClr>
              <a:defRPr/>
            </a:pPr>
            <a:r>
              <a:rPr lang="en-US" dirty="0">
                <a:solidFill>
                  <a:srgbClr val="007FA3"/>
                </a:solidFill>
                <a:ea typeface="Times New Roman"/>
                <a:cs typeface="Times New Roman"/>
                <a:sym typeface="Times New Roman"/>
              </a:rPr>
              <a:t>Understanding the Marketplace and Customer Needs</a:t>
            </a:r>
          </a:p>
        </p:txBody>
      </p:sp>
      <p:sp>
        <p:nvSpPr>
          <p:cNvPr id="24578" name="Content Placeholder 11"/>
          <p:cNvSpPr>
            <a:spLocks noGrp="1"/>
          </p:cNvSpPr>
          <p:nvPr>
            <p:ph idx="1"/>
          </p:nvPr>
        </p:nvSpPr>
        <p:spPr>
          <a:xfrm>
            <a:off x="719527" y="2012066"/>
            <a:ext cx="10328224" cy="2117725"/>
          </a:xfrm>
        </p:spPr>
        <p:txBody>
          <a:bodyPr>
            <a:noAutofit/>
          </a:bodyPr>
          <a:lstStyle/>
          <a:p>
            <a:pPr marL="120650" indent="0">
              <a:spcBef>
                <a:spcPts val="1500"/>
              </a:spcBef>
              <a:buClr>
                <a:srgbClr val="007FA3"/>
              </a:buClr>
              <a:buNone/>
            </a:pPr>
            <a:r>
              <a:rPr lang="en-US" altLang="en-US" sz="2400" b="1" dirty="0">
                <a:latin typeface="Arial" panose="020B0604020202020204" pitchFamily="34" charset="0"/>
                <a:cs typeface="Arial" panose="020B0604020202020204" pitchFamily="34" charset="0"/>
              </a:rPr>
              <a:t>Customer Value and Satisfaction </a:t>
            </a:r>
            <a:r>
              <a:rPr lang="en-US" altLang="en-US" sz="2400" dirty="0" smtClean="0">
                <a:latin typeface="Arial" panose="020B0604020202020204" pitchFamily="34" charset="0"/>
                <a:cs typeface="Arial" panose="020B0604020202020204" pitchFamily="34" charset="0"/>
              </a:rPr>
              <a:t>are </a:t>
            </a:r>
            <a:r>
              <a:rPr lang="en-US" altLang="en-US" sz="2400" dirty="0">
                <a:latin typeface="Arial" panose="020B0604020202020204" pitchFamily="34" charset="0"/>
                <a:cs typeface="Arial" panose="020B0604020202020204" pitchFamily="34" charset="0"/>
              </a:rPr>
              <a:t>key building blocks for developing and managing </a:t>
            </a:r>
            <a:r>
              <a:rPr lang="en-US" altLang="en-US" sz="2400" dirty="0" smtClean="0">
                <a:latin typeface="Arial" panose="020B0604020202020204" pitchFamily="34" charset="0"/>
                <a:cs typeface="Arial" panose="020B0604020202020204" pitchFamily="34" charset="0"/>
              </a:rPr>
              <a:t>customer relationships.</a:t>
            </a:r>
          </a:p>
          <a:p>
            <a:pPr marL="120650" indent="0">
              <a:spcBef>
                <a:spcPts val="1500"/>
              </a:spcBef>
              <a:buClr>
                <a:srgbClr val="007FA3"/>
              </a:buClr>
              <a:buNone/>
            </a:pPr>
            <a:r>
              <a:rPr lang="en-US" altLang="en-US" sz="2400" b="1" dirty="0">
                <a:latin typeface="Arial" panose="020B0604020202020204" pitchFamily="34" charset="0"/>
                <a:cs typeface="Arial" panose="020B0604020202020204" pitchFamily="34" charset="0"/>
              </a:rPr>
              <a:t>Satisfied customers </a:t>
            </a:r>
            <a:r>
              <a:rPr lang="en-US" altLang="en-US" sz="2400" dirty="0">
                <a:latin typeface="Arial" panose="020B0604020202020204" pitchFamily="34" charset="0"/>
                <a:cs typeface="Arial" panose="020B0604020202020204" pitchFamily="34" charset="0"/>
              </a:rPr>
              <a:t>buy again and tell others </a:t>
            </a:r>
            <a:r>
              <a:rPr lang="en-US" altLang="en-US" sz="2400" dirty="0" smtClean="0">
                <a:latin typeface="Arial" panose="020B0604020202020204" pitchFamily="34" charset="0"/>
                <a:cs typeface="Arial" panose="020B0604020202020204" pitchFamily="34" charset="0"/>
              </a:rPr>
              <a:t>about their </a:t>
            </a:r>
            <a:r>
              <a:rPr lang="en-US" altLang="en-US" sz="2400" dirty="0">
                <a:latin typeface="Arial" panose="020B0604020202020204" pitchFamily="34" charset="0"/>
                <a:cs typeface="Arial" panose="020B0604020202020204" pitchFamily="34" charset="0"/>
              </a:rPr>
              <a:t>good experiences. </a:t>
            </a:r>
            <a:endParaRPr lang="en-US" altLang="en-US" sz="2400" dirty="0" smtClean="0">
              <a:latin typeface="Arial" panose="020B0604020202020204" pitchFamily="34" charset="0"/>
              <a:cs typeface="Arial" panose="020B0604020202020204" pitchFamily="34" charset="0"/>
            </a:endParaRPr>
          </a:p>
          <a:p>
            <a:pPr marL="120650" indent="0">
              <a:spcBef>
                <a:spcPts val="1500"/>
              </a:spcBef>
              <a:buClr>
                <a:srgbClr val="007FA3"/>
              </a:buClr>
              <a:buNone/>
            </a:pPr>
            <a:r>
              <a:rPr lang="en-US" altLang="en-US" sz="2400" b="1" dirty="0" smtClean="0">
                <a:latin typeface="Arial" panose="020B0604020202020204" pitchFamily="34" charset="0"/>
                <a:cs typeface="Arial" panose="020B0604020202020204" pitchFamily="34" charset="0"/>
              </a:rPr>
              <a:t>Dissatisfied </a:t>
            </a:r>
            <a:r>
              <a:rPr lang="en-US" altLang="en-US" sz="2400" b="1" dirty="0">
                <a:latin typeface="Arial" panose="020B0604020202020204" pitchFamily="34" charset="0"/>
                <a:cs typeface="Arial" panose="020B0604020202020204" pitchFamily="34" charset="0"/>
              </a:rPr>
              <a:t>customers </a:t>
            </a:r>
            <a:r>
              <a:rPr lang="en-US" altLang="en-US" sz="2400" dirty="0">
                <a:latin typeface="Arial" panose="020B0604020202020204" pitchFamily="34" charset="0"/>
                <a:cs typeface="Arial" panose="020B0604020202020204" pitchFamily="34" charset="0"/>
              </a:rPr>
              <a:t>often switch to competitors and </a:t>
            </a:r>
            <a:r>
              <a:rPr lang="en-US" altLang="en-US" sz="2400" dirty="0" smtClean="0">
                <a:latin typeface="Arial" panose="020B0604020202020204" pitchFamily="34" charset="0"/>
                <a:cs typeface="Arial" panose="020B0604020202020204" pitchFamily="34" charset="0"/>
              </a:rPr>
              <a:t>disparage</a:t>
            </a:r>
            <a:r>
              <a:rPr lang="ar-SA" altLang="en-US" sz="2400" dirty="0" smtClean="0">
                <a:latin typeface="Arial" panose="020B0604020202020204" pitchFamily="34" charset="0"/>
                <a:cs typeface="Arial" panose="020B0604020202020204" pitchFamily="34" charset="0"/>
              </a:rPr>
              <a:t> انتقاص </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the product to others.</a:t>
            </a:r>
          </a:p>
          <a:p>
            <a:pPr marL="120650" indent="0">
              <a:spcBef>
                <a:spcPts val="1500"/>
              </a:spcBef>
              <a:buClr>
                <a:srgbClr val="007FA3"/>
              </a:buClr>
              <a:buNone/>
            </a:pPr>
            <a:r>
              <a:rPr lang="en-US" altLang="en-US" sz="2400" b="1" dirty="0" smtClean="0">
                <a:latin typeface="Arial" panose="020B0604020202020204" pitchFamily="34" charset="0"/>
                <a:cs typeface="Arial" panose="020B0604020202020204" pitchFamily="34" charset="0"/>
              </a:rPr>
              <a:t>Exchange</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 the act of obtaining a desired object from someone by offering something in return</a:t>
            </a:r>
            <a:r>
              <a:rPr lang="en-US" altLang="en-US" sz="2400" dirty="0" smtClean="0">
                <a:latin typeface="Arial" panose="020B0604020202020204" pitchFamily="34" charset="0"/>
                <a:cs typeface="Arial" panose="020B0604020202020204" pitchFamily="34" charset="0"/>
              </a:rPr>
              <a:t>. </a:t>
            </a:r>
            <a:r>
              <a:rPr lang="ar-SA" altLang="en-US" sz="2400" dirty="0" smtClean="0">
                <a:latin typeface="Arial" panose="020B0604020202020204" pitchFamily="34" charset="0"/>
                <a:cs typeface="Arial" panose="020B0604020202020204" pitchFamily="34" charset="0"/>
              </a:rPr>
              <a:t>تقديم شيء في المقابل</a:t>
            </a:r>
            <a:endParaRPr lang="en-US" altLang="en-US" sz="2400" dirty="0">
              <a:latin typeface="Arial" panose="020B0604020202020204" pitchFamily="34" charset="0"/>
              <a:cs typeface="Arial" panose="020B0604020202020204" pitchFamily="34" charset="0"/>
            </a:endParaRPr>
          </a:p>
          <a:p>
            <a:pPr marL="120650" indent="0">
              <a:spcBef>
                <a:spcPts val="1500"/>
              </a:spcBef>
              <a:buClr>
                <a:srgbClr val="007FA3"/>
              </a:buClr>
              <a:buNone/>
            </a:pPr>
            <a:r>
              <a:rPr lang="en-US" altLang="en-US" sz="2400" dirty="0">
                <a:latin typeface="Arial" panose="020B0604020202020204" pitchFamily="34" charset="0"/>
                <a:cs typeface="Arial" panose="020B0604020202020204" pitchFamily="34" charset="0"/>
              </a:rPr>
              <a:t>Marketing actions try to  create, maintain, and grow desirable </a:t>
            </a:r>
            <a:r>
              <a:rPr lang="en-US" altLang="en-US" sz="2400" b="1" dirty="0">
                <a:latin typeface="Arial" panose="020B0604020202020204" pitchFamily="34" charset="0"/>
                <a:cs typeface="Arial" panose="020B0604020202020204" pitchFamily="34" charset="0"/>
              </a:rPr>
              <a:t>exchange </a:t>
            </a:r>
            <a:r>
              <a:rPr lang="en-US" altLang="en-US" sz="2400" b="1" dirty="0" smtClean="0">
                <a:latin typeface="Arial" panose="020B0604020202020204" pitchFamily="34" charset="0"/>
                <a:cs typeface="Arial" panose="020B0604020202020204" pitchFamily="34" charset="0"/>
              </a:rPr>
              <a:t>relationships</a:t>
            </a:r>
            <a:r>
              <a:rPr lang="en-US" altLang="en-US" sz="2400" dirty="0" smtClean="0">
                <a:latin typeface="Arial" panose="020B0604020202020204" pitchFamily="34" charset="0"/>
                <a:cs typeface="Arial" panose="020B0604020202020204" pitchFamily="34" charset="0"/>
              </a:rPr>
              <a:t>.</a:t>
            </a:r>
            <a:r>
              <a:rPr lang="ar-SA" altLang="en-US" sz="2400" dirty="0" smtClean="0">
                <a:latin typeface="Arial" panose="020B0604020202020204" pitchFamily="34" charset="0"/>
                <a:cs typeface="Arial" panose="020B0604020202020204" pitchFamily="34" charset="0"/>
              </a:rPr>
              <a:t>انشاء علاقاات تبادلية مرغوبة</a:t>
            </a: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8875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4976</TotalTime>
  <Words>5521</Words>
  <Application>Microsoft Office PowerPoint</Application>
  <PresentationFormat>Widescreen</PresentationFormat>
  <Paragraphs>431</Paragraphs>
  <Slides>30</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Arial</vt:lpstr>
      <vt:lpstr>Calibri</vt:lpstr>
      <vt:lpstr>Calibri Light</vt:lpstr>
      <vt:lpstr>HelveticaNeueLTW1G-Lt</vt:lpstr>
      <vt:lpstr>Times New Roman</vt:lpstr>
      <vt:lpstr>Verdana</vt:lpstr>
      <vt:lpstr>Wingdings</vt:lpstr>
      <vt:lpstr>ヒラギノ角ゴ Pro W3</vt:lpstr>
      <vt:lpstr>Office Theme</vt:lpstr>
      <vt:lpstr>Principles of Marketing  Seventeenth Edition</vt:lpstr>
      <vt:lpstr>Learning Objectives</vt:lpstr>
      <vt:lpstr>What is Marketing? </vt:lpstr>
      <vt:lpstr>The marketing process</vt:lpstr>
      <vt:lpstr>PowerPoint Presentation</vt:lpstr>
      <vt:lpstr>PowerPoint Presentation</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  Q) What / state the elements of modern market system</vt:lpstr>
      <vt:lpstr>Designing a Customer Value-Driven Marketing Strategy</vt:lpstr>
      <vt:lpstr>Designing a Customer Value-Driven Marketing Strategy</vt:lpstr>
      <vt:lpstr>Marketing Management Orientations التوجهات </vt:lpstr>
      <vt:lpstr>PowerPoint Presentation</vt:lpstr>
      <vt:lpstr>PowerPoint Presentation</vt:lpstr>
      <vt:lpstr>Designing a Customer Value-Driven Marketing Strategy</vt:lpstr>
      <vt:lpstr>Designing a Customer Value-Driven Marketing Strategy</vt:lpstr>
      <vt:lpstr>Preparing an Integrated Marketing Plan and Program</vt:lpstr>
      <vt:lpstr>Marketing Mix </vt:lpstr>
      <vt:lpstr>Engaging Customers and Managing Customer Relationships</vt:lpstr>
      <vt:lpstr>Managing Customer Relationships and Capturing Customer Value</vt:lpstr>
      <vt:lpstr>Managing Customer Relationships and Capturing Customer Value</vt:lpstr>
      <vt:lpstr>Managing Customer Relationships and Capturing Customer Value</vt:lpstr>
      <vt:lpstr>Managing Customer Relationships and Capturing Customer Value</vt:lpstr>
      <vt:lpstr>Building the Right Relationships with the Right Customers</vt:lpstr>
      <vt:lpstr>Building the Right Relationships with the Right Customers</vt:lpstr>
      <vt:lpstr>The Changing Marketing Landscape </vt:lpstr>
      <vt:lpstr>The Changing Economic Environment</vt:lpstr>
      <vt:lpstr>So, What Is Marketing? Pulling It All Together</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PowerPoint Presentation</dc:title>
  <dc:subject>Principles of Marketing</dc:subject>
  <dc:creator>Andrew Norman</dc:creator>
  <cp:keywords>Marketing</cp:keywords>
  <dc:description/>
  <cp:lastModifiedBy>PaLestine</cp:lastModifiedBy>
  <cp:revision>778</cp:revision>
  <dcterms:created xsi:type="dcterms:W3CDTF">2014-08-17T17:56:33Z</dcterms:created>
  <dcterms:modified xsi:type="dcterms:W3CDTF">2021-02-15T08:15:31Z</dcterms:modified>
  <cp:category/>
</cp:coreProperties>
</file>