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825312"/>
            <a:ext cx="7884740" cy="1470025"/>
          </a:xfrm>
        </p:spPr>
        <p:txBody>
          <a:bodyPr>
            <a:normAutofit/>
          </a:bodyPr>
          <a:lstStyle/>
          <a:p>
            <a:pPr algn="ctr"/>
            <a:r>
              <a:rPr lang="ar-SA" dirty="0" smtClean="0"/>
              <a:t>مبادئ التمويل – الفصل السادس - </a:t>
            </a:r>
            <a:r>
              <a:rPr lang="ar-JO" dirty="0" smtClean="0"/>
              <a:t>الاستثمار</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a:t>
            </a:r>
            <a:r>
              <a:rPr lang="ar-JO" sz="2000" dirty="0" smtClean="0"/>
              <a:t>ل</a:t>
            </a:r>
            <a:r>
              <a:rPr lang="ar-SA" sz="2000" dirty="0" smtClean="0"/>
              <a:t>صيفي: </a:t>
            </a:r>
            <a:r>
              <a:rPr lang="en-US" sz="2000" dirty="0" smtClean="0"/>
              <a:t>2024-2023</a:t>
            </a:r>
            <a:endParaRPr lang="en-US" sz="2000" dirty="0"/>
          </a:p>
          <a:p>
            <a:pPr lvl="0" rtl="1"/>
            <a:r>
              <a:rPr lang="ar-JO" sz="2000" dirty="0" smtClean="0"/>
              <a:t>المحاضرة ال</a:t>
            </a:r>
            <a:r>
              <a:rPr lang="ar-SA" sz="2000" dirty="0" smtClean="0"/>
              <a:t>أولى</a:t>
            </a:r>
            <a:r>
              <a:rPr lang="ar-JO" sz="2000" dirty="0" smtClean="0"/>
              <a:t>: </a:t>
            </a:r>
            <a:r>
              <a:rPr lang="en-US" sz="2000" dirty="0" smtClean="0"/>
              <a:t>2024-08-25</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5730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70000" lnSpcReduction="20000"/>
          </a:bodyPr>
          <a:lstStyle/>
          <a:p>
            <a:pPr marL="0" indent="0">
              <a:buNone/>
            </a:pPr>
            <a:r>
              <a:rPr lang="en-US" b="1" dirty="0" smtClean="0"/>
              <a:t>1</a:t>
            </a:r>
            <a:r>
              <a:rPr lang="ar-JO" b="1" dirty="0" smtClean="0"/>
              <a:t>- المستثمر </a:t>
            </a:r>
            <a:r>
              <a:rPr lang="ar-JO" b="1" dirty="0"/>
              <a:t>المتحفظ </a:t>
            </a:r>
            <a:r>
              <a:rPr lang="en-US" b="1" dirty="0" smtClean="0"/>
              <a:t>Conservative Investor</a:t>
            </a:r>
            <a:r>
              <a:rPr lang="ar-JO" b="1" dirty="0" smtClean="0"/>
              <a:t>:</a:t>
            </a:r>
            <a:r>
              <a:rPr lang="en-US" b="1" dirty="0" smtClean="0"/>
              <a:t> </a:t>
            </a:r>
          </a:p>
          <a:p>
            <a:pPr marL="0" indent="0">
              <a:buNone/>
            </a:pPr>
            <a:r>
              <a:rPr lang="ar-JO" dirty="0" smtClean="0"/>
              <a:t>وهو </a:t>
            </a:r>
            <a:r>
              <a:rPr lang="ar-JO" dirty="0"/>
              <a:t>مستثمر يعطي عنصر الأمان والأولوية على ما عداه، وبالتالي ينعكس نمط هذا المستثمر على قراراته الاستثمارية، فيكون حساساً جداً تجاه عنصر المخاطرة، وغالباً ما نجد هذا النمط عند كبار السن، وذوي الدخل المحدود.</a:t>
            </a:r>
            <a:endParaRPr lang="en-US" b="1" dirty="0"/>
          </a:p>
          <a:p>
            <a:pPr marL="0" indent="0">
              <a:buNone/>
            </a:pPr>
            <a:r>
              <a:rPr lang="en-US" b="1" dirty="0" smtClean="0"/>
              <a:t>2</a:t>
            </a:r>
            <a:r>
              <a:rPr lang="ar-JO" b="1" dirty="0" smtClean="0"/>
              <a:t>- المستثمر المضارب </a:t>
            </a:r>
            <a:r>
              <a:rPr lang="en-US" b="1" dirty="0" smtClean="0"/>
              <a:t>Speculator</a:t>
            </a:r>
            <a:r>
              <a:rPr lang="ar-JO" b="1" dirty="0" smtClean="0"/>
              <a:t>:</a:t>
            </a:r>
          </a:p>
          <a:p>
            <a:pPr>
              <a:buFontTx/>
              <a:buChar char="-"/>
            </a:pPr>
            <a:r>
              <a:rPr lang="ar-JO" dirty="0" smtClean="0"/>
              <a:t>هذا </a:t>
            </a:r>
            <a:r>
              <a:rPr lang="ar-JO" dirty="0"/>
              <a:t>النمط على عكس سابقه، يعطي الأولويـة لعنصـر العائد على ما </a:t>
            </a:r>
            <a:r>
              <a:rPr lang="ar-JO" dirty="0" smtClean="0"/>
              <a:t>سواه.</a:t>
            </a:r>
          </a:p>
          <a:p>
            <a:pPr>
              <a:buFontTx/>
              <a:buChar char="-"/>
            </a:pPr>
            <a:r>
              <a:rPr lang="ar-JO" dirty="0" smtClean="0"/>
              <a:t>لذا </a:t>
            </a:r>
            <a:r>
              <a:rPr lang="ar-JO" dirty="0"/>
              <a:t>تكون حساسيته تجاه عنصر المخاطرة متدنية، فيكون على اسـتعداد لدخول مجالات استثمارية خطرة، طمعاً في الحصول على معدلات مرتفعة من العائـد علـى </a:t>
            </a:r>
            <a:r>
              <a:rPr lang="ar-JO" dirty="0" smtClean="0"/>
              <a:t>الاستثمار.</a:t>
            </a:r>
          </a:p>
          <a:p>
            <a:pPr>
              <a:buFontTx/>
              <a:buChar char="-"/>
            </a:pPr>
            <a:r>
              <a:rPr lang="ar-JO" dirty="0" smtClean="0"/>
              <a:t> </a:t>
            </a:r>
            <a:r>
              <a:rPr lang="ar-JO" dirty="0"/>
              <a:t>ويمكن وجود هذه الفئة من </a:t>
            </a:r>
            <a:r>
              <a:rPr lang="ar-JO" dirty="0" smtClean="0"/>
              <a:t>المضاربين </a:t>
            </a:r>
            <a:r>
              <a:rPr lang="ar-JO" dirty="0"/>
              <a:t>صغار السن ممن يتصرفون بمحـافظ استثمارية كبيرة. </a:t>
            </a:r>
            <a:endParaRPr lang="ar-JO" dirty="0" smtClean="0"/>
          </a:p>
          <a:p>
            <a:pPr marL="0" indent="0">
              <a:buNone/>
            </a:pPr>
            <a:r>
              <a:rPr lang="en-US" b="1" dirty="0" smtClean="0"/>
              <a:t>3</a:t>
            </a:r>
            <a:r>
              <a:rPr lang="ar-JO" b="1" dirty="0" smtClean="0"/>
              <a:t>- المستثمر </a:t>
            </a:r>
            <a:r>
              <a:rPr lang="ar-JO" b="1" dirty="0"/>
              <a:t>المتوازن </a:t>
            </a:r>
            <a:r>
              <a:rPr lang="en-US" b="1" dirty="0"/>
              <a:t>Balanced </a:t>
            </a:r>
            <a:r>
              <a:rPr lang="en-US" b="1" dirty="0" smtClean="0"/>
              <a:t>Investor</a:t>
            </a:r>
            <a:r>
              <a:rPr lang="ar-JO" b="1" dirty="0" smtClean="0"/>
              <a:t>:</a:t>
            </a:r>
            <a:endParaRPr lang="en-US" b="1" dirty="0" smtClean="0"/>
          </a:p>
          <a:p>
            <a:pPr marL="0" indent="0">
              <a:buNone/>
            </a:pPr>
            <a:r>
              <a:rPr lang="en-US" dirty="0"/>
              <a:t>-</a:t>
            </a:r>
            <a:r>
              <a:rPr lang="ar-JO" dirty="0" smtClean="0"/>
              <a:t>هو </a:t>
            </a:r>
            <a:r>
              <a:rPr lang="ar-JO" dirty="0"/>
              <a:t>المستثمر الرشيد الـذي يوجـه اهتماماتـه لعنصري العائد والمخاطرة بقدر </a:t>
            </a:r>
            <a:r>
              <a:rPr lang="ar-JO" dirty="0" smtClean="0"/>
              <a:t>متوازن.</a:t>
            </a:r>
          </a:p>
          <a:p>
            <a:pPr marL="0" indent="0">
              <a:buNone/>
            </a:pPr>
            <a:r>
              <a:rPr lang="ar-JO" dirty="0" smtClean="0"/>
              <a:t> -</a:t>
            </a:r>
            <a:r>
              <a:rPr lang="ar-JO" dirty="0"/>
              <a:t> </a:t>
            </a:r>
            <a:r>
              <a:rPr lang="ar-JO" dirty="0" smtClean="0"/>
              <a:t>تكون </a:t>
            </a:r>
            <a:r>
              <a:rPr lang="ar-JO" dirty="0"/>
              <a:t>حساسيته تجاه عنصر المخاطرة فـي حدود معقولة، تمكنه من اتخاذ قرارات استثمارية مدروسة </a:t>
            </a:r>
            <a:r>
              <a:rPr lang="ar-JO" dirty="0" smtClean="0"/>
              <a:t>بعناية.</a:t>
            </a:r>
          </a:p>
          <a:p>
            <a:pPr>
              <a:buFontTx/>
              <a:buChar char="-"/>
            </a:pPr>
            <a:r>
              <a:rPr lang="ar-JO" dirty="0" smtClean="0"/>
              <a:t>تراعي </a:t>
            </a:r>
            <a:r>
              <a:rPr lang="ar-JO" dirty="0"/>
              <a:t>تنويع الاسـتثمارات بكيفية تعظم العائد، وتدني درجة المخاطرة </a:t>
            </a:r>
            <a:r>
              <a:rPr lang="ar-JO" dirty="0" smtClean="0"/>
              <a:t>.</a:t>
            </a:r>
          </a:p>
          <a:p>
            <a:pPr>
              <a:buFontTx/>
              <a:buChar char="-"/>
            </a:pPr>
            <a:r>
              <a:rPr lang="ar-JO" dirty="0" smtClean="0"/>
              <a:t>ويندرج </a:t>
            </a:r>
            <a:r>
              <a:rPr lang="ar-JO" dirty="0"/>
              <a:t>تحت هذا النمط الغالبية العظمى من المستثمرين.</a:t>
            </a:r>
            <a:endParaRPr lang="en-US" dirty="0"/>
          </a:p>
        </p:txBody>
      </p:sp>
    </p:spTree>
    <p:extLst>
      <p:ext uri="{BB962C8B-B14F-4D97-AF65-F5344CB8AC3E}">
        <p14:creationId xmlns:p14="http://schemas.microsoft.com/office/powerpoint/2010/main" val="118980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77500" lnSpcReduction="20000"/>
          </a:bodyPr>
          <a:lstStyle/>
          <a:p>
            <a:pPr>
              <a:buFontTx/>
              <a:buChar char="-"/>
            </a:pPr>
            <a:r>
              <a:rPr lang="ar-JO" b="1" dirty="0" smtClean="0">
                <a:cs typeface="+mj-cs"/>
              </a:rPr>
              <a:t>يجب </a:t>
            </a:r>
            <a:r>
              <a:rPr lang="ar-JO" b="1" dirty="0">
                <a:cs typeface="+mj-cs"/>
              </a:rPr>
              <a:t>على المستثمر أن </a:t>
            </a:r>
            <a:r>
              <a:rPr lang="ar-JO" b="1" dirty="0" smtClean="0">
                <a:cs typeface="+mj-cs"/>
              </a:rPr>
              <a:t>يحدد: </a:t>
            </a:r>
          </a:p>
          <a:p>
            <a:pPr marL="0" indent="0">
              <a:buNone/>
            </a:pPr>
            <a:r>
              <a:rPr lang="en-US" dirty="0" smtClean="0">
                <a:cs typeface="+mj-cs"/>
              </a:rPr>
              <a:t>1</a:t>
            </a:r>
            <a:r>
              <a:rPr lang="ar-JO" dirty="0" smtClean="0">
                <a:cs typeface="+mj-cs"/>
              </a:rPr>
              <a:t>- </a:t>
            </a:r>
            <a:r>
              <a:rPr lang="ar-JO" dirty="0">
                <a:cs typeface="+mj-cs"/>
              </a:rPr>
              <a:t>مدى حاجته الى </a:t>
            </a:r>
            <a:r>
              <a:rPr lang="ar-JO" dirty="0" smtClean="0">
                <a:cs typeface="+mj-cs"/>
              </a:rPr>
              <a:t>السيولة.</a:t>
            </a:r>
          </a:p>
          <a:p>
            <a:pPr marL="0" indent="0">
              <a:buNone/>
            </a:pPr>
            <a:r>
              <a:rPr lang="en-US" dirty="0" smtClean="0">
                <a:cs typeface="+mj-cs"/>
              </a:rPr>
              <a:t>2</a:t>
            </a:r>
            <a:r>
              <a:rPr lang="ar-JO" dirty="0" smtClean="0">
                <a:cs typeface="+mj-cs"/>
              </a:rPr>
              <a:t>- والمـدى </a:t>
            </a:r>
            <a:r>
              <a:rPr lang="ar-JO" dirty="0">
                <a:cs typeface="+mj-cs"/>
              </a:rPr>
              <a:t>الزمنـي </a:t>
            </a:r>
            <a:r>
              <a:rPr lang="ar-JO" dirty="0" smtClean="0">
                <a:cs typeface="+mj-cs"/>
              </a:rPr>
              <a:t>لاستثماراته </a:t>
            </a:r>
            <a:r>
              <a:rPr lang="ar-JO" dirty="0">
                <a:cs typeface="+mj-cs"/>
              </a:rPr>
              <a:t>هل هو قصير أم طويل </a:t>
            </a:r>
            <a:r>
              <a:rPr lang="ar-JO" dirty="0" smtClean="0">
                <a:cs typeface="+mj-cs"/>
              </a:rPr>
              <a:t>الأجل</a:t>
            </a:r>
          </a:p>
          <a:p>
            <a:pPr marL="0" indent="0">
              <a:buNone/>
            </a:pPr>
            <a:r>
              <a:rPr lang="en-US" dirty="0" smtClean="0">
                <a:cs typeface="+mj-cs"/>
              </a:rPr>
              <a:t>3</a:t>
            </a:r>
            <a:r>
              <a:rPr lang="ar-JO" dirty="0" smtClean="0">
                <a:cs typeface="+mj-cs"/>
              </a:rPr>
              <a:t>- بالإضافة </a:t>
            </a:r>
            <a:r>
              <a:rPr lang="ar-JO" dirty="0">
                <a:cs typeface="+mj-cs"/>
              </a:rPr>
              <a:t>الى ذلك يجب أن يفهم وضعه الضريبي بشـكل </a:t>
            </a:r>
            <a:r>
              <a:rPr lang="ar-JO" dirty="0" smtClean="0">
                <a:cs typeface="+mj-cs"/>
              </a:rPr>
              <a:t>سليم.</a:t>
            </a:r>
          </a:p>
          <a:p>
            <a:pPr marL="0" indent="0">
              <a:buNone/>
            </a:pPr>
            <a:r>
              <a:rPr lang="en-US" dirty="0" smtClean="0">
                <a:cs typeface="+mj-cs"/>
              </a:rPr>
              <a:t>4</a:t>
            </a:r>
            <a:r>
              <a:rPr lang="ar-JO" dirty="0" smtClean="0">
                <a:cs typeface="+mj-cs"/>
              </a:rPr>
              <a:t>- الوقت </a:t>
            </a:r>
            <a:r>
              <a:rPr lang="ar-JO" dirty="0">
                <a:cs typeface="+mj-cs"/>
              </a:rPr>
              <a:t>والجهد الذي سيكون مستعداً لبذله في إدارة استثماراته. </a:t>
            </a:r>
            <a:endParaRPr lang="ar-JO" dirty="0" smtClean="0">
              <a:cs typeface="+mj-cs"/>
            </a:endParaRPr>
          </a:p>
          <a:p>
            <a:pPr>
              <a:buFontTx/>
              <a:buChar char="-"/>
            </a:pPr>
            <a:r>
              <a:rPr lang="ar-JO" dirty="0" smtClean="0">
                <a:cs typeface="+mj-cs"/>
              </a:rPr>
              <a:t>إن </a:t>
            </a:r>
            <a:r>
              <a:rPr lang="ar-JO" dirty="0">
                <a:cs typeface="+mj-cs"/>
              </a:rPr>
              <a:t>الخطوة الأولى هي وضع الاستراتيجية التي ستنتهي بالمستثمر إلى تحديـد تلـك الأنـواع الرئيسية من الاستثمارات (الأوراق المالية</a:t>
            </a:r>
            <a:r>
              <a:rPr lang="ar-JO" dirty="0" smtClean="0">
                <a:cs typeface="+mj-cs"/>
              </a:rPr>
              <a:t>).</a:t>
            </a:r>
          </a:p>
          <a:p>
            <a:pPr>
              <a:buFontTx/>
              <a:buChar char="-"/>
            </a:pPr>
            <a:r>
              <a:rPr lang="ar-JO" dirty="0" smtClean="0">
                <a:cs typeface="+mj-cs"/>
              </a:rPr>
              <a:t> </a:t>
            </a:r>
            <a:r>
              <a:rPr lang="ar-JO" dirty="0">
                <a:cs typeface="+mj-cs"/>
              </a:rPr>
              <a:t>التي تتناسب مع أهدافه وموارده ووضـعه </a:t>
            </a:r>
            <a:r>
              <a:rPr lang="ar-JO" dirty="0" smtClean="0">
                <a:cs typeface="+mj-cs"/>
              </a:rPr>
              <a:t>الضـريبي.</a:t>
            </a:r>
          </a:p>
          <a:p>
            <a:pPr marL="0" indent="0">
              <a:buNone/>
            </a:pPr>
            <a:r>
              <a:rPr lang="ar-JO" dirty="0" smtClean="0">
                <a:cs typeface="+mj-cs"/>
              </a:rPr>
              <a:t>وبالتالي </a:t>
            </a:r>
            <a:r>
              <a:rPr lang="ar-JO" dirty="0">
                <a:cs typeface="+mj-cs"/>
              </a:rPr>
              <a:t>ستكون مرشحة لدخول محفظته </a:t>
            </a:r>
            <a:r>
              <a:rPr lang="ar-JO" dirty="0" smtClean="0">
                <a:cs typeface="+mj-cs"/>
              </a:rPr>
              <a:t>الاستثمارية، </a:t>
            </a:r>
            <a:r>
              <a:rPr lang="ar-JO" dirty="0">
                <a:cs typeface="+mj-cs"/>
              </a:rPr>
              <a:t>أما التي لا تتناسب مع أهدافه ومـوارده فيـتم استبعادها. </a:t>
            </a:r>
            <a:endParaRPr lang="ar-JO" dirty="0" smtClean="0">
              <a:cs typeface="+mj-cs"/>
            </a:endParaRPr>
          </a:p>
          <a:p>
            <a:pPr marL="0" indent="0">
              <a:buNone/>
            </a:pPr>
            <a:r>
              <a:rPr lang="ar-JO" dirty="0" smtClean="0">
                <a:cs typeface="+mj-cs"/>
              </a:rPr>
              <a:t>فعلى </a:t>
            </a:r>
            <a:r>
              <a:rPr lang="ar-JO" dirty="0">
                <a:cs typeface="+mj-cs"/>
              </a:rPr>
              <a:t>سبيل المثال ليس من الملائم لمستثمر معفى من الضرائب أصـلاً مثـل صـناديق </a:t>
            </a:r>
            <a:r>
              <a:rPr lang="ar-JO" dirty="0" smtClean="0">
                <a:cs typeface="+mj-cs"/>
              </a:rPr>
              <a:t>التقاعد.</a:t>
            </a:r>
          </a:p>
          <a:p>
            <a:pPr marL="0" indent="0">
              <a:buNone/>
            </a:pPr>
            <a:r>
              <a:rPr lang="ar-JO" dirty="0">
                <a:cs typeface="+mj-cs"/>
              </a:rPr>
              <a:t>-</a:t>
            </a:r>
            <a:r>
              <a:rPr lang="ar-JO" dirty="0" smtClean="0">
                <a:cs typeface="+mj-cs"/>
              </a:rPr>
              <a:t> </a:t>
            </a:r>
            <a:r>
              <a:rPr lang="ar-JO" dirty="0">
                <a:cs typeface="+mj-cs"/>
              </a:rPr>
              <a:t>أن يقوم بالاستثمار في أوراق مالية معفاة من الضرائب، مثل تلك السندات التـي تصـدرها البلديات والحكومات المحلية في الولايات المتحدة، لأن تلك السندات تعطي عائداً قليلاً، ولا توفر ميزة إضافية بالنسبة لصندوق التقاعد.</a:t>
            </a:r>
            <a:endParaRPr lang="en-US" dirty="0">
              <a:cs typeface="+mj-cs"/>
            </a:endParaRPr>
          </a:p>
        </p:txBody>
      </p:sp>
    </p:spTree>
    <p:extLst>
      <p:ext uri="{BB962C8B-B14F-4D97-AF65-F5344CB8AC3E}">
        <p14:creationId xmlns:p14="http://schemas.microsoft.com/office/powerpoint/2010/main" val="281620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3600" b="1" dirty="0" smtClean="0">
                <a:solidFill>
                  <a:srgbClr val="0070C0"/>
                </a:solidFill>
              </a:rPr>
              <a:t>اهداف الفصل:</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800" b="1" dirty="0" smtClean="0"/>
              <a:t>بعد الانتهاء من هذا الفصل يتوقع أن يتم تحقيق الأهداف التالية: </a:t>
            </a:r>
          </a:p>
          <a:p>
            <a:pPr marL="0" indent="0">
              <a:buNone/>
            </a:pPr>
            <a:r>
              <a:rPr lang="en-US" sz="2800" b="1" dirty="0" smtClean="0"/>
              <a:t>1</a:t>
            </a:r>
            <a:r>
              <a:rPr lang="ar-JO" sz="2800" b="1" dirty="0" smtClean="0"/>
              <a:t>- التعرف على مفهوم الاستثمار.</a:t>
            </a:r>
          </a:p>
          <a:p>
            <a:pPr marL="0" indent="0">
              <a:buNone/>
            </a:pPr>
            <a:r>
              <a:rPr lang="en-US" sz="2800" b="1" dirty="0" smtClean="0"/>
              <a:t>2</a:t>
            </a:r>
            <a:r>
              <a:rPr lang="ar-JO" sz="2800" b="1" dirty="0" smtClean="0"/>
              <a:t>- القدرة على التفرقة بين الاستثمار والمضاربة.</a:t>
            </a:r>
          </a:p>
          <a:p>
            <a:pPr marL="0" indent="0">
              <a:buNone/>
            </a:pPr>
            <a:r>
              <a:rPr lang="en-US" sz="2800" b="1" dirty="0" smtClean="0"/>
              <a:t>3</a:t>
            </a:r>
            <a:r>
              <a:rPr lang="ar-JO" sz="2800" b="1" dirty="0" smtClean="0"/>
              <a:t>- الاطلاع على خطوات اتخاذ القرار الاستثماري.</a:t>
            </a:r>
          </a:p>
          <a:p>
            <a:pPr marL="0" indent="0">
              <a:buNone/>
            </a:pPr>
            <a:r>
              <a:rPr lang="en-US" sz="2800" b="1" dirty="0" smtClean="0"/>
              <a:t>4</a:t>
            </a:r>
            <a:r>
              <a:rPr lang="ar-JO" sz="2800" b="1" dirty="0" smtClean="0"/>
              <a:t>- التعرف على مجالات وأدوات الاستثمار، والتمييز بينهما.</a:t>
            </a:r>
            <a:endParaRPr lang="en-US" sz="2800" b="1" dirty="0"/>
          </a:p>
        </p:txBody>
      </p:sp>
    </p:spTree>
    <p:extLst>
      <p:ext uri="{BB962C8B-B14F-4D97-AF65-F5344CB8AC3E}">
        <p14:creationId xmlns:p14="http://schemas.microsoft.com/office/powerpoint/2010/main" val="291888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70C0"/>
                </a:solidFill>
              </a:rPr>
              <a:t>الاستثمار </a:t>
            </a:r>
            <a:r>
              <a:rPr lang="en-US" sz="3600" b="1" dirty="0" smtClean="0">
                <a:solidFill>
                  <a:srgbClr val="0070C0"/>
                </a:solidFill>
              </a:rPr>
              <a:t>Investment</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fontScale="85000" lnSpcReduction="20000"/>
          </a:bodyPr>
          <a:lstStyle/>
          <a:p>
            <a:pPr marL="0" indent="0">
              <a:buNone/>
            </a:pPr>
            <a:r>
              <a:rPr lang="ar-JO" sz="2800" b="1" dirty="0" smtClean="0">
                <a:solidFill>
                  <a:srgbClr val="00B0F0"/>
                </a:solidFill>
              </a:rPr>
              <a:t>مفهوم الاستثمار </a:t>
            </a:r>
            <a:r>
              <a:rPr lang="en-US" sz="2800" b="1" dirty="0" smtClean="0">
                <a:solidFill>
                  <a:srgbClr val="00B0F0"/>
                </a:solidFill>
              </a:rPr>
              <a:t>Investment Concept</a:t>
            </a:r>
            <a:r>
              <a:rPr lang="ar-JO" sz="2800" b="1" dirty="0" smtClean="0">
                <a:solidFill>
                  <a:srgbClr val="00B0F0"/>
                </a:solidFill>
              </a:rPr>
              <a:t>:    </a:t>
            </a:r>
          </a:p>
          <a:p>
            <a:pPr>
              <a:buFontTx/>
              <a:buChar char="-"/>
            </a:pPr>
            <a:r>
              <a:rPr lang="ar-JO" sz="2800" dirty="0" smtClean="0">
                <a:cs typeface="+mj-cs"/>
              </a:rPr>
              <a:t>نادراً </a:t>
            </a:r>
            <a:r>
              <a:rPr lang="ar-JO" sz="2800" dirty="0">
                <a:cs typeface="+mj-cs"/>
              </a:rPr>
              <a:t>ما يتساوى الدخل المحصل خلال فترة معينة مـع الاستهلاك المرغوب به خلال نفس </a:t>
            </a:r>
            <a:r>
              <a:rPr lang="ar-JO" sz="2800" dirty="0" smtClean="0">
                <a:cs typeface="+mj-cs"/>
              </a:rPr>
              <a:t>الفترة. </a:t>
            </a:r>
          </a:p>
          <a:p>
            <a:pPr>
              <a:buFontTx/>
              <a:buChar char="-"/>
            </a:pPr>
            <a:r>
              <a:rPr lang="ar-JO" sz="2800" dirty="0" smtClean="0">
                <a:cs typeface="+mj-cs"/>
              </a:rPr>
              <a:t>ففي </a:t>
            </a:r>
            <a:r>
              <a:rPr lang="ar-JO" sz="2800" dirty="0">
                <a:cs typeface="+mj-cs"/>
              </a:rPr>
              <a:t>كثير من الأحيان نرغب بالحصول على سلع وخدمات تفوق في قيمتها الدخل الذي حصلنا </a:t>
            </a:r>
            <a:r>
              <a:rPr lang="ar-JO" sz="2800" dirty="0" smtClean="0">
                <a:cs typeface="+mj-cs"/>
              </a:rPr>
              <a:t>عليه.</a:t>
            </a:r>
          </a:p>
          <a:p>
            <a:pPr>
              <a:buFontTx/>
              <a:buChar char="-"/>
            </a:pPr>
            <a:r>
              <a:rPr lang="ar-JO" sz="2800" dirty="0" smtClean="0">
                <a:cs typeface="+mj-cs"/>
              </a:rPr>
              <a:t> </a:t>
            </a:r>
            <a:r>
              <a:rPr lang="ar-JO" sz="2800" dirty="0">
                <a:cs typeface="+mj-cs"/>
              </a:rPr>
              <a:t>وفي أحيان أخرى يتوفر لدينا أموالاً </a:t>
            </a:r>
            <a:r>
              <a:rPr lang="ar-JO" sz="2800" dirty="0" smtClean="0">
                <a:cs typeface="+mj-cs"/>
              </a:rPr>
              <a:t>فائضة.</a:t>
            </a:r>
          </a:p>
          <a:p>
            <a:pPr>
              <a:buFontTx/>
              <a:buChar char="-"/>
            </a:pPr>
            <a:r>
              <a:rPr lang="ar-JO" sz="2800" dirty="0" smtClean="0">
                <a:cs typeface="+mj-cs"/>
              </a:rPr>
              <a:t> </a:t>
            </a:r>
            <a:r>
              <a:rPr lang="ar-JO" sz="2800" dirty="0">
                <a:cs typeface="+mj-cs"/>
              </a:rPr>
              <a:t>وفـي كـلا الحالين نرى أن هناك حالة من عدم التوازن فيما بين الدخل النقدي الذي تحقق خلال فتـرة معينـة والحاجات الاستهلاكية لنفس </a:t>
            </a:r>
            <a:r>
              <a:rPr lang="ar-JO" sz="2800" dirty="0" smtClean="0">
                <a:cs typeface="+mj-cs"/>
              </a:rPr>
              <a:t>الفترة.</a:t>
            </a:r>
          </a:p>
          <a:p>
            <a:pPr>
              <a:buFontTx/>
              <a:buChar char="-"/>
            </a:pPr>
            <a:r>
              <a:rPr lang="ar-JO" sz="2800" dirty="0" smtClean="0">
                <a:cs typeface="+mj-cs"/>
              </a:rPr>
              <a:t>هذه </a:t>
            </a:r>
            <a:r>
              <a:rPr lang="ar-JO" sz="2800" dirty="0">
                <a:cs typeface="+mj-cs"/>
              </a:rPr>
              <a:t>الحالة تدفع الإنسان إلى البحث عن حل </a:t>
            </a:r>
            <a:r>
              <a:rPr lang="ar-JO" sz="2800" dirty="0" smtClean="0">
                <a:cs typeface="+mj-cs"/>
              </a:rPr>
              <a:t>لمشكلته.</a:t>
            </a:r>
          </a:p>
          <a:p>
            <a:pPr>
              <a:buFontTx/>
              <a:buChar char="-"/>
            </a:pPr>
            <a:r>
              <a:rPr lang="ar-JO" sz="2800" dirty="0" smtClean="0">
                <a:cs typeface="+mj-cs"/>
              </a:rPr>
              <a:t>إما </a:t>
            </a:r>
            <a:r>
              <a:rPr lang="ar-JO" sz="2800" dirty="0">
                <a:cs typeface="+mj-cs"/>
              </a:rPr>
              <a:t>بالبحث عن مصدر للتمويل بالنسبة لأولئك الذين يعانون مشكلة العجز، أو انخفاض مسـتوى الـدخل عـن الحاجات الاستهلاكية </a:t>
            </a:r>
            <a:r>
              <a:rPr lang="ar-JO" sz="2800" dirty="0" smtClean="0">
                <a:cs typeface="+mj-cs"/>
              </a:rPr>
              <a:t>للفرد.</a:t>
            </a:r>
          </a:p>
          <a:p>
            <a:pPr>
              <a:buFontTx/>
              <a:buChar char="-"/>
            </a:pPr>
            <a:r>
              <a:rPr lang="ar-JO" sz="2800" dirty="0" smtClean="0">
                <a:cs typeface="+mj-cs"/>
              </a:rPr>
              <a:t> </a:t>
            </a:r>
            <a:r>
              <a:rPr lang="ar-JO" sz="2800" dirty="0">
                <a:cs typeface="+mj-cs"/>
              </a:rPr>
              <a:t>أو بالبحث عن مجال لاستخدام أموال أولئك الذي يمتلكون فوائض نقدية. </a:t>
            </a:r>
            <a:endParaRPr lang="ar-JO" sz="2800" dirty="0" smtClean="0">
              <a:cs typeface="+mj-cs"/>
            </a:endParaRPr>
          </a:p>
          <a:p>
            <a:pPr>
              <a:buFontTx/>
              <a:buChar char="-"/>
            </a:pPr>
            <a:r>
              <a:rPr lang="ar-JO" sz="2800" dirty="0" smtClean="0">
                <a:cs typeface="+mj-cs"/>
              </a:rPr>
              <a:t>وفي </a:t>
            </a:r>
            <a:r>
              <a:rPr lang="ar-JO" sz="2800" dirty="0">
                <a:cs typeface="+mj-cs"/>
              </a:rPr>
              <a:t>دراسة موضوع الاستثمار نهتم بأولئك الأشخاص الذين يمتلكون فـوائض نقديـة علـى وجـه الخصوص</a:t>
            </a:r>
            <a:r>
              <a:rPr lang="ar-JO" sz="2800" dirty="0" smtClean="0">
                <a:cs typeface="+mj-cs"/>
              </a:rPr>
              <a:t>.</a:t>
            </a:r>
          </a:p>
          <a:p>
            <a:pPr>
              <a:buFontTx/>
              <a:buChar char="-"/>
            </a:pPr>
            <a:r>
              <a:rPr lang="ar-JO" sz="2800" b="1" dirty="0" smtClean="0">
                <a:cs typeface="+mj-cs"/>
              </a:rPr>
              <a:t> </a:t>
            </a:r>
            <a:r>
              <a:rPr lang="ar-JO" sz="2800" b="1" dirty="0">
                <a:cs typeface="+mj-cs"/>
              </a:rPr>
              <a:t>ترى ما الذي يمكن أن يفعله الفرد بالفائض الذي حققه؟ </a:t>
            </a:r>
            <a:endParaRPr lang="ar-JO" sz="2800" b="1" dirty="0" smtClean="0">
              <a:cs typeface="+mj-cs"/>
            </a:endParaRPr>
          </a:p>
        </p:txBody>
      </p:sp>
    </p:spTree>
    <p:extLst>
      <p:ext uri="{BB962C8B-B14F-4D97-AF65-F5344CB8AC3E}">
        <p14:creationId xmlns:p14="http://schemas.microsoft.com/office/powerpoint/2010/main" val="181238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70000" lnSpcReduction="20000"/>
          </a:bodyPr>
          <a:lstStyle/>
          <a:p>
            <a:pPr marL="0" indent="0">
              <a:buNone/>
            </a:pPr>
            <a:r>
              <a:rPr lang="ar-JO" dirty="0" smtClean="0">
                <a:cs typeface="+mj-cs"/>
              </a:rPr>
              <a:t>- يمكن </a:t>
            </a:r>
            <a:r>
              <a:rPr lang="ar-JO" dirty="0">
                <a:cs typeface="+mj-cs"/>
              </a:rPr>
              <a:t>لهذا الشخص أن يقوم بالبحث عن سلع وخدمات جديدة أو سلع وخدمات يرى انه بحاجة اليها، ليقوم بإشباع حاجاته، وبالتالي ستبرز أمام هذا الشخص بنود جديدة للإنفـاق بطـرق مختلفـة تستنفذ ما لديه من فائض. </a:t>
            </a:r>
            <a:endParaRPr lang="en-US" dirty="0">
              <a:cs typeface="+mj-cs"/>
            </a:endParaRPr>
          </a:p>
          <a:p>
            <a:pPr>
              <a:buFontTx/>
              <a:buChar char="-"/>
            </a:pPr>
            <a:r>
              <a:rPr lang="ar-JO" dirty="0" smtClean="0">
                <a:cs typeface="+mj-cs"/>
              </a:rPr>
              <a:t>أوان </a:t>
            </a:r>
            <a:r>
              <a:rPr lang="ar-JO" dirty="0">
                <a:cs typeface="+mj-cs"/>
              </a:rPr>
              <a:t>يقتنع بالمثل القائل "أحفظ قرشك الأبيض ليومك الأسود"، فيقوم بحفظ هذه الأموال فـي الخزنة، أو في الحديقة الخلفية للمنزل، أو في حساب جار في </a:t>
            </a:r>
            <a:r>
              <a:rPr lang="ar-JO" dirty="0" smtClean="0">
                <a:cs typeface="+mj-cs"/>
              </a:rPr>
              <a:t>البنك.</a:t>
            </a:r>
          </a:p>
          <a:p>
            <a:pPr>
              <a:buFontTx/>
              <a:buChar char="-"/>
            </a:pPr>
            <a:r>
              <a:rPr lang="ar-JO" dirty="0" smtClean="0">
                <a:cs typeface="+mj-cs"/>
              </a:rPr>
              <a:t> </a:t>
            </a:r>
            <a:r>
              <a:rPr lang="ar-JO" dirty="0">
                <a:cs typeface="+mj-cs"/>
              </a:rPr>
              <a:t>وذلك انتظاراً لفترة قادمة تتجاوز فيها حاجاتهُ الاستهلاكية قيمة دخلهِ فيقوم بتغطية العجز من خلال هذهِ الأموالِ، هذهِ العمليـة تسـمى ادخار </a:t>
            </a:r>
            <a:r>
              <a:rPr lang="en-US" dirty="0" smtClean="0">
                <a:cs typeface="+mj-cs"/>
              </a:rPr>
              <a:t>Saving </a:t>
            </a:r>
          </a:p>
          <a:p>
            <a:pPr>
              <a:buFontTx/>
              <a:buChar char="-"/>
            </a:pPr>
            <a:r>
              <a:rPr lang="ar-JO" dirty="0" smtClean="0">
                <a:cs typeface="+mj-cs"/>
              </a:rPr>
              <a:t>وفيها </a:t>
            </a:r>
            <a:r>
              <a:rPr lang="ar-JO" dirty="0">
                <a:cs typeface="+mj-cs"/>
              </a:rPr>
              <a:t>يقوم الفرد بتأجيل استهلاكه من فترة حالية إلى فترة مستقبلية، وبالطبع فـإن مبلغ هذه المدخرات عند استرجاعه يكون مساوياً للمبلغ الذي وضع </a:t>
            </a:r>
            <a:r>
              <a:rPr lang="ar-JO" dirty="0" smtClean="0">
                <a:cs typeface="+mj-cs"/>
              </a:rPr>
              <a:t>أصلاً.</a:t>
            </a:r>
          </a:p>
          <a:p>
            <a:pPr>
              <a:buFontTx/>
              <a:buChar char="-"/>
            </a:pPr>
            <a:r>
              <a:rPr lang="ar-JO" dirty="0" smtClean="0">
                <a:cs typeface="+mj-cs"/>
              </a:rPr>
              <a:t> </a:t>
            </a:r>
            <a:r>
              <a:rPr lang="ar-JO" dirty="0">
                <a:cs typeface="+mj-cs"/>
              </a:rPr>
              <a:t>وكما نرى فـإن المـدخر يبغي الأمان المطلق لأمواله، ولكنهُ في المقابل لن يتوقع الحصول على أي عائد على هذه الأموال بل على العكس ربما يؤدي التضخم إلى تآكل القوة الشرائية لهذه المدخرات. </a:t>
            </a:r>
            <a:endParaRPr lang="ar-JO" dirty="0" smtClean="0">
              <a:cs typeface="+mj-cs"/>
            </a:endParaRPr>
          </a:p>
          <a:p>
            <a:pPr>
              <a:buFontTx/>
              <a:buChar char="-"/>
            </a:pPr>
            <a:r>
              <a:rPr lang="ar-JO" dirty="0" smtClean="0">
                <a:cs typeface="+mj-cs"/>
              </a:rPr>
              <a:t>والخيار </a:t>
            </a:r>
            <a:r>
              <a:rPr lang="ar-JO" dirty="0">
                <a:cs typeface="+mj-cs"/>
              </a:rPr>
              <a:t>الثالث هو أن يتخلى هذا الشخص عن الحيازة الحالية للمبلغ الفـائض لصـالح جهـة أخرى تستطيع الاستفادة من هذه الأموال وتحقيق عائد </a:t>
            </a:r>
            <a:r>
              <a:rPr lang="ar-JO" dirty="0" smtClean="0">
                <a:cs typeface="+mj-cs"/>
              </a:rPr>
              <a:t>عليها.</a:t>
            </a:r>
          </a:p>
          <a:p>
            <a:pPr>
              <a:buFontTx/>
              <a:buChar char="-"/>
            </a:pPr>
            <a:r>
              <a:rPr lang="ar-JO" dirty="0" smtClean="0">
                <a:cs typeface="+mj-cs"/>
              </a:rPr>
              <a:t> </a:t>
            </a:r>
            <a:r>
              <a:rPr lang="ar-JO" dirty="0">
                <a:cs typeface="+mj-cs"/>
              </a:rPr>
              <a:t>ومن ثم يحصل هذا الشخص بعد فترة من الزمن على مبلغ أكبر يمكنه من تلبية حاجات استهلاكية أكبر من تلك التي كان يستطيع تلبيتهـا بالمبلغ الأصلي. </a:t>
            </a:r>
            <a:endParaRPr lang="en-US" dirty="0">
              <a:cs typeface="+mj-cs"/>
            </a:endParaRPr>
          </a:p>
        </p:txBody>
      </p:sp>
    </p:spTree>
    <p:extLst>
      <p:ext uri="{BB962C8B-B14F-4D97-AF65-F5344CB8AC3E}">
        <p14:creationId xmlns:p14="http://schemas.microsoft.com/office/powerpoint/2010/main" val="321676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77500" lnSpcReduction="20000"/>
          </a:bodyPr>
          <a:lstStyle/>
          <a:p>
            <a:pPr>
              <a:buFontTx/>
              <a:buChar char="-"/>
            </a:pPr>
            <a:r>
              <a:rPr lang="ar-JO" dirty="0" smtClean="0">
                <a:cs typeface="+mj-cs"/>
              </a:rPr>
              <a:t>إذن </a:t>
            </a:r>
            <a:r>
              <a:rPr lang="ar-JO" dirty="0">
                <a:cs typeface="+mj-cs"/>
              </a:rPr>
              <a:t>فهذه العملية تتضمن "التضحية بمنفعة حالية كان من الممكن تحقيقها من إشباع استهلاك حالي، وذلك على أمل الحصول على منفعة مستقبلية أكبر يمكن تحقيقهـا مـن إشـباع اسـتهلاك مستقبلي" وهو ما يطلق عليه الاستثمار </a:t>
            </a:r>
            <a:r>
              <a:rPr lang="en-US" dirty="0" smtClean="0">
                <a:cs typeface="+mj-cs"/>
              </a:rPr>
              <a:t>Investment</a:t>
            </a:r>
            <a:r>
              <a:rPr lang="ar-JO" dirty="0" smtClean="0">
                <a:cs typeface="+mj-cs"/>
              </a:rPr>
              <a:t>.</a:t>
            </a:r>
          </a:p>
          <a:p>
            <a:pPr>
              <a:buFontTx/>
              <a:buChar char="-"/>
            </a:pPr>
            <a:r>
              <a:rPr lang="ar-JO" dirty="0" smtClean="0">
                <a:cs typeface="+mj-cs"/>
              </a:rPr>
              <a:t>ما </a:t>
            </a:r>
            <a:r>
              <a:rPr lang="ar-JO" dirty="0">
                <a:cs typeface="+mj-cs"/>
              </a:rPr>
              <a:t>دام المستثمر يقبل مبدأ التضحية بالرغبة الاستهلاكية الحاضرة وليس مجرد تأجيلها، فيجب أن يكون مستعداً لتحمل درجة معينة من المخاطرة </a:t>
            </a:r>
            <a:r>
              <a:rPr lang="en-US" dirty="0">
                <a:cs typeface="+mj-cs"/>
              </a:rPr>
              <a:t>Risk </a:t>
            </a:r>
            <a:r>
              <a:rPr lang="ar-JO" dirty="0">
                <a:cs typeface="+mj-cs"/>
              </a:rPr>
              <a:t>بفقدانها كلها أو </a:t>
            </a:r>
            <a:r>
              <a:rPr lang="ar-JO" dirty="0" smtClean="0">
                <a:cs typeface="+mj-cs"/>
              </a:rPr>
              <a:t>بعضها.</a:t>
            </a:r>
          </a:p>
          <a:p>
            <a:pPr>
              <a:buFontTx/>
              <a:buChar char="-"/>
            </a:pPr>
            <a:r>
              <a:rPr lang="ar-JO" dirty="0" smtClean="0">
                <a:cs typeface="+mj-cs"/>
              </a:rPr>
              <a:t> </a:t>
            </a:r>
            <a:r>
              <a:rPr lang="ar-JO" dirty="0">
                <a:cs typeface="+mj-cs"/>
              </a:rPr>
              <a:t>وبناءً عليه يكـون من حقه أيضاً أن يتوقع الحصول على مكافأة أو عائد </a:t>
            </a:r>
            <a:r>
              <a:rPr lang="ar-JO" dirty="0" smtClean="0">
                <a:cs typeface="+mj-cs"/>
              </a:rPr>
              <a:t>   </a:t>
            </a:r>
            <a:r>
              <a:rPr lang="en-US" dirty="0" smtClean="0">
                <a:cs typeface="+mj-cs"/>
              </a:rPr>
              <a:t>     Return </a:t>
            </a:r>
            <a:r>
              <a:rPr lang="ar-JO" dirty="0">
                <a:cs typeface="+mj-cs"/>
              </a:rPr>
              <a:t>يتناسب ومسـتوى المخـاطر التـي سيتحملها. </a:t>
            </a:r>
            <a:endParaRPr lang="ar-JO" dirty="0" smtClean="0">
              <a:cs typeface="+mj-cs"/>
            </a:endParaRPr>
          </a:p>
          <a:p>
            <a:pPr>
              <a:buFontTx/>
              <a:buChar char="-"/>
            </a:pPr>
            <a:r>
              <a:rPr lang="ar-JO" dirty="0" smtClean="0">
                <a:cs typeface="+mj-cs"/>
              </a:rPr>
              <a:t>ومن </a:t>
            </a:r>
            <a:r>
              <a:rPr lang="ar-JO" dirty="0">
                <a:cs typeface="+mj-cs"/>
              </a:rPr>
              <a:t>جهة أخرى، فإن تأجيل الاستهلاك لفترة من الزمن يتضمن احتمال ارتفاع المستوى العام لأسعار السلع والخدمات، أو ما يسمى بالتضخم </a:t>
            </a:r>
            <a:r>
              <a:rPr lang="en-US" dirty="0">
                <a:cs typeface="+mj-cs"/>
              </a:rPr>
              <a:t>Inflation </a:t>
            </a:r>
            <a:endParaRPr lang="ar-JO" dirty="0" smtClean="0">
              <a:cs typeface="+mj-cs"/>
            </a:endParaRPr>
          </a:p>
          <a:p>
            <a:pPr>
              <a:buFontTx/>
              <a:buChar char="-"/>
            </a:pPr>
            <a:r>
              <a:rPr lang="ar-JO" dirty="0" smtClean="0">
                <a:cs typeface="+mj-cs"/>
              </a:rPr>
              <a:t>وبالطبع </a:t>
            </a:r>
            <a:r>
              <a:rPr lang="ar-JO" dirty="0">
                <a:cs typeface="+mj-cs"/>
              </a:rPr>
              <a:t>فـإن المسـتثمرين يطلبـون تعويضاً على استثماراتهم إذا ما توقعوا حدوث مثل هذا الارتفاع في </a:t>
            </a:r>
            <a:r>
              <a:rPr lang="ar-JO" dirty="0" smtClean="0">
                <a:cs typeface="+mj-cs"/>
              </a:rPr>
              <a:t>الأسعار.</a:t>
            </a:r>
          </a:p>
          <a:p>
            <a:pPr>
              <a:buFontTx/>
              <a:buChar char="-"/>
            </a:pPr>
            <a:r>
              <a:rPr lang="ar-JO" dirty="0" smtClean="0">
                <a:cs typeface="+mj-cs"/>
              </a:rPr>
              <a:t> </a:t>
            </a:r>
            <a:r>
              <a:rPr lang="ar-JO" dirty="0">
                <a:cs typeface="+mj-cs"/>
              </a:rPr>
              <a:t>لأن مثل هذا الارتفاع يخفض القوة الشرائية للنقود </a:t>
            </a:r>
            <a:r>
              <a:rPr lang="en-US" dirty="0"/>
              <a:t>Purchasing </a:t>
            </a:r>
            <a:r>
              <a:rPr lang="en-US" dirty="0" smtClean="0"/>
              <a:t>P</a:t>
            </a:r>
            <a:r>
              <a:rPr lang="en-US" dirty="0" smtClean="0">
                <a:cs typeface="+mj-cs"/>
              </a:rPr>
              <a:t>ower </a:t>
            </a:r>
            <a:r>
              <a:rPr lang="ar-JO" dirty="0" smtClean="0">
                <a:cs typeface="+mj-cs"/>
              </a:rPr>
              <a:t>التي </a:t>
            </a:r>
            <a:r>
              <a:rPr lang="ar-JO" dirty="0">
                <a:cs typeface="+mj-cs"/>
              </a:rPr>
              <a:t>يتوقعون الحصول </a:t>
            </a:r>
            <a:r>
              <a:rPr lang="ar-JO" dirty="0" smtClean="0">
                <a:cs typeface="+mj-cs"/>
              </a:rPr>
              <a:t>عليها.</a:t>
            </a:r>
          </a:p>
          <a:p>
            <a:pPr>
              <a:buFontTx/>
              <a:buChar char="-"/>
            </a:pPr>
            <a:r>
              <a:rPr lang="ar-JO" b="1" dirty="0" smtClean="0">
                <a:cs typeface="+mj-cs"/>
              </a:rPr>
              <a:t> </a:t>
            </a:r>
            <a:r>
              <a:rPr lang="ar-JO" b="1" dirty="0">
                <a:cs typeface="+mj-cs"/>
              </a:rPr>
              <a:t>وبالتالي يضـعف من قدرتهم على الاستهلاك في المستقبل. </a:t>
            </a:r>
            <a:endParaRPr lang="en-US" b="1" dirty="0">
              <a:cs typeface="+mj-cs"/>
            </a:endParaRPr>
          </a:p>
        </p:txBody>
      </p:sp>
    </p:spTree>
    <p:extLst>
      <p:ext uri="{BB962C8B-B14F-4D97-AF65-F5344CB8AC3E}">
        <p14:creationId xmlns:p14="http://schemas.microsoft.com/office/powerpoint/2010/main" val="137832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70000" lnSpcReduction="20000"/>
          </a:bodyPr>
          <a:lstStyle/>
          <a:p>
            <a:pPr>
              <a:buFontTx/>
              <a:buChar char="-"/>
            </a:pPr>
            <a:r>
              <a:rPr lang="ar-JO" dirty="0">
                <a:cs typeface="+mj-cs"/>
              </a:rPr>
              <a:t>ويمكن تعريف الاستثمار بناءً على المناقشة السابقة كما يلي</a:t>
            </a:r>
            <a:r>
              <a:rPr lang="ar-JO" dirty="0" smtClean="0">
                <a:cs typeface="+mj-cs"/>
              </a:rPr>
              <a:t>:</a:t>
            </a:r>
          </a:p>
          <a:p>
            <a:pPr marL="0" indent="0">
              <a:buNone/>
            </a:pPr>
            <a:r>
              <a:rPr lang="ar-JO" dirty="0" smtClean="0">
                <a:cs typeface="+mj-cs"/>
              </a:rPr>
              <a:t> </a:t>
            </a:r>
            <a:r>
              <a:rPr lang="ar-JO" dirty="0">
                <a:cs typeface="+mj-cs"/>
              </a:rPr>
              <a:t>"الاستثمار هو التخلي عن أموال يمتلكها الفرد في لحظة زمنية معينة ولفترة من الزمن، بقصد الحصول على تدفقات مالية مستقبلية تعوضه عن</a:t>
            </a:r>
            <a:r>
              <a:rPr lang="ar-JO" dirty="0" smtClean="0">
                <a:cs typeface="+mj-cs"/>
              </a:rPr>
              <a:t>:</a:t>
            </a:r>
          </a:p>
          <a:p>
            <a:pPr marL="0" indent="0">
              <a:buNone/>
            </a:pPr>
            <a:r>
              <a:rPr lang="ar-JO" dirty="0" smtClean="0">
                <a:cs typeface="+mj-cs"/>
              </a:rPr>
              <a:t> </a:t>
            </a:r>
            <a:r>
              <a:rPr lang="en-US" dirty="0" smtClean="0">
                <a:cs typeface="+mj-cs"/>
              </a:rPr>
              <a:t>1</a:t>
            </a:r>
            <a:r>
              <a:rPr lang="ar-JO" dirty="0" smtClean="0">
                <a:cs typeface="+mj-cs"/>
              </a:rPr>
              <a:t>- الزمن </a:t>
            </a:r>
            <a:r>
              <a:rPr lang="ar-JO" dirty="0">
                <a:cs typeface="+mj-cs"/>
              </a:rPr>
              <a:t>الذي سيمر قبل أن يستطيع المستثمر استرجاع أمواله، (القيمة الزمنية للنقود في حالـة عدم وجود تضخم أو مخاطرة). </a:t>
            </a:r>
            <a:endParaRPr lang="ar-JO" dirty="0" smtClean="0">
              <a:cs typeface="+mj-cs"/>
            </a:endParaRPr>
          </a:p>
          <a:p>
            <a:pPr marL="0" indent="0">
              <a:buNone/>
            </a:pPr>
            <a:r>
              <a:rPr lang="en-US" dirty="0" smtClean="0">
                <a:cs typeface="+mj-cs"/>
              </a:rPr>
              <a:t>2</a:t>
            </a:r>
            <a:r>
              <a:rPr lang="ar-JO" dirty="0" smtClean="0">
                <a:cs typeface="+mj-cs"/>
              </a:rPr>
              <a:t>- النقص </a:t>
            </a:r>
            <a:r>
              <a:rPr lang="ar-JO" dirty="0">
                <a:cs typeface="+mj-cs"/>
              </a:rPr>
              <a:t>المتوقع في قيمتها الشرائية بفعل عامل التضخم. </a:t>
            </a:r>
            <a:endParaRPr lang="ar-JO" dirty="0" smtClean="0">
              <a:cs typeface="+mj-cs"/>
            </a:endParaRPr>
          </a:p>
          <a:p>
            <a:pPr marL="0" indent="0">
              <a:buNone/>
            </a:pPr>
            <a:r>
              <a:rPr lang="en-US" dirty="0" smtClean="0">
                <a:cs typeface="+mj-cs"/>
              </a:rPr>
              <a:t>3</a:t>
            </a:r>
            <a:r>
              <a:rPr lang="ar-JO" dirty="0" smtClean="0">
                <a:cs typeface="+mj-cs"/>
              </a:rPr>
              <a:t>- المخاطرة </a:t>
            </a:r>
            <a:r>
              <a:rPr lang="ar-JO" dirty="0">
                <a:cs typeface="+mj-cs"/>
              </a:rPr>
              <a:t>المتمثلة باحتمال عدم تحقق هذه التدفقات. </a:t>
            </a:r>
            <a:endParaRPr lang="ar-JO" dirty="0" smtClean="0">
              <a:cs typeface="+mj-cs"/>
            </a:endParaRPr>
          </a:p>
          <a:p>
            <a:pPr marL="0" indent="0">
              <a:buNone/>
            </a:pPr>
            <a:r>
              <a:rPr lang="ar-JO" dirty="0" smtClean="0">
                <a:cs typeface="+mj-cs"/>
              </a:rPr>
              <a:t>فالمستثمر </a:t>
            </a:r>
            <a:r>
              <a:rPr lang="ar-JO" dirty="0">
                <a:cs typeface="+mj-cs"/>
              </a:rPr>
              <a:t>يقوم بعملية الاستثمار ليحصل على معدل عائد يعوضه عن هذه العوامل </a:t>
            </a:r>
            <a:r>
              <a:rPr lang="ar-JO" dirty="0" smtClean="0">
                <a:cs typeface="+mj-cs"/>
              </a:rPr>
              <a:t>الـثلاث.</a:t>
            </a:r>
          </a:p>
          <a:p>
            <a:pPr>
              <a:buFontTx/>
              <a:buChar char="-"/>
            </a:pPr>
            <a:r>
              <a:rPr lang="ar-JO" b="1" dirty="0" smtClean="0">
                <a:cs typeface="+mj-cs"/>
              </a:rPr>
              <a:t>ويطلق </a:t>
            </a:r>
            <a:r>
              <a:rPr lang="ar-JO" b="1" dirty="0">
                <a:cs typeface="+mj-cs"/>
              </a:rPr>
              <a:t>على هذا المعدل: </a:t>
            </a:r>
            <a:r>
              <a:rPr lang="ar-JO" dirty="0">
                <a:cs typeface="+mj-cs"/>
              </a:rPr>
              <a:t>معدل العائد المطلوب </a:t>
            </a:r>
            <a:r>
              <a:rPr lang="en-US" dirty="0"/>
              <a:t>Required rate of </a:t>
            </a:r>
            <a:r>
              <a:rPr lang="en-US" dirty="0" smtClean="0"/>
              <a:t>r</a:t>
            </a:r>
            <a:r>
              <a:rPr lang="en-US" dirty="0" smtClean="0">
                <a:cs typeface="+mj-cs"/>
              </a:rPr>
              <a:t>eturn </a:t>
            </a:r>
            <a:r>
              <a:rPr lang="ar-JO" dirty="0" smtClean="0">
                <a:cs typeface="+mj-cs"/>
              </a:rPr>
              <a:t>من </a:t>
            </a:r>
            <a:r>
              <a:rPr lang="ar-JO" dirty="0">
                <a:cs typeface="+mj-cs"/>
              </a:rPr>
              <a:t>قبل المستثمر. </a:t>
            </a:r>
            <a:endParaRPr lang="ar-JO" dirty="0" smtClean="0">
              <a:cs typeface="+mj-cs"/>
            </a:endParaRPr>
          </a:p>
          <a:p>
            <a:pPr>
              <a:buFontTx/>
              <a:buChar char="-"/>
            </a:pPr>
            <a:r>
              <a:rPr lang="ar-JO" dirty="0" smtClean="0">
                <a:cs typeface="+mj-cs"/>
              </a:rPr>
              <a:t>وبالطبع </a:t>
            </a:r>
            <a:r>
              <a:rPr lang="ar-JO" dirty="0">
                <a:cs typeface="+mj-cs"/>
              </a:rPr>
              <a:t>فإن المستثمر لن يدخل أي استثمار ما لم يتوقع الحصول على عائد من هذا الاستثمار </a:t>
            </a:r>
            <a:r>
              <a:rPr lang="en-US" dirty="0" smtClean="0">
                <a:cs typeface="+mj-cs"/>
              </a:rPr>
              <a:t> </a:t>
            </a:r>
            <a:r>
              <a:rPr lang="en-US" dirty="0" smtClean="0"/>
              <a:t>Expected </a:t>
            </a:r>
            <a:r>
              <a:rPr lang="en-US" dirty="0"/>
              <a:t>R</a:t>
            </a:r>
            <a:r>
              <a:rPr lang="en-US" dirty="0" smtClean="0">
                <a:cs typeface="+mj-cs"/>
              </a:rPr>
              <a:t>eturn </a:t>
            </a:r>
            <a:r>
              <a:rPr lang="ar-JO" dirty="0" smtClean="0">
                <a:cs typeface="+mj-cs"/>
              </a:rPr>
              <a:t>يساوي </a:t>
            </a:r>
            <a:r>
              <a:rPr lang="ar-JO" dirty="0">
                <a:cs typeface="+mj-cs"/>
              </a:rPr>
              <a:t>على الأقل معدل العائد المطلوب من قبله على مثل هذا الاستثمار. </a:t>
            </a:r>
            <a:endParaRPr lang="ar-JO" dirty="0" smtClean="0">
              <a:cs typeface="+mj-cs"/>
            </a:endParaRPr>
          </a:p>
          <a:p>
            <a:pPr>
              <a:buFontTx/>
              <a:buChar char="-"/>
            </a:pPr>
            <a:r>
              <a:rPr lang="ar-JO" dirty="0" smtClean="0">
                <a:cs typeface="+mj-cs"/>
              </a:rPr>
              <a:t>وكما </a:t>
            </a:r>
            <a:r>
              <a:rPr lang="ar-JO" dirty="0">
                <a:cs typeface="+mj-cs"/>
              </a:rPr>
              <a:t>نرى فإن معدل العائد المطلوب يتوقف إلى حد كبير على درجة المخـاطرة المرتبطـة بالاستثمار، فالعلاقة بينهما </a:t>
            </a:r>
            <a:r>
              <a:rPr lang="ar-JO" dirty="0" smtClean="0">
                <a:cs typeface="+mj-cs"/>
              </a:rPr>
              <a:t>طردية.</a:t>
            </a:r>
          </a:p>
          <a:p>
            <a:pPr>
              <a:buFontTx/>
              <a:buChar char="-"/>
            </a:pPr>
            <a:r>
              <a:rPr lang="ar-JO" dirty="0" smtClean="0">
                <a:cs typeface="+mj-cs"/>
              </a:rPr>
              <a:t> </a:t>
            </a:r>
            <a:r>
              <a:rPr lang="ar-JO" dirty="0">
                <a:cs typeface="+mj-cs"/>
              </a:rPr>
              <a:t>أما مقدار العائد الإضافي الذي يطلبه المسـتثمر مقابـل تحملـه لمستوى معين من المخاطرة فيتوقف على طبيعة المستثمر ذاته كما سنرى.</a:t>
            </a:r>
            <a:endParaRPr lang="en-US" b="1" dirty="0">
              <a:cs typeface="+mj-cs"/>
            </a:endParaRPr>
          </a:p>
        </p:txBody>
      </p:sp>
    </p:spTree>
    <p:extLst>
      <p:ext uri="{BB962C8B-B14F-4D97-AF65-F5344CB8AC3E}">
        <p14:creationId xmlns:p14="http://schemas.microsoft.com/office/powerpoint/2010/main" val="151977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200" b="1" dirty="0" smtClean="0">
                <a:solidFill>
                  <a:srgbClr val="00B0F0"/>
                </a:solidFill>
              </a:rPr>
              <a:t>الاستثمار والمضاربة </a:t>
            </a:r>
            <a:r>
              <a:rPr lang="en-US" sz="3200" b="1" dirty="0">
                <a:solidFill>
                  <a:srgbClr val="00B0F0"/>
                </a:solidFill>
              </a:rPr>
              <a:t>:Investment and Speculation</a:t>
            </a:r>
          </a:p>
        </p:txBody>
      </p:sp>
      <p:sp>
        <p:nvSpPr>
          <p:cNvPr id="3" name="عنصر نائب للمحتوى 2"/>
          <p:cNvSpPr>
            <a:spLocks noGrp="1"/>
          </p:cNvSpPr>
          <p:nvPr>
            <p:ph idx="1"/>
          </p:nvPr>
        </p:nvSpPr>
        <p:spPr>
          <a:xfrm>
            <a:off x="457200" y="980728"/>
            <a:ext cx="8229600" cy="5145435"/>
          </a:xfrm>
        </p:spPr>
        <p:txBody>
          <a:bodyPr>
            <a:normAutofit fontScale="55000" lnSpcReduction="20000"/>
          </a:bodyPr>
          <a:lstStyle/>
          <a:p>
            <a:pPr>
              <a:buFontTx/>
              <a:buChar char="-"/>
            </a:pPr>
            <a:r>
              <a:rPr lang="ar-JO" dirty="0" smtClean="0"/>
              <a:t>كثيراً </a:t>
            </a:r>
            <a:r>
              <a:rPr lang="ar-JO" dirty="0"/>
              <a:t>ما يتردد مصطلح المضاربة </a:t>
            </a:r>
            <a:r>
              <a:rPr lang="en-US" dirty="0"/>
              <a:t>Speculation </a:t>
            </a:r>
            <a:r>
              <a:rPr lang="ar-JO" dirty="0" smtClean="0"/>
              <a:t> بين </a:t>
            </a:r>
            <a:r>
              <a:rPr lang="ar-JO" dirty="0"/>
              <a:t>المتعاملين في أسواق الأوراق المالية، ومع أن مصطلحي الاستثمار والمضاربة متداخلان إلى حد بعيد، إلا أنهما ليسا مترادفين. </a:t>
            </a:r>
            <a:endParaRPr lang="ar-JO" dirty="0" smtClean="0"/>
          </a:p>
          <a:p>
            <a:pPr>
              <a:buFontTx/>
              <a:buChar char="-"/>
            </a:pPr>
            <a:r>
              <a:rPr lang="ar-JO" b="1" dirty="0" smtClean="0"/>
              <a:t>ويمكننا </a:t>
            </a:r>
            <a:r>
              <a:rPr lang="ar-JO" b="1" dirty="0"/>
              <a:t>تمييز الاستثمار عن المضاربة بفروق أساسية </a:t>
            </a:r>
            <a:r>
              <a:rPr lang="ar-JO" dirty="0"/>
              <a:t>تتعلق بالعوائـد المتوقعـة والمخـاطر المحتملة ومدة الاستثمار. </a:t>
            </a:r>
            <a:endParaRPr lang="ar-JO" dirty="0" smtClean="0"/>
          </a:p>
          <a:p>
            <a:pPr>
              <a:buFontTx/>
              <a:buChar char="-"/>
            </a:pPr>
            <a:r>
              <a:rPr lang="ar-JO" dirty="0" smtClean="0"/>
              <a:t>إذ </a:t>
            </a:r>
            <a:r>
              <a:rPr lang="ar-JO" dirty="0"/>
              <a:t>أن المضارب يركز على الاستثمار في الأجل القصير، لتحقيق أكبر قدر من الأرباح الرأسمالية الناتجة عن تقلبات الأسعار وفي أقصر فترة زمنيـة </a:t>
            </a:r>
            <a:r>
              <a:rPr lang="ar-JO" dirty="0" smtClean="0"/>
              <a:t>ممكنـة.</a:t>
            </a:r>
          </a:p>
          <a:p>
            <a:pPr>
              <a:buFontTx/>
              <a:buChar char="-"/>
            </a:pPr>
            <a:r>
              <a:rPr lang="ar-JO" dirty="0" smtClean="0"/>
              <a:t> </a:t>
            </a:r>
            <a:r>
              <a:rPr lang="ar-JO" dirty="0"/>
              <a:t>ويكـون لديـه الاستعداد لتحمل درجات عالية من المخاطر تفوق تلك التي يقبلها المستثمر العادي. </a:t>
            </a:r>
            <a:endParaRPr lang="ar-JO" dirty="0" smtClean="0"/>
          </a:p>
          <a:p>
            <a:pPr>
              <a:buFontTx/>
              <a:buChar char="-"/>
            </a:pPr>
            <a:r>
              <a:rPr lang="ar-JO" dirty="0" smtClean="0"/>
              <a:t>أما </a:t>
            </a:r>
            <a:r>
              <a:rPr lang="ar-JO" dirty="0"/>
              <a:t>المستثمر فهو يركز على الاستثمار في الأجل الطويل، ويهتم بتحقيق عائد سنوي جيد مـن خلال توزيعات الأرباح التي يحصل عليها، والنمو الطبيعي لقيمة استثماراته، كما يحرص أن يكـون هذا العائد بشكل منتظم ولأطول فترة </a:t>
            </a:r>
            <a:r>
              <a:rPr lang="ar-JO" dirty="0" smtClean="0"/>
              <a:t>ممكنة.</a:t>
            </a:r>
          </a:p>
          <a:p>
            <a:pPr>
              <a:buFontTx/>
              <a:buChar char="-"/>
            </a:pPr>
            <a:r>
              <a:rPr lang="ar-JO" dirty="0" smtClean="0"/>
              <a:t> </a:t>
            </a:r>
            <a:r>
              <a:rPr lang="ar-JO" dirty="0"/>
              <a:t>بينما يكون استعداده لتحمل المخاطرة أقل من اسـتعداد </a:t>
            </a:r>
            <a:r>
              <a:rPr lang="ar-JO" dirty="0" smtClean="0"/>
              <a:t>المضاربين.</a:t>
            </a:r>
          </a:p>
          <a:p>
            <a:pPr>
              <a:buFontTx/>
              <a:buChar char="-"/>
            </a:pPr>
            <a:r>
              <a:rPr lang="ar-JO" dirty="0" smtClean="0"/>
              <a:t> </a:t>
            </a:r>
            <a:r>
              <a:rPr lang="ar-JO" dirty="0"/>
              <a:t>وتزداد عمليات المضاربة في الأسواق المالية في المواسم التي تشهد فيها تلك الأسـواق حركة تداول نشطة، أو عندما تزداد تقلبات أسعار الأوراق المالية. </a:t>
            </a:r>
            <a:endParaRPr lang="ar-JO" dirty="0" smtClean="0"/>
          </a:p>
          <a:p>
            <a:pPr>
              <a:buFontTx/>
              <a:buChar char="-"/>
            </a:pPr>
            <a:r>
              <a:rPr lang="ar-JO" dirty="0" smtClean="0"/>
              <a:t>ويتواجد </a:t>
            </a:r>
            <a:r>
              <a:rPr lang="ar-JO" dirty="0"/>
              <a:t>المضاربون في جميع الأسواق المالية في العالم، ووجودهم في هذه الأسـواق أمـر طبيعي طالما ظل في حدوده </a:t>
            </a:r>
            <a:r>
              <a:rPr lang="ar-JO" dirty="0" smtClean="0"/>
              <a:t>المعقولة.</a:t>
            </a:r>
          </a:p>
          <a:p>
            <a:pPr>
              <a:buFontTx/>
              <a:buChar char="-"/>
            </a:pPr>
            <a:r>
              <a:rPr lang="ar-JO" dirty="0" smtClean="0"/>
              <a:t> </a:t>
            </a:r>
            <a:r>
              <a:rPr lang="ar-JO" dirty="0"/>
              <a:t>بل إن المضاربين يحققون خدمة كبيرة لهذه الأسواق، ويرجع ذلك إلى كونهم يقومون بتغيير تشكيلة استثماراتهم باستمرار بناءً على المعلومات التي يحصلون عليها من جميع المصادر، وبناءً على حسهم الاستثماري </a:t>
            </a:r>
            <a:r>
              <a:rPr lang="ar-JO" dirty="0" smtClean="0"/>
              <a:t>المرهف.</a:t>
            </a:r>
          </a:p>
          <a:p>
            <a:pPr>
              <a:buFontTx/>
              <a:buChar char="-"/>
            </a:pPr>
            <a:r>
              <a:rPr lang="ar-JO" dirty="0" smtClean="0"/>
              <a:t> </a:t>
            </a:r>
            <a:r>
              <a:rPr lang="ar-JO" dirty="0"/>
              <a:t>وهذا التغيير المستمر يصـنع العـرض والطلب المستمرين على الأوراق المالية</a:t>
            </a:r>
            <a:r>
              <a:rPr lang="ar-JO" b="1" dirty="0"/>
              <a:t>، وبالتالي فإن المضاربين يوفرون السيولة للأوراق الماليـة المتداولة في السوق.</a:t>
            </a:r>
            <a:endParaRPr lang="en-US" b="1" dirty="0"/>
          </a:p>
        </p:txBody>
      </p:sp>
    </p:spTree>
    <p:extLst>
      <p:ext uri="{BB962C8B-B14F-4D97-AF65-F5344CB8AC3E}">
        <p14:creationId xmlns:p14="http://schemas.microsoft.com/office/powerpoint/2010/main" val="208462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200" b="1" dirty="0" smtClean="0">
                <a:solidFill>
                  <a:srgbClr val="00B0F0"/>
                </a:solidFill>
              </a:rPr>
              <a:t>خطوات اتخاذ القرار الاستثماري:</a:t>
            </a:r>
            <a:endParaRPr lang="en-US" sz="3200" b="1" dirty="0">
              <a:solidFill>
                <a:srgbClr val="00B0F0"/>
              </a:solidFill>
            </a:endParaRPr>
          </a:p>
        </p:txBody>
      </p:sp>
      <p:sp>
        <p:nvSpPr>
          <p:cNvPr id="3" name="عنصر نائب للمحتوى 2"/>
          <p:cNvSpPr>
            <a:spLocks noGrp="1"/>
          </p:cNvSpPr>
          <p:nvPr>
            <p:ph idx="1"/>
          </p:nvPr>
        </p:nvSpPr>
        <p:spPr>
          <a:xfrm>
            <a:off x="323528" y="836712"/>
            <a:ext cx="8363272" cy="5544616"/>
          </a:xfrm>
        </p:spPr>
        <p:txBody>
          <a:bodyPr>
            <a:noAutofit/>
          </a:bodyPr>
          <a:lstStyle/>
          <a:p>
            <a:pPr>
              <a:buFontTx/>
              <a:buChar char="-"/>
            </a:pPr>
            <a:r>
              <a:rPr lang="ar-JO" sz="2250" dirty="0"/>
              <a:t>إن القيام بعملية </a:t>
            </a:r>
            <a:r>
              <a:rPr lang="ar-JO" sz="2250" dirty="0" smtClean="0"/>
              <a:t>الاستثمار</a:t>
            </a:r>
            <a:r>
              <a:rPr lang="en-US" sz="2250" dirty="0" smtClean="0"/>
              <a:t>Investment Process </a:t>
            </a:r>
            <a:r>
              <a:rPr lang="ar-JO" sz="2250" dirty="0" smtClean="0"/>
              <a:t> يتطلب </a:t>
            </a:r>
            <a:r>
              <a:rPr lang="ar-JO" sz="2250" dirty="0"/>
              <a:t>من المستثمر اتباع خطوات محددة ومرتبة بطريقة منطقية، </a:t>
            </a:r>
            <a:r>
              <a:rPr lang="ar-JO" sz="2250" b="1" dirty="0"/>
              <a:t>تساعده في اتخاذ قرارات رشيدة حول عدة أمور منها: </a:t>
            </a:r>
            <a:endParaRPr lang="ar-JO" sz="2250" b="1" dirty="0" smtClean="0"/>
          </a:p>
          <a:p>
            <a:pPr marL="514350" indent="-514350">
              <a:buAutoNum type="arabic1Minus"/>
            </a:pPr>
            <a:r>
              <a:rPr lang="ar-JO" sz="2250" dirty="0" smtClean="0"/>
              <a:t>أي </a:t>
            </a:r>
            <a:r>
              <a:rPr lang="ar-JO" sz="2250" dirty="0"/>
              <a:t>الاستثمارات سيختار؟ </a:t>
            </a:r>
            <a:endParaRPr lang="ar-JO" sz="2250" dirty="0" smtClean="0"/>
          </a:p>
          <a:p>
            <a:pPr marL="514350" indent="-514350">
              <a:buAutoNum type="arabic1Minus"/>
            </a:pPr>
            <a:r>
              <a:rPr lang="ar-JO" sz="2250" dirty="0" smtClean="0"/>
              <a:t>وكم </a:t>
            </a:r>
            <a:r>
              <a:rPr lang="ar-JO" sz="2250" dirty="0"/>
              <a:t>يجب أن يستثمر في كل منها؟ </a:t>
            </a:r>
            <a:endParaRPr lang="ar-JO" sz="2250" dirty="0" smtClean="0"/>
          </a:p>
          <a:p>
            <a:pPr marL="0" indent="0">
              <a:buNone/>
            </a:pPr>
            <a:r>
              <a:rPr lang="ar-JO" sz="2250" dirty="0" smtClean="0"/>
              <a:t>ج- وما </a:t>
            </a:r>
            <a:r>
              <a:rPr lang="ar-JO" sz="2250" dirty="0"/>
              <a:t>هو التوقيت الصحيح لاتخاذ القرار الاستثماري؟ </a:t>
            </a:r>
            <a:endParaRPr lang="ar-JO" sz="2250" dirty="0" smtClean="0"/>
          </a:p>
          <a:p>
            <a:pPr>
              <a:buFontTx/>
              <a:buChar char="-"/>
            </a:pPr>
            <a:r>
              <a:rPr lang="ar-JO" sz="2250" b="1" dirty="0" smtClean="0"/>
              <a:t>وهذه </a:t>
            </a:r>
            <a:r>
              <a:rPr lang="ar-JO" sz="2250" b="1" dirty="0"/>
              <a:t>الخطوات هي</a:t>
            </a:r>
            <a:r>
              <a:rPr lang="ar-JO" sz="2250" b="1" dirty="0" smtClean="0"/>
              <a:t>:</a:t>
            </a:r>
          </a:p>
          <a:p>
            <a:pPr marL="0" indent="0">
              <a:buNone/>
            </a:pPr>
            <a:r>
              <a:rPr lang="en-US" sz="2250" dirty="0" smtClean="0"/>
              <a:t>1</a:t>
            </a:r>
            <a:r>
              <a:rPr lang="ar-JO" sz="2250" dirty="0" smtClean="0"/>
              <a:t>- وضع </a:t>
            </a:r>
            <a:r>
              <a:rPr lang="ar-JO" sz="2250" dirty="0"/>
              <a:t>استراتيجية ملائمة للاستثمار. </a:t>
            </a:r>
            <a:endParaRPr lang="ar-JO" sz="2250" dirty="0" smtClean="0"/>
          </a:p>
          <a:p>
            <a:pPr marL="0" indent="0">
              <a:buNone/>
            </a:pPr>
            <a:r>
              <a:rPr lang="en-US" sz="2250" dirty="0" smtClean="0"/>
              <a:t>2</a:t>
            </a:r>
            <a:r>
              <a:rPr lang="ar-JO" sz="2250" dirty="0" smtClean="0"/>
              <a:t>- تحليل </a:t>
            </a:r>
            <a:r>
              <a:rPr lang="ar-JO" sz="2250" dirty="0"/>
              <a:t>وتقييم البدائل الاستثمارية المتاحة. </a:t>
            </a:r>
            <a:endParaRPr lang="ar-JO" sz="2250" dirty="0" smtClean="0"/>
          </a:p>
          <a:p>
            <a:pPr marL="0" indent="0">
              <a:buNone/>
            </a:pPr>
            <a:r>
              <a:rPr lang="en-US" sz="2250" dirty="0" smtClean="0"/>
              <a:t>3</a:t>
            </a:r>
            <a:r>
              <a:rPr lang="ar-JO" sz="2250" dirty="0" smtClean="0"/>
              <a:t>- تشكيل </a:t>
            </a:r>
            <a:r>
              <a:rPr lang="ar-JO" sz="2250" dirty="0"/>
              <a:t>محفظة الاستثمار</a:t>
            </a:r>
            <a:r>
              <a:rPr lang="ar-JO" sz="2250" dirty="0" smtClean="0"/>
              <a:t>.</a:t>
            </a:r>
          </a:p>
          <a:p>
            <a:pPr marL="0" indent="0">
              <a:buNone/>
            </a:pPr>
            <a:r>
              <a:rPr lang="en-US" sz="2250" dirty="0" smtClean="0"/>
              <a:t>4</a:t>
            </a:r>
            <a:r>
              <a:rPr lang="ar-JO" sz="2250" dirty="0" smtClean="0"/>
              <a:t>- مراجعة </a:t>
            </a:r>
            <a:r>
              <a:rPr lang="ar-JO" sz="2250" dirty="0"/>
              <a:t>مكونات المحفظة وتقييمها. </a:t>
            </a:r>
            <a:endParaRPr lang="ar-JO" sz="2250" dirty="0" smtClean="0"/>
          </a:p>
          <a:p>
            <a:pPr marL="0" indent="0">
              <a:buNone/>
            </a:pPr>
            <a:r>
              <a:rPr lang="en-US" sz="2250" dirty="0" smtClean="0"/>
              <a:t>5</a:t>
            </a:r>
            <a:r>
              <a:rPr lang="ar-JO" sz="2250" dirty="0" smtClean="0"/>
              <a:t>- تقييم </a:t>
            </a:r>
            <a:r>
              <a:rPr lang="ar-JO" sz="2250" dirty="0"/>
              <a:t>أداء المحفظة بشكل دوري. </a:t>
            </a:r>
            <a:endParaRPr lang="ar-JO" sz="2250" dirty="0" smtClean="0"/>
          </a:p>
          <a:p>
            <a:pPr marL="0" indent="0">
              <a:buNone/>
            </a:pPr>
            <a:r>
              <a:rPr lang="ar-JO" sz="2250" dirty="0" smtClean="0"/>
              <a:t>وفيما </a:t>
            </a:r>
            <a:r>
              <a:rPr lang="ar-JO" sz="2250" dirty="0"/>
              <a:t>يلي شرح لهذه الخطوات مع ملاحظة أن مجال اهتمامنا سيكون منصباً على الاستثمار في الأوراق المالية، وهذا لا يمنع من إمكانية تطبيق نفس الخطوات على أي استثمارات أخرى.</a:t>
            </a:r>
            <a:endParaRPr lang="en-US" sz="2250" b="1" dirty="0"/>
          </a:p>
        </p:txBody>
      </p:sp>
    </p:spTree>
    <p:extLst>
      <p:ext uri="{BB962C8B-B14F-4D97-AF65-F5344CB8AC3E}">
        <p14:creationId xmlns:p14="http://schemas.microsoft.com/office/powerpoint/2010/main" val="419404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200" b="1" dirty="0" smtClean="0">
                <a:solidFill>
                  <a:srgbClr val="00B0F0"/>
                </a:solidFill>
              </a:rPr>
              <a:t>أولاً- استراتيجية الاستثمار:</a:t>
            </a:r>
            <a:endParaRPr lang="en-US" sz="3200" b="1" dirty="0">
              <a:solidFill>
                <a:srgbClr val="00B0F0"/>
              </a:solidFill>
            </a:endParaRPr>
          </a:p>
        </p:txBody>
      </p:sp>
      <p:sp>
        <p:nvSpPr>
          <p:cNvPr id="3" name="عنصر نائب للمحتوى 2"/>
          <p:cNvSpPr>
            <a:spLocks noGrp="1"/>
          </p:cNvSpPr>
          <p:nvPr>
            <p:ph idx="1"/>
          </p:nvPr>
        </p:nvSpPr>
        <p:spPr>
          <a:xfrm>
            <a:off x="323528" y="836712"/>
            <a:ext cx="8363272" cy="5544616"/>
          </a:xfrm>
        </p:spPr>
        <p:txBody>
          <a:bodyPr>
            <a:noAutofit/>
          </a:bodyPr>
          <a:lstStyle/>
          <a:p>
            <a:pPr>
              <a:buFontTx/>
              <a:buChar char="-"/>
            </a:pPr>
            <a:r>
              <a:rPr lang="ar-JO" sz="2400" dirty="0">
                <a:cs typeface="+mj-cs"/>
              </a:rPr>
              <a:t>يعتبر وضع استراتيجية ملائمة للاستثمار، الخطوة الأولى التي يجب أن يقوم بها </a:t>
            </a:r>
            <a:r>
              <a:rPr lang="ar-JO" sz="2400" dirty="0" smtClean="0">
                <a:cs typeface="+mj-cs"/>
              </a:rPr>
              <a:t>المسـتثمر.</a:t>
            </a:r>
          </a:p>
          <a:p>
            <a:pPr>
              <a:buFontTx/>
              <a:buChar char="-"/>
            </a:pPr>
            <a:r>
              <a:rPr lang="ar-JO" sz="2400" dirty="0" smtClean="0">
                <a:cs typeface="+mj-cs"/>
              </a:rPr>
              <a:t>وفي </a:t>
            </a:r>
            <a:r>
              <a:rPr lang="ar-JO" sz="2400" dirty="0">
                <a:cs typeface="+mj-cs"/>
              </a:rPr>
              <a:t>هذه المرحلة يجب على المستثمر أن يحدد الأهداف التي يسعى لتحقيقها، ومقدار الأموال التـي سيقوم باستثمارها. </a:t>
            </a:r>
            <a:endParaRPr lang="ar-JO" sz="2400" dirty="0" smtClean="0">
              <a:cs typeface="+mj-cs"/>
            </a:endParaRPr>
          </a:p>
          <a:p>
            <a:pPr>
              <a:buFontTx/>
              <a:buChar char="-"/>
            </a:pPr>
            <a:r>
              <a:rPr lang="ar-JO" sz="2400" dirty="0" smtClean="0">
                <a:cs typeface="+mj-cs"/>
              </a:rPr>
              <a:t>وعند </a:t>
            </a:r>
            <a:r>
              <a:rPr lang="ar-JO" sz="2400" dirty="0">
                <a:cs typeface="+mj-cs"/>
              </a:rPr>
              <a:t>تحديد الأهداف ينبغي أن يقوم المستثمر بتحديد طبيعة العائد الـذي يسـعى لتحقيقه من حيث كونه عائداً جارياً أو عائداً </a:t>
            </a:r>
            <a:r>
              <a:rPr lang="ar-JO" sz="2400" dirty="0" smtClean="0">
                <a:cs typeface="+mj-cs"/>
              </a:rPr>
              <a:t>رأسمالياً.</a:t>
            </a:r>
          </a:p>
          <a:p>
            <a:pPr>
              <a:buFontTx/>
              <a:buChar char="-"/>
            </a:pPr>
            <a:r>
              <a:rPr lang="ar-JO" sz="2400" dirty="0" smtClean="0">
                <a:cs typeface="+mj-cs"/>
              </a:rPr>
              <a:t> </a:t>
            </a:r>
            <a:r>
              <a:rPr lang="ar-JO" sz="2400" dirty="0">
                <a:cs typeface="+mj-cs"/>
              </a:rPr>
              <a:t>والمخاطرة التي سيكون مستعداً لقبولها أثنـاء سعيه لتحقيق هذا العائد، ويجب أن يكون معلوماً لديه أن هناك علاقة طردية بين العائد </a:t>
            </a:r>
            <a:r>
              <a:rPr lang="ar-JO" sz="2400" dirty="0" smtClean="0">
                <a:cs typeface="+mj-cs"/>
              </a:rPr>
              <a:t>والمخـاطرة.</a:t>
            </a:r>
          </a:p>
          <a:p>
            <a:pPr>
              <a:buFontTx/>
              <a:buChar char="-"/>
            </a:pPr>
            <a:r>
              <a:rPr lang="ar-JO" sz="2400" dirty="0" smtClean="0">
                <a:cs typeface="+mj-cs"/>
              </a:rPr>
              <a:t> </a:t>
            </a:r>
            <a:r>
              <a:rPr lang="ar-JO" sz="2400" dirty="0">
                <a:cs typeface="+mj-cs"/>
              </a:rPr>
              <a:t>لذلك فإن من يطلب عائداً مرتفعاً على استثماراته يجب أن يكون مستعداً لتحمل مخاطرة عاليـة، وأن من يرغب في تحمل مخاطرة قليلة لا بد له أن يرضى بالعائد القليل. </a:t>
            </a:r>
            <a:endParaRPr lang="ar-JO" sz="2400" dirty="0" smtClean="0">
              <a:cs typeface="+mj-cs"/>
            </a:endParaRPr>
          </a:p>
          <a:p>
            <a:pPr>
              <a:buFontTx/>
              <a:buChar char="-"/>
            </a:pPr>
            <a:r>
              <a:rPr lang="ar-JO" sz="2400" dirty="0" smtClean="0">
                <a:cs typeface="+mj-cs"/>
              </a:rPr>
              <a:t>وعادة </a:t>
            </a:r>
            <a:r>
              <a:rPr lang="ar-JO" sz="2400" dirty="0">
                <a:cs typeface="+mj-cs"/>
              </a:rPr>
              <a:t>ما يتم تقسيم المستثمرين بشكل عام بالنسبة لميلهم تجاه عنصري العائد والمخاطرة، إلى ثلاثة أنماط هي: </a:t>
            </a:r>
            <a:endParaRPr lang="ar-JO" sz="2400" dirty="0" smtClean="0">
              <a:cs typeface="+mj-cs"/>
            </a:endParaRPr>
          </a:p>
        </p:txBody>
      </p:sp>
    </p:spTree>
    <p:extLst>
      <p:ext uri="{BB962C8B-B14F-4D97-AF65-F5344CB8AC3E}">
        <p14:creationId xmlns:p14="http://schemas.microsoft.com/office/powerpoint/2010/main" val="377885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1590</Words>
  <Application>Microsoft Office PowerPoint</Application>
  <PresentationFormat>عرض على الشاشة (3:4)‏</PresentationFormat>
  <Paragraphs>99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سمة Office</vt:lpstr>
      <vt:lpstr>مبادئ التمويل – الفصل السادس - الاستثمار د. محمد احمد سيد احمد</vt:lpstr>
      <vt:lpstr>اهداف الفصل:</vt:lpstr>
      <vt:lpstr>الاستثمار Investment:</vt:lpstr>
      <vt:lpstr>عرض تقديمي في PowerPoint</vt:lpstr>
      <vt:lpstr>عرض تقديمي في PowerPoint</vt:lpstr>
      <vt:lpstr>عرض تقديمي في PowerPoint</vt:lpstr>
      <vt:lpstr>الاستثمار والمضاربة :Investment and Speculation</vt:lpstr>
      <vt:lpstr>خطوات اتخاذ القرار الاستثماري:</vt:lpstr>
      <vt:lpstr>أولاً- استراتيجية الاستثمار:</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الاستثمار د. محمد احمد سيد احمد</dc:title>
  <dc:creator>Ahmad</dc:creator>
  <cp:lastModifiedBy>hp</cp:lastModifiedBy>
  <cp:revision>14</cp:revision>
  <dcterms:created xsi:type="dcterms:W3CDTF">2020-07-29T03:48:47Z</dcterms:created>
  <dcterms:modified xsi:type="dcterms:W3CDTF">2024-08-25T09:07:19Z</dcterms:modified>
</cp:coreProperties>
</file>