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8507DF4-E8CF-45AA-83F7-EC4913F9FDFD}" type="datetimeFigureOut">
              <a:rPr lang="en-US" smtClean="0">
                <a:solidFill>
                  <a:srgbClr val="000000"/>
                </a:solidFill>
              </a:rPr>
              <a:pPr>
                <a:defRPr/>
              </a:pPr>
              <a:t>11/5/2020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CFB24B62-2877-45E3-9A35-E082364FB93A}"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733809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BC2C8BF3-18AD-45AC-8873-B826B5923466}" type="datetimeFigureOut">
              <a:rPr lang="en-US" smtClean="0">
                <a:solidFill>
                  <a:srgbClr val="000000"/>
                </a:solidFill>
              </a:rPr>
              <a:pPr>
                <a:defRPr/>
              </a:pPr>
              <a:t>11/5/2020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40994AA6-8829-4FD2-9726-0085BA64B30B}"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08073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346EEAE2-51C0-473E-89B2-3C1D696A2C37}" type="datetimeFigureOut">
              <a:rPr lang="en-US" smtClean="0">
                <a:solidFill>
                  <a:srgbClr val="000000"/>
                </a:solidFill>
              </a:rPr>
              <a:pPr>
                <a:defRPr/>
              </a:pPr>
              <a:t>11/5/2020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F11B481D-6827-409E-89EA-E3FB194E50C1}"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5913082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600201"/>
            <a:ext cx="10972800" cy="4525963"/>
          </a:xfrm>
        </p:spPr>
        <p:txBody>
          <a:bodyPr/>
          <a:lstStyle/>
          <a:p>
            <a:endParaRPr lang="en-US"/>
          </a:p>
        </p:txBody>
      </p:sp>
      <p:sp>
        <p:nvSpPr>
          <p:cNvPr id="4" name="Date Placeholder 3"/>
          <p:cNvSpPr>
            <a:spLocks noGrp="1"/>
          </p:cNvSpPr>
          <p:nvPr>
            <p:ph type="dt" sz="half" idx="10"/>
          </p:nvPr>
        </p:nvSpPr>
        <p:spPr>
          <a:xfrm>
            <a:off x="609600" y="6245225"/>
            <a:ext cx="2844800" cy="476250"/>
          </a:xfrm>
        </p:spPr>
        <p:txBody>
          <a:bodyPr/>
          <a:lstStyle>
            <a:lvl1pPr>
              <a:defRPr/>
            </a:lvl1pPr>
          </a:lstStyle>
          <a:p>
            <a:pPr>
              <a:defRPr/>
            </a:pPr>
            <a:fld id="{AEACCA45-F350-4D02-BE9B-EB93C28BAB78}" type="datetimeFigureOut">
              <a:rPr lang="en-US" smtClean="0">
                <a:solidFill>
                  <a:srgbClr val="000000"/>
                </a:solidFill>
              </a:rPr>
              <a:pPr>
                <a:defRPr/>
              </a:pPr>
              <a:t>11/5/2020</a:t>
            </a:fld>
            <a:endParaRPr lang="en-US">
              <a:solidFill>
                <a:srgbClr val="000000"/>
              </a:solidFill>
            </a:endParaRPr>
          </a:p>
        </p:txBody>
      </p:sp>
      <p:sp>
        <p:nvSpPr>
          <p:cNvPr id="5" name="Footer Placeholder 4"/>
          <p:cNvSpPr>
            <a:spLocks noGrp="1"/>
          </p:cNvSpPr>
          <p:nvPr>
            <p:ph type="ftr" sz="quarter" idx="11"/>
          </p:nvPr>
        </p:nvSpPr>
        <p:spPr>
          <a:xfrm>
            <a:off x="4165600" y="6245225"/>
            <a:ext cx="3860800" cy="476250"/>
          </a:xfrm>
        </p:spPr>
        <p:txBody>
          <a:bodyPr/>
          <a:lstStyle>
            <a:lvl1pPr>
              <a:defRPr/>
            </a:lvl1pPr>
          </a:lstStyle>
          <a:p>
            <a:pPr>
              <a:defRPr/>
            </a:pPr>
            <a:endParaRPr lang="en-US">
              <a:solidFill>
                <a:srgbClr val="000000"/>
              </a:solidFill>
            </a:endParaRPr>
          </a:p>
        </p:txBody>
      </p:sp>
      <p:sp>
        <p:nvSpPr>
          <p:cNvPr id="6" name="Slide Number Placeholder 5"/>
          <p:cNvSpPr>
            <a:spLocks noGrp="1"/>
          </p:cNvSpPr>
          <p:nvPr>
            <p:ph type="sldNum" sz="quarter" idx="12"/>
          </p:nvPr>
        </p:nvSpPr>
        <p:spPr>
          <a:xfrm>
            <a:off x="8737600" y="6245225"/>
            <a:ext cx="2844800" cy="476250"/>
          </a:xfrm>
        </p:spPr>
        <p:txBody>
          <a:bodyPr/>
          <a:lstStyle>
            <a:lvl1pPr>
              <a:defRPr/>
            </a:lvl1pPr>
          </a:lstStyle>
          <a:p>
            <a:pPr fontAlgn="base">
              <a:spcBef>
                <a:spcPct val="0"/>
              </a:spcBef>
              <a:spcAft>
                <a:spcPct val="0"/>
              </a:spcAft>
            </a:pPr>
            <a:fld id="{EDAD4507-AE3E-4270-88C6-0803F7F6B21D}"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9156299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245225"/>
            <a:ext cx="2844800" cy="476250"/>
          </a:xfrm>
        </p:spPr>
        <p:txBody>
          <a:bodyPr/>
          <a:lstStyle>
            <a:lvl1pPr>
              <a:defRPr/>
            </a:lvl1pPr>
          </a:lstStyle>
          <a:p>
            <a:pPr>
              <a:defRPr/>
            </a:pPr>
            <a:fld id="{C0885D5C-46C6-4A50-98BC-A5E8CF589604}" type="datetimeFigureOut">
              <a:rPr lang="en-US" smtClean="0">
                <a:solidFill>
                  <a:srgbClr val="000000"/>
                </a:solidFill>
              </a:rPr>
              <a:pPr>
                <a:defRPr/>
              </a:pPr>
              <a:t>11/5/2020</a:t>
            </a:fld>
            <a:endParaRPr lang="en-US">
              <a:solidFill>
                <a:srgbClr val="000000"/>
              </a:solidFill>
            </a:endParaRPr>
          </a:p>
        </p:txBody>
      </p:sp>
      <p:sp>
        <p:nvSpPr>
          <p:cNvPr id="6" name="Footer Placeholder 5"/>
          <p:cNvSpPr>
            <a:spLocks noGrp="1"/>
          </p:cNvSpPr>
          <p:nvPr>
            <p:ph type="ftr" sz="quarter" idx="11"/>
          </p:nvPr>
        </p:nvSpPr>
        <p:spPr>
          <a:xfrm>
            <a:off x="4165600" y="6245225"/>
            <a:ext cx="3860800" cy="476250"/>
          </a:xfrm>
        </p:spPr>
        <p:txBody>
          <a:bodyPr/>
          <a:lstStyle>
            <a:lvl1pPr>
              <a:defRPr/>
            </a:lvl1pPr>
          </a:lstStyle>
          <a:p>
            <a:pPr>
              <a:defRPr/>
            </a:pPr>
            <a:endParaRPr lang="en-US">
              <a:solidFill>
                <a:srgbClr val="000000"/>
              </a:solidFill>
            </a:endParaRPr>
          </a:p>
        </p:txBody>
      </p:sp>
      <p:sp>
        <p:nvSpPr>
          <p:cNvPr id="7" name="Slide Number Placeholder 6"/>
          <p:cNvSpPr>
            <a:spLocks noGrp="1"/>
          </p:cNvSpPr>
          <p:nvPr>
            <p:ph type="sldNum" sz="quarter" idx="12"/>
          </p:nvPr>
        </p:nvSpPr>
        <p:spPr>
          <a:xfrm>
            <a:off x="8737600" y="6245225"/>
            <a:ext cx="2844800" cy="476250"/>
          </a:xfrm>
        </p:spPr>
        <p:txBody>
          <a:bodyPr/>
          <a:lstStyle>
            <a:lvl1pPr>
              <a:defRPr/>
            </a:lvl1pPr>
          </a:lstStyle>
          <a:p>
            <a:pPr fontAlgn="base">
              <a:spcBef>
                <a:spcPct val="0"/>
              </a:spcBef>
              <a:spcAft>
                <a:spcPct val="0"/>
              </a:spcAft>
            </a:pPr>
            <a:fld id="{3A8282A8-07F5-4DA7-BB17-FB1C118DB84D}"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114486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50D6884-E343-4916-8DCD-FCE93E1FF09F}" type="datetimeFigureOut">
              <a:rPr lang="en-US" smtClean="0">
                <a:solidFill>
                  <a:srgbClr val="000000"/>
                </a:solidFill>
              </a:rPr>
              <a:pPr>
                <a:defRPr/>
              </a:pPr>
              <a:t>11/5/2020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134E0DD4-869A-470F-92A7-FCAADA8FAEE8}"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4245227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71DF0003-9FF3-4F46-8CC8-8873513BA7E9}" type="datetimeFigureOut">
              <a:rPr lang="en-US" smtClean="0">
                <a:solidFill>
                  <a:srgbClr val="000000"/>
                </a:solidFill>
              </a:rPr>
              <a:pPr>
                <a:defRPr/>
              </a:pPr>
              <a:t>11/5/2020</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0154DD92-57F5-465F-851F-CDAB4932D5C1}"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821047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AE3D2C74-C08B-4084-878D-0EEB781ADDD1}" type="datetimeFigureOut">
              <a:rPr lang="en-US" smtClean="0">
                <a:solidFill>
                  <a:srgbClr val="000000"/>
                </a:solidFill>
              </a:rPr>
              <a:pPr>
                <a:defRPr/>
              </a:pPr>
              <a:t>11/5/2020</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9F1893C8-6B1F-4D50-9834-20D3A0253580}"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2275405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DBA22012-1992-484A-9983-D20232919215}" type="datetimeFigureOut">
              <a:rPr lang="en-US" smtClean="0">
                <a:solidFill>
                  <a:srgbClr val="000000"/>
                </a:solidFill>
              </a:rPr>
              <a:pPr>
                <a:defRPr/>
              </a:pPr>
              <a:t>11/5/2020</a:t>
            </a:fld>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EBCB7EE8-E8E9-447D-8F80-ABAB6A4E34F9}"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282397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8EC23A0E-C32D-4223-81DB-73CE56C2E6B0}" type="datetimeFigureOut">
              <a:rPr lang="en-US" smtClean="0">
                <a:solidFill>
                  <a:srgbClr val="000000"/>
                </a:solidFill>
              </a:rPr>
              <a:pPr>
                <a:defRPr/>
              </a:pPr>
              <a:t>11/5/2020</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6A5CE1C4-E131-4584-BEAC-8C794707FF35}"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4031614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5E272ECC-90F5-4C42-89E4-E876D12A769D}" type="datetimeFigureOut">
              <a:rPr lang="en-US" smtClean="0">
                <a:solidFill>
                  <a:srgbClr val="000000"/>
                </a:solidFill>
              </a:rPr>
              <a:pPr>
                <a:defRPr/>
              </a:pPr>
              <a:t>11/5/2020</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87381192-CFD3-4A47-B0DE-494AB4903394}"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839107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97615EB-39AA-4B81-93BF-52A68367831F}" type="datetimeFigureOut">
              <a:rPr lang="en-US" smtClean="0">
                <a:solidFill>
                  <a:srgbClr val="000000"/>
                </a:solidFill>
              </a:rPr>
              <a:pPr>
                <a:defRPr/>
              </a:pPr>
              <a:t>11/5/2020</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B92B9FEA-AFF7-4BFA-B9F7-010041ABDAA0}"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185277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D8B5747-D7D3-4EBB-A0AC-F265995DAB6F}" type="datetimeFigureOut">
              <a:rPr lang="en-US" smtClean="0">
                <a:solidFill>
                  <a:srgbClr val="000000"/>
                </a:solidFill>
              </a:rPr>
              <a:pPr>
                <a:defRPr/>
              </a:pPr>
              <a:t>11/5/2020</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pPr>
            <a:fld id="{2191CA87-E97B-4829-9AA4-A287F703B456}"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94416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n-US" smtClean="0"/>
              <a:t>Haga clic para cambiar el estilo de título	</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n-US" smtClean="0"/>
              <a:t>Haga clic para modificar el estilo de texto del patrón</a:t>
            </a:r>
          </a:p>
          <a:p>
            <a:pPr lvl="1"/>
            <a:r>
              <a:rPr lang="es-ES" altLang="en-US" smtClean="0"/>
              <a:t>Segundo nivel</a:t>
            </a:r>
          </a:p>
          <a:p>
            <a:pPr lvl="2"/>
            <a:r>
              <a:rPr lang="es-ES" altLang="en-US" smtClean="0"/>
              <a:t>Tercer nivel</a:t>
            </a:r>
          </a:p>
          <a:p>
            <a:pPr lvl="3"/>
            <a:r>
              <a:rPr lang="es-ES" altLang="en-US" smtClean="0"/>
              <a:t>Cuarto nivel</a:t>
            </a:r>
          </a:p>
          <a:p>
            <a:pPr lvl="4"/>
            <a:r>
              <a:rPr lang="es-ES" altLang="en-US" smtClean="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400" smtClean="0">
                <a:latin typeface="+mn-lt"/>
                <a:cs typeface="+mn-cs"/>
              </a:defRPr>
            </a:lvl1pPr>
          </a:lstStyle>
          <a:p>
            <a:pPr>
              <a:defRPr/>
            </a:pPr>
            <a:fld id="{AB291A54-774C-4800-A50D-98B4E15BEBA1}" type="datetimeFigureOut">
              <a:rPr lang="en-US" smtClean="0">
                <a:solidFill>
                  <a:srgbClr val="000000"/>
                </a:solidFill>
              </a:rPr>
              <a:pPr>
                <a:defRPr/>
              </a:pPr>
              <a:t>11/5/2020</a:t>
            </a:fld>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400">
                <a:latin typeface="+mn-lt"/>
                <a:cs typeface="+mn-cs"/>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anose="020B0604020202020204" pitchFamily="34" charset="0"/>
                <a:cs typeface="Arial" panose="020B0604020202020204" pitchFamily="34" charset="0"/>
              </a:defRPr>
            </a:lvl1pPr>
          </a:lstStyle>
          <a:p>
            <a:pPr fontAlgn="base">
              <a:spcBef>
                <a:spcPct val="0"/>
              </a:spcBef>
              <a:spcAft>
                <a:spcPct val="0"/>
              </a:spcAft>
            </a:pPr>
            <a:fld id="{BD53FCA6-C768-4FE0-9204-8A572B311E5F}" type="slidenum">
              <a:rPr lang="ar-SA"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7588648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iming>
    <p:tnLst>
      <p:par>
        <p:cTn id="1" dur="indefinite" restart="never" nodeType="tmRoot"/>
      </p:par>
    </p:tnLst>
  </p:timing>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386" name="Rectangle 4"/>
          <p:cNvSpPr txBox="1">
            <a:spLocks/>
          </p:cNvSpPr>
          <p:nvPr/>
        </p:nvSpPr>
        <p:spPr bwMode="auto">
          <a:xfrm>
            <a:off x="2514600" y="3657600"/>
            <a:ext cx="73152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pPr>
            <a:r>
              <a:rPr lang="en-GB" altLang="en-US" sz="2800" b="1" dirty="0">
                <a:solidFill>
                  <a:srgbClr val="003300"/>
                </a:solidFill>
              </a:rPr>
              <a:t>Palestine Technical University (PTU) </a:t>
            </a:r>
            <a:endParaRPr lang="en-GB" altLang="en-US" sz="2800" b="1" dirty="0" smtClean="0">
              <a:solidFill>
                <a:srgbClr val="003300"/>
              </a:solidFill>
            </a:endParaRPr>
          </a:p>
          <a:p>
            <a:pPr algn="ctr" fontAlgn="base">
              <a:spcBef>
                <a:spcPct val="0"/>
              </a:spcBef>
              <a:spcAft>
                <a:spcPct val="0"/>
              </a:spcAft>
            </a:pPr>
            <a:r>
              <a:rPr lang="en-GB" altLang="en-US" sz="2800" b="1" dirty="0" smtClean="0">
                <a:solidFill>
                  <a:srgbClr val="FF0000"/>
                </a:solidFill>
              </a:rPr>
              <a:t>Chapter 7</a:t>
            </a:r>
            <a:r>
              <a:rPr lang="en-GB" altLang="en-US" sz="2800" b="1" dirty="0">
                <a:solidFill>
                  <a:srgbClr val="003300"/>
                </a:solidFill>
              </a:rPr>
              <a:t/>
            </a:r>
            <a:br>
              <a:rPr lang="en-GB" altLang="en-US" sz="2800" b="1" dirty="0">
                <a:solidFill>
                  <a:srgbClr val="003300"/>
                </a:solidFill>
              </a:rPr>
            </a:br>
            <a:r>
              <a:rPr lang="en-GB" altLang="en-US" sz="2800" b="1" dirty="0">
                <a:solidFill>
                  <a:srgbClr val="CC5300"/>
                </a:solidFill>
              </a:rPr>
              <a:t>Fruit Science</a:t>
            </a:r>
          </a:p>
          <a:p>
            <a:pPr algn="ctr" fontAlgn="base">
              <a:spcBef>
                <a:spcPct val="0"/>
              </a:spcBef>
              <a:spcAft>
                <a:spcPct val="0"/>
              </a:spcAft>
            </a:pPr>
            <a:r>
              <a:rPr lang="en-GB" altLang="en-US" sz="2800" b="1" dirty="0">
                <a:solidFill>
                  <a:srgbClr val="CC5300"/>
                </a:solidFill>
              </a:rPr>
              <a:t>Root stocks for fruit trees</a:t>
            </a:r>
          </a:p>
        </p:txBody>
      </p:sp>
      <p:sp>
        <p:nvSpPr>
          <p:cNvPr id="6" name="Rectangle 5"/>
          <p:cNvSpPr txBox="1">
            <a:spLocks/>
          </p:cNvSpPr>
          <p:nvPr/>
        </p:nvSpPr>
        <p:spPr bwMode="auto">
          <a:xfrm>
            <a:off x="3352800" y="5486400"/>
            <a:ext cx="5715000" cy="685800"/>
          </a:xfrm>
          <a:prstGeom prst="rect">
            <a:avLst/>
          </a:prstGeom>
          <a:noFill/>
          <a:ln w="9525">
            <a:noFill/>
            <a:miter lim="800000"/>
            <a:headEnd/>
            <a:tailEnd/>
          </a:ln>
          <a:effectLst/>
        </p:spPr>
        <p:txBody>
          <a:bodyPr/>
          <a:lstStyle/>
          <a:p>
            <a:pPr marL="82550" algn="ctr" fontAlgn="base">
              <a:lnSpc>
                <a:spcPct val="80000"/>
              </a:lnSpc>
              <a:spcBef>
                <a:spcPct val="20000"/>
              </a:spcBef>
              <a:spcAft>
                <a:spcPct val="0"/>
              </a:spcAft>
              <a:defRPr/>
            </a:pPr>
            <a:r>
              <a:rPr lang="en-GB" sz="4000" b="1" kern="0" dirty="0">
                <a:solidFill>
                  <a:srgbClr val="642800"/>
                </a:solidFill>
                <a:effectLst>
                  <a:outerShdw blurRad="38100" dist="38100" dir="2700000" algn="tl">
                    <a:srgbClr val="000000">
                      <a:alpha val="43137"/>
                    </a:srgbClr>
                  </a:outerShdw>
                </a:effectLst>
                <a:latin typeface="Arial"/>
                <a:cs typeface="Arial"/>
              </a:rPr>
              <a:t>Dr. </a:t>
            </a:r>
            <a:r>
              <a:rPr lang="en-GB" sz="4000" b="1" kern="0" dirty="0" err="1">
                <a:solidFill>
                  <a:srgbClr val="642800"/>
                </a:solidFill>
                <a:effectLst>
                  <a:outerShdw blurRad="38100" dist="38100" dir="2700000" algn="tl">
                    <a:srgbClr val="000000">
                      <a:alpha val="43137"/>
                    </a:srgbClr>
                  </a:outerShdw>
                </a:effectLst>
                <a:latin typeface="Arial"/>
                <a:cs typeface="Arial"/>
              </a:rPr>
              <a:t>Daoud</a:t>
            </a:r>
            <a:r>
              <a:rPr lang="en-GB" sz="4000" b="1" kern="0" dirty="0">
                <a:solidFill>
                  <a:srgbClr val="642800"/>
                </a:solidFill>
                <a:effectLst>
                  <a:outerShdw blurRad="38100" dist="38100" dir="2700000" algn="tl">
                    <a:srgbClr val="000000">
                      <a:alpha val="43137"/>
                    </a:srgbClr>
                  </a:outerShdw>
                </a:effectLst>
                <a:latin typeface="Arial"/>
                <a:cs typeface="Arial"/>
              </a:rPr>
              <a:t> </a:t>
            </a:r>
            <a:r>
              <a:rPr lang="en-GB" sz="4000" b="1" kern="0" dirty="0" err="1">
                <a:solidFill>
                  <a:srgbClr val="642800"/>
                </a:solidFill>
                <a:effectLst>
                  <a:outerShdw blurRad="38100" dist="38100" dir="2700000" algn="tl">
                    <a:srgbClr val="000000">
                      <a:alpha val="43137"/>
                    </a:srgbClr>
                  </a:outerShdw>
                </a:effectLst>
                <a:latin typeface="Arial"/>
                <a:cs typeface="Arial"/>
              </a:rPr>
              <a:t>Abusafieh</a:t>
            </a:r>
            <a:endParaRPr lang="en-GB" sz="4000" b="1" kern="0" dirty="0">
              <a:solidFill>
                <a:srgbClr val="642800"/>
              </a:solidFill>
              <a:effectLst>
                <a:outerShdw blurRad="38100" dist="38100" dir="2700000" algn="tl">
                  <a:srgbClr val="000000">
                    <a:alpha val="43137"/>
                  </a:srgbClr>
                </a:outerShdw>
              </a:effectLst>
              <a:latin typeface="Arial"/>
              <a:cs typeface="Arial"/>
            </a:endParaRPr>
          </a:p>
        </p:txBody>
      </p:sp>
      <p:pic>
        <p:nvPicPr>
          <p:cNvPr id="7" name="Picture 2"/>
          <p:cNvPicPr>
            <a:picLocks noChangeAspect="1"/>
          </p:cNvPicPr>
          <p:nvPr/>
        </p:nvPicPr>
        <p:blipFill>
          <a:blip r:embed="rId2" cstate="print"/>
          <a:srcRect/>
          <a:stretch>
            <a:fillRect/>
          </a:stretch>
        </p:blipFill>
        <p:spPr bwMode="auto">
          <a:xfrm>
            <a:off x="4572000" y="533400"/>
            <a:ext cx="3024336" cy="284054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9789149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2"/>
          <p:cNvSpPr>
            <a:spLocks noGrp="1" noChangeArrowheads="1"/>
          </p:cNvSpPr>
          <p:nvPr>
            <p:ph type="title" idx="4294967295"/>
          </p:nvPr>
        </p:nvSpPr>
        <p:spPr/>
        <p:txBody>
          <a:bodyPr/>
          <a:lstStyle/>
          <a:p>
            <a:r>
              <a:rPr lang="en-US" altLang="en-US" smtClean="0"/>
              <a:t>Influence of Rootstock on Scion</a:t>
            </a:r>
          </a:p>
        </p:txBody>
      </p:sp>
      <p:sp>
        <p:nvSpPr>
          <p:cNvPr id="409603" name="Rectangle 3"/>
          <p:cNvSpPr>
            <a:spLocks noGrp="1" noChangeArrowheads="1"/>
          </p:cNvSpPr>
          <p:nvPr>
            <p:ph type="body" idx="4294967295"/>
          </p:nvPr>
        </p:nvSpPr>
        <p:spPr/>
        <p:txBody>
          <a:bodyPr/>
          <a:lstStyle/>
          <a:p>
            <a:pPr>
              <a:lnSpc>
                <a:spcPct val="90000"/>
              </a:lnSpc>
            </a:pPr>
            <a:r>
              <a:rPr lang="en-US" altLang="en-US" smtClean="0"/>
              <a:t>The rootstock influence the scion in a number of ways.</a:t>
            </a:r>
          </a:p>
          <a:p>
            <a:pPr>
              <a:lnSpc>
                <a:spcPct val="90000"/>
              </a:lnSpc>
            </a:pPr>
            <a:r>
              <a:rPr lang="en-US" altLang="en-US" smtClean="0"/>
              <a:t>The effects are variable, depending on the nature of the stock and the scion.</a:t>
            </a:r>
          </a:p>
          <a:p>
            <a:pPr>
              <a:lnSpc>
                <a:spcPct val="90000"/>
              </a:lnSpc>
            </a:pPr>
            <a:r>
              <a:rPr lang="en-US" altLang="en-US" smtClean="0"/>
              <a:t>Rootstock effects have been studied in detail on many fruit plants like pome fruits, stone fruits, citrus, grapes, walnut, and mango. Some of the important effects are discussed below.</a:t>
            </a:r>
          </a:p>
        </p:txBody>
      </p:sp>
    </p:spTree>
    <p:extLst>
      <p:ext uri="{BB962C8B-B14F-4D97-AF65-F5344CB8AC3E}">
        <p14:creationId xmlns:p14="http://schemas.microsoft.com/office/powerpoint/2010/main" val="460156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26" name="Rectangle 2"/>
          <p:cNvSpPr>
            <a:spLocks noGrp="1" noChangeArrowheads="1"/>
          </p:cNvSpPr>
          <p:nvPr>
            <p:ph type="title" idx="4294967295"/>
          </p:nvPr>
        </p:nvSpPr>
        <p:spPr/>
        <p:txBody>
          <a:bodyPr/>
          <a:lstStyle/>
          <a:p>
            <a:endParaRPr lang="ar-SA" altLang="en-US" smtClean="0"/>
          </a:p>
        </p:txBody>
      </p:sp>
      <p:sp>
        <p:nvSpPr>
          <p:cNvPr id="410627" name="Rectangle 3"/>
          <p:cNvSpPr>
            <a:spLocks noGrp="1" noChangeArrowheads="1"/>
          </p:cNvSpPr>
          <p:nvPr>
            <p:ph type="body" idx="4294967295"/>
          </p:nvPr>
        </p:nvSpPr>
        <p:spPr/>
        <p:txBody>
          <a:bodyPr/>
          <a:lstStyle/>
          <a:p>
            <a:r>
              <a:rPr lang="en-US" altLang="en-US" sz="2400"/>
              <a:t>1. Influence on the size and growth behavior of the tree.</a:t>
            </a:r>
          </a:p>
          <a:p>
            <a:r>
              <a:rPr lang="en-US" altLang="en-US" sz="2400"/>
              <a:t>This is perhaps the most noticeable and definite influence of the root stock.</a:t>
            </a:r>
          </a:p>
          <a:p>
            <a:r>
              <a:rPr lang="en-US" altLang="en-US" sz="2400"/>
              <a:t>The ancient horticulturists were aware of the dwarfing effect of certain apple rootstocks.</a:t>
            </a:r>
          </a:p>
          <a:p>
            <a:r>
              <a:rPr lang="en-US" altLang="en-US" sz="2400"/>
              <a:t>2. Influence </a:t>
            </a:r>
            <a:r>
              <a:rPr lang="ar-SA" altLang="en-US" sz="2400"/>
              <a:t> </a:t>
            </a:r>
            <a:r>
              <a:rPr lang="en-US" altLang="en-US" sz="2400"/>
              <a:t>on flowering, fruiting, and fruit quality.</a:t>
            </a:r>
          </a:p>
          <a:p>
            <a:r>
              <a:rPr lang="en-US" altLang="en-US" sz="2400"/>
              <a:t>The effects of dwarfing apple rootstocks on precocity (earliness) of bearing and fruiting set are well known. Pears which are notoriously late bearing, come to flowering quite early when grafted or budded onto quince rootstock.</a:t>
            </a:r>
          </a:p>
        </p:txBody>
      </p:sp>
    </p:spTree>
    <p:extLst>
      <p:ext uri="{BB962C8B-B14F-4D97-AF65-F5344CB8AC3E}">
        <p14:creationId xmlns:p14="http://schemas.microsoft.com/office/powerpoint/2010/main" val="3079973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50" name="Rectangle 2"/>
          <p:cNvSpPr>
            <a:spLocks noGrp="1" noChangeArrowheads="1"/>
          </p:cNvSpPr>
          <p:nvPr>
            <p:ph type="title" idx="4294967295"/>
          </p:nvPr>
        </p:nvSpPr>
        <p:spPr/>
        <p:txBody>
          <a:bodyPr/>
          <a:lstStyle/>
          <a:p>
            <a:endParaRPr lang="ar-SA" altLang="en-US" smtClean="0"/>
          </a:p>
        </p:txBody>
      </p:sp>
      <p:sp>
        <p:nvSpPr>
          <p:cNvPr id="411651" name="Rectangle 3"/>
          <p:cNvSpPr>
            <a:spLocks noGrp="1" noChangeArrowheads="1"/>
          </p:cNvSpPr>
          <p:nvPr>
            <p:ph type="body" idx="4294967295"/>
          </p:nvPr>
        </p:nvSpPr>
        <p:spPr/>
        <p:txBody>
          <a:bodyPr/>
          <a:lstStyle/>
          <a:p>
            <a:r>
              <a:rPr lang="en-US" altLang="en-US" sz="2800"/>
              <a:t>Rootstocks affect the yield, quality, storage and preservation properties of fruits.</a:t>
            </a:r>
          </a:p>
          <a:p>
            <a:r>
              <a:rPr lang="en-US" altLang="en-US" sz="2800"/>
              <a:t>In general, the yield per tree on dwarfing rootstock is less than the standard trees. However, the reduced size of the dwarf tree allows for closer spacing; hence more trees per hectar can be planted.</a:t>
            </a:r>
          </a:p>
          <a:p>
            <a:r>
              <a:rPr lang="en-US" altLang="en-US" sz="2800"/>
              <a:t>Mechanism of stock-scion relationship:</a:t>
            </a:r>
          </a:p>
          <a:p>
            <a:r>
              <a:rPr lang="en-US" altLang="en-US" sz="2800"/>
              <a:t>They may differ in their capabilities for uptake synthesize and utilization of nutrients, and in their capacity for transporting nutrients</a:t>
            </a:r>
          </a:p>
          <a:p>
            <a:endParaRPr lang="en-US" altLang="en-US" sz="2800"/>
          </a:p>
          <a:p>
            <a:endParaRPr lang="en-US" altLang="en-US" sz="2800"/>
          </a:p>
        </p:txBody>
      </p:sp>
    </p:spTree>
    <p:extLst>
      <p:ext uri="{BB962C8B-B14F-4D97-AF65-F5344CB8AC3E}">
        <p14:creationId xmlns:p14="http://schemas.microsoft.com/office/powerpoint/2010/main" val="1584305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4" name="Rectangle 2"/>
          <p:cNvSpPr>
            <a:spLocks noGrp="1" noChangeArrowheads="1"/>
          </p:cNvSpPr>
          <p:nvPr>
            <p:ph type="title" idx="4294967295"/>
          </p:nvPr>
        </p:nvSpPr>
        <p:spPr/>
        <p:txBody>
          <a:bodyPr/>
          <a:lstStyle/>
          <a:p>
            <a:r>
              <a:rPr lang="en-US" altLang="en-US" smtClean="0"/>
              <a:t>Graft Incompatibility </a:t>
            </a:r>
          </a:p>
        </p:txBody>
      </p:sp>
      <p:sp>
        <p:nvSpPr>
          <p:cNvPr id="412675" name="Rectangle 3"/>
          <p:cNvSpPr>
            <a:spLocks noGrp="1" noChangeArrowheads="1"/>
          </p:cNvSpPr>
          <p:nvPr>
            <p:ph type="body" idx="4294967295"/>
          </p:nvPr>
        </p:nvSpPr>
        <p:spPr/>
        <p:txBody>
          <a:bodyPr/>
          <a:lstStyle/>
          <a:p>
            <a:pPr>
              <a:lnSpc>
                <a:spcPct val="80000"/>
              </a:lnSpc>
            </a:pPr>
            <a:r>
              <a:rPr lang="en-US" altLang="en-US" sz="2800" b="1">
                <a:latin typeface="Times New Roman" panose="02020603050405020304" pitchFamily="18" charset="0"/>
                <a:cs typeface="Times New Roman" panose="02020603050405020304" pitchFamily="18" charset="0"/>
              </a:rPr>
              <a:t>Causes and Remedial Measures</a:t>
            </a:r>
          </a:p>
          <a:p>
            <a:pPr>
              <a:lnSpc>
                <a:spcPct val="80000"/>
              </a:lnSpc>
            </a:pPr>
            <a:r>
              <a:rPr lang="en-US" altLang="en-US" sz="2400">
                <a:latin typeface="Times New Roman" panose="02020603050405020304" pitchFamily="18" charset="0"/>
                <a:cs typeface="Times New Roman" panose="02020603050405020304" pitchFamily="18" charset="0"/>
              </a:rPr>
              <a:t>The ability of two different plants grafted together to produce a successful union is called graft compatibility while the opposite condition is called graft incompatibility.</a:t>
            </a:r>
          </a:p>
          <a:p>
            <a:pPr>
              <a:lnSpc>
                <a:spcPct val="80000"/>
              </a:lnSpc>
            </a:pPr>
            <a:r>
              <a:rPr lang="en-US" altLang="en-US" sz="2400" b="1">
                <a:latin typeface="Times New Roman" panose="02020603050405020304" pitchFamily="18" charset="0"/>
                <a:cs typeface="Times New Roman" panose="02020603050405020304" pitchFamily="18" charset="0"/>
              </a:rPr>
              <a:t>Various structural events leading to healing of graft in plants are as:</a:t>
            </a:r>
          </a:p>
          <a:p>
            <a:pPr>
              <a:lnSpc>
                <a:spcPct val="80000"/>
              </a:lnSpc>
            </a:pPr>
            <a:r>
              <a:rPr lang="en-US" altLang="en-US" sz="2400" b="1">
                <a:latin typeface="Times New Roman" panose="02020603050405020304" pitchFamily="18" charset="0"/>
                <a:cs typeface="Times New Roman" panose="02020603050405020304" pitchFamily="18" charset="0"/>
              </a:rPr>
              <a:t>1. </a:t>
            </a:r>
            <a:r>
              <a:rPr lang="en-US" altLang="en-US" sz="2400">
                <a:latin typeface="Times New Roman" panose="02020603050405020304" pitchFamily="18" charset="0"/>
                <a:cs typeface="Times New Roman" panose="02020603050405020304" pitchFamily="18" charset="0"/>
              </a:rPr>
              <a:t>Cambial regions of both stock and scion are in close proximity in order to interconnect through the callus bridge.</a:t>
            </a:r>
          </a:p>
          <a:p>
            <a:pPr>
              <a:lnSpc>
                <a:spcPct val="80000"/>
              </a:lnSpc>
            </a:pPr>
            <a:r>
              <a:rPr lang="en-US" altLang="en-US" sz="2400">
                <a:latin typeface="Times New Roman" panose="02020603050405020304" pitchFamily="18" charset="0"/>
                <a:cs typeface="Times New Roman" panose="02020603050405020304" pitchFamily="18" charset="0"/>
              </a:rPr>
              <a:t>2. Differentiation of new cambial cells from callus, forming a continuous cambial connection between root stock and scion.</a:t>
            </a:r>
          </a:p>
          <a:p>
            <a:pPr>
              <a:lnSpc>
                <a:spcPct val="80000"/>
              </a:lnSpc>
            </a:pPr>
            <a:r>
              <a:rPr lang="en-US" altLang="en-US" sz="2400">
                <a:latin typeface="Times New Roman" panose="02020603050405020304" pitchFamily="18" charset="0"/>
                <a:cs typeface="Times New Roman" panose="02020603050405020304" pitchFamily="18" charset="0"/>
              </a:rPr>
              <a:t>3. The new cambium then produce new xylem and new phloem thus permit the vascular connection between the scion and root stock.</a:t>
            </a:r>
          </a:p>
          <a:p>
            <a:pPr>
              <a:lnSpc>
                <a:spcPct val="80000"/>
              </a:lnSpc>
            </a:pPr>
            <a:endParaRPr lang="en-US" alt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8708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idx="4294967295"/>
          </p:nvPr>
        </p:nvSpPr>
        <p:spPr/>
        <p:txBody>
          <a:bodyPr/>
          <a:lstStyle/>
          <a:p>
            <a:r>
              <a:rPr lang="en-US" altLang="en-US" smtClean="0"/>
              <a:t>Types of Incompatibility </a:t>
            </a:r>
          </a:p>
        </p:txBody>
      </p:sp>
      <p:sp>
        <p:nvSpPr>
          <p:cNvPr id="413699" name="Rectangle 3"/>
          <p:cNvSpPr>
            <a:spLocks noGrp="1" noChangeArrowheads="1"/>
          </p:cNvSpPr>
          <p:nvPr>
            <p:ph type="body" idx="4294967295"/>
          </p:nvPr>
        </p:nvSpPr>
        <p:spPr/>
        <p:txBody>
          <a:bodyPr/>
          <a:lstStyle/>
          <a:p>
            <a:pPr>
              <a:lnSpc>
                <a:spcPct val="90000"/>
              </a:lnSpc>
              <a:buFontTx/>
              <a:buNone/>
            </a:pPr>
            <a:r>
              <a:rPr lang="en-US" altLang="en-US" smtClean="0"/>
              <a:t>1. </a:t>
            </a:r>
            <a:r>
              <a:rPr lang="en-US" altLang="en-US" b="1" smtClean="0">
                <a:latin typeface="Times New Roman" panose="02020603050405020304" pitchFamily="18" charset="0"/>
                <a:cs typeface="Times New Roman" panose="02020603050405020304" pitchFamily="18" charset="0"/>
              </a:rPr>
              <a:t>Intermediate graft incompatibility</a:t>
            </a:r>
            <a:r>
              <a:rPr lang="en-US" altLang="en-US" smtClean="0">
                <a:latin typeface="Times New Roman" panose="02020603050405020304" pitchFamily="18" charset="0"/>
                <a:cs typeface="Times New Roman" panose="02020603050405020304" pitchFamily="18" charset="0"/>
              </a:rPr>
              <a:t>. </a:t>
            </a:r>
          </a:p>
          <a:p>
            <a:pPr>
              <a:lnSpc>
                <a:spcPct val="90000"/>
              </a:lnSpc>
            </a:pPr>
            <a:r>
              <a:rPr lang="en-US" altLang="en-US" smtClean="0">
                <a:latin typeface="Times New Roman" panose="02020603050405020304" pitchFamily="18" charset="0"/>
                <a:cs typeface="Times New Roman" panose="02020603050405020304" pitchFamily="18" charset="0"/>
              </a:rPr>
              <a:t>There is little or no attempt by the scion and root stock to unite.</a:t>
            </a:r>
          </a:p>
          <a:p>
            <a:pPr>
              <a:lnSpc>
                <a:spcPct val="90000"/>
              </a:lnSpc>
              <a:buFontTx/>
              <a:buNone/>
            </a:pPr>
            <a:r>
              <a:rPr lang="en-US" altLang="en-US" smtClean="0">
                <a:latin typeface="Times New Roman" panose="02020603050405020304" pitchFamily="18" charset="0"/>
                <a:cs typeface="Times New Roman" panose="02020603050405020304" pitchFamily="18" charset="0"/>
              </a:rPr>
              <a:t>2. </a:t>
            </a:r>
            <a:r>
              <a:rPr lang="en-US" altLang="en-US" b="1" smtClean="0">
                <a:latin typeface="Times New Roman" panose="02020603050405020304" pitchFamily="18" charset="0"/>
                <a:cs typeface="Times New Roman" panose="02020603050405020304" pitchFamily="18" charset="0"/>
              </a:rPr>
              <a:t>Partially delayed graft incompatibility:</a:t>
            </a:r>
          </a:p>
          <a:p>
            <a:pPr>
              <a:lnSpc>
                <a:spcPct val="90000"/>
              </a:lnSpc>
            </a:pPr>
            <a:r>
              <a:rPr lang="en-US" altLang="en-US" smtClean="0">
                <a:latin typeface="Times New Roman" panose="02020603050405020304" pitchFamily="18" charset="0"/>
                <a:cs typeface="Times New Roman" panose="02020603050405020304" pitchFamily="18" charset="0"/>
              </a:rPr>
              <a:t>When the union fails after a period of 4-6 months to 3-5 years.</a:t>
            </a:r>
          </a:p>
          <a:p>
            <a:pPr>
              <a:lnSpc>
                <a:spcPct val="90000"/>
              </a:lnSpc>
              <a:buFontTx/>
              <a:buNone/>
            </a:pPr>
            <a:r>
              <a:rPr lang="en-US" altLang="en-US" smtClean="0">
                <a:latin typeface="Times New Roman" panose="02020603050405020304" pitchFamily="18" charset="0"/>
                <a:cs typeface="Times New Roman" panose="02020603050405020304" pitchFamily="18" charset="0"/>
              </a:rPr>
              <a:t>3. </a:t>
            </a:r>
            <a:r>
              <a:rPr lang="en-US" altLang="en-US" b="1" smtClean="0">
                <a:latin typeface="Times New Roman" panose="02020603050405020304" pitchFamily="18" charset="0"/>
                <a:cs typeface="Times New Roman" panose="02020603050405020304" pitchFamily="18" charset="0"/>
              </a:rPr>
              <a:t>Fully delayed graft incompatibility:</a:t>
            </a:r>
          </a:p>
          <a:p>
            <a:pPr>
              <a:lnSpc>
                <a:spcPct val="90000"/>
              </a:lnSpc>
              <a:buFontTx/>
              <a:buNone/>
            </a:pPr>
            <a:r>
              <a:rPr lang="en-US" altLang="en-US" smtClean="0">
                <a:latin typeface="Times New Roman" panose="02020603050405020304" pitchFamily="18" charset="0"/>
                <a:cs typeface="Times New Roman" panose="02020603050405020304" pitchFamily="18" charset="0"/>
              </a:rPr>
              <a:t>In this growth is normal till 15-20 years e.g Bartlett pear on quince. </a:t>
            </a:r>
          </a:p>
          <a:p>
            <a:pPr>
              <a:lnSpc>
                <a:spcPct val="90000"/>
              </a:lnSpc>
              <a:buFontTx/>
              <a:buNone/>
            </a:pPr>
            <a:endParaRPr lang="en-US" altLang="en-US"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78315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22" name="Rectangle 2"/>
          <p:cNvSpPr>
            <a:spLocks noGrp="1" noChangeArrowheads="1"/>
          </p:cNvSpPr>
          <p:nvPr>
            <p:ph type="title" idx="4294967295"/>
          </p:nvPr>
        </p:nvSpPr>
        <p:spPr/>
        <p:txBody>
          <a:bodyPr/>
          <a:lstStyle/>
          <a:p>
            <a:r>
              <a:rPr lang="en-US" altLang="en-US" sz="4000" b="1"/>
              <a:t>Causes of incompatibility</a:t>
            </a:r>
            <a:r>
              <a:rPr lang="en-US" altLang="en-US" sz="4000"/>
              <a:t/>
            </a:r>
            <a:br>
              <a:rPr lang="en-US" altLang="en-US" sz="4000"/>
            </a:br>
            <a:endParaRPr lang="en-US" altLang="en-US" sz="4000"/>
          </a:p>
        </p:txBody>
      </p:sp>
      <p:sp>
        <p:nvSpPr>
          <p:cNvPr id="414723" name="Rectangle 3"/>
          <p:cNvSpPr>
            <a:spLocks noGrp="1" noChangeArrowheads="1"/>
          </p:cNvSpPr>
          <p:nvPr>
            <p:ph type="body" idx="4294967295"/>
          </p:nvPr>
        </p:nvSpPr>
        <p:spPr/>
        <p:txBody>
          <a:bodyPr/>
          <a:lstStyle/>
          <a:p>
            <a:pPr>
              <a:lnSpc>
                <a:spcPct val="90000"/>
              </a:lnSpc>
            </a:pPr>
            <a:r>
              <a:rPr lang="en-US" altLang="en-US" sz="2800"/>
              <a:t>1</a:t>
            </a:r>
            <a:r>
              <a:rPr lang="en-US" altLang="en-US" sz="2800">
                <a:latin typeface="Times New Roman" panose="02020603050405020304" pitchFamily="18" charset="0"/>
                <a:cs typeface="Times New Roman" panose="02020603050405020304" pitchFamily="18" charset="0"/>
              </a:rPr>
              <a:t>. </a:t>
            </a:r>
            <a:r>
              <a:rPr lang="en-US" altLang="en-US" sz="2800" b="1">
                <a:latin typeface="Times New Roman" panose="02020603050405020304" pitchFamily="18" charset="0"/>
                <a:cs typeface="Times New Roman" panose="02020603050405020304" pitchFamily="18" charset="0"/>
              </a:rPr>
              <a:t>Structural or anatomical</a:t>
            </a:r>
            <a:r>
              <a:rPr lang="en-US" altLang="en-US" sz="2800">
                <a:latin typeface="Times New Roman" panose="02020603050405020304" pitchFamily="18" charset="0"/>
                <a:cs typeface="Times New Roman" panose="02020603050405020304" pitchFamily="18" charset="0"/>
              </a:rPr>
              <a:t> </a:t>
            </a:r>
            <a:r>
              <a:rPr lang="en-US" altLang="en-US" sz="2800" b="1">
                <a:latin typeface="Times New Roman" panose="02020603050405020304" pitchFamily="18" charset="0"/>
                <a:cs typeface="Times New Roman" panose="02020603050405020304" pitchFamily="18" charset="0"/>
              </a:rPr>
              <a:t>aspects:</a:t>
            </a:r>
          </a:p>
          <a:p>
            <a:pPr>
              <a:lnSpc>
                <a:spcPct val="90000"/>
              </a:lnSpc>
            </a:pPr>
            <a:r>
              <a:rPr lang="en-US" altLang="en-US" sz="2800">
                <a:latin typeface="Times New Roman" panose="02020603050405020304" pitchFamily="18" charset="0"/>
                <a:cs typeface="Times New Roman" panose="02020603050405020304" pitchFamily="18" charset="0"/>
              </a:rPr>
              <a:t>The anatomical incompatibility may be due to undifferentiated callus tissues e.g in apple and apricot.</a:t>
            </a:r>
          </a:p>
          <a:p>
            <a:pPr>
              <a:lnSpc>
                <a:spcPct val="90000"/>
              </a:lnSpc>
            </a:pPr>
            <a:r>
              <a:rPr lang="en-US" altLang="en-US" sz="2800">
                <a:latin typeface="Times New Roman" panose="02020603050405020304" pitchFamily="18" charset="0"/>
                <a:cs typeface="Times New Roman" panose="02020603050405020304" pitchFamily="18" charset="0"/>
              </a:rPr>
              <a:t>i) </a:t>
            </a:r>
            <a:r>
              <a:rPr lang="en-US" altLang="en-US" sz="2800" b="1">
                <a:latin typeface="Times New Roman" panose="02020603050405020304" pitchFamily="18" charset="0"/>
                <a:cs typeface="Times New Roman" panose="02020603050405020304" pitchFamily="18" charset="0"/>
              </a:rPr>
              <a:t>Sieve tubes</a:t>
            </a:r>
            <a:r>
              <a:rPr lang="en-US" altLang="en-US" sz="2800">
                <a:latin typeface="Times New Roman" panose="02020603050405020304" pitchFamily="18" charset="0"/>
                <a:cs typeface="Times New Roman" panose="02020603050405020304" pitchFamily="18" charset="0"/>
              </a:rPr>
              <a:t>: Reduce number of well organized sieve tubes play an important role in determining compatibility.</a:t>
            </a:r>
          </a:p>
          <a:p>
            <a:pPr>
              <a:lnSpc>
                <a:spcPct val="90000"/>
              </a:lnSpc>
            </a:pPr>
            <a:r>
              <a:rPr lang="en-US" altLang="en-US" sz="2800">
                <a:latin typeface="Times New Roman" panose="02020603050405020304" pitchFamily="18" charset="0"/>
                <a:cs typeface="Times New Roman" panose="02020603050405020304" pitchFamily="18" charset="0"/>
              </a:rPr>
              <a:t>ii) </a:t>
            </a:r>
            <a:r>
              <a:rPr lang="en-US" altLang="en-US" sz="2800" b="1">
                <a:latin typeface="Times New Roman" panose="02020603050405020304" pitchFamily="18" charset="0"/>
                <a:cs typeface="Times New Roman" panose="02020603050405020304" pitchFamily="18" charset="0"/>
              </a:rPr>
              <a:t>Cessation of cambial activity</a:t>
            </a:r>
            <a:r>
              <a:rPr lang="en-US" altLang="en-US" sz="2800">
                <a:latin typeface="Times New Roman" panose="02020603050405020304" pitchFamily="18" charset="0"/>
                <a:cs typeface="Times New Roman" panose="02020603050405020304" pitchFamily="18" charset="0"/>
              </a:rPr>
              <a:t>: Auxin, gibberllic acid, cytokinins, ABA and carbohydrates directly or indirectly affect the cambial activity. </a:t>
            </a:r>
          </a:p>
        </p:txBody>
      </p:sp>
    </p:spTree>
    <p:extLst>
      <p:ext uri="{BB962C8B-B14F-4D97-AF65-F5344CB8AC3E}">
        <p14:creationId xmlns:p14="http://schemas.microsoft.com/office/powerpoint/2010/main" val="16198421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6" name="Rectangle 2"/>
          <p:cNvSpPr>
            <a:spLocks noGrp="1" noChangeArrowheads="1"/>
          </p:cNvSpPr>
          <p:nvPr>
            <p:ph type="title" idx="4294967295"/>
          </p:nvPr>
        </p:nvSpPr>
        <p:spPr/>
        <p:txBody>
          <a:bodyPr/>
          <a:lstStyle/>
          <a:p>
            <a:endParaRPr lang="ar-SA" altLang="en-US" smtClean="0"/>
          </a:p>
        </p:txBody>
      </p:sp>
      <p:sp>
        <p:nvSpPr>
          <p:cNvPr id="415747" name="Rectangle 3"/>
          <p:cNvSpPr>
            <a:spLocks noGrp="1" noChangeArrowheads="1"/>
          </p:cNvSpPr>
          <p:nvPr>
            <p:ph type="body" idx="4294967295"/>
          </p:nvPr>
        </p:nvSpPr>
        <p:spPr/>
        <p:txBody>
          <a:bodyPr/>
          <a:lstStyle/>
          <a:p>
            <a:r>
              <a:rPr lang="en-US" altLang="en-US" smtClean="0"/>
              <a:t>iii) </a:t>
            </a:r>
            <a:r>
              <a:rPr lang="en-US" altLang="en-US" b="1" smtClean="0">
                <a:latin typeface="Times New Roman" panose="02020603050405020304" pitchFamily="18" charset="0"/>
                <a:cs typeface="Times New Roman" panose="02020603050405020304" pitchFamily="18" charset="0"/>
              </a:rPr>
              <a:t>Role of Plasmodesmata</a:t>
            </a:r>
            <a:r>
              <a:rPr lang="en-US" altLang="en-US" smtClean="0">
                <a:latin typeface="Times New Roman" panose="02020603050405020304" pitchFamily="18" charset="0"/>
                <a:cs typeface="Times New Roman" panose="02020603050405020304" pitchFamily="18" charset="0"/>
              </a:rPr>
              <a:t>:</a:t>
            </a:r>
            <a:r>
              <a:rPr lang="ar-SA" altLang="en-US" smtClean="0">
                <a:latin typeface="Times New Roman" panose="02020603050405020304" pitchFamily="18" charset="0"/>
                <a:cs typeface="Times New Roman" panose="02020603050405020304" pitchFamily="18" charset="0"/>
              </a:rPr>
              <a:t> </a:t>
            </a:r>
            <a:r>
              <a:rPr lang="en-US" altLang="en-US" b="1" smtClean="0">
                <a:latin typeface="Times New Roman" panose="02020603050405020304" pitchFamily="18" charset="0"/>
                <a:cs typeface="Times New Roman" panose="02020603050405020304" pitchFamily="18" charset="0"/>
              </a:rPr>
              <a:t>connections in the graft process </a:t>
            </a:r>
            <a:r>
              <a:rPr lang="en-US" altLang="en-US" smtClean="0">
                <a:latin typeface="Times New Roman" panose="02020603050405020304" pitchFamily="18" charset="0"/>
                <a:cs typeface="Times New Roman" panose="02020603050405020304" pitchFamily="18" charset="0"/>
              </a:rPr>
              <a:t>plasmodesmata play important role in the mechanism of cellular communications.</a:t>
            </a:r>
          </a:p>
          <a:p>
            <a:r>
              <a:rPr lang="en-US" altLang="en-US" smtClean="0">
                <a:latin typeface="Times New Roman" panose="02020603050405020304" pitchFamily="18" charset="0"/>
                <a:cs typeface="Times New Roman" panose="02020603050405020304" pitchFamily="18" charset="0"/>
              </a:rPr>
              <a:t>iv) </a:t>
            </a:r>
            <a:r>
              <a:rPr lang="en-US" altLang="en-US" b="1" smtClean="0">
                <a:latin typeface="Times New Roman" panose="02020603050405020304" pitchFamily="18" charset="0"/>
                <a:cs typeface="Times New Roman" panose="02020603050405020304" pitchFamily="18" charset="0"/>
              </a:rPr>
              <a:t>Vascular connections in the graft process </a:t>
            </a:r>
            <a:r>
              <a:rPr lang="en-US" altLang="en-US" smtClean="0">
                <a:latin typeface="Times New Roman" panose="02020603050405020304" pitchFamily="18" charset="0"/>
                <a:cs typeface="Times New Roman" panose="02020603050405020304" pitchFamily="18" charset="0"/>
              </a:rPr>
              <a:t>The basic requirement for successful graft is the formation of vascular connections and is the last step in the process of grafting.</a:t>
            </a:r>
          </a:p>
        </p:txBody>
      </p:sp>
    </p:spTree>
    <p:extLst>
      <p:ext uri="{BB962C8B-B14F-4D97-AF65-F5344CB8AC3E}">
        <p14:creationId xmlns:p14="http://schemas.microsoft.com/office/powerpoint/2010/main" val="32502234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idx="4294967295"/>
          </p:nvPr>
        </p:nvSpPr>
        <p:spPr/>
        <p:txBody>
          <a:bodyPr/>
          <a:lstStyle/>
          <a:p>
            <a:endParaRPr lang="ar-SA" altLang="en-US" smtClean="0"/>
          </a:p>
        </p:txBody>
      </p:sp>
      <p:sp>
        <p:nvSpPr>
          <p:cNvPr id="416771" name="Rectangle 3"/>
          <p:cNvSpPr>
            <a:spLocks noGrp="1" noChangeArrowheads="1"/>
          </p:cNvSpPr>
          <p:nvPr>
            <p:ph type="body" idx="4294967295"/>
          </p:nvPr>
        </p:nvSpPr>
        <p:spPr/>
        <p:txBody>
          <a:bodyPr/>
          <a:lstStyle/>
          <a:p>
            <a:pPr>
              <a:lnSpc>
                <a:spcPct val="90000"/>
              </a:lnSpc>
              <a:buFontTx/>
              <a:buNone/>
            </a:pPr>
            <a:r>
              <a:rPr lang="en-US" altLang="en-US" smtClean="0"/>
              <a:t>2. </a:t>
            </a:r>
            <a:r>
              <a:rPr lang="en-US" altLang="en-US" b="1" smtClean="0">
                <a:latin typeface="Times New Roman" panose="02020603050405020304" pitchFamily="18" charset="0"/>
                <a:cs typeface="Times New Roman" panose="02020603050405020304" pitchFamily="18" charset="0"/>
              </a:rPr>
              <a:t>Differences in stock and scion growth:</a:t>
            </a:r>
          </a:p>
          <a:p>
            <a:pPr>
              <a:lnSpc>
                <a:spcPct val="90000"/>
              </a:lnSpc>
              <a:buFontTx/>
              <a:buNone/>
            </a:pPr>
            <a:r>
              <a:rPr lang="en-US" altLang="en-US" smtClean="0">
                <a:latin typeface="Times New Roman" panose="02020603050405020304" pitchFamily="18" charset="0"/>
                <a:cs typeface="Times New Roman" panose="02020603050405020304" pitchFamily="18" charset="0"/>
              </a:rPr>
              <a:t>The different growth characterstics of the stock and scion vigour is one of the possible mechanisms of incompatibility.</a:t>
            </a:r>
          </a:p>
          <a:p>
            <a:pPr>
              <a:lnSpc>
                <a:spcPct val="90000"/>
              </a:lnSpc>
              <a:buFontTx/>
              <a:buNone/>
            </a:pPr>
            <a:r>
              <a:rPr lang="en-US" altLang="en-US" smtClean="0">
                <a:latin typeface="Times New Roman" panose="02020603050405020304" pitchFamily="18" charset="0"/>
                <a:cs typeface="Times New Roman" panose="02020603050405020304" pitchFamily="18" charset="0"/>
              </a:rPr>
              <a:t>3. </a:t>
            </a:r>
            <a:r>
              <a:rPr lang="en-US" altLang="en-US" b="1" smtClean="0">
                <a:latin typeface="Times New Roman" panose="02020603050405020304" pitchFamily="18" charset="0"/>
                <a:cs typeface="Times New Roman" panose="02020603050405020304" pitchFamily="18" charset="0"/>
              </a:rPr>
              <a:t>Environmental aspects:</a:t>
            </a:r>
          </a:p>
          <a:p>
            <a:pPr>
              <a:lnSpc>
                <a:spcPct val="90000"/>
              </a:lnSpc>
              <a:buFontTx/>
              <a:buNone/>
            </a:pPr>
            <a:r>
              <a:rPr lang="en-US" altLang="en-US" b="1" smtClean="0">
                <a:latin typeface="Times New Roman" panose="02020603050405020304" pitchFamily="18" charset="0"/>
                <a:cs typeface="Times New Roman" panose="02020603050405020304" pitchFamily="18" charset="0"/>
              </a:rPr>
              <a:t>a. Frost injury: </a:t>
            </a:r>
            <a:r>
              <a:rPr lang="en-US" altLang="en-US" sz="2800">
                <a:latin typeface="Times New Roman" panose="02020603050405020304" pitchFamily="18" charset="0"/>
                <a:cs typeface="Times New Roman" panose="02020603050405020304" pitchFamily="18" charset="0"/>
              </a:rPr>
              <a:t>In peach grafts the stock is often more susceptible than the above ground shoots to the frost injury and results in complete failure of the graft union.</a:t>
            </a:r>
          </a:p>
          <a:p>
            <a:pPr>
              <a:lnSpc>
                <a:spcPct val="90000"/>
              </a:lnSpc>
              <a:buFontTx/>
              <a:buNone/>
            </a:pPr>
            <a:r>
              <a:rPr lang="en-US" altLang="en-US" sz="2800"/>
              <a:t> </a:t>
            </a:r>
          </a:p>
        </p:txBody>
      </p:sp>
    </p:spTree>
    <p:extLst>
      <p:ext uri="{BB962C8B-B14F-4D97-AF65-F5344CB8AC3E}">
        <p14:creationId xmlns:p14="http://schemas.microsoft.com/office/powerpoint/2010/main" val="2598016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4" name="Rectangle 2"/>
          <p:cNvSpPr>
            <a:spLocks noGrp="1" noChangeArrowheads="1"/>
          </p:cNvSpPr>
          <p:nvPr>
            <p:ph type="title" idx="4294967295"/>
          </p:nvPr>
        </p:nvSpPr>
        <p:spPr/>
        <p:txBody>
          <a:bodyPr/>
          <a:lstStyle/>
          <a:p>
            <a:endParaRPr lang="ar-SA" altLang="en-US" smtClean="0"/>
          </a:p>
        </p:txBody>
      </p:sp>
      <p:sp>
        <p:nvSpPr>
          <p:cNvPr id="417795" name="Rectangle 3"/>
          <p:cNvSpPr>
            <a:spLocks noGrp="1" noChangeArrowheads="1"/>
          </p:cNvSpPr>
          <p:nvPr>
            <p:ph type="body" idx="4294967295"/>
          </p:nvPr>
        </p:nvSpPr>
        <p:spPr/>
        <p:txBody>
          <a:bodyPr/>
          <a:lstStyle/>
          <a:p>
            <a:pPr>
              <a:lnSpc>
                <a:spcPct val="90000"/>
              </a:lnSpc>
            </a:pPr>
            <a:r>
              <a:rPr lang="en-US" altLang="en-US" sz="2800"/>
              <a:t>b. </a:t>
            </a:r>
            <a:r>
              <a:rPr lang="en-US" altLang="en-US" sz="2800" b="1"/>
              <a:t>Salt stress</a:t>
            </a:r>
            <a:r>
              <a:rPr lang="en-US" altLang="en-US" sz="2800"/>
              <a:t>: </a:t>
            </a:r>
            <a:r>
              <a:rPr lang="en-US" altLang="en-US" sz="2800">
                <a:latin typeface="Times New Roman" panose="02020603050405020304" pitchFamily="18" charset="0"/>
                <a:cs typeface="Times New Roman" panose="02020603050405020304" pitchFamily="18" charset="0"/>
              </a:rPr>
              <a:t>In citrus the incompatibility among the stock and scion is due to their sensitivity towards higher concentration of salt in the soil.</a:t>
            </a:r>
          </a:p>
          <a:p>
            <a:pPr>
              <a:lnSpc>
                <a:spcPct val="90000"/>
              </a:lnSpc>
            </a:pPr>
            <a:endParaRPr lang="en-US" altLang="en-US" sz="2800">
              <a:latin typeface="Times New Roman" panose="02020603050405020304" pitchFamily="18" charset="0"/>
              <a:cs typeface="Times New Roman" panose="02020603050405020304" pitchFamily="18" charset="0"/>
            </a:endParaRPr>
          </a:p>
          <a:p>
            <a:pPr>
              <a:lnSpc>
                <a:spcPct val="90000"/>
              </a:lnSpc>
            </a:pPr>
            <a:r>
              <a:rPr lang="en-US" altLang="en-US" sz="2800"/>
              <a:t>C. </a:t>
            </a:r>
            <a:r>
              <a:rPr lang="en-US" altLang="en-US" sz="2800" b="1"/>
              <a:t>Low temperature</a:t>
            </a:r>
            <a:r>
              <a:rPr lang="en-US" altLang="en-US" sz="2800"/>
              <a:t>: </a:t>
            </a:r>
            <a:r>
              <a:rPr lang="en-US" altLang="en-US" sz="2800">
                <a:latin typeface="Times New Roman" panose="02020603050405020304" pitchFamily="18" charset="0"/>
                <a:cs typeface="Times New Roman" panose="02020603050405020304" pitchFamily="18" charset="0"/>
              </a:rPr>
              <a:t>phloem disintegration , breakage and distortion are prevalent in peach trees when exposed to low temperature. </a:t>
            </a:r>
          </a:p>
          <a:p>
            <a:pPr>
              <a:lnSpc>
                <a:spcPct val="90000"/>
              </a:lnSpc>
            </a:pPr>
            <a:r>
              <a:rPr lang="en-US" altLang="en-US" sz="2400">
                <a:latin typeface="Times New Roman" panose="02020603050405020304" pitchFamily="18" charset="0"/>
                <a:cs typeface="Times New Roman" panose="02020603050405020304" pitchFamily="18" charset="0"/>
              </a:rPr>
              <a:t>D. </a:t>
            </a:r>
            <a:r>
              <a:rPr lang="en-US" altLang="en-US" sz="2800" b="1">
                <a:latin typeface="Times New Roman" panose="02020603050405020304" pitchFamily="18" charset="0"/>
                <a:cs typeface="Times New Roman" panose="02020603050405020304" pitchFamily="18" charset="0"/>
              </a:rPr>
              <a:t>Excessive rainfall</a:t>
            </a:r>
            <a:r>
              <a:rPr lang="en-US" altLang="en-US" sz="2400">
                <a:latin typeface="Times New Roman" panose="02020603050405020304" pitchFamily="18" charset="0"/>
                <a:cs typeface="Times New Roman" panose="02020603050405020304" pitchFamily="18" charset="0"/>
              </a:rPr>
              <a:t>: </a:t>
            </a:r>
            <a:r>
              <a:rPr lang="en-US" altLang="en-US" sz="2800">
                <a:latin typeface="Times New Roman" panose="02020603050405020304" pitchFamily="18" charset="0"/>
                <a:cs typeface="Times New Roman" panose="02020603050405020304" pitchFamily="18" charset="0"/>
              </a:rPr>
              <a:t>Incompatibility in cherry has been attributed to excessive rainfall on poor drained loam soils</a:t>
            </a:r>
            <a:r>
              <a:rPr lang="en-US" altLang="en-US" sz="2400">
                <a:latin typeface="Times New Roman" panose="02020603050405020304" pitchFamily="18" charset="0"/>
                <a:cs typeface="Times New Roman" panose="02020603050405020304" pitchFamily="18" charset="0"/>
              </a:rPr>
              <a:t>.</a:t>
            </a:r>
          </a:p>
          <a:p>
            <a:pPr>
              <a:lnSpc>
                <a:spcPct val="90000"/>
              </a:lnSpc>
            </a:pPr>
            <a:endParaRPr lang="en-US" altLang="en-US" sz="2400">
              <a:latin typeface="Times New Roman" panose="02020603050405020304" pitchFamily="18" charset="0"/>
              <a:cs typeface="Times New Roman" panose="02020603050405020304" pitchFamily="18" charset="0"/>
            </a:endParaRPr>
          </a:p>
          <a:p>
            <a:pPr>
              <a:lnSpc>
                <a:spcPct val="90000"/>
              </a:lnSpc>
            </a:pPr>
            <a:endParaRPr lang="en-US" altLang="en-US" sz="2800"/>
          </a:p>
        </p:txBody>
      </p:sp>
    </p:spTree>
    <p:extLst>
      <p:ext uri="{BB962C8B-B14F-4D97-AF65-F5344CB8AC3E}">
        <p14:creationId xmlns:p14="http://schemas.microsoft.com/office/powerpoint/2010/main" val="26294681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8" name="Rectangle 2"/>
          <p:cNvSpPr>
            <a:spLocks noGrp="1" noChangeArrowheads="1"/>
          </p:cNvSpPr>
          <p:nvPr>
            <p:ph type="title" idx="4294967295"/>
          </p:nvPr>
        </p:nvSpPr>
        <p:spPr/>
        <p:txBody>
          <a:bodyPr/>
          <a:lstStyle/>
          <a:p>
            <a:endParaRPr lang="ar-SA" altLang="en-US" smtClean="0"/>
          </a:p>
        </p:txBody>
      </p:sp>
      <p:sp>
        <p:nvSpPr>
          <p:cNvPr id="418819" name="Rectangle 3"/>
          <p:cNvSpPr>
            <a:spLocks noGrp="1" noChangeArrowheads="1"/>
          </p:cNvSpPr>
          <p:nvPr>
            <p:ph type="body" idx="4294967295"/>
          </p:nvPr>
        </p:nvSpPr>
        <p:spPr/>
        <p:txBody>
          <a:bodyPr/>
          <a:lstStyle/>
          <a:p>
            <a:r>
              <a:rPr lang="en-US" altLang="en-US" sz="2800"/>
              <a:t>4. </a:t>
            </a:r>
            <a:r>
              <a:rPr lang="en-US" altLang="en-US" sz="2800" b="1"/>
              <a:t>Virus and mycoplasma problems:</a:t>
            </a:r>
            <a:endParaRPr lang="ar-SA" altLang="en-US" sz="2800" b="1"/>
          </a:p>
          <a:p>
            <a:r>
              <a:rPr lang="en-US" altLang="en-US" sz="2800" b="1"/>
              <a:t> </a:t>
            </a:r>
            <a:r>
              <a:rPr lang="en-US" altLang="en-US" sz="2400"/>
              <a:t>e.g tristiza, porosis, xyloporosis in citrus.</a:t>
            </a:r>
          </a:p>
          <a:p>
            <a:r>
              <a:rPr lang="en-US" altLang="en-US" sz="2400"/>
              <a:t>5. </a:t>
            </a:r>
            <a:r>
              <a:rPr lang="en-US" altLang="en-US" sz="2800" b="1">
                <a:latin typeface="Times New Roman" panose="02020603050405020304" pitchFamily="18" charset="0"/>
                <a:cs typeface="Times New Roman" panose="02020603050405020304" pitchFamily="18" charset="0"/>
              </a:rPr>
              <a:t>Nutritional deficiency:</a:t>
            </a:r>
            <a:r>
              <a:rPr lang="en-US" altLang="en-US" sz="2400"/>
              <a:t>  </a:t>
            </a:r>
          </a:p>
          <a:p>
            <a:r>
              <a:rPr lang="en-US" altLang="en-US" sz="2400"/>
              <a:t> e.g when peach is grafted on Myrobalan B plum root stock deficiency of N, P, K and Mg occurs resulting in incompatibility symptoms.</a:t>
            </a:r>
          </a:p>
          <a:p>
            <a:r>
              <a:rPr lang="en-US" altLang="en-US" sz="2400"/>
              <a:t>6. </a:t>
            </a:r>
            <a:r>
              <a:rPr lang="en-US" altLang="en-US" sz="2400" b="1"/>
              <a:t>Biochemical reasons of graft incompatibility</a:t>
            </a:r>
            <a:r>
              <a:rPr lang="en-US" altLang="en-US" sz="2400"/>
              <a:t>:</a:t>
            </a:r>
          </a:p>
          <a:p>
            <a:r>
              <a:rPr lang="en-US" altLang="en-US" sz="2400"/>
              <a:t> e.g high cyanogenic glycoside content in the bark of peach cultivars, phenols sap exudation during grafting low auxin concentration.</a:t>
            </a:r>
          </a:p>
          <a:p>
            <a:endParaRPr lang="en-US" altLang="en-US" sz="2400"/>
          </a:p>
        </p:txBody>
      </p:sp>
    </p:spTree>
    <p:extLst>
      <p:ext uri="{BB962C8B-B14F-4D97-AF65-F5344CB8AC3E}">
        <p14:creationId xmlns:p14="http://schemas.microsoft.com/office/powerpoint/2010/main" val="1669752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ChangeArrowheads="1"/>
          </p:cNvSpPr>
          <p:nvPr>
            <p:ph type="title" idx="4294967295"/>
          </p:nvPr>
        </p:nvSpPr>
        <p:spPr/>
        <p:txBody>
          <a:bodyPr/>
          <a:lstStyle/>
          <a:p>
            <a:pPr>
              <a:defRPr/>
            </a:pPr>
            <a:r>
              <a:rPr lang="en-US" b="1" i="1" smtClean="0">
                <a:effectLst>
                  <a:outerShdw blurRad="38100" dist="38100" dir="2700000" algn="tl">
                    <a:srgbClr val="C0C0C0"/>
                  </a:outerShdw>
                </a:effectLst>
              </a:rPr>
              <a:t>Root System Characteristics</a:t>
            </a:r>
          </a:p>
        </p:txBody>
      </p:sp>
      <p:sp>
        <p:nvSpPr>
          <p:cNvPr id="293891" name="Rectangle 3"/>
          <p:cNvSpPr>
            <a:spLocks noGrp="1" noChangeArrowheads="1"/>
          </p:cNvSpPr>
          <p:nvPr>
            <p:ph type="body" idx="4294967295"/>
          </p:nvPr>
        </p:nvSpPr>
        <p:spPr/>
        <p:txBody>
          <a:bodyPr/>
          <a:lstStyle/>
          <a:p>
            <a:pPr>
              <a:lnSpc>
                <a:spcPct val="80000"/>
              </a:lnSpc>
              <a:buFontTx/>
              <a:buNone/>
              <a:defRPr/>
            </a:pPr>
            <a:r>
              <a:rPr lang="en-US" sz="2400" dirty="0"/>
              <a:t> </a:t>
            </a:r>
            <a:r>
              <a:rPr lang="en-US" sz="2800" b="1" dirty="0">
                <a:effectLst>
                  <a:outerShdw blurRad="38100" dist="38100" dir="2700000" algn="tl">
                    <a:srgbClr val="C0C0C0"/>
                  </a:outerShdw>
                </a:effectLst>
              </a:rPr>
              <a:t>Dynamic plant organ which serves for</a:t>
            </a:r>
            <a:endParaRPr lang="en-US" sz="2800" b="1" dirty="0"/>
          </a:p>
          <a:p>
            <a:pPr lvl="1">
              <a:lnSpc>
                <a:spcPct val="80000"/>
              </a:lnSpc>
              <a:defRPr/>
            </a:pPr>
            <a:r>
              <a:rPr lang="en-US" sz="2000" b="1" i="1" dirty="0"/>
              <a:t>Anchorage</a:t>
            </a:r>
          </a:p>
          <a:p>
            <a:pPr lvl="1">
              <a:lnSpc>
                <a:spcPct val="80000"/>
              </a:lnSpc>
              <a:defRPr/>
            </a:pPr>
            <a:r>
              <a:rPr lang="en-US" sz="2000" b="1" i="1" dirty="0"/>
              <a:t>Nutrient and water uptake and translocation</a:t>
            </a:r>
          </a:p>
          <a:p>
            <a:pPr lvl="1">
              <a:lnSpc>
                <a:spcPct val="80000"/>
              </a:lnSpc>
              <a:defRPr/>
            </a:pPr>
            <a:r>
              <a:rPr lang="en-US" sz="2000" b="1" i="1" dirty="0"/>
              <a:t>Conversion, synthesis, and storage</a:t>
            </a:r>
          </a:p>
          <a:p>
            <a:pPr>
              <a:lnSpc>
                <a:spcPct val="80000"/>
              </a:lnSpc>
              <a:defRPr/>
            </a:pPr>
            <a:r>
              <a:rPr lang="en-US" sz="2800" b="1" dirty="0">
                <a:effectLst>
                  <a:outerShdw blurRad="38100" dist="38100" dir="2700000" algn="tl">
                    <a:srgbClr val="C0C0C0"/>
                  </a:outerShdw>
                </a:effectLst>
              </a:rPr>
              <a:t>Important Horticultural Traits</a:t>
            </a:r>
          </a:p>
          <a:p>
            <a:pPr lvl="1">
              <a:lnSpc>
                <a:spcPct val="80000"/>
              </a:lnSpc>
              <a:defRPr/>
            </a:pPr>
            <a:r>
              <a:rPr lang="en-US" sz="2000" b="1" i="1" dirty="0"/>
              <a:t>Ease of propagation</a:t>
            </a:r>
          </a:p>
          <a:p>
            <a:pPr lvl="1">
              <a:lnSpc>
                <a:spcPct val="80000"/>
              </a:lnSpc>
              <a:defRPr/>
            </a:pPr>
            <a:r>
              <a:rPr lang="en-US" sz="2000" b="1" i="1" dirty="0"/>
              <a:t>Tolerance to edaphic stresses</a:t>
            </a:r>
            <a:endParaRPr lang="en-US" sz="2400" b="1" dirty="0"/>
          </a:p>
          <a:p>
            <a:pPr lvl="2">
              <a:lnSpc>
                <a:spcPct val="80000"/>
              </a:lnSpc>
              <a:defRPr/>
            </a:pPr>
            <a:r>
              <a:rPr lang="en-US" sz="1800" b="1" i="1" dirty="0"/>
              <a:t>Soil types</a:t>
            </a:r>
          </a:p>
          <a:p>
            <a:pPr lvl="2">
              <a:lnSpc>
                <a:spcPct val="80000"/>
              </a:lnSpc>
              <a:defRPr/>
            </a:pPr>
            <a:r>
              <a:rPr lang="en-US" sz="1800" b="1" i="1" dirty="0"/>
              <a:t>Pathogens and pests</a:t>
            </a:r>
          </a:p>
          <a:p>
            <a:pPr lvl="1">
              <a:lnSpc>
                <a:spcPct val="80000"/>
              </a:lnSpc>
              <a:defRPr/>
            </a:pPr>
            <a:r>
              <a:rPr lang="en-US" sz="2000" b="1" i="1" dirty="0"/>
              <a:t>Growth control and precocity</a:t>
            </a:r>
          </a:p>
          <a:p>
            <a:pPr lvl="1">
              <a:lnSpc>
                <a:spcPct val="80000"/>
              </a:lnSpc>
              <a:defRPr/>
            </a:pPr>
            <a:r>
              <a:rPr lang="en-US" sz="2000" b="1" i="1" dirty="0"/>
              <a:t>Maximize fruit yield and quality</a:t>
            </a:r>
            <a:endParaRPr lang="en-US" sz="2400" b="1" dirty="0">
              <a:effectLst>
                <a:outerShdw blurRad="38100" dist="38100" dir="2700000" algn="tl">
                  <a:srgbClr val="C0C0C0"/>
                </a:outerShdw>
              </a:effectLst>
            </a:endParaRPr>
          </a:p>
          <a:p>
            <a:pPr>
              <a:lnSpc>
                <a:spcPct val="80000"/>
              </a:lnSpc>
              <a:defRPr/>
            </a:pPr>
            <a:r>
              <a:rPr lang="en-US" sz="2800" b="1" dirty="0">
                <a:effectLst>
                  <a:outerShdw blurRad="38100" dist="38100" dir="2700000" algn="tl">
                    <a:srgbClr val="C0C0C0"/>
                  </a:outerShdw>
                </a:effectLst>
              </a:rPr>
              <a:t>Compound Genetic System</a:t>
            </a:r>
          </a:p>
          <a:p>
            <a:pPr lvl="1">
              <a:lnSpc>
                <a:spcPct val="80000"/>
              </a:lnSpc>
              <a:defRPr/>
            </a:pPr>
            <a:r>
              <a:rPr lang="en-US" sz="2400" b="1" i="1" dirty="0"/>
              <a:t>Rootstock + Scion = Scion combination</a:t>
            </a:r>
            <a:endParaRPr lang="en-US" sz="2000" dirty="0"/>
          </a:p>
          <a:p>
            <a:pPr>
              <a:lnSpc>
                <a:spcPct val="80000"/>
              </a:lnSpc>
              <a:defRPr/>
            </a:pPr>
            <a:endParaRPr lang="en-US" sz="2400" b="1" dirty="0"/>
          </a:p>
        </p:txBody>
      </p:sp>
    </p:spTree>
    <p:extLst>
      <p:ext uri="{BB962C8B-B14F-4D97-AF65-F5344CB8AC3E}">
        <p14:creationId xmlns:p14="http://schemas.microsoft.com/office/powerpoint/2010/main" val="34094590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2" name="Rectangle 2"/>
          <p:cNvSpPr>
            <a:spLocks noGrp="1" noChangeArrowheads="1"/>
          </p:cNvSpPr>
          <p:nvPr>
            <p:ph type="title" idx="4294967295"/>
          </p:nvPr>
        </p:nvSpPr>
        <p:spPr/>
        <p:txBody>
          <a:bodyPr/>
          <a:lstStyle/>
          <a:p>
            <a:r>
              <a:rPr lang="en-US" altLang="en-US" sz="3200" b="1"/>
              <a:t>Detection of Incompatible combinations</a:t>
            </a:r>
            <a:br>
              <a:rPr lang="en-US" altLang="en-US" sz="3200" b="1"/>
            </a:br>
            <a:endParaRPr lang="en-US" altLang="en-US" sz="3200" b="1"/>
          </a:p>
        </p:txBody>
      </p:sp>
      <p:sp>
        <p:nvSpPr>
          <p:cNvPr id="419843" name="Rectangle 3"/>
          <p:cNvSpPr>
            <a:spLocks noGrp="1" noChangeArrowheads="1"/>
          </p:cNvSpPr>
          <p:nvPr>
            <p:ph type="body" idx="4294967295"/>
          </p:nvPr>
        </p:nvSpPr>
        <p:spPr/>
        <p:txBody>
          <a:bodyPr/>
          <a:lstStyle/>
          <a:p>
            <a:r>
              <a:rPr lang="en-US" altLang="en-US" sz="2800"/>
              <a:t>1. </a:t>
            </a:r>
            <a:r>
              <a:rPr lang="en-US" altLang="en-US" sz="2800" b="1"/>
              <a:t>Electrophoresis:</a:t>
            </a:r>
            <a:r>
              <a:rPr lang="en-US" altLang="en-US" sz="2800"/>
              <a:t> </a:t>
            </a:r>
            <a:r>
              <a:rPr lang="en-US" altLang="en-US" sz="2400">
                <a:latin typeface="Times New Roman" panose="02020603050405020304" pitchFamily="18" charset="0"/>
                <a:cs typeface="Times New Roman" panose="02020603050405020304" pitchFamily="18" charset="0"/>
              </a:rPr>
              <a:t>It</a:t>
            </a:r>
            <a:r>
              <a:rPr lang="en-US" altLang="en-US" sz="2400" b="1">
                <a:latin typeface="Times New Roman" panose="02020603050405020304" pitchFamily="18" charset="0"/>
                <a:cs typeface="Times New Roman" panose="02020603050405020304" pitchFamily="18" charset="0"/>
              </a:rPr>
              <a:t> </a:t>
            </a:r>
            <a:r>
              <a:rPr lang="en-US" altLang="en-US" sz="2400">
                <a:latin typeface="Times New Roman" panose="02020603050405020304" pitchFamily="18" charset="0"/>
                <a:cs typeface="Times New Roman" panose="02020603050405020304" pitchFamily="18" charset="0"/>
              </a:rPr>
              <a:t>is used for tesing cambial peroxidase banding pattern of the scion and root stock e.g chestnut.</a:t>
            </a:r>
          </a:p>
          <a:p>
            <a:r>
              <a:rPr lang="en-US" altLang="en-US" sz="2800">
                <a:latin typeface="Times New Roman" panose="02020603050405020304" pitchFamily="18" charset="0"/>
                <a:cs typeface="Times New Roman" panose="02020603050405020304" pitchFamily="18" charset="0"/>
              </a:rPr>
              <a:t>2.</a:t>
            </a:r>
            <a:r>
              <a:rPr lang="en-US" altLang="en-US" sz="2400">
                <a:latin typeface="Times New Roman" panose="02020603050405020304" pitchFamily="18" charset="0"/>
                <a:cs typeface="Times New Roman" panose="02020603050405020304" pitchFamily="18" charset="0"/>
              </a:rPr>
              <a:t> </a:t>
            </a:r>
            <a:r>
              <a:rPr lang="en-US" altLang="en-US" sz="2800" b="1">
                <a:latin typeface="Times New Roman" panose="02020603050405020304" pitchFamily="18" charset="0"/>
                <a:cs typeface="Times New Roman" panose="02020603050405020304" pitchFamily="18" charset="0"/>
              </a:rPr>
              <a:t>Invitro callus fusion method</a:t>
            </a:r>
            <a:r>
              <a:rPr lang="en-US" altLang="en-US" sz="2400">
                <a:latin typeface="Times New Roman" panose="02020603050405020304" pitchFamily="18" charset="0"/>
                <a:cs typeface="Times New Roman" panose="02020603050405020304" pitchFamily="18" charset="0"/>
              </a:rPr>
              <a:t> : Callus tissues of stock and scion having different degree of incompatibility are used for easy detection of incompatibility.</a:t>
            </a:r>
          </a:p>
          <a:p>
            <a:r>
              <a:rPr lang="en-US" altLang="en-US" sz="2800">
                <a:latin typeface="Times New Roman" panose="02020603050405020304" pitchFamily="18" charset="0"/>
                <a:cs typeface="Times New Roman" panose="02020603050405020304" pitchFamily="18" charset="0"/>
              </a:rPr>
              <a:t>3.</a:t>
            </a:r>
            <a:r>
              <a:rPr lang="en-US" altLang="en-US" sz="2400">
                <a:latin typeface="Times New Roman" panose="02020603050405020304" pitchFamily="18" charset="0"/>
                <a:cs typeface="Times New Roman" panose="02020603050405020304" pitchFamily="18" charset="0"/>
              </a:rPr>
              <a:t> </a:t>
            </a:r>
            <a:r>
              <a:rPr lang="en-US" altLang="en-US" sz="2800" b="1">
                <a:latin typeface="Times New Roman" panose="02020603050405020304" pitchFamily="18" charset="0"/>
                <a:cs typeface="Times New Roman" panose="02020603050405020304" pitchFamily="18" charset="0"/>
              </a:rPr>
              <a:t>Microscopic or histological detection:</a:t>
            </a:r>
          </a:p>
          <a:p>
            <a:r>
              <a:rPr lang="en-US" altLang="en-US" sz="2400">
                <a:latin typeface="Times New Roman" panose="02020603050405020304" pitchFamily="18" charset="0"/>
                <a:cs typeface="Times New Roman" panose="02020603050405020304" pitchFamily="18" charset="0"/>
              </a:rPr>
              <a:t>Histological</a:t>
            </a:r>
            <a:r>
              <a:rPr lang="en-US" altLang="en-US" sz="2400" b="1">
                <a:latin typeface="Times New Roman" panose="02020603050405020304" pitchFamily="18" charset="0"/>
                <a:cs typeface="Times New Roman" panose="02020603050405020304" pitchFamily="18" charset="0"/>
              </a:rPr>
              <a:t> </a:t>
            </a:r>
            <a:r>
              <a:rPr lang="en-US" altLang="en-US" sz="2400">
                <a:latin typeface="Times New Roman" panose="02020603050405020304" pitchFamily="18" charset="0"/>
                <a:cs typeface="Times New Roman" panose="02020603050405020304" pitchFamily="18" charset="0"/>
              </a:rPr>
              <a:t>detection</a:t>
            </a:r>
            <a:r>
              <a:rPr lang="en-US" altLang="en-US" sz="2800" b="1">
                <a:latin typeface="Times New Roman" panose="02020603050405020304" pitchFamily="18" charset="0"/>
                <a:cs typeface="Times New Roman" panose="02020603050405020304" pitchFamily="18" charset="0"/>
              </a:rPr>
              <a:t> </a:t>
            </a:r>
            <a:r>
              <a:rPr lang="en-US" altLang="en-US" sz="2400">
                <a:latin typeface="Times New Roman" panose="02020603050405020304" pitchFamily="18" charset="0"/>
                <a:cs typeface="Times New Roman" panose="02020603050405020304" pitchFamily="18" charset="0"/>
              </a:rPr>
              <a:t>within weeks after grafting helps in early detection of graft incompatibility in fruit trees.</a:t>
            </a:r>
            <a:r>
              <a:rPr lang="en-US" altLang="en-US" sz="2800" b="1">
                <a:latin typeface="Times New Roman" panose="02020603050405020304" pitchFamily="18" charset="0"/>
                <a:cs typeface="Times New Roman" panose="02020603050405020304" pitchFamily="18" charset="0"/>
              </a:rPr>
              <a:t> </a:t>
            </a:r>
          </a:p>
          <a:p>
            <a:endParaRPr lang="en-US" altLang="en-US" sz="2800"/>
          </a:p>
        </p:txBody>
      </p:sp>
    </p:spTree>
    <p:extLst>
      <p:ext uri="{BB962C8B-B14F-4D97-AF65-F5344CB8AC3E}">
        <p14:creationId xmlns:p14="http://schemas.microsoft.com/office/powerpoint/2010/main" val="37431482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ChangeArrowheads="1"/>
          </p:cNvSpPr>
          <p:nvPr>
            <p:ph type="title" idx="4294967295"/>
          </p:nvPr>
        </p:nvSpPr>
        <p:spPr/>
        <p:txBody>
          <a:bodyPr/>
          <a:lstStyle/>
          <a:p>
            <a:endParaRPr lang="ar-SA" altLang="en-US" smtClean="0"/>
          </a:p>
        </p:txBody>
      </p:sp>
      <p:sp>
        <p:nvSpPr>
          <p:cNvPr id="420867" name="Rectangle 3"/>
          <p:cNvSpPr>
            <a:spLocks noGrp="1" noChangeArrowheads="1"/>
          </p:cNvSpPr>
          <p:nvPr>
            <p:ph type="body" idx="4294967295"/>
          </p:nvPr>
        </p:nvSpPr>
        <p:spPr>
          <a:xfrm>
            <a:off x="1981200" y="1600200"/>
            <a:ext cx="8458200" cy="4953000"/>
          </a:xfrm>
        </p:spPr>
        <p:txBody>
          <a:bodyPr/>
          <a:lstStyle/>
          <a:p>
            <a:r>
              <a:rPr lang="en-US" altLang="en-US" b="1" smtClean="0"/>
              <a:t>Magnetic resonance imaging (MRI):</a:t>
            </a:r>
            <a:r>
              <a:rPr lang="en-US" altLang="en-US" smtClean="0"/>
              <a:t> </a:t>
            </a:r>
          </a:p>
          <a:p>
            <a:r>
              <a:rPr lang="en-US" altLang="en-US" sz="2800">
                <a:latin typeface="Times New Roman" panose="02020603050405020304" pitchFamily="18" charset="0"/>
                <a:cs typeface="Times New Roman" panose="02020603050405020304" pitchFamily="18" charset="0"/>
              </a:rPr>
              <a:t>A high MRI signal intensity indicates bound water in live tissues and establishment of vascular continuity between the root stock and scion</a:t>
            </a:r>
            <a:r>
              <a:rPr lang="en-US" altLang="en-US" sz="2800"/>
              <a:t>.</a:t>
            </a:r>
          </a:p>
          <a:p>
            <a:r>
              <a:rPr lang="en-US" altLang="en-US" b="1" smtClean="0"/>
              <a:t>5. </a:t>
            </a:r>
            <a:r>
              <a:rPr lang="en-US" altLang="en-US" b="1" smtClean="0">
                <a:latin typeface="Times New Roman" panose="02020603050405020304" pitchFamily="18" charset="0"/>
                <a:cs typeface="Times New Roman" panose="02020603050405020304" pitchFamily="18" charset="0"/>
              </a:rPr>
              <a:t>Macroscopic</a:t>
            </a:r>
            <a:r>
              <a:rPr lang="en-US" altLang="en-US" smtClean="0">
                <a:latin typeface="Times New Roman" panose="02020603050405020304" pitchFamily="18" charset="0"/>
                <a:cs typeface="Times New Roman" panose="02020603050405020304" pitchFamily="18" charset="0"/>
              </a:rPr>
              <a:t> </a:t>
            </a:r>
            <a:r>
              <a:rPr lang="en-US" altLang="en-US" b="1" smtClean="0">
                <a:latin typeface="Times New Roman" panose="02020603050405020304" pitchFamily="18" charset="0"/>
                <a:cs typeface="Times New Roman" panose="02020603050405020304" pitchFamily="18" charset="0"/>
              </a:rPr>
              <a:t>detection : </a:t>
            </a:r>
            <a:r>
              <a:rPr lang="en-US" altLang="en-US" sz="2800">
                <a:latin typeface="Times New Roman" panose="02020603050405020304" pitchFamily="18" charset="0"/>
                <a:cs typeface="Times New Roman" panose="02020603050405020304" pitchFamily="18" charset="0"/>
              </a:rPr>
              <a:t>is simple and non destructive method of incompatibility detection. </a:t>
            </a:r>
          </a:p>
          <a:p>
            <a:r>
              <a:rPr lang="en-US" altLang="en-US" sz="2800" b="1">
                <a:latin typeface="Times New Roman" panose="02020603050405020304" pitchFamily="18" charset="0"/>
                <a:cs typeface="Times New Roman" panose="02020603050405020304" pitchFamily="18" charset="0"/>
              </a:rPr>
              <a:t>6. Breaking strength test: </a:t>
            </a:r>
            <a:r>
              <a:rPr lang="en-US" altLang="en-US" sz="2800">
                <a:latin typeface="Times New Roman" panose="02020603050405020304" pitchFamily="18" charset="0"/>
                <a:cs typeface="Times New Roman" panose="02020603050405020304" pitchFamily="18" charset="0"/>
              </a:rPr>
              <a:t>If the union breaks easily by applying slight pressure by hand over it such a graft will be considered as incompatible.  </a:t>
            </a:r>
          </a:p>
        </p:txBody>
      </p:sp>
    </p:spTree>
    <p:extLst>
      <p:ext uri="{BB962C8B-B14F-4D97-AF65-F5344CB8AC3E}">
        <p14:creationId xmlns:p14="http://schemas.microsoft.com/office/powerpoint/2010/main" val="4364660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0" name="عنوان 1"/>
          <p:cNvSpPr>
            <a:spLocks noGrp="1"/>
          </p:cNvSpPr>
          <p:nvPr>
            <p:ph type="title" idx="4294967295"/>
          </p:nvPr>
        </p:nvSpPr>
        <p:spPr>
          <a:xfrm>
            <a:off x="1981200" y="274638"/>
            <a:ext cx="8229600" cy="1325562"/>
          </a:xfrm>
        </p:spPr>
        <p:txBody>
          <a:bodyPr/>
          <a:lstStyle/>
          <a:p>
            <a:r>
              <a:rPr lang="en-US" altLang="en-US" sz="3200" b="1"/>
              <a:t>Methods to overcome incompatibility </a:t>
            </a:r>
            <a:endParaRPr lang="ar-SA" altLang="en-US" sz="3200" b="1"/>
          </a:p>
        </p:txBody>
      </p:sp>
      <p:sp>
        <p:nvSpPr>
          <p:cNvPr id="421891" name="عنصر نائب للمحتوى 2"/>
          <p:cNvSpPr>
            <a:spLocks noGrp="1"/>
          </p:cNvSpPr>
          <p:nvPr>
            <p:ph idx="4294967295"/>
          </p:nvPr>
        </p:nvSpPr>
        <p:spPr>
          <a:xfrm>
            <a:off x="1981200" y="1600200"/>
            <a:ext cx="8305800" cy="4953000"/>
          </a:xfrm>
        </p:spPr>
        <p:txBody>
          <a:bodyPr/>
          <a:lstStyle/>
          <a:p>
            <a:r>
              <a:rPr lang="en-US" altLang="en-US" smtClean="0"/>
              <a:t>1. </a:t>
            </a:r>
            <a:r>
              <a:rPr lang="en-US" altLang="en-US" b="1" smtClean="0"/>
              <a:t>Double working: </a:t>
            </a:r>
            <a:r>
              <a:rPr lang="en-US" altLang="en-US" sz="2800">
                <a:latin typeface="Times New Roman" panose="02020603050405020304" pitchFamily="18" charset="0"/>
                <a:cs typeface="Times New Roman" panose="02020603050405020304" pitchFamily="18" charset="0"/>
              </a:rPr>
              <a:t>To overcome the localized incompatibility of the scion and root stock a mutually compatible interstock can be used.</a:t>
            </a:r>
          </a:p>
          <a:p>
            <a:r>
              <a:rPr lang="en-US" altLang="en-US" b="1" smtClean="0">
                <a:latin typeface="Times New Roman" panose="02020603050405020304" pitchFamily="18" charset="0"/>
                <a:cs typeface="Times New Roman" panose="02020603050405020304" pitchFamily="18" charset="0"/>
              </a:rPr>
              <a:t>2. Time of grafting: </a:t>
            </a:r>
            <a:r>
              <a:rPr lang="en-US" altLang="en-US" sz="2800">
                <a:latin typeface="Times New Roman" panose="02020603050405020304" pitchFamily="18" charset="0"/>
                <a:cs typeface="Times New Roman" panose="02020603050405020304" pitchFamily="18" charset="0"/>
              </a:rPr>
              <a:t>Dormant season is best for grafting when no exudation occurs at the juncture of stock and scion. </a:t>
            </a:r>
          </a:p>
          <a:p>
            <a:r>
              <a:rPr lang="en-US" altLang="en-US" sz="2800" b="1">
                <a:latin typeface="Times New Roman" panose="02020603050405020304" pitchFamily="18" charset="0"/>
                <a:cs typeface="Times New Roman" panose="02020603050405020304" pitchFamily="18" charset="0"/>
              </a:rPr>
              <a:t>3. Presence of nurse limbs: </a:t>
            </a:r>
            <a:r>
              <a:rPr lang="en-US" altLang="en-US" sz="2800">
                <a:latin typeface="Times New Roman" panose="02020603050405020304" pitchFamily="18" charset="0"/>
                <a:cs typeface="Times New Roman" panose="02020603050405020304" pitchFamily="18" charset="0"/>
              </a:rPr>
              <a:t>Bleeding at the graft union is reduced by nurse limbs and results in greater success. The also supply photosynthates to rest of the tree until the grafts are large enough to take over this function.</a:t>
            </a:r>
            <a:r>
              <a:rPr lang="en-US" altLang="en-US" sz="2800" b="1">
                <a:latin typeface="Times New Roman" panose="02020603050405020304" pitchFamily="18" charset="0"/>
                <a:cs typeface="Times New Roman" panose="02020603050405020304" pitchFamily="18" charset="0"/>
              </a:rPr>
              <a:t> </a:t>
            </a:r>
            <a:endParaRPr lang="en-US" altLang="en-US" b="1" smtClean="0">
              <a:latin typeface="Times New Roman" panose="02020603050405020304" pitchFamily="18" charset="0"/>
              <a:cs typeface="Times New Roman" panose="02020603050405020304" pitchFamily="18" charset="0"/>
            </a:endParaRPr>
          </a:p>
          <a:p>
            <a:endParaRPr lang="ar-SA" altLang="en-US" sz="2800"/>
          </a:p>
        </p:txBody>
      </p:sp>
    </p:spTree>
    <p:extLst>
      <p:ext uri="{BB962C8B-B14F-4D97-AF65-F5344CB8AC3E}">
        <p14:creationId xmlns:p14="http://schemas.microsoft.com/office/powerpoint/2010/main" val="24964971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عنوان 1"/>
          <p:cNvSpPr>
            <a:spLocks noGrp="1"/>
          </p:cNvSpPr>
          <p:nvPr>
            <p:ph type="title" idx="4294967295"/>
          </p:nvPr>
        </p:nvSpPr>
        <p:spPr/>
        <p:txBody>
          <a:bodyPr/>
          <a:lstStyle/>
          <a:p>
            <a:endParaRPr lang="ar-SA" altLang="en-US" smtClean="0"/>
          </a:p>
        </p:txBody>
      </p:sp>
      <p:sp>
        <p:nvSpPr>
          <p:cNvPr id="422915" name="عنصر نائب للمحتوى 2"/>
          <p:cNvSpPr>
            <a:spLocks noGrp="1"/>
          </p:cNvSpPr>
          <p:nvPr>
            <p:ph idx="4294967295"/>
          </p:nvPr>
        </p:nvSpPr>
        <p:spPr>
          <a:xfrm>
            <a:off x="1981200" y="1600200"/>
            <a:ext cx="8229600" cy="4876800"/>
          </a:xfrm>
        </p:spPr>
        <p:txBody>
          <a:bodyPr/>
          <a:lstStyle/>
          <a:p>
            <a:r>
              <a:rPr lang="en-US" altLang="en-US" b="1" smtClean="0"/>
              <a:t>4. Inarching/ bridge grafting: </a:t>
            </a:r>
            <a:r>
              <a:rPr lang="en-US" altLang="en-US" sz="2800">
                <a:latin typeface="Times New Roman" panose="02020603050405020304" pitchFamily="18" charset="0"/>
                <a:cs typeface="Times New Roman" panose="02020603050405020304" pitchFamily="18" charset="0"/>
              </a:rPr>
              <a:t>bridge grafting with a seedling of compatible root stock if the incompatibility  is discovered before the tree died or broke off at the union could be done with a mutually compatible root stock.</a:t>
            </a:r>
          </a:p>
          <a:p>
            <a:r>
              <a:rPr lang="en-US" altLang="en-US" b="1" smtClean="0">
                <a:latin typeface="Times New Roman" panose="02020603050405020304" pitchFamily="18" charset="0"/>
                <a:cs typeface="Times New Roman" panose="02020603050405020304" pitchFamily="18" charset="0"/>
              </a:rPr>
              <a:t>5. Use of correct root stock: </a:t>
            </a:r>
            <a:r>
              <a:rPr lang="en-US" altLang="en-US" sz="2800">
                <a:latin typeface="Times New Roman" panose="02020603050405020304" pitchFamily="18" charset="0"/>
                <a:cs typeface="Times New Roman" panose="02020603050405020304" pitchFamily="18" charset="0"/>
              </a:rPr>
              <a:t>Root stocks which show compatibility with scion shall only be used and incompatible ones shall be avoided. </a:t>
            </a:r>
          </a:p>
          <a:p>
            <a:r>
              <a:rPr lang="en-US" altLang="en-US" b="1" smtClean="0">
                <a:latin typeface="Times New Roman" panose="02020603050405020304" pitchFamily="18" charset="0"/>
                <a:cs typeface="Times New Roman" panose="02020603050405020304" pitchFamily="18" charset="0"/>
              </a:rPr>
              <a:t>6. Virus free planting material of both root stock and scion.</a:t>
            </a:r>
            <a:endParaRPr lang="ar-SA" altLang="en-US" b="1"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2404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title" idx="4294967295"/>
          </p:nvPr>
        </p:nvSpPr>
        <p:spPr/>
        <p:txBody>
          <a:bodyPr/>
          <a:lstStyle/>
          <a:p>
            <a:pPr>
              <a:defRPr/>
            </a:pPr>
            <a:r>
              <a:rPr lang="en-US" sz="4800" b="1" i="1">
                <a:effectLst>
                  <a:outerShdw blurRad="38100" dist="38100" dir="2700000" algn="tl">
                    <a:srgbClr val="C0C0C0"/>
                  </a:outerShdw>
                </a:effectLst>
              </a:rPr>
              <a:t>Anchorage</a:t>
            </a:r>
          </a:p>
        </p:txBody>
      </p:sp>
      <p:sp>
        <p:nvSpPr>
          <p:cNvPr id="402435" name="Rectangle 3"/>
          <p:cNvSpPr>
            <a:spLocks noGrp="1" noChangeArrowheads="1"/>
          </p:cNvSpPr>
          <p:nvPr>
            <p:ph type="body" idx="4294967295"/>
          </p:nvPr>
        </p:nvSpPr>
        <p:spPr/>
        <p:txBody>
          <a:bodyPr/>
          <a:lstStyle/>
          <a:p>
            <a:r>
              <a:rPr lang="en-US" altLang="en-US" sz="3600"/>
              <a:t>Species differences</a:t>
            </a:r>
          </a:p>
          <a:p>
            <a:r>
              <a:rPr lang="en-US" altLang="en-US" i="1" smtClean="0"/>
              <a:t>More lateral</a:t>
            </a:r>
          </a:p>
          <a:p>
            <a:pPr lvl="1"/>
            <a:r>
              <a:rPr lang="en-US" altLang="en-US" i="1" smtClean="0"/>
              <a:t>Peach, plum, mazzard </a:t>
            </a:r>
          </a:p>
          <a:p>
            <a:r>
              <a:rPr lang="en-US" altLang="en-US" i="1" smtClean="0"/>
              <a:t>More vertical</a:t>
            </a:r>
          </a:p>
          <a:p>
            <a:pPr lvl="1"/>
            <a:r>
              <a:rPr lang="en-US" altLang="en-US" i="1" smtClean="0"/>
              <a:t>Almond, apricot, mahaleb</a:t>
            </a:r>
          </a:p>
          <a:p>
            <a:r>
              <a:rPr lang="en-US" altLang="en-US" i="1" smtClean="0"/>
              <a:t>More vertical</a:t>
            </a:r>
          </a:p>
          <a:p>
            <a:pPr lvl="1"/>
            <a:r>
              <a:rPr lang="en-US" altLang="en-US" i="1" smtClean="0"/>
              <a:t>Almond, apricot, mahaleb</a:t>
            </a:r>
          </a:p>
        </p:txBody>
      </p:sp>
      <p:pic>
        <p:nvPicPr>
          <p:cNvPr id="402436" name="Picture 4" descr="RSTKSPP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7126" y="1143000"/>
            <a:ext cx="3190875"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2437" name="Text Box 5"/>
          <p:cNvSpPr txBox="1">
            <a:spLocks noChangeArrowheads="1"/>
          </p:cNvSpPr>
          <p:nvPr/>
        </p:nvSpPr>
        <p:spPr bwMode="auto">
          <a:xfrm flipV="1">
            <a:off x="7315200" y="1295400"/>
            <a:ext cx="1676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50000"/>
              </a:spcBef>
              <a:spcAft>
                <a:spcPct val="0"/>
              </a:spcAft>
              <a:buFontTx/>
              <a:buChar char="•"/>
            </a:pPr>
            <a:r>
              <a:rPr lang="en-US" altLang="en-US" sz="2800">
                <a:solidFill>
                  <a:srgbClr val="000000"/>
                </a:solidFill>
              </a:rPr>
              <a:t>peach</a:t>
            </a:r>
          </a:p>
        </p:txBody>
      </p:sp>
      <p:sp>
        <p:nvSpPr>
          <p:cNvPr id="402438" name="Text Box 6"/>
          <p:cNvSpPr txBox="1">
            <a:spLocks noChangeArrowheads="1"/>
          </p:cNvSpPr>
          <p:nvPr/>
        </p:nvSpPr>
        <p:spPr bwMode="auto">
          <a:xfrm>
            <a:off x="7696200" y="1066800"/>
            <a:ext cx="762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50000"/>
              </a:spcBef>
              <a:spcAft>
                <a:spcPct val="0"/>
              </a:spcAft>
            </a:pPr>
            <a:endParaRPr lang="ar-SA" altLang="en-US" sz="2800">
              <a:solidFill>
                <a:srgbClr val="808080"/>
              </a:solidFill>
            </a:endParaRPr>
          </a:p>
        </p:txBody>
      </p:sp>
      <p:sp>
        <p:nvSpPr>
          <p:cNvPr id="402439" name="Text Box 7"/>
          <p:cNvSpPr txBox="1">
            <a:spLocks noChangeArrowheads="1"/>
          </p:cNvSpPr>
          <p:nvPr/>
        </p:nvSpPr>
        <p:spPr bwMode="auto">
          <a:xfrm>
            <a:off x="7620000" y="2590801"/>
            <a:ext cx="1143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fontAlgn="base" hangingPunct="0">
              <a:spcBef>
                <a:spcPct val="50000"/>
              </a:spcBef>
              <a:spcAft>
                <a:spcPct val="0"/>
              </a:spcAft>
            </a:pPr>
            <a:r>
              <a:rPr lang="en-US" altLang="en-US" sz="2000" b="1">
                <a:solidFill>
                  <a:srgbClr val="000000"/>
                </a:solidFill>
              </a:rPr>
              <a:t>Apricot</a:t>
            </a:r>
          </a:p>
        </p:txBody>
      </p:sp>
      <p:sp>
        <p:nvSpPr>
          <p:cNvPr id="402440" name="Text Box 8"/>
          <p:cNvSpPr txBox="1">
            <a:spLocks noChangeArrowheads="1"/>
          </p:cNvSpPr>
          <p:nvPr/>
        </p:nvSpPr>
        <p:spPr bwMode="auto">
          <a:xfrm>
            <a:off x="7620000" y="4038601"/>
            <a:ext cx="1371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fontAlgn="base" hangingPunct="0">
              <a:spcBef>
                <a:spcPct val="50000"/>
              </a:spcBef>
              <a:spcAft>
                <a:spcPct val="0"/>
              </a:spcAft>
            </a:pPr>
            <a:r>
              <a:rPr lang="en-US" altLang="en-US" sz="2000" b="1">
                <a:solidFill>
                  <a:srgbClr val="000000"/>
                </a:solidFill>
              </a:rPr>
              <a:t>Almond</a:t>
            </a:r>
            <a:endParaRPr lang="en-US" altLang="en-US" sz="240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293597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1" name="Rectangle 3"/>
          <p:cNvSpPr>
            <a:spLocks noGrp="1" noChangeArrowheads="1"/>
          </p:cNvSpPr>
          <p:nvPr>
            <p:ph type="body" sz="half" idx="4294967295"/>
          </p:nvPr>
        </p:nvSpPr>
        <p:spPr>
          <a:xfrm>
            <a:off x="1981200" y="1600201"/>
            <a:ext cx="4038600" cy="4525963"/>
          </a:xfrm>
        </p:spPr>
        <p:txBody>
          <a:bodyPr/>
          <a:lstStyle/>
          <a:p>
            <a:pPr>
              <a:lnSpc>
                <a:spcPct val="80000"/>
              </a:lnSpc>
              <a:defRPr/>
            </a:pPr>
            <a:r>
              <a:rPr lang="en-US" sz="2800" b="1" i="1">
                <a:effectLst>
                  <a:outerShdw blurRad="38100" dist="38100" dir="2700000" algn="tl">
                    <a:srgbClr val="C0C0C0"/>
                  </a:outerShdw>
                </a:effectLst>
              </a:rPr>
              <a:t>Anchorage </a:t>
            </a:r>
          </a:p>
          <a:p>
            <a:pPr>
              <a:lnSpc>
                <a:spcPct val="80000"/>
              </a:lnSpc>
              <a:defRPr/>
            </a:pPr>
            <a:r>
              <a:rPr lang="en-US" smtClean="0"/>
              <a:t>Seedling vs. Cutting</a:t>
            </a:r>
            <a:endParaRPr lang="en-US" sz="2800"/>
          </a:p>
          <a:p>
            <a:pPr>
              <a:lnSpc>
                <a:spcPct val="80000"/>
              </a:lnSpc>
              <a:defRPr/>
            </a:pPr>
            <a:endParaRPr lang="en-US" sz="2800"/>
          </a:p>
          <a:p>
            <a:pPr>
              <a:lnSpc>
                <a:spcPct val="80000"/>
              </a:lnSpc>
              <a:defRPr/>
            </a:pPr>
            <a:r>
              <a:rPr lang="en-US" sz="2400" i="1"/>
              <a:t>Cutting more lateral growth</a:t>
            </a:r>
            <a:endParaRPr lang="en-US" sz="2400"/>
          </a:p>
          <a:p>
            <a:pPr>
              <a:lnSpc>
                <a:spcPct val="80000"/>
              </a:lnSpc>
              <a:defRPr/>
            </a:pPr>
            <a:endParaRPr lang="en-US" sz="2800"/>
          </a:p>
          <a:p>
            <a:pPr>
              <a:lnSpc>
                <a:spcPct val="80000"/>
              </a:lnSpc>
              <a:defRPr/>
            </a:pPr>
            <a:r>
              <a:rPr lang="en-US" sz="2400" i="1"/>
              <a:t>Seedling more vertical growth</a:t>
            </a:r>
          </a:p>
          <a:p>
            <a:pPr>
              <a:lnSpc>
                <a:spcPct val="80000"/>
              </a:lnSpc>
              <a:defRPr/>
            </a:pPr>
            <a:endParaRPr lang="en-US" sz="2800" b="1" i="1">
              <a:effectLst>
                <a:outerShdw blurRad="38100" dist="38100" dir="2700000" algn="tl">
                  <a:srgbClr val="C0C0C0"/>
                </a:outerShdw>
              </a:effectLst>
            </a:endParaRPr>
          </a:p>
          <a:p>
            <a:pPr>
              <a:lnSpc>
                <a:spcPct val="80000"/>
              </a:lnSpc>
              <a:buFontTx/>
              <a:buNone/>
              <a:defRPr/>
            </a:pPr>
            <a:r>
              <a:rPr lang="en-US" sz="2800" b="1" i="1">
                <a:effectLst>
                  <a:outerShdw blurRad="38100" dist="38100" dir="2700000" algn="tl">
                    <a:srgbClr val="C0C0C0"/>
                  </a:outerShdw>
                </a:effectLst>
              </a:rPr>
              <a:t>                    </a:t>
            </a:r>
          </a:p>
          <a:p>
            <a:pPr>
              <a:lnSpc>
                <a:spcPct val="80000"/>
              </a:lnSpc>
              <a:defRPr/>
            </a:pPr>
            <a:endParaRPr lang="en-US" sz="2800" b="1" i="1">
              <a:effectLst>
                <a:outerShdw blurRad="38100" dist="38100" dir="2700000" algn="tl">
                  <a:srgbClr val="C0C0C0"/>
                </a:outerShdw>
              </a:effectLst>
            </a:endParaRPr>
          </a:p>
        </p:txBody>
      </p:sp>
      <p:pic>
        <p:nvPicPr>
          <p:cNvPr id="403459" name="Picture 7" descr="Rstkspp4"/>
          <p:cNvPicPr>
            <a:picLocks noGrp="1" noChangeAspect="1" noChangeArrowheads="1"/>
          </p:cNvPicPr>
          <p:nvPr>
            <p:ph sz="half" idx="4294967295"/>
          </p:nvPr>
        </p:nvPicPr>
        <p:blipFill>
          <a:blip r:embed="rId2">
            <a:extLst>
              <a:ext uri="{28A0092B-C50C-407E-A947-70E740481C1C}">
                <a14:useLocalDpi xmlns:a14="http://schemas.microsoft.com/office/drawing/2010/main" val="0"/>
              </a:ext>
            </a:extLst>
          </a:blip>
          <a:srcRect/>
          <a:stretch>
            <a:fillRect/>
          </a:stretch>
        </p:blipFill>
        <p:spPr>
          <a:xfrm>
            <a:off x="6781800" y="1447801"/>
            <a:ext cx="3124200" cy="2352675"/>
          </a:xfrm>
        </p:spPr>
      </p:pic>
      <p:pic>
        <p:nvPicPr>
          <p:cNvPr id="403460" name="Picture 8" descr="Rstkspp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4038600"/>
            <a:ext cx="3124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3461" name="Text Box 9"/>
          <p:cNvSpPr>
            <a:spLocks noGrp="1" noChangeArrowheads="1"/>
          </p:cNvSpPr>
          <p:nvPr>
            <p:ph type="title" idx="4294967295"/>
          </p:nvPr>
        </p:nvSpPr>
        <p:spPr>
          <a:xfrm>
            <a:off x="6324600" y="914400"/>
            <a:ext cx="2514600" cy="533400"/>
          </a:xfrm>
          <a:noFill/>
        </p:spPr>
        <p:txBody>
          <a:bodyPr/>
          <a:lstStyle/>
          <a:p>
            <a:pPr algn="l">
              <a:spcBef>
                <a:spcPct val="50000"/>
              </a:spcBef>
            </a:pPr>
            <a:r>
              <a:rPr lang="en-US" altLang="en-US" sz="2000" b="1"/>
              <a:t>Stockton Morello cutting</a:t>
            </a:r>
          </a:p>
        </p:txBody>
      </p:sp>
      <p:sp>
        <p:nvSpPr>
          <p:cNvPr id="403462" name="Text Box 10"/>
          <p:cNvSpPr txBox="1">
            <a:spLocks noChangeArrowheads="1"/>
          </p:cNvSpPr>
          <p:nvPr/>
        </p:nvSpPr>
        <p:spPr bwMode="auto">
          <a:xfrm>
            <a:off x="6705600" y="3733801"/>
            <a:ext cx="2514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fontAlgn="base" hangingPunct="0">
              <a:spcBef>
                <a:spcPct val="50000"/>
              </a:spcBef>
              <a:spcAft>
                <a:spcPct val="0"/>
              </a:spcAft>
            </a:pPr>
            <a:r>
              <a:rPr lang="en-US" altLang="en-US" sz="2000" b="1">
                <a:solidFill>
                  <a:srgbClr val="000000"/>
                </a:solidFill>
              </a:rPr>
              <a:t>Mahaleb seedling</a:t>
            </a:r>
          </a:p>
        </p:txBody>
      </p:sp>
    </p:spTree>
    <p:extLst>
      <p:ext uri="{BB962C8B-B14F-4D97-AF65-F5344CB8AC3E}">
        <p14:creationId xmlns:p14="http://schemas.microsoft.com/office/powerpoint/2010/main" val="3694327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2"/>
          <p:cNvSpPr>
            <a:spLocks noGrp="1" noChangeArrowheads="1"/>
          </p:cNvSpPr>
          <p:nvPr>
            <p:ph type="title" idx="4294967295"/>
          </p:nvPr>
        </p:nvSpPr>
        <p:spPr/>
        <p:txBody>
          <a:bodyPr/>
          <a:lstStyle/>
          <a:p>
            <a:pPr>
              <a:defRPr/>
            </a:pPr>
            <a:r>
              <a:rPr lang="en-US" sz="4800" b="1" i="1">
                <a:effectLst>
                  <a:outerShdw blurRad="38100" dist="38100" dir="2700000" algn="tl">
                    <a:srgbClr val="C0C0C0"/>
                  </a:outerShdw>
                </a:effectLst>
              </a:rPr>
              <a:t>Anchorage: </a:t>
            </a:r>
            <a:r>
              <a:rPr lang="en-US" sz="4000" b="1" i="1">
                <a:effectLst>
                  <a:outerShdw blurRad="38100" dist="38100" dir="2700000" algn="tl">
                    <a:srgbClr val="C0C0C0"/>
                  </a:outerShdw>
                </a:effectLst>
              </a:rPr>
              <a:t>Planting Density</a:t>
            </a:r>
            <a:br>
              <a:rPr lang="en-US" sz="4000" b="1" i="1">
                <a:effectLst>
                  <a:outerShdw blurRad="38100" dist="38100" dir="2700000" algn="tl">
                    <a:srgbClr val="C0C0C0"/>
                  </a:outerShdw>
                </a:effectLst>
              </a:rPr>
            </a:br>
            <a:endParaRPr lang="en-US" sz="4000" b="1" i="1">
              <a:effectLst>
                <a:outerShdw blurRad="38100" dist="38100" dir="2700000" algn="tl">
                  <a:srgbClr val="C0C0C0"/>
                </a:outerShdw>
              </a:effectLst>
            </a:endParaRPr>
          </a:p>
        </p:txBody>
      </p:sp>
      <p:sp>
        <p:nvSpPr>
          <p:cNvPr id="404483" name="Rectangle 3"/>
          <p:cNvSpPr>
            <a:spLocks noGrp="1" noChangeArrowheads="1"/>
          </p:cNvSpPr>
          <p:nvPr>
            <p:ph type="body" idx="4294967295"/>
          </p:nvPr>
        </p:nvSpPr>
        <p:spPr>
          <a:xfrm>
            <a:off x="1981200" y="1600200"/>
            <a:ext cx="8305800" cy="5257800"/>
          </a:xfrm>
        </p:spPr>
        <p:txBody>
          <a:bodyPr/>
          <a:lstStyle/>
          <a:p>
            <a:pPr>
              <a:buFontTx/>
              <a:buNone/>
            </a:pPr>
            <a:r>
              <a:rPr lang="en-US" altLang="en-US" sz="2400" i="1"/>
              <a:t>Low  density planting</a:t>
            </a:r>
            <a:r>
              <a:rPr lang="ar-SA" altLang="en-US" i="1" smtClean="0"/>
              <a:t>           </a:t>
            </a:r>
            <a:r>
              <a:rPr lang="en-US" altLang="en-US" i="1" smtClean="0"/>
              <a:t>       </a:t>
            </a:r>
          </a:p>
        </p:txBody>
      </p:sp>
      <p:pic>
        <p:nvPicPr>
          <p:cNvPr id="404484" name="Picture 4" descr="Rstkden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438400"/>
            <a:ext cx="36576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4485" name="Picture 5" descr="Rstkden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2286000"/>
            <a:ext cx="25527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4486" name="Picture 6" descr="Rstkden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5562601"/>
            <a:ext cx="4724400" cy="116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4487" name="Text Box 7"/>
          <p:cNvSpPr txBox="1">
            <a:spLocks noChangeArrowheads="1"/>
          </p:cNvSpPr>
          <p:nvPr/>
        </p:nvSpPr>
        <p:spPr bwMode="auto">
          <a:xfrm>
            <a:off x="6400800" y="1676400"/>
            <a:ext cx="3352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fontAlgn="base" hangingPunct="0">
              <a:spcBef>
                <a:spcPct val="50000"/>
              </a:spcBef>
              <a:spcAft>
                <a:spcPct val="0"/>
              </a:spcAft>
            </a:pPr>
            <a:r>
              <a:rPr lang="en-US" altLang="en-US" sz="2400">
                <a:solidFill>
                  <a:srgbClr val="000000"/>
                </a:solidFill>
                <a:latin typeface="Times New Roman" panose="02020603050405020304" pitchFamily="18" charset="0"/>
                <a:cs typeface="Times New Roman" panose="02020603050405020304" pitchFamily="18" charset="0"/>
              </a:rPr>
              <a:t>High  density planting</a:t>
            </a:r>
            <a:endParaRPr lang="en-US" altLang="en-US" sz="280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3008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2"/>
          <p:cNvSpPr>
            <a:spLocks noGrp="1" noChangeArrowheads="1"/>
          </p:cNvSpPr>
          <p:nvPr>
            <p:ph type="title" idx="4294967295"/>
          </p:nvPr>
        </p:nvSpPr>
        <p:spPr/>
        <p:txBody>
          <a:bodyPr/>
          <a:lstStyle/>
          <a:p>
            <a:pPr>
              <a:defRPr/>
            </a:pPr>
            <a:r>
              <a:rPr lang="en-US" b="1" i="1" smtClean="0">
                <a:effectLst>
                  <a:outerShdw blurRad="38100" dist="38100" dir="2700000" algn="tl">
                    <a:srgbClr val="C0C0C0"/>
                  </a:outerShdw>
                </a:effectLst>
              </a:rPr>
              <a:t>Anchorage: </a:t>
            </a:r>
            <a:r>
              <a:rPr lang="en-US" sz="3600" b="1" i="1">
                <a:effectLst>
                  <a:outerShdw blurRad="38100" dist="38100" dir="2700000" algn="tl">
                    <a:srgbClr val="C0C0C0"/>
                  </a:outerShdw>
                </a:effectLst>
              </a:rPr>
              <a:t>Environmental Effects</a:t>
            </a:r>
            <a:br>
              <a:rPr lang="en-US" sz="3600" b="1" i="1">
                <a:effectLst>
                  <a:outerShdw blurRad="38100" dist="38100" dir="2700000" algn="tl">
                    <a:srgbClr val="C0C0C0"/>
                  </a:outerShdw>
                </a:effectLst>
              </a:rPr>
            </a:br>
            <a:endParaRPr lang="en-US" sz="3600" b="1" i="1">
              <a:effectLst>
                <a:outerShdw blurRad="38100" dist="38100" dir="2700000" algn="tl">
                  <a:srgbClr val="C0C0C0"/>
                </a:outerShdw>
              </a:effectLst>
            </a:endParaRPr>
          </a:p>
        </p:txBody>
      </p:sp>
      <p:pic>
        <p:nvPicPr>
          <p:cNvPr id="405507" name="Picture 9" descr="RSTKWLOG"/>
          <p:cNvPicPr>
            <a:picLocks noGrp="1" noChangeAspect="1" noChangeArrowheads="1"/>
          </p:cNvPicPr>
          <p:nvPr>
            <p:ph type="body" sz="half" idx="4294967295"/>
          </p:nvPr>
        </p:nvPicPr>
        <p:blipFill>
          <a:blip r:embed="rId2">
            <a:extLst>
              <a:ext uri="{28A0092B-C50C-407E-A947-70E740481C1C}">
                <a14:useLocalDpi xmlns:a14="http://schemas.microsoft.com/office/drawing/2010/main" val="0"/>
              </a:ext>
            </a:extLst>
          </a:blip>
          <a:srcRect/>
          <a:stretch>
            <a:fillRect/>
          </a:stretch>
        </p:blipFill>
        <p:spPr>
          <a:xfrm>
            <a:off x="6403976" y="1066800"/>
            <a:ext cx="4035425" cy="5791200"/>
          </a:xfrm>
        </p:spPr>
      </p:pic>
      <p:sp>
        <p:nvSpPr>
          <p:cNvPr id="405508" name="Rectangle 10"/>
          <p:cNvSpPr>
            <a:spLocks noGrp="1" noChangeArrowheads="1"/>
          </p:cNvSpPr>
          <p:nvPr>
            <p:ph type="body" sz="half" idx="4294967295"/>
          </p:nvPr>
        </p:nvSpPr>
        <p:spPr>
          <a:xfrm>
            <a:off x="1981200" y="1600201"/>
            <a:ext cx="4038600" cy="4525963"/>
          </a:xfrm>
          <a:noFill/>
        </p:spPr>
        <p:txBody>
          <a:bodyPr/>
          <a:lstStyle/>
          <a:p>
            <a:pPr>
              <a:spcBef>
                <a:spcPct val="50000"/>
              </a:spcBef>
              <a:buFontTx/>
              <a:buNone/>
            </a:pPr>
            <a:r>
              <a:rPr lang="en-US" altLang="en-US" sz="2800" i="1"/>
              <a:t>Sandy  layer</a:t>
            </a:r>
          </a:p>
          <a:p>
            <a:pPr>
              <a:spcBef>
                <a:spcPct val="50000"/>
              </a:spcBef>
              <a:buFontTx/>
              <a:buNone/>
            </a:pPr>
            <a:endParaRPr lang="en-US" altLang="en-US" sz="2800" i="1"/>
          </a:p>
          <a:p>
            <a:pPr>
              <a:spcBef>
                <a:spcPct val="50000"/>
              </a:spcBef>
              <a:buFontTx/>
              <a:buNone/>
            </a:pPr>
            <a:endParaRPr lang="en-US" altLang="en-US" sz="2800" i="1"/>
          </a:p>
        </p:txBody>
      </p:sp>
      <p:sp>
        <p:nvSpPr>
          <p:cNvPr id="405509" name="Text Box 11"/>
          <p:cNvSpPr txBox="1">
            <a:spLocks noChangeArrowheads="1"/>
          </p:cNvSpPr>
          <p:nvPr/>
        </p:nvSpPr>
        <p:spPr bwMode="auto">
          <a:xfrm>
            <a:off x="2057400" y="2971801"/>
            <a:ext cx="28956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fontAlgn="base" hangingPunct="0">
              <a:spcBef>
                <a:spcPct val="50000"/>
              </a:spcBef>
              <a:spcAft>
                <a:spcPct val="0"/>
              </a:spcAft>
            </a:pPr>
            <a:r>
              <a:rPr lang="en-US" altLang="en-US" sz="2400">
                <a:solidFill>
                  <a:srgbClr val="000000"/>
                </a:solidFill>
                <a:latin typeface="Times New Roman" panose="02020603050405020304" pitchFamily="18" charset="0"/>
                <a:cs typeface="Times New Roman" panose="02020603050405020304" pitchFamily="18" charset="0"/>
              </a:rPr>
              <a:t>Hardpan</a:t>
            </a:r>
          </a:p>
          <a:p>
            <a:pPr eaLnBrk="0" fontAlgn="base" hangingPunct="0">
              <a:spcBef>
                <a:spcPct val="50000"/>
              </a:spcBef>
              <a:spcAft>
                <a:spcPct val="0"/>
              </a:spcAft>
            </a:pPr>
            <a:endParaRPr lang="en-US" altLang="en-US" sz="2400">
              <a:solidFill>
                <a:srgbClr val="000000"/>
              </a:solidFill>
              <a:latin typeface="Times New Roman" panose="02020603050405020304" pitchFamily="18" charset="0"/>
              <a:cs typeface="Times New Roman" panose="02020603050405020304" pitchFamily="18" charset="0"/>
            </a:endParaRPr>
          </a:p>
        </p:txBody>
      </p:sp>
      <p:sp>
        <p:nvSpPr>
          <p:cNvPr id="405510" name="Text Box 12"/>
          <p:cNvSpPr txBox="1">
            <a:spLocks noChangeArrowheads="1"/>
          </p:cNvSpPr>
          <p:nvPr/>
        </p:nvSpPr>
        <p:spPr bwMode="auto">
          <a:xfrm>
            <a:off x="1905000" y="45720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fontAlgn="base" hangingPunct="0">
              <a:spcBef>
                <a:spcPct val="50000"/>
              </a:spcBef>
              <a:spcAft>
                <a:spcPct val="0"/>
              </a:spcAft>
            </a:pPr>
            <a:r>
              <a:rPr lang="en-US" altLang="en-US" sz="2400">
                <a:solidFill>
                  <a:srgbClr val="000000"/>
                </a:solidFill>
                <a:latin typeface="Times New Roman" panose="02020603050405020304" pitchFamily="18" charset="0"/>
                <a:cs typeface="Times New Roman" panose="02020603050405020304" pitchFamily="18" charset="0"/>
              </a:rPr>
              <a:t>High water table</a:t>
            </a:r>
            <a:endParaRPr lang="en-US" altLang="en-US" sz="280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3590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Rectangle 2"/>
          <p:cNvSpPr>
            <a:spLocks noGrp="1" noChangeArrowheads="1"/>
          </p:cNvSpPr>
          <p:nvPr>
            <p:ph type="title" idx="4294967295"/>
          </p:nvPr>
        </p:nvSpPr>
        <p:spPr/>
        <p:txBody>
          <a:bodyPr/>
          <a:lstStyle/>
          <a:p>
            <a:r>
              <a:rPr lang="en-US" altLang="en-US" smtClean="0"/>
              <a:t>Horticultural uses of roots</a:t>
            </a:r>
          </a:p>
        </p:txBody>
      </p:sp>
      <p:sp>
        <p:nvSpPr>
          <p:cNvPr id="406531" name="Rectangle 3"/>
          <p:cNvSpPr>
            <a:spLocks noGrp="1" noChangeArrowheads="1"/>
          </p:cNvSpPr>
          <p:nvPr>
            <p:ph type="body" idx="4294967295"/>
          </p:nvPr>
        </p:nvSpPr>
        <p:spPr/>
        <p:txBody>
          <a:bodyPr/>
          <a:lstStyle/>
          <a:p>
            <a:r>
              <a:rPr lang="en-US" altLang="en-US" smtClean="0"/>
              <a:t>Control tree growth and size</a:t>
            </a:r>
          </a:p>
          <a:p>
            <a:r>
              <a:rPr lang="en-US" altLang="en-US" smtClean="0"/>
              <a:t>Promote earlier flowering (precocity).</a:t>
            </a:r>
          </a:p>
          <a:p>
            <a:r>
              <a:rPr lang="en-US" altLang="en-US" smtClean="0"/>
              <a:t>Disease and insects resistance.</a:t>
            </a:r>
          </a:p>
          <a:p>
            <a:r>
              <a:rPr lang="en-US" altLang="en-US" smtClean="0"/>
              <a:t>Adaptation to different soil conditions.</a:t>
            </a:r>
          </a:p>
          <a:p>
            <a:r>
              <a:rPr lang="en-US" altLang="en-US" smtClean="0"/>
              <a:t>Adaptation to different climates.</a:t>
            </a:r>
          </a:p>
          <a:p>
            <a:pPr>
              <a:buFontTx/>
              <a:buNone/>
            </a:pPr>
            <a:endParaRPr lang="en-US" altLang="en-US" smtClean="0"/>
          </a:p>
          <a:p>
            <a:endParaRPr lang="en-US" altLang="en-US" smtClean="0"/>
          </a:p>
          <a:p>
            <a:endParaRPr lang="en-US" altLang="en-US" smtClean="0"/>
          </a:p>
        </p:txBody>
      </p:sp>
    </p:spTree>
    <p:extLst>
      <p:ext uri="{BB962C8B-B14F-4D97-AF65-F5344CB8AC3E}">
        <p14:creationId xmlns:p14="http://schemas.microsoft.com/office/powerpoint/2010/main" val="2301530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Rectangle 2"/>
          <p:cNvSpPr>
            <a:spLocks noGrp="1" noChangeArrowheads="1"/>
          </p:cNvSpPr>
          <p:nvPr>
            <p:ph type="title" idx="4294967295"/>
          </p:nvPr>
        </p:nvSpPr>
        <p:spPr/>
        <p:txBody>
          <a:bodyPr/>
          <a:lstStyle/>
          <a:p>
            <a:endParaRPr lang="ar-SA" altLang="en-US" smtClean="0"/>
          </a:p>
        </p:txBody>
      </p:sp>
      <p:sp>
        <p:nvSpPr>
          <p:cNvPr id="407555" name="Rectangle 3"/>
          <p:cNvSpPr>
            <a:spLocks noGrp="1" noChangeArrowheads="1"/>
          </p:cNvSpPr>
          <p:nvPr>
            <p:ph type="body" idx="4294967295"/>
          </p:nvPr>
        </p:nvSpPr>
        <p:spPr/>
        <p:txBody>
          <a:bodyPr/>
          <a:lstStyle/>
          <a:p>
            <a:pPr marL="609600" indent="-609600">
              <a:lnSpc>
                <a:spcPct val="90000"/>
              </a:lnSpc>
            </a:pPr>
            <a:r>
              <a:rPr lang="en-US" altLang="en-US" dirty="0" smtClean="0"/>
              <a:t>Most fruit and nut crop cultivars are clones and do not reproduce true to-type by seed, so propagation by vegetative methods is necessary</a:t>
            </a:r>
            <a:r>
              <a:rPr lang="ar-SA" altLang="en-US" dirty="0" smtClean="0"/>
              <a:t>.</a:t>
            </a:r>
          </a:p>
          <a:p>
            <a:pPr marL="609600" indent="-609600">
              <a:lnSpc>
                <a:spcPct val="90000"/>
              </a:lnSpc>
            </a:pPr>
            <a:r>
              <a:rPr lang="en-US" altLang="en-US" dirty="0" smtClean="0"/>
              <a:t>Many tree fruit and nut cultivars are propagated by budding or grafting onto rootstocks produced from seedlings, rooted cuttings, layers or </a:t>
            </a:r>
            <a:r>
              <a:rPr lang="en-US" altLang="en-US" dirty="0" err="1" smtClean="0"/>
              <a:t>micropropagated</a:t>
            </a:r>
            <a:r>
              <a:rPr lang="en-US" altLang="en-US" dirty="0" smtClean="0"/>
              <a:t> plants.</a:t>
            </a:r>
            <a:endParaRPr lang="ar-SA" altLang="en-US" dirty="0" smtClean="0"/>
          </a:p>
          <a:p>
            <a:pPr marL="609600" indent="-609600">
              <a:lnSpc>
                <a:spcPct val="90000"/>
              </a:lnSpc>
            </a:pPr>
            <a:endParaRPr lang="en-US" altLang="en-US" dirty="0" smtClean="0"/>
          </a:p>
        </p:txBody>
      </p:sp>
    </p:spTree>
    <p:extLst>
      <p:ext uri="{BB962C8B-B14F-4D97-AF65-F5344CB8AC3E}">
        <p14:creationId xmlns:p14="http://schemas.microsoft.com/office/powerpoint/2010/main" val="3317698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Grp="1" noChangeArrowheads="1"/>
          </p:cNvSpPr>
          <p:nvPr>
            <p:ph type="title" idx="4294967295"/>
          </p:nvPr>
        </p:nvSpPr>
        <p:spPr/>
        <p:txBody>
          <a:bodyPr/>
          <a:lstStyle/>
          <a:p>
            <a:r>
              <a:rPr lang="en-US" altLang="en-US" smtClean="0"/>
              <a:t>Ideal Attributes of root stocks</a:t>
            </a:r>
          </a:p>
        </p:txBody>
      </p:sp>
      <p:sp>
        <p:nvSpPr>
          <p:cNvPr id="408579" name="Rectangle 3"/>
          <p:cNvSpPr>
            <a:spLocks noGrp="1" noChangeArrowheads="1"/>
          </p:cNvSpPr>
          <p:nvPr>
            <p:ph type="body" idx="4294967295"/>
          </p:nvPr>
        </p:nvSpPr>
        <p:spPr/>
        <p:txBody>
          <a:bodyPr/>
          <a:lstStyle/>
          <a:p>
            <a:r>
              <a:rPr lang="en-US" altLang="en-US" sz="2800"/>
              <a:t> Long term graft compatibility.</a:t>
            </a:r>
          </a:p>
          <a:p>
            <a:r>
              <a:rPr lang="en-US" altLang="en-US" sz="2800"/>
              <a:t>Ease of propagation.</a:t>
            </a:r>
          </a:p>
          <a:p>
            <a:r>
              <a:rPr lang="en-US" altLang="en-US" sz="2800"/>
              <a:t>Ability to control scion vigor.</a:t>
            </a:r>
          </a:p>
          <a:p>
            <a:r>
              <a:rPr lang="en-US" altLang="en-US" sz="2800"/>
              <a:t>Ability to promote precocious &amp; abundant cropping.</a:t>
            </a:r>
          </a:p>
          <a:p>
            <a:r>
              <a:rPr lang="en-US" altLang="en-US" sz="2800"/>
              <a:t>Resistance/tolerance to pests &amp; pathogens.</a:t>
            </a:r>
          </a:p>
          <a:p>
            <a:r>
              <a:rPr lang="en-US" altLang="en-US" sz="2800"/>
              <a:t>Resistance/ tolerance to environmental stresses.</a:t>
            </a:r>
          </a:p>
          <a:p>
            <a:r>
              <a:rPr lang="en-US" altLang="en-US" sz="2800"/>
              <a:t>Freedom from suckering.</a:t>
            </a:r>
          </a:p>
          <a:p>
            <a:pPr>
              <a:buFontTx/>
              <a:buNone/>
            </a:pPr>
            <a:endParaRPr lang="en-US" altLang="en-US" sz="2800"/>
          </a:p>
        </p:txBody>
      </p:sp>
    </p:spTree>
    <p:extLst>
      <p:ext uri="{BB962C8B-B14F-4D97-AF65-F5344CB8AC3E}">
        <p14:creationId xmlns:p14="http://schemas.microsoft.com/office/powerpoint/2010/main" val="1845295639"/>
      </p:ext>
    </p:extLst>
  </p:cSld>
  <p:clrMapOvr>
    <a:masterClrMapping/>
  </p:clrMapOvr>
</p:sld>
</file>

<file path=ppt/theme/theme1.xml><?xml version="1.0" encoding="utf-8"?>
<a:theme xmlns:a="http://schemas.openxmlformats.org/drawingml/2006/main" name="green9">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22</TotalTime>
  <Words>1345</Words>
  <Application>Microsoft Office PowerPoint</Application>
  <PresentationFormat>Widescreen</PresentationFormat>
  <Paragraphs>128</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Times New Roman</vt:lpstr>
      <vt:lpstr>green9</vt:lpstr>
      <vt:lpstr>PowerPoint Presentation</vt:lpstr>
      <vt:lpstr>Root System Characteristics</vt:lpstr>
      <vt:lpstr>Anchorage</vt:lpstr>
      <vt:lpstr>Stockton Morello cutting</vt:lpstr>
      <vt:lpstr>Anchorage: Planting Density </vt:lpstr>
      <vt:lpstr>Anchorage: Environmental Effects </vt:lpstr>
      <vt:lpstr>Horticultural uses of roots</vt:lpstr>
      <vt:lpstr>PowerPoint Presentation</vt:lpstr>
      <vt:lpstr>Ideal Attributes of root stocks</vt:lpstr>
      <vt:lpstr>Influence of Rootstock on Scion</vt:lpstr>
      <vt:lpstr>PowerPoint Presentation</vt:lpstr>
      <vt:lpstr>PowerPoint Presentation</vt:lpstr>
      <vt:lpstr>Graft Incompatibility </vt:lpstr>
      <vt:lpstr>Types of Incompatibility </vt:lpstr>
      <vt:lpstr>Causes of incompatibility </vt:lpstr>
      <vt:lpstr>PowerPoint Presentation</vt:lpstr>
      <vt:lpstr>PowerPoint Presentation</vt:lpstr>
      <vt:lpstr>PowerPoint Presentation</vt:lpstr>
      <vt:lpstr>PowerPoint Presentation</vt:lpstr>
      <vt:lpstr>Detection of Incompatible combinations </vt:lpstr>
      <vt:lpstr>PowerPoint Presentation</vt:lpstr>
      <vt:lpstr>Methods to overcome incompatibility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4</cp:revision>
  <dcterms:created xsi:type="dcterms:W3CDTF">2020-11-05T13:21:32Z</dcterms:created>
  <dcterms:modified xsi:type="dcterms:W3CDTF">2020-11-05T13:45:37Z</dcterms:modified>
</cp:coreProperties>
</file>