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621" r:id="rId2"/>
    <p:sldId id="380" r:id="rId3"/>
    <p:sldId id="577" r:id="rId4"/>
    <p:sldId id="579" r:id="rId5"/>
    <p:sldId id="625" r:id="rId6"/>
    <p:sldId id="626" r:id="rId7"/>
    <p:sldId id="581" r:id="rId8"/>
    <p:sldId id="582" r:id="rId9"/>
    <p:sldId id="583" r:id="rId10"/>
    <p:sldId id="584" r:id="rId11"/>
    <p:sldId id="585" r:id="rId12"/>
    <p:sldId id="586" r:id="rId13"/>
    <p:sldId id="620" r:id="rId14"/>
    <p:sldId id="588" r:id="rId15"/>
    <p:sldId id="589" r:id="rId16"/>
    <p:sldId id="590" r:id="rId17"/>
    <p:sldId id="591" r:id="rId18"/>
    <p:sldId id="592" r:id="rId19"/>
    <p:sldId id="593" r:id="rId20"/>
    <p:sldId id="594" r:id="rId21"/>
    <p:sldId id="595"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31"/>
    <a:srgbClr val="006843"/>
    <a:srgbClr val="004568"/>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6" autoAdjust="0"/>
    <p:restoredTop sz="87074" autoAdjust="0"/>
  </p:normalViewPr>
  <p:slideViewPr>
    <p:cSldViewPr>
      <p:cViewPr varScale="1">
        <p:scale>
          <a:sx n="99" d="100"/>
          <a:sy n="99" d="100"/>
        </p:scale>
        <p:origin x="1704" y="78"/>
      </p:cViewPr>
      <p:guideLst>
        <p:guide orient="horz" pos="2160"/>
        <p:guide pos="2880"/>
      </p:guideLst>
    </p:cSldViewPr>
  </p:slideViewPr>
  <p:outlineViewPr>
    <p:cViewPr>
      <p:scale>
        <a:sx n="33" d="100"/>
        <a:sy n="33" d="100"/>
      </p:scale>
      <p:origin x="0" y="-22896"/>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an alhajhamad" userId="4c44ed5e-da05-4483-91d6-fcd8ea87465a" providerId="ADAL" clId="{EFE98B50-F8D0-4217-8180-37F572C83FAF}"/>
    <pc:docChg chg="undo custSel addSld delSld">
      <pc:chgData name="hasan alhajhamad" userId="4c44ed5e-da05-4483-91d6-fcd8ea87465a" providerId="ADAL" clId="{EFE98B50-F8D0-4217-8180-37F572C83FAF}" dt="2024-04-25T08:16:22.532" v="25" actId="47"/>
      <pc:docMkLst>
        <pc:docMk/>
      </pc:docMkLst>
      <pc:sldChg chg="add del">
        <pc:chgData name="hasan alhajhamad" userId="4c44ed5e-da05-4483-91d6-fcd8ea87465a" providerId="ADAL" clId="{EFE98B50-F8D0-4217-8180-37F572C83FAF}" dt="2024-04-25T08:16:22.532" v="25" actId="47"/>
        <pc:sldMkLst>
          <pc:docMk/>
          <pc:sldMk cId="3180446769" sldId="595"/>
        </pc:sldMkLst>
      </pc:sldChg>
      <pc:sldChg chg="del">
        <pc:chgData name="hasan alhajhamad" userId="4c44ed5e-da05-4483-91d6-fcd8ea87465a" providerId="ADAL" clId="{EFE98B50-F8D0-4217-8180-37F572C83FAF}" dt="2024-04-25T08:16:08.415" v="23" actId="47"/>
        <pc:sldMkLst>
          <pc:docMk/>
          <pc:sldMk cId="3660496461" sldId="596"/>
        </pc:sldMkLst>
      </pc:sldChg>
      <pc:sldChg chg="del">
        <pc:chgData name="hasan alhajhamad" userId="4c44ed5e-da05-4483-91d6-fcd8ea87465a" providerId="ADAL" clId="{EFE98B50-F8D0-4217-8180-37F572C83FAF}" dt="2024-04-25T08:16:08.159" v="22" actId="47"/>
        <pc:sldMkLst>
          <pc:docMk/>
          <pc:sldMk cId="2060653539" sldId="597"/>
        </pc:sldMkLst>
      </pc:sldChg>
      <pc:sldChg chg="del">
        <pc:chgData name="hasan alhajhamad" userId="4c44ed5e-da05-4483-91d6-fcd8ea87465a" providerId="ADAL" clId="{EFE98B50-F8D0-4217-8180-37F572C83FAF}" dt="2024-04-25T08:16:07.923" v="21" actId="47"/>
        <pc:sldMkLst>
          <pc:docMk/>
          <pc:sldMk cId="2905074117" sldId="598"/>
        </pc:sldMkLst>
      </pc:sldChg>
      <pc:sldChg chg="del">
        <pc:chgData name="hasan alhajhamad" userId="4c44ed5e-da05-4483-91d6-fcd8ea87465a" providerId="ADAL" clId="{EFE98B50-F8D0-4217-8180-37F572C83FAF}" dt="2024-04-25T08:16:07.717" v="20" actId="47"/>
        <pc:sldMkLst>
          <pc:docMk/>
          <pc:sldMk cId="1211673929" sldId="599"/>
        </pc:sldMkLst>
      </pc:sldChg>
      <pc:sldChg chg="del">
        <pc:chgData name="hasan alhajhamad" userId="4c44ed5e-da05-4483-91d6-fcd8ea87465a" providerId="ADAL" clId="{EFE98B50-F8D0-4217-8180-37F572C83FAF}" dt="2024-04-25T08:16:07.501" v="19" actId="47"/>
        <pc:sldMkLst>
          <pc:docMk/>
          <pc:sldMk cId="1749528190" sldId="600"/>
        </pc:sldMkLst>
      </pc:sldChg>
      <pc:sldChg chg="del">
        <pc:chgData name="hasan alhajhamad" userId="4c44ed5e-da05-4483-91d6-fcd8ea87465a" providerId="ADAL" clId="{EFE98B50-F8D0-4217-8180-37F572C83FAF}" dt="2024-04-25T08:16:07.235" v="18" actId="47"/>
        <pc:sldMkLst>
          <pc:docMk/>
          <pc:sldMk cId="667149207" sldId="601"/>
        </pc:sldMkLst>
      </pc:sldChg>
      <pc:sldChg chg="del">
        <pc:chgData name="hasan alhajhamad" userId="4c44ed5e-da05-4483-91d6-fcd8ea87465a" providerId="ADAL" clId="{EFE98B50-F8D0-4217-8180-37F572C83FAF}" dt="2024-04-25T08:16:06.578" v="17" actId="47"/>
        <pc:sldMkLst>
          <pc:docMk/>
          <pc:sldMk cId="626369394" sldId="602"/>
        </pc:sldMkLst>
      </pc:sldChg>
      <pc:sldChg chg="del">
        <pc:chgData name="hasan alhajhamad" userId="4c44ed5e-da05-4483-91d6-fcd8ea87465a" providerId="ADAL" clId="{EFE98B50-F8D0-4217-8180-37F572C83FAF}" dt="2024-04-25T08:16:04.714" v="16" actId="47"/>
        <pc:sldMkLst>
          <pc:docMk/>
          <pc:sldMk cId="516570321" sldId="603"/>
        </pc:sldMkLst>
      </pc:sldChg>
      <pc:sldChg chg="del">
        <pc:chgData name="hasan alhajhamad" userId="4c44ed5e-da05-4483-91d6-fcd8ea87465a" providerId="ADAL" clId="{EFE98B50-F8D0-4217-8180-37F572C83FAF}" dt="2024-04-25T08:16:00.956" v="15" actId="47"/>
        <pc:sldMkLst>
          <pc:docMk/>
          <pc:sldMk cId="2347335163" sldId="604"/>
        </pc:sldMkLst>
      </pc:sldChg>
      <pc:sldChg chg="del">
        <pc:chgData name="hasan alhajhamad" userId="4c44ed5e-da05-4483-91d6-fcd8ea87465a" providerId="ADAL" clId="{EFE98B50-F8D0-4217-8180-37F572C83FAF}" dt="2024-04-25T08:15:59.969" v="14" actId="47"/>
        <pc:sldMkLst>
          <pc:docMk/>
          <pc:sldMk cId="868211289" sldId="605"/>
        </pc:sldMkLst>
      </pc:sldChg>
      <pc:sldChg chg="del">
        <pc:chgData name="hasan alhajhamad" userId="4c44ed5e-da05-4483-91d6-fcd8ea87465a" providerId="ADAL" clId="{EFE98B50-F8D0-4217-8180-37F572C83FAF}" dt="2024-04-25T08:15:58.114" v="12" actId="47"/>
        <pc:sldMkLst>
          <pc:docMk/>
          <pc:sldMk cId="663841057" sldId="606"/>
        </pc:sldMkLst>
      </pc:sldChg>
      <pc:sldChg chg="del">
        <pc:chgData name="hasan alhajhamad" userId="4c44ed5e-da05-4483-91d6-fcd8ea87465a" providerId="ADAL" clId="{EFE98B50-F8D0-4217-8180-37F572C83FAF}" dt="2024-04-25T08:15:57.067" v="10" actId="47"/>
        <pc:sldMkLst>
          <pc:docMk/>
          <pc:sldMk cId="991279592" sldId="607"/>
        </pc:sldMkLst>
      </pc:sldChg>
      <pc:sldChg chg="del">
        <pc:chgData name="hasan alhajhamad" userId="4c44ed5e-da05-4483-91d6-fcd8ea87465a" providerId="ADAL" clId="{EFE98B50-F8D0-4217-8180-37F572C83FAF}" dt="2024-04-25T08:15:54.857" v="9" actId="47"/>
        <pc:sldMkLst>
          <pc:docMk/>
          <pc:sldMk cId="4177954068" sldId="608"/>
        </pc:sldMkLst>
      </pc:sldChg>
      <pc:sldChg chg="del">
        <pc:chgData name="hasan alhajhamad" userId="4c44ed5e-da05-4483-91d6-fcd8ea87465a" providerId="ADAL" clId="{EFE98B50-F8D0-4217-8180-37F572C83FAF}" dt="2024-04-25T08:15:54.278" v="8" actId="47"/>
        <pc:sldMkLst>
          <pc:docMk/>
          <pc:sldMk cId="866256103" sldId="609"/>
        </pc:sldMkLst>
      </pc:sldChg>
      <pc:sldChg chg="del">
        <pc:chgData name="hasan alhajhamad" userId="4c44ed5e-da05-4483-91d6-fcd8ea87465a" providerId="ADAL" clId="{EFE98B50-F8D0-4217-8180-37F572C83FAF}" dt="2024-04-25T08:15:52.348" v="7" actId="47"/>
        <pc:sldMkLst>
          <pc:docMk/>
          <pc:sldMk cId="2490251789" sldId="610"/>
        </pc:sldMkLst>
      </pc:sldChg>
      <pc:sldChg chg="del">
        <pc:chgData name="hasan alhajhamad" userId="4c44ed5e-da05-4483-91d6-fcd8ea87465a" providerId="ADAL" clId="{EFE98B50-F8D0-4217-8180-37F572C83FAF}" dt="2024-04-25T08:15:52.012" v="6" actId="47"/>
        <pc:sldMkLst>
          <pc:docMk/>
          <pc:sldMk cId="546251609" sldId="611"/>
        </pc:sldMkLst>
      </pc:sldChg>
      <pc:sldChg chg="del">
        <pc:chgData name="hasan alhajhamad" userId="4c44ed5e-da05-4483-91d6-fcd8ea87465a" providerId="ADAL" clId="{EFE98B50-F8D0-4217-8180-37F572C83FAF}" dt="2024-04-25T08:15:50.359" v="5" actId="47"/>
        <pc:sldMkLst>
          <pc:docMk/>
          <pc:sldMk cId="2234790028" sldId="612"/>
        </pc:sldMkLst>
      </pc:sldChg>
      <pc:sldChg chg="del">
        <pc:chgData name="hasan alhajhamad" userId="4c44ed5e-da05-4483-91d6-fcd8ea87465a" providerId="ADAL" clId="{EFE98B50-F8D0-4217-8180-37F572C83FAF}" dt="2024-04-25T08:15:50.090" v="4" actId="47"/>
        <pc:sldMkLst>
          <pc:docMk/>
          <pc:sldMk cId="2722647333" sldId="613"/>
        </pc:sldMkLst>
      </pc:sldChg>
      <pc:sldChg chg="del">
        <pc:chgData name="hasan alhajhamad" userId="4c44ed5e-da05-4483-91d6-fcd8ea87465a" providerId="ADAL" clId="{EFE98B50-F8D0-4217-8180-37F572C83FAF}" dt="2024-04-25T08:15:48.871" v="3" actId="47"/>
        <pc:sldMkLst>
          <pc:docMk/>
          <pc:sldMk cId="2979116268" sldId="614"/>
        </pc:sldMkLst>
      </pc:sldChg>
      <pc:sldChg chg="del">
        <pc:chgData name="hasan alhajhamad" userId="4c44ed5e-da05-4483-91d6-fcd8ea87465a" providerId="ADAL" clId="{EFE98B50-F8D0-4217-8180-37F572C83FAF}" dt="2024-04-25T08:15:48.135" v="2" actId="47"/>
        <pc:sldMkLst>
          <pc:docMk/>
          <pc:sldMk cId="3070386931" sldId="615"/>
        </pc:sldMkLst>
      </pc:sldChg>
      <pc:sldChg chg="del">
        <pc:chgData name="hasan alhajhamad" userId="4c44ed5e-da05-4483-91d6-fcd8ea87465a" providerId="ADAL" clId="{EFE98B50-F8D0-4217-8180-37F572C83FAF}" dt="2024-04-25T08:15:47.782" v="1" actId="47"/>
        <pc:sldMkLst>
          <pc:docMk/>
          <pc:sldMk cId="327585498" sldId="616"/>
        </pc:sldMkLst>
      </pc:sldChg>
      <pc:sldChg chg="del">
        <pc:chgData name="hasan alhajhamad" userId="4c44ed5e-da05-4483-91d6-fcd8ea87465a" providerId="ADAL" clId="{EFE98B50-F8D0-4217-8180-37F572C83FAF}" dt="2024-04-25T08:15:57.597" v="11" actId="47"/>
        <pc:sldMkLst>
          <pc:docMk/>
          <pc:sldMk cId="501538521" sldId="619"/>
        </pc:sldMkLst>
      </pc:sldChg>
      <pc:sldChg chg="del">
        <pc:chgData name="hasan alhajhamad" userId="4c44ed5e-da05-4483-91d6-fcd8ea87465a" providerId="ADAL" clId="{EFE98B50-F8D0-4217-8180-37F572C83FAF}" dt="2024-04-25T08:15:46.957" v="0" actId="47"/>
        <pc:sldMkLst>
          <pc:docMk/>
          <pc:sldMk cId="3025167098" sldId="623"/>
        </pc:sldMkLst>
      </pc:sldChg>
      <pc:sldChg chg="del">
        <pc:chgData name="hasan alhajhamad" userId="4c44ed5e-da05-4483-91d6-fcd8ea87465a" providerId="ADAL" clId="{EFE98B50-F8D0-4217-8180-37F572C83FAF}" dt="2024-04-25T08:15:58.836" v="13" actId="47"/>
        <pc:sldMkLst>
          <pc:docMk/>
          <pc:sldMk cId="4203628577" sldId="6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4246795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ndara" panose="020E0502030303020204" pitchFamily="34" charset="0"/>
                <a:ea typeface="+mn-ea"/>
                <a:cs typeface="+mn-cs"/>
              </a:rPr>
              <a:t>If you’ve chosen the direct approach to convey bad news, use the introductory paragraph of your message to share that information. To avoid being overly blunt, you can open with a neutral or positive statement that establishes common ground with the reader, then transition into the news. If necessary, remind the reader why you’re writing.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38029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kern="1200" dirty="0">
                <a:solidFill>
                  <a:schemeClr val="tx1"/>
                </a:solidFill>
              </a:rPr>
              <a:t>In most cases, follow the direct opening with an explanation of why the news is negative. The extent of your explanation depends on the nature of the news and your relationship with the reader. However, you will encounter some situations in which explaining negative news is neither appropriate nor helpful, such as when the reasons are confidential, excessively complicated, or irrelevant to the reader. </a:t>
            </a:r>
          </a:p>
          <a:p>
            <a:pPr hangingPunct="0"/>
            <a:r>
              <a:rPr lang="en-US" kern="1200" dirty="0">
                <a:solidFill>
                  <a:schemeClr val="tx1"/>
                </a:solidFill>
              </a:rPr>
              <a:t>Should you apologize when delivering bad news? Some experts have advised that a company should never apologize, even when it knows it has made a mistake; the apology might be taken as a confession of guilt that could be used against the company in a lawsuit. However, judges, juries, and plaintiffs tend to be more forgiving of companies that express sympathy for wronged parties; an apology can also help repair a company’s reputation.</a:t>
            </a:r>
          </a:p>
          <a:p>
            <a:pPr hangingPunct="0"/>
            <a:r>
              <a:rPr lang="en-US" kern="1200" dirty="0">
                <a:solidFill>
                  <a:schemeClr val="tx1"/>
                </a:solidFill>
              </a:rPr>
              <a:t>The best general advice in the event of a serious mistake or accident is to immediately and sincerely express sympathy and offer help if appropriate, without admitting guilt; then seek the advice of your company’s lawyers before elaborating.</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993906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After you’ve explained the negative news, close the message in a way that respects the impact the negative news is likely to have on the recipient. If appropriate, consider offering your readers an alternative solution if you can, and if doing so is a good use of your time. Look for opportunities to include positive statements, but avoid creating false hopes. Ending on a false positive can leave readers feeling “disrespected, disregarded, or deceived.”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69386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rPr>
              <a:t>The indirect approach helps readers prepare for the bad news by outlining the reasons for the situation before presenting the bad news itself. However, the indirect approach is not meant to obscure bad news, delay it, or limit your responsibility. The purpose of this approach is to ease the impact</a:t>
            </a:r>
            <a:r>
              <a:rPr lang="en-US" sz="1200" kern="1200" baseline="0" dirty="0">
                <a:solidFill>
                  <a:schemeClr val="tx1"/>
                </a:solidFill>
              </a:rPr>
              <a:t> of the bad news </a:t>
            </a:r>
            <a:r>
              <a:rPr lang="en-US" sz="1200" kern="1200" dirty="0">
                <a:solidFill>
                  <a:schemeClr val="tx1"/>
                </a:solidFill>
              </a:rPr>
              <a:t>and help readers accept it. When done poorly, the indirect approach can be disrespectful and even unethical. When done well, it is a good example of “you-oriented” communication crafted with attention to both ethics and etiquette.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116214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ndara" panose="020E0502030303020204" pitchFamily="34" charset="0"/>
                <a:ea typeface="+mn-ea"/>
                <a:cs typeface="+mn-cs"/>
              </a:rPr>
              <a:t>Messages using the indirect approach open with a </a:t>
            </a:r>
            <a:r>
              <a:rPr lang="en-US" sz="1200" b="1" kern="1200" dirty="0">
                <a:solidFill>
                  <a:schemeClr val="tx1"/>
                </a:solidFill>
                <a:effectLst/>
                <a:latin typeface="Candara" panose="020E0502030303020204" pitchFamily="34" charset="0"/>
                <a:ea typeface="+mn-ea"/>
                <a:cs typeface="+mn-cs"/>
              </a:rPr>
              <a:t>buffer</a:t>
            </a:r>
            <a:r>
              <a:rPr lang="en-US" dirty="0"/>
              <a:t>—a </a:t>
            </a:r>
            <a:r>
              <a:rPr lang="en-US" sz="1200" kern="1200" dirty="0">
                <a:solidFill>
                  <a:schemeClr val="tx1"/>
                </a:solidFill>
                <a:effectLst/>
                <a:latin typeface="Candara" panose="020E0502030303020204" pitchFamily="34" charset="0"/>
                <a:ea typeface="+mn-ea"/>
                <a:cs typeface="+mn-cs"/>
              </a:rPr>
              <a:t>neutral, noncontroversial statement that establishes</a:t>
            </a:r>
            <a:r>
              <a:rPr lang="en-US" sz="1200" kern="1200" baseline="0" dirty="0">
                <a:solidFill>
                  <a:schemeClr val="tx1"/>
                </a:solidFill>
                <a:effectLst/>
                <a:latin typeface="Candara" panose="020E0502030303020204" pitchFamily="34" charset="0"/>
                <a:ea typeface="+mn-ea"/>
                <a:cs typeface="+mn-cs"/>
              </a:rPr>
              <a:t> common ground with the reader</a:t>
            </a:r>
            <a:r>
              <a:rPr lang="en-US" sz="1200" kern="1200" dirty="0">
                <a:solidFill>
                  <a:schemeClr val="tx1"/>
                </a:solidFill>
                <a:effectLst/>
                <a:latin typeface="Candara" panose="020E0502030303020204" pitchFamily="34" charset="0"/>
                <a:ea typeface="+mn-ea"/>
                <a:cs typeface="+mn-cs"/>
              </a:rPr>
              <a:t>. Depending on the circumstances, a good buffer can express your appreciation for being considered, assure the reader of your attention to the request, indicate your understanding of the reader’s needs, introduce the general subject matter, or simply establish common ground with your readers. </a:t>
            </a:r>
          </a:p>
          <a:p>
            <a:r>
              <a:rPr lang="en-US" sz="1200" kern="1200" dirty="0">
                <a:solidFill>
                  <a:schemeClr val="tx1"/>
                </a:solidFill>
                <a:effectLst/>
                <a:latin typeface="Candara" panose="020E0502030303020204" pitchFamily="34" charset="0"/>
                <a:ea typeface="+mn-ea"/>
                <a:cs typeface="+mn-cs"/>
              </a:rPr>
              <a:t>A good buffer is</a:t>
            </a:r>
            <a:r>
              <a:rPr lang="en-US" sz="1200" kern="1200" baseline="0" dirty="0">
                <a:solidFill>
                  <a:schemeClr val="tx1"/>
                </a:solidFill>
                <a:effectLst/>
                <a:latin typeface="Candara" panose="020E0502030303020204" pitchFamily="34" charset="0"/>
                <a:ea typeface="+mn-ea"/>
                <a:cs typeface="+mn-cs"/>
              </a:rPr>
              <a:t> </a:t>
            </a:r>
            <a:r>
              <a:rPr lang="en-US" sz="1200" kern="1200" dirty="0">
                <a:solidFill>
                  <a:schemeClr val="tx1"/>
                </a:solidFill>
                <a:effectLst/>
                <a:latin typeface="Candara" panose="020E0502030303020204" pitchFamily="34" charset="0"/>
                <a:ea typeface="+mn-ea"/>
                <a:cs typeface="+mn-cs"/>
              </a:rPr>
              <a:t>relevant and sincere. In contrast, a poorly written buffer might trivialize the reader’s concerns, divert attention from the problem with insincere flattery or irrelevant material, or mislead the reader into thinking your message actually contains good news.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132007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ideal explanation section leads readers to your conclusion before you come right out and say it. The reader has followed your line of reasoning and is ready for the answer. By giving your</a:t>
            </a:r>
            <a:r>
              <a:rPr lang="en-US" baseline="0" dirty="0"/>
              <a:t> reasons effectively, you help </a:t>
            </a:r>
            <a:r>
              <a:rPr lang="en-US" i="1" baseline="0" dirty="0"/>
              <a:t>maintain focus </a:t>
            </a:r>
            <a:r>
              <a:rPr lang="en-US" baseline="0" dirty="0"/>
              <a:t>on the issues at hand and </a:t>
            </a:r>
            <a:r>
              <a:rPr lang="en-US" i="1" baseline="0" dirty="0"/>
              <a:t>defuse emotions </a:t>
            </a:r>
            <a:r>
              <a:rPr lang="en-US" baseline="0" dirty="0"/>
              <a:t>that always accompany bad news. </a:t>
            </a:r>
            <a:r>
              <a:rPr lang="en-US" kern="1200" dirty="0">
                <a:solidFill>
                  <a:schemeClr val="tx1"/>
                </a:solidFill>
              </a:rPr>
              <a:t>An effective way to do this is to start with positive or neutral points and move through progressively negative points. Provide enough detail for the audience to understand your reasons, but be concise. </a:t>
            </a:r>
          </a:p>
          <a:p>
            <a:r>
              <a:rPr lang="en-US" kern="1200" dirty="0">
                <a:solidFill>
                  <a:schemeClr val="tx1"/>
                </a:solidFill>
              </a:rPr>
              <a:t>Avoid hiding behind company policy to</a:t>
            </a:r>
            <a:r>
              <a:rPr lang="en-US" kern="1200" baseline="0" dirty="0">
                <a:solidFill>
                  <a:schemeClr val="tx1"/>
                </a:solidFill>
              </a:rPr>
              <a:t> cushion your bad news. Skilled and sympathetic communicators explain company policy so that the audience can try to meet the requirements at a later time. </a:t>
            </a:r>
            <a:endParaRPr lang="en-US" kern="1200" dirty="0">
              <a:solidFill>
                <a:schemeClr val="tx1"/>
              </a:solidFill>
            </a:endParaRPr>
          </a:p>
          <a:p>
            <a:r>
              <a:rPr lang="en-US" kern="1200" dirty="0">
                <a:solidFill>
                  <a:schemeClr val="tx1"/>
                </a:solidFill>
              </a:rPr>
              <a:t>If</a:t>
            </a:r>
            <a:r>
              <a:rPr lang="en-US" kern="1200" baseline="0" dirty="0">
                <a:solidFill>
                  <a:schemeClr val="tx1"/>
                </a:solidFill>
              </a:rPr>
              <a:t> </a:t>
            </a:r>
            <a:r>
              <a:rPr lang="en-US" kern="1200" dirty="0">
                <a:solidFill>
                  <a:schemeClr val="tx1"/>
                </a:solidFill>
              </a:rPr>
              <a:t>you’ve done a good job of laying out your reasoning, then you’ve done everything you can to prepare the reader for the main idea, which is the negative news itself.</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956203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ja-JP" dirty="0"/>
              <a:t>Three techniques are especially useful for saying "no" as clearly and as kindly as possible. </a:t>
            </a:r>
          </a:p>
          <a:p>
            <a:pPr>
              <a:lnSpc>
                <a:spcPct val="90000"/>
              </a:lnSpc>
            </a:pPr>
            <a:r>
              <a:rPr lang="en-US" altLang="ja-JP" dirty="0"/>
              <a:t>First, deemphasize the bad news:</a:t>
            </a:r>
          </a:p>
          <a:p>
            <a:pPr marL="171450" indent="-171450">
              <a:lnSpc>
                <a:spcPct val="90000"/>
              </a:lnSpc>
              <a:buFont typeface="Arial" panose="020B0604020202020204" pitchFamily="34" charset="0"/>
              <a:buChar char="•"/>
            </a:pPr>
            <a:r>
              <a:rPr lang="en-US" altLang="ja-JP" dirty="0"/>
              <a:t>Minimize the space and time devoted to the bad news.</a:t>
            </a:r>
          </a:p>
          <a:p>
            <a:pPr marL="171450" indent="-171450">
              <a:lnSpc>
                <a:spcPct val="90000"/>
              </a:lnSpc>
              <a:buFont typeface="Arial" panose="020B0604020202020204" pitchFamily="34" charset="0"/>
              <a:buChar char="•"/>
            </a:pPr>
            <a:r>
              <a:rPr lang="en-US" altLang="ja-JP" dirty="0"/>
              <a:t>Subordinate the bad news within a complex or compound sentence.</a:t>
            </a:r>
          </a:p>
          <a:p>
            <a:pPr marL="171450" indent="-171450">
              <a:lnSpc>
                <a:spcPct val="90000"/>
              </a:lnSpc>
              <a:buFont typeface="Arial" panose="020B0604020202020204" pitchFamily="34" charset="0"/>
              <a:buChar char="•"/>
            </a:pPr>
            <a:r>
              <a:rPr lang="en-US" altLang="ja-JP" dirty="0"/>
              <a:t>Embed the bad news in the middle of a paragraph or use parenthetical expressions.</a:t>
            </a:r>
          </a:p>
          <a:p>
            <a:pPr>
              <a:lnSpc>
                <a:spcPct val="90000"/>
              </a:lnSpc>
            </a:pPr>
            <a:r>
              <a:rPr lang="en-US" altLang="ja-JP" dirty="0"/>
              <a:t>However, keep in mind that it's possible to abuse deemphasis. State the bad news clearly; then transition to any positive news that might balance the story.</a:t>
            </a:r>
          </a:p>
          <a:p>
            <a:pPr>
              <a:lnSpc>
                <a:spcPct val="90000"/>
              </a:lnSpc>
            </a:pPr>
            <a:r>
              <a:rPr lang="en-US" altLang="ja-JP" dirty="0"/>
              <a:t>Second, use a conditional statement (</a:t>
            </a:r>
            <a:r>
              <a:rPr lang="en-US" altLang="ja-JP" i="1" dirty="0"/>
              <a:t>if</a:t>
            </a:r>
            <a:r>
              <a:rPr lang="en-US" altLang="ja-JP" dirty="0"/>
              <a:t> or </a:t>
            </a:r>
            <a:r>
              <a:rPr lang="en-US" altLang="ja-JP" i="1" dirty="0"/>
              <a:t>when</a:t>
            </a:r>
            <a:r>
              <a:rPr lang="en-US" altLang="ja-JP" dirty="0"/>
              <a:t>) to imply that the audience could have received, or might someday receive, a favorable answer (“When you have more managerial experience, you are welcome to reapply”). Such a statement could motivate applicants to improve their qualifications.</a:t>
            </a:r>
          </a:p>
          <a:p>
            <a:pPr>
              <a:lnSpc>
                <a:spcPct val="90000"/>
              </a:lnSpc>
            </a:pPr>
            <a:r>
              <a:rPr lang="en-US" altLang="ja-JP" dirty="0"/>
              <a:t>Third, emphasize what you can do or have done, rather than what you cannot do. By focusing on the positive and implying the bad news, you can make the impact less personal and soften the blow.</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672071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conclusion is your opportunity to emphasize your respect for your audience, even though you’ve just delivered unpleasant news. A positive close builds goodwill, offers suggestions for action, provides a look toward the future, and is sincere. </a:t>
            </a:r>
          </a:p>
          <a:p>
            <a:r>
              <a:rPr lang="en-US" dirty="0"/>
              <a:t>Whatever type of conclusion you use, follow these guidelines:</a:t>
            </a:r>
          </a:p>
          <a:p>
            <a:r>
              <a:rPr lang="en-US" b="1" kern="1200" dirty="0">
                <a:solidFill>
                  <a:schemeClr val="tx1"/>
                </a:solidFill>
              </a:rPr>
              <a:t>Avoid an uncertain conclusion. </a:t>
            </a:r>
            <a:r>
              <a:rPr lang="en-US" kern="1200" dirty="0">
                <a:solidFill>
                  <a:schemeClr val="tx1"/>
                </a:solidFill>
              </a:rPr>
              <a:t>If the situation or decision is final, avoid statements, such as “I trust our decision is satisfactory,” which can imply that the matter is open to discussion or negotiation.</a:t>
            </a:r>
          </a:p>
          <a:p>
            <a:r>
              <a:rPr lang="en-US" b="1" kern="1200" dirty="0">
                <a:solidFill>
                  <a:schemeClr val="tx1"/>
                </a:solidFill>
              </a:rPr>
              <a:t>Limit future correspondence. </a:t>
            </a:r>
            <a:r>
              <a:rPr lang="en-US" kern="1200" dirty="0">
                <a:solidFill>
                  <a:schemeClr val="tx1"/>
                </a:solidFill>
              </a:rPr>
              <a:t>Encourage additional communication only if you’re willing to discuss your decision further. </a:t>
            </a:r>
          </a:p>
          <a:p>
            <a:r>
              <a:rPr lang="en-US" b="1" kern="1200" dirty="0">
                <a:solidFill>
                  <a:schemeClr val="tx1"/>
                </a:solidFill>
              </a:rPr>
              <a:t>Express optimism, if appropriate. </a:t>
            </a:r>
            <a:r>
              <a:rPr lang="en-US" kern="1200" dirty="0">
                <a:solidFill>
                  <a:schemeClr val="tx1"/>
                </a:solidFill>
              </a:rPr>
              <a:t>If the situation might improve in the future, share that with your readers, if it’s relevant. </a:t>
            </a:r>
          </a:p>
          <a:p>
            <a:r>
              <a:rPr lang="en-US" b="1" kern="1200" dirty="0">
                <a:solidFill>
                  <a:schemeClr val="tx1"/>
                </a:solidFill>
              </a:rPr>
              <a:t>Be sincere. </a:t>
            </a:r>
            <a:r>
              <a:rPr lang="en-US" kern="1200" dirty="0">
                <a:solidFill>
                  <a:schemeClr val="tx1"/>
                </a:solidFill>
              </a:rPr>
              <a:t>Steer clear of clichés that are insincere in view of the bad news. If you can’t help, don’t say, “If we can be of any help, please contact us.”</a:t>
            </a:r>
          </a:p>
          <a:p>
            <a:r>
              <a:rPr lang="en-US" kern="1200" dirty="0">
                <a:solidFill>
                  <a:schemeClr val="tx1"/>
                </a:solidFill>
              </a:rPr>
              <a:t>Keep in mind that the close is the last thing audience members have to remember you by. Even though they’re disappointed, leave them with the impression that they were treated with respect.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41871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Delivering negative information is rarely easy and never enjoyable, but with some helpful guidelines, you can craft messages that minimize negative reactions. Whenever you deliver negative news, you have five main goals: </a:t>
            </a:r>
          </a:p>
          <a:p>
            <a:pPr marL="228600" indent="-228600">
              <a:buFont typeface="+mj-lt"/>
              <a:buAutoNum type="arabicPeriod"/>
            </a:pPr>
            <a:r>
              <a:rPr lang="en-US" kern="1200" dirty="0">
                <a:solidFill>
                  <a:schemeClr val="tx1"/>
                </a:solidFill>
              </a:rPr>
              <a:t>To convey the bad news</a:t>
            </a:r>
          </a:p>
          <a:p>
            <a:pPr marL="228600" indent="-228600">
              <a:buFont typeface="+mj-lt"/>
              <a:buAutoNum type="arabicPeriod"/>
            </a:pPr>
            <a:r>
              <a:rPr lang="en-US" kern="1200" dirty="0">
                <a:solidFill>
                  <a:schemeClr val="tx1"/>
                </a:solidFill>
              </a:rPr>
              <a:t>To gain acceptance for it</a:t>
            </a:r>
          </a:p>
          <a:p>
            <a:pPr marL="228600" indent="-228600">
              <a:buFont typeface="+mj-lt"/>
              <a:buAutoNum type="arabicPeriod"/>
            </a:pPr>
            <a:r>
              <a:rPr lang="en-US" kern="1200" dirty="0">
                <a:solidFill>
                  <a:schemeClr val="tx1"/>
                </a:solidFill>
              </a:rPr>
              <a:t>To maintain as much goodwill as possible with your audience</a:t>
            </a:r>
          </a:p>
          <a:p>
            <a:pPr marL="228600" indent="-228600">
              <a:buFont typeface="+mj-lt"/>
              <a:buAutoNum type="arabicPeriod"/>
            </a:pPr>
            <a:r>
              <a:rPr lang="en-US" kern="1200" dirty="0">
                <a:solidFill>
                  <a:schemeClr val="tx1"/>
                </a:solidFill>
              </a:rPr>
              <a:t>To maintain a good image for your organization</a:t>
            </a:r>
          </a:p>
          <a:p>
            <a:pPr marL="228600" indent="-228600">
              <a:buFont typeface="+mj-lt"/>
              <a:buAutoNum type="arabicPeriod"/>
            </a:pPr>
            <a:r>
              <a:rPr lang="en-US" kern="1200" dirty="0">
                <a:solidFill>
                  <a:schemeClr val="tx1"/>
                </a:solidFill>
              </a:rPr>
              <a:t>To reduce future correspondence on the matter </a:t>
            </a:r>
          </a:p>
          <a:p>
            <a:r>
              <a:rPr lang="en-US" kern="1200" dirty="0">
                <a:solidFill>
                  <a:schemeClr val="tx1"/>
                </a:solidFill>
              </a:rPr>
              <a:t>Accomplishing all five goals requires careful attention to planning, writing, and completing your message.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707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Depending on the situation, you can have as many as five goals when communicating negative information:</a:t>
            </a:r>
          </a:p>
          <a:p>
            <a:r>
              <a:rPr lang="en-US" kern="1200" dirty="0">
                <a:solidFill>
                  <a:schemeClr val="tx1"/>
                </a:solidFill>
              </a:rPr>
              <a:t>To convey the bad news</a:t>
            </a:r>
          </a:p>
          <a:p>
            <a:r>
              <a:rPr lang="en-US" kern="1200" dirty="0">
                <a:solidFill>
                  <a:schemeClr val="tx1"/>
                </a:solidFill>
              </a:rPr>
              <a:t>To gain acceptance of</a:t>
            </a:r>
            <a:r>
              <a:rPr lang="en-US" kern="1200" baseline="0" dirty="0">
                <a:solidFill>
                  <a:schemeClr val="tx1"/>
                </a:solidFill>
              </a:rPr>
              <a:t> the bad news</a:t>
            </a:r>
          </a:p>
          <a:p>
            <a:r>
              <a:rPr lang="en-US" kern="1200" baseline="0" dirty="0">
                <a:solidFill>
                  <a:schemeClr val="tx1"/>
                </a:solidFill>
              </a:rPr>
              <a:t>To preserve as much of your audience’s goodwill as possible</a:t>
            </a:r>
          </a:p>
          <a:p>
            <a:r>
              <a:rPr lang="en-US" kern="1200" baseline="0" dirty="0">
                <a:solidFill>
                  <a:schemeClr val="tx1"/>
                </a:solidFill>
              </a:rPr>
              <a:t>To maintain (or repair) your reputation or your organization’s reputation</a:t>
            </a:r>
          </a:p>
          <a:p>
            <a:r>
              <a:rPr lang="en-US" kern="1200" baseline="0" dirty="0">
                <a:solidFill>
                  <a:schemeClr val="tx1"/>
                </a:solidFill>
              </a:rPr>
              <a:t>To reduce or eliminate the need for future correspondence on the matter</a:t>
            </a: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53348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When planning negative messages,</a:t>
            </a:r>
            <a:r>
              <a:rPr lang="en-US" kern="1200" baseline="0" dirty="0">
                <a:solidFill>
                  <a:schemeClr val="tx1"/>
                </a:solidFill>
              </a:rPr>
              <a:t> remember </a:t>
            </a:r>
            <a:r>
              <a:rPr lang="en-US" kern="1200" dirty="0">
                <a:solidFill>
                  <a:schemeClr val="tx1"/>
                </a:solidFill>
              </a:rPr>
              <a:t>that your </a:t>
            </a:r>
            <a:r>
              <a:rPr lang="en-US" b="1" kern="1200" dirty="0">
                <a:solidFill>
                  <a:schemeClr val="tx1"/>
                </a:solidFill>
              </a:rPr>
              <a:t>audience</a:t>
            </a:r>
            <a:r>
              <a:rPr lang="en-US" kern="1200" dirty="0">
                <a:solidFill>
                  <a:schemeClr val="tx1"/>
                </a:solidFill>
              </a:rPr>
              <a:t> does not want to hear what you have to say. To minimize the damage to business relationships and to encourage the acceptance of your message, plan carefully. With a clear </a:t>
            </a:r>
            <a:r>
              <a:rPr lang="en-US" b="1" kern="1200" dirty="0">
                <a:solidFill>
                  <a:schemeClr val="tx1"/>
                </a:solidFill>
              </a:rPr>
              <a:t>purpose</a:t>
            </a:r>
            <a:r>
              <a:rPr lang="en-US" kern="1200" dirty="0">
                <a:solidFill>
                  <a:schemeClr val="tx1"/>
                </a:solidFill>
              </a:rPr>
              <a:t> and your audience’s needs in mind, </a:t>
            </a:r>
            <a:r>
              <a:rPr lang="en-US" b="1" kern="1200" dirty="0">
                <a:solidFill>
                  <a:schemeClr val="tx1"/>
                </a:solidFill>
              </a:rPr>
              <a:t>gather the information </a:t>
            </a:r>
            <a:r>
              <a:rPr lang="en-US" kern="1200" dirty="0">
                <a:solidFill>
                  <a:schemeClr val="tx1"/>
                </a:solidFill>
              </a:rPr>
              <a:t>your audience will need in order to understand and accept your message.</a:t>
            </a:r>
          </a:p>
          <a:p>
            <a:r>
              <a:rPr lang="en-US" kern="1200" dirty="0">
                <a:solidFill>
                  <a:schemeClr val="tx1"/>
                </a:solidFill>
              </a:rPr>
              <a:t>Selecting the right combination of </a:t>
            </a:r>
            <a:r>
              <a:rPr lang="en-US" b="1" kern="1200" dirty="0">
                <a:solidFill>
                  <a:schemeClr val="tx1"/>
                </a:solidFill>
              </a:rPr>
              <a:t>media</a:t>
            </a:r>
            <a:r>
              <a:rPr lang="en-US" b="1" kern="1200" baseline="0" dirty="0">
                <a:solidFill>
                  <a:schemeClr val="tx1"/>
                </a:solidFill>
              </a:rPr>
              <a:t> and channels </a:t>
            </a:r>
            <a:r>
              <a:rPr lang="en-US" kern="1200" dirty="0">
                <a:solidFill>
                  <a:schemeClr val="tx1"/>
                </a:solidFill>
              </a:rPr>
              <a:t>is critical. For instance, experts advise that bad news for employees should always be delivered in person whenever possible, both to show respect for the employees and to give them an opportunity to ask questions. However, an increasing number of managers appear to be using email and other electronic media to convey negative messages to employees.</a:t>
            </a:r>
          </a:p>
          <a:p>
            <a:r>
              <a:rPr lang="en-US" kern="1200" dirty="0">
                <a:solidFill>
                  <a:schemeClr val="tx1"/>
                </a:solidFill>
              </a:rPr>
              <a:t>Finally, the organization of a negative message requires particular care. A negative message using the </a:t>
            </a:r>
            <a:r>
              <a:rPr lang="en-US" b="1" kern="1200" dirty="0">
                <a:solidFill>
                  <a:schemeClr val="tx1"/>
                </a:solidFill>
              </a:rPr>
              <a:t>direct approach </a:t>
            </a:r>
            <a:r>
              <a:rPr lang="en-US" kern="1200" dirty="0">
                <a:solidFill>
                  <a:schemeClr val="tx1"/>
                </a:solidFill>
              </a:rPr>
              <a:t>opens with the bad news, proceeds to the reasons for the situation or the decision, and ends with a positive statement aimed at maintaining a good relationship with the audience. In contrast, the </a:t>
            </a:r>
            <a:r>
              <a:rPr lang="en-US" b="1" kern="1200" dirty="0">
                <a:solidFill>
                  <a:schemeClr val="tx1"/>
                </a:solidFill>
              </a:rPr>
              <a:t>indirect approach </a:t>
            </a:r>
            <a:r>
              <a:rPr lang="en-US" kern="1200" dirty="0">
                <a:solidFill>
                  <a:schemeClr val="tx1"/>
                </a:solidFill>
              </a:rPr>
              <a:t>opens with the reasons behind the bad news before presenting the bad news itself.</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53348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To decide</a:t>
            </a:r>
            <a:r>
              <a:rPr lang="en-US" altLang="ja-JP" baseline="0" dirty="0"/>
              <a:t> which approach to take in any situation, ask yourself the following questions</a:t>
            </a:r>
            <a:r>
              <a:rPr lang="en-US" altLang="ja-JP" dirty="0"/>
              <a:t>:</a:t>
            </a:r>
          </a:p>
          <a:p>
            <a:r>
              <a:rPr lang="en-US" b="1" kern="1200" dirty="0">
                <a:solidFill>
                  <a:schemeClr val="tx1"/>
                </a:solidFill>
              </a:rPr>
              <a:t>Do you need to get the reader’s attention immediately? </a:t>
            </a:r>
            <a:r>
              <a:rPr lang="en-US" kern="1200" dirty="0">
                <a:solidFill>
                  <a:schemeClr val="tx1"/>
                </a:solidFill>
              </a:rPr>
              <a:t>If the situation is an emergency, or if someone has ignored repeated messages, the direct approach can help you get attention quickly.</a:t>
            </a:r>
          </a:p>
          <a:p>
            <a:r>
              <a:rPr lang="en-US" b="1" kern="1200" dirty="0">
                <a:solidFill>
                  <a:schemeClr val="tx1"/>
                </a:solidFill>
              </a:rPr>
              <a:t>Does the recipient prefer a direct style of communication? </a:t>
            </a:r>
            <a:r>
              <a:rPr lang="en-US" kern="1200" dirty="0">
                <a:solidFill>
                  <a:schemeClr val="tx1"/>
                </a:solidFill>
              </a:rPr>
              <a:t>Some recipients prefer the direct approach no matter what, so if you know this, go with direct.</a:t>
            </a:r>
          </a:p>
          <a:p>
            <a:r>
              <a:rPr lang="en-US" b="1" kern="1200" dirty="0">
                <a:solidFill>
                  <a:schemeClr val="tx1"/>
                </a:solidFill>
              </a:rPr>
              <a:t>How important is this news to the reader? </a:t>
            </a:r>
            <a:r>
              <a:rPr lang="en-US" kern="1200" dirty="0">
                <a:solidFill>
                  <a:schemeClr val="tx1"/>
                </a:solidFill>
              </a:rPr>
              <a:t>For minor or routine scenarios, the direct approach is nearly always best. However, if the reader has an emotional investment in the situation, or the consequences to the reader are considerable, the indirect approach is often better, particularly if the bad news is unexpected.</a:t>
            </a:r>
          </a:p>
          <a:p>
            <a:r>
              <a:rPr lang="en-US" b="1" kern="1200" dirty="0">
                <a:solidFill>
                  <a:schemeClr val="tx1"/>
                </a:solidFill>
              </a:rPr>
              <a:t>Will the bad news come as a shock? </a:t>
            </a:r>
            <a:r>
              <a:rPr lang="en-US" kern="1200" dirty="0">
                <a:solidFill>
                  <a:schemeClr val="tx1"/>
                </a:solidFill>
              </a:rPr>
              <a:t>The direct approach is fine for many business situations in which people understand the possibility of receiving bad news. However, if the bad news might come as a shock to readers, use the indirect approach to help them prepare for it.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40310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By writing clearly and sensitively, you can take some of the sting out of bad news and help your reader accept the decision and move on. If your credibility hasn’t already been established with an audience, clarify your qualifications so message recipients won’t question your authority or ability.</a:t>
            </a:r>
          </a:p>
          <a:p>
            <a:r>
              <a:rPr lang="en-US" kern="1200" dirty="0">
                <a:solidFill>
                  <a:schemeClr val="tx1"/>
                </a:solidFill>
              </a:rPr>
              <a:t>When you use language that conveys respect and avoids an accusing tone, you protect your audience’s pride. This kind of communication etiquette is always important, but it demands special care with negative messages. Moreover, you can ease the sense of disappointment by using positive words rather than negative, counterproductive ones.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380944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The need for careful attention to detail continues as you complete your message. Revise your content to make sure everything is clear, complete, and concise—even small flaws can be magnified in readers’ minds as they react to your negative news. Produce clean, professional documents, and proofread carefully to eliminate mistakes. Finally, be sure to deliver messages promptly; withholding or delaying bad news can be unethical and even illegal.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207733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 negative message organized using the direct approach starts with a clear statement of the bad news, presents reasons for the decision (perhaps offering alternatives), and ends with a positive statement aimed at maintaining a good relationship with the audience. </a:t>
            </a:r>
            <a:r>
              <a:rPr lang="en-US" sz="1200" kern="1200" dirty="0">
                <a:solidFill>
                  <a:schemeClr val="tx1"/>
                </a:solidFill>
              </a:rPr>
              <a:t>Stating the bad news at the beginning can have two advantages: (1) It makes a shorter message possible, and (2) it allows the audience to reach the main idea of the message in less time.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676130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1" name="TextBox 10"/>
          <p:cNvSpPr txBox="1"/>
          <p:nvPr userDrawn="1"/>
        </p:nvSpPr>
        <p:spPr>
          <a:xfrm>
            <a:off x="2573216" y="6427176"/>
            <a:ext cx="61722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4/25/2024</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4/25/2024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573216" y="6427176"/>
            <a:ext cx="61722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8" name="Text Placeholder 22"/>
          <p:cNvSpPr>
            <a:spLocks noGrp="1"/>
          </p:cNvSpPr>
          <p:nvPr>
            <p:ph type="body" sz="quarter" idx="16" hasCustomPrompt="1"/>
          </p:nvPr>
        </p:nvSpPr>
        <p:spPr>
          <a:xfrm>
            <a:off x="2834640" y="6400800"/>
            <a:ext cx="5852160" cy="274320"/>
          </a:xfrm>
        </p:spPr>
        <p:txBody>
          <a:bodyPr/>
          <a:lstStyle>
            <a:lvl1pPr marL="0" indent="0">
              <a:spcBef>
                <a:spcPts val="0"/>
              </a:spcBef>
              <a:buFontTx/>
              <a:buNone/>
              <a:defRPr/>
            </a:lvl1pPr>
          </a:lstStyle>
          <a:p>
            <a:pPr lvl="0"/>
            <a:r>
              <a:rPr lang="en-US" dirty="0"/>
              <a:t>Copyright</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573216" y="6427176"/>
            <a:ext cx="61722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4/25/2024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573216" y="6427176"/>
            <a:ext cx="61722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p>
        </p:txBody>
      </p:sp>
      <p:pic>
        <p:nvPicPr>
          <p:cNvPr id="9" name="Picture 8"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533"/>
            <a:ext cx="8277519" cy="806267"/>
          </a:xfrm>
        </p:spPr>
        <p:txBody>
          <a:bodyPr anchor="b"/>
          <a:lstStyle/>
          <a:p>
            <a:pPr>
              <a:defRPr/>
            </a:pPr>
            <a:r>
              <a:rPr lang="en-US" sz="3600" dirty="0">
                <a:latin typeface="+mj-lt"/>
              </a:rPr>
              <a:t>Business Communication Essentials</a:t>
            </a:r>
            <a:endParaRPr lang="en-US" sz="3600" dirty="0">
              <a:latin typeface="+mj-lt"/>
              <a:cs typeface="Aharoni" panose="02010803020104030203" pitchFamily="2" charset="-79"/>
            </a:endParaRPr>
          </a:p>
        </p:txBody>
      </p:sp>
      <p:sp>
        <p:nvSpPr>
          <p:cNvPr id="3" name="Text Placeholder 2"/>
          <p:cNvSpPr>
            <a:spLocks noGrp="1"/>
          </p:cNvSpPr>
          <p:nvPr>
            <p:ph type="body" sz="quarter" idx="13"/>
          </p:nvPr>
        </p:nvSpPr>
        <p:spPr>
          <a:xfrm>
            <a:off x="457200" y="1219200"/>
            <a:ext cx="8153401" cy="349068"/>
          </a:xfrm>
        </p:spPr>
        <p:txBody>
          <a:bodyPr/>
          <a:lstStyle/>
          <a:p>
            <a:r>
              <a:rPr lang="en-IN" sz="2400" dirty="0"/>
              <a:t>Eighth Edition</a:t>
            </a:r>
            <a:endParaRPr lang="en-IN" sz="2400" dirty="0">
              <a:latin typeface="+mj-lt"/>
            </a:endParaRPr>
          </a:p>
        </p:txBody>
      </p:sp>
      <p:sp>
        <p:nvSpPr>
          <p:cNvPr id="4" name="Text Placeholder 3"/>
          <p:cNvSpPr>
            <a:spLocks noGrp="1"/>
          </p:cNvSpPr>
          <p:nvPr>
            <p:ph type="body" sz="quarter" idx="14"/>
          </p:nvPr>
        </p:nvSpPr>
        <p:spPr>
          <a:xfrm>
            <a:off x="4343400" y="2362200"/>
            <a:ext cx="4038601" cy="685800"/>
          </a:xfrm>
        </p:spPr>
        <p:txBody>
          <a:bodyPr/>
          <a:lstStyle/>
          <a:p>
            <a:pPr algn="ctr"/>
            <a:r>
              <a:rPr lang="en-IN" sz="3600" b="1" dirty="0"/>
              <a:t>Chapter 8</a:t>
            </a:r>
            <a:endParaRPr lang="en-IN" sz="3600" dirty="0"/>
          </a:p>
        </p:txBody>
      </p:sp>
      <p:sp>
        <p:nvSpPr>
          <p:cNvPr id="5" name="Text Placeholder 4"/>
          <p:cNvSpPr>
            <a:spLocks noGrp="1"/>
          </p:cNvSpPr>
          <p:nvPr>
            <p:ph type="body" sz="quarter" idx="15"/>
          </p:nvPr>
        </p:nvSpPr>
        <p:spPr>
          <a:xfrm>
            <a:off x="4343400" y="3300444"/>
            <a:ext cx="4038601" cy="1347756"/>
          </a:xfrm>
        </p:spPr>
        <p:txBody>
          <a:bodyPr/>
          <a:lstStyle/>
          <a:p>
            <a:pPr algn="ctr"/>
            <a:r>
              <a:rPr lang="en-US" sz="3600" dirty="0"/>
              <a:t>Writing Negative Messages</a:t>
            </a:r>
          </a:p>
        </p:txBody>
      </p:sp>
      <p:pic>
        <p:nvPicPr>
          <p:cNvPr id="7" name="Picture 6" descr="Front Cover: Business Communication Essentials Eighth Edition by Bovée and Thi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24" y="2094114"/>
            <a:ext cx="3078123" cy="3816872"/>
          </a:xfrm>
          <a:prstGeom prst="rect">
            <a:avLst/>
          </a:prstGeom>
          <a:ln w="6350">
            <a:solidFill>
              <a:schemeClr val="tx1"/>
            </a:solidFill>
          </a:ln>
        </p:spPr>
      </p:pic>
      <p:sp>
        <p:nvSpPr>
          <p:cNvPr id="11" name="Text Placeholder 3"/>
          <p:cNvSpPr>
            <a:spLocks noGrp="1"/>
          </p:cNvSpPr>
          <p:nvPr>
            <p:ph type="body" sz="quarter" idx="14"/>
          </p:nvPr>
        </p:nvSpPr>
        <p:spPr>
          <a:xfrm>
            <a:off x="2800928" y="6394896"/>
            <a:ext cx="5848350" cy="259773"/>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p>
        </p:txBody>
      </p:sp>
    </p:spTree>
    <p:extLst>
      <p:ext uri="{BB962C8B-B14F-4D97-AF65-F5344CB8AC3E}">
        <p14:creationId xmlns:p14="http://schemas.microsoft.com/office/powerpoint/2010/main" val="99094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(1 of 7)</a:t>
            </a:r>
          </a:p>
        </p:txBody>
      </p:sp>
      <p:sp>
        <p:nvSpPr>
          <p:cNvPr id="3" name="Content Placeholder 2"/>
          <p:cNvSpPr>
            <a:spLocks noGrp="1"/>
          </p:cNvSpPr>
          <p:nvPr>
            <p:ph idx="1"/>
          </p:nvPr>
        </p:nvSpPr>
        <p:spPr>
          <a:xfrm>
            <a:off x="457200" y="1600201"/>
            <a:ext cx="7696200" cy="3200400"/>
          </a:xfrm>
        </p:spPr>
        <p:txBody>
          <a:bodyPr/>
          <a:lstStyle/>
          <a:p>
            <a:pPr marL="256032" indent="-256032">
              <a:buSzPct val="100000"/>
            </a:pPr>
            <a:r>
              <a:rPr lang="en-US" sz="2400" dirty="0"/>
              <a:t>In this section, we discussed the following:</a:t>
            </a:r>
          </a:p>
          <a:p>
            <a:pPr marL="740664" lvl="1"/>
            <a:r>
              <a:rPr lang="en-US" sz="2400" dirty="0"/>
              <a:t>Step 1: Planning Negative Messages</a:t>
            </a:r>
          </a:p>
          <a:p>
            <a:pPr marL="740664" lvl="1"/>
            <a:r>
              <a:rPr lang="en-US" sz="2400" dirty="0"/>
              <a:t>Choosing the Approach</a:t>
            </a:r>
          </a:p>
          <a:p>
            <a:pPr marL="740664" lvl="1"/>
            <a:r>
              <a:rPr lang="en-US" sz="2400" dirty="0"/>
              <a:t>Step 2: Writing Negative Messages</a:t>
            </a:r>
          </a:p>
          <a:p>
            <a:pPr marL="740664" lvl="1"/>
            <a:r>
              <a:rPr lang="en-US" sz="2400" dirty="0"/>
              <a:t>Step 3: Completing Negative Messages</a:t>
            </a:r>
          </a:p>
          <a:p>
            <a:pPr marL="256032" indent="-256032">
              <a:buSzPct val="100000"/>
            </a:pPr>
            <a:r>
              <a:rPr lang="en-US" sz="2400" dirty="0"/>
              <a:t>The next section will cover </a:t>
            </a:r>
            <a:r>
              <a:rPr lang="en-US" sz="2400" b="1" dirty="0"/>
              <a:t>Using the Direct Approach for Negative Messages</a:t>
            </a:r>
            <a:r>
              <a:rPr lang="en-US" sz="2400" dirty="0"/>
              <a:t>.</a:t>
            </a:r>
          </a:p>
        </p:txBody>
      </p:sp>
    </p:spTree>
    <p:extLst>
      <p:ext uri="{BB962C8B-B14F-4D97-AF65-F5344CB8AC3E}">
        <p14:creationId xmlns:p14="http://schemas.microsoft.com/office/powerpoint/2010/main" val="321252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924800" cy="1097280"/>
          </a:xfrm>
        </p:spPr>
        <p:txBody>
          <a:bodyPr/>
          <a:lstStyle/>
          <a:p>
            <a:r>
              <a:rPr lang="en-US" sz="3600" dirty="0">
                <a:latin typeface="+mj-lt"/>
              </a:rPr>
              <a:t>Using the Direct Approach for Negative Messages</a:t>
            </a:r>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sz="2400" b="1" dirty="0"/>
              <a:t>LO 8.2 </a:t>
            </a:r>
            <a:r>
              <a:rPr lang="en-US" sz="2400" dirty="0"/>
              <a:t>Explain how to use the direct approach effectively when conveying negative news.</a:t>
            </a:r>
          </a:p>
        </p:txBody>
      </p:sp>
    </p:spTree>
    <p:extLst>
      <p:ext uri="{BB962C8B-B14F-4D97-AF65-F5344CB8AC3E}">
        <p14:creationId xmlns:p14="http://schemas.microsoft.com/office/powerpoint/2010/main" val="402008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91400" cy="1097280"/>
          </a:xfrm>
        </p:spPr>
        <p:txBody>
          <a:bodyPr/>
          <a:lstStyle/>
          <a:p>
            <a:r>
              <a:rPr lang="en-US" sz="3600" dirty="0">
                <a:solidFill>
                  <a:schemeClr val="bg2"/>
                </a:solidFill>
                <a:latin typeface="+mj-lt"/>
              </a:rPr>
              <a:t>Opening with a Clear Statement of the Bad News</a:t>
            </a:r>
          </a:p>
        </p:txBody>
      </p:sp>
      <p:sp>
        <p:nvSpPr>
          <p:cNvPr id="3" name="Content Placeholder 2"/>
          <p:cNvSpPr>
            <a:spLocks noGrp="1"/>
          </p:cNvSpPr>
          <p:nvPr>
            <p:ph idx="1"/>
          </p:nvPr>
        </p:nvSpPr>
        <p:spPr>
          <a:xfrm>
            <a:off x="457200" y="1600201"/>
            <a:ext cx="8229600" cy="2286000"/>
          </a:xfrm>
        </p:spPr>
        <p:txBody>
          <a:bodyPr/>
          <a:lstStyle/>
          <a:p>
            <a:pPr marL="0" lvl="0" indent="0">
              <a:buNone/>
            </a:pPr>
            <a:r>
              <a:rPr lang="en-US" sz="2600" b="1" dirty="0"/>
              <a:t>Use the Introductory Paragraph</a:t>
            </a:r>
          </a:p>
          <a:p>
            <a:pPr marL="256032" lvl="0" indent="-256032">
              <a:buSzPct val="100000"/>
            </a:pPr>
            <a:r>
              <a:rPr lang="en-US" sz="2400" dirty="0"/>
              <a:t>Avoid Being Overly Blunt</a:t>
            </a:r>
          </a:p>
          <a:p>
            <a:pPr marL="256032" lvl="0" indent="-256032">
              <a:buSzPct val="100000"/>
            </a:pPr>
            <a:r>
              <a:rPr lang="en-US" sz="2400" dirty="0"/>
              <a:t>Transition into the News</a:t>
            </a:r>
          </a:p>
          <a:p>
            <a:pPr marL="256032" lvl="0" indent="-256032">
              <a:buSzPct val="100000"/>
            </a:pPr>
            <a:r>
              <a:rPr lang="en-US" sz="2400" dirty="0"/>
              <a:t>State Why You’re Writing, If Needed</a:t>
            </a:r>
            <a:endParaRPr lang="en-US" sz="2400" b="1" dirty="0"/>
          </a:p>
        </p:txBody>
      </p:sp>
    </p:spTree>
    <p:extLst>
      <p:ext uri="{BB962C8B-B14F-4D97-AF65-F5344CB8AC3E}">
        <p14:creationId xmlns:p14="http://schemas.microsoft.com/office/powerpoint/2010/main" val="341518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solidFill>
                  <a:schemeClr val="bg2"/>
                </a:solidFill>
                <a:latin typeface="+mj-lt"/>
              </a:rPr>
              <a:t>Providing Reasons and Additional Information</a:t>
            </a:r>
            <a:endParaRPr lang="en-US" sz="2000" b="0" dirty="0">
              <a:latin typeface="+mj-lt"/>
            </a:endParaRPr>
          </a:p>
        </p:txBody>
      </p:sp>
      <p:sp>
        <p:nvSpPr>
          <p:cNvPr id="3" name="Content Placeholder 2"/>
          <p:cNvSpPr>
            <a:spLocks noGrp="1"/>
          </p:cNvSpPr>
          <p:nvPr>
            <p:ph idx="1"/>
          </p:nvPr>
        </p:nvSpPr>
        <p:spPr>
          <a:xfrm>
            <a:off x="457200" y="1600201"/>
            <a:ext cx="8229600" cy="2286000"/>
          </a:xfrm>
        </p:spPr>
        <p:txBody>
          <a:bodyPr/>
          <a:lstStyle/>
          <a:p>
            <a:pPr marL="0" lvl="0" indent="0">
              <a:buNone/>
            </a:pPr>
            <a:r>
              <a:rPr lang="en-US" sz="2600" b="1" dirty="0"/>
              <a:t>Explain Why the News Is Negative</a:t>
            </a:r>
          </a:p>
          <a:p>
            <a:pPr marL="256032" lvl="0" indent="-256032">
              <a:buSzPct val="100000"/>
            </a:pPr>
            <a:r>
              <a:rPr lang="en-US" sz="2400" dirty="0"/>
              <a:t>Consider the Nature of the News</a:t>
            </a:r>
          </a:p>
          <a:p>
            <a:pPr marL="256032" lvl="0" indent="-256032">
              <a:buSzPct val="100000"/>
            </a:pPr>
            <a:r>
              <a:rPr lang="en-US" sz="2400" dirty="0"/>
              <a:t>Assess Your Relationship with Readers</a:t>
            </a:r>
          </a:p>
          <a:p>
            <a:pPr marL="256032" lvl="0" indent="-256032">
              <a:buSzPct val="100000"/>
            </a:pPr>
            <a:r>
              <a:rPr lang="en-US" sz="2400" dirty="0"/>
              <a:t>Determine Whether to Apologize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Closing on a Respectful Note</a:t>
            </a:r>
            <a:endParaRPr lang="en-US" sz="2000" b="0" dirty="0">
              <a:solidFill>
                <a:schemeClr val="bg2"/>
              </a:solidFill>
              <a:latin typeface="+mj-lt"/>
            </a:endParaRPr>
          </a:p>
        </p:txBody>
      </p:sp>
      <p:sp>
        <p:nvSpPr>
          <p:cNvPr id="3" name="Content Placeholder 2"/>
          <p:cNvSpPr>
            <a:spLocks noGrp="1"/>
          </p:cNvSpPr>
          <p:nvPr>
            <p:ph idx="1"/>
          </p:nvPr>
        </p:nvSpPr>
        <p:spPr>
          <a:xfrm>
            <a:off x="457200" y="1600201"/>
            <a:ext cx="8229600" cy="2133600"/>
          </a:xfrm>
        </p:spPr>
        <p:txBody>
          <a:bodyPr/>
          <a:lstStyle/>
          <a:p>
            <a:pPr marL="0" lvl="0" indent="0">
              <a:buNone/>
            </a:pPr>
            <a:r>
              <a:rPr lang="en-US" sz="2600" b="1" dirty="0"/>
              <a:t>Show Respect for the Recipient</a:t>
            </a:r>
          </a:p>
          <a:p>
            <a:pPr marL="256032" lvl="0" indent="-256032">
              <a:buSzPct val="100000"/>
            </a:pPr>
            <a:r>
              <a:rPr lang="en-US" sz="2400" dirty="0"/>
              <a:t>Consider Alternative Solutions</a:t>
            </a:r>
          </a:p>
          <a:p>
            <a:pPr marL="256032" lvl="0" indent="-256032">
              <a:buSzPct val="100000"/>
            </a:pPr>
            <a:r>
              <a:rPr lang="en-US" sz="2400" dirty="0"/>
              <a:t>Try to Include Positive Statements</a:t>
            </a:r>
          </a:p>
          <a:p>
            <a:pPr marL="256032" lvl="0" indent="-256032">
              <a:buSzPct val="100000"/>
            </a:pPr>
            <a:r>
              <a:rPr lang="en-US" sz="2400" dirty="0"/>
              <a:t>Avoid Creating False Hopes</a:t>
            </a:r>
          </a:p>
        </p:txBody>
      </p:sp>
    </p:spTree>
    <p:extLst>
      <p:ext uri="{BB962C8B-B14F-4D97-AF65-F5344CB8AC3E}">
        <p14:creationId xmlns:p14="http://schemas.microsoft.com/office/powerpoint/2010/main" val="2459499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(2 of 7)</a:t>
            </a:r>
          </a:p>
        </p:txBody>
      </p:sp>
      <p:sp>
        <p:nvSpPr>
          <p:cNvPr id="3" name="Content Placeholder 2"/>
          <p:cNvSpPr>
            <a:spLocks noGrp="1"/>
          </p:cNvSpPr>
          <p:nvPr>
            <p:ph idx="1"/>
          </p:nvPr>
        </p:nvSpPr>
        <p:spPr>
          <a:xfrm>
            <a:off x="457200" y="1600201"/>
            <a:ext cx="8077200" cy="2743200"/>
          </a:xfrm>
        </p:spPr>
        <p:txBody>
          <a:bodyPr/>
          <a:lstStyle/>
          <a:p>
            <a:pPr marL="256032" indent="-256032">
              <a:buSzPct val="100000"/>
            </a:pPr>
            <a:r>
              <a:rPr lang="en-US" sz="2400" dirty="0"/>
              <a:t>In this section, we discussed the following:</a:t>
            </a:r>
          </a:p>
          <a:p>
            <a:pPr marL="740664" lvl="1"/>
            <a:r>
              <a:rPr lang="en-US" sz="2400" dirty="0"/>
              <a:t>Opening with a Clear Statement of the Bad News</a:t>
            </a:r>
          </a:p>
          <a:p>
            <a:pPr marL="740664" lvl="1"/>
            <a:r>
              <a:rPr lang="en-US" sz="2400" dirty="0"/>
              <a:t>Providing Reasons and Additional Information</a:t>
            </a:r>
          </a:p>
          <a:p>
            <a:pPr marL="740664" lvl="1"/>
            <a:r>
              <a:rPr lang="en-US" sz="2400" dirty="0"/>
              <a:t>Closing on a Respectful Note</a:t>
            </a:r>
          </a:p>
          <a:p>
            <a:pPr marL="256032" indent="-256032">
              <a:buSzPct val="100000"/>
            </a:pPr>
            <a:r>
              <a:rPr lang="en-US" sz="2400" dirty="0"/>
              <a:t>The next section will cover </a:t>
            </a:r>
            <a:r>
              <a:rPr lang="en-US" sz="2400" b="1" dirty="0"/>
              <a:t>Using the Indirect Approach for Negative Messages</a:t>
            </a:r>
            <a:r>
              <a:rPr lang="en-US" sz="2400" dirty="0"/>
              <a:t>.</a:t>
            </a:r>
          </a:p>
        </p:txBody>
      </p:sp>
    </p:spTree>
    <p:extLst>
      <p:ext uri="{BB962C8B-B14F-4D97-AF65-F5344CB8AC3E}">
        <p14:creationId xmlns:p14="http://schemas.microsoft.com/office/powerpoint/2010/main" val="1604648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Using the Indirect Approach for Negative Messages</a:t>
            </a:r>
          </a:p>
        </p:txBody>
      </p:sp>
      <p:sp>
        <p:nvSpPr>
          <p:cNvPr id="3" name="Content Placeholder 2"/>
          <p:cNvSpPr>
            <a:spLocks noGrp="1"/>
          </p:cNvSpPr>
          <p:nvPr>
            <p:ph idx="1"/>
          </p:nvPr>
        </p:nvSpPr>
        <p:spPr>
          <a:xfrm>
            <a:off x="457200" y="1600201"/>
            <a:ext cx="8229600" cy="1219199"/>
          </a:xfrm>
        </p:spPr>
        <p:txBody>
          <a:bodyPr/>
          <a:lstStyle/>
          <a:p>
            <a:r>
              <a:rPr lang="en-US" sz="2400" b="1" dirty="0"/>
              <a:t>LO 8.3 </a:t>
            </a:r>
            <a:r>
              <a:rPr lang="en-US" sz="2400" dirty="0"/>
              <a:t>Explain how to use the indirect approach effectively when conveying negative news, and explain how to avoid ethical problems when using this approach.</a:t>
            </a:r>
          </a:p>
        </p:txBody>
      </p:sp>
    </p:spTree>
    <p:extLst>
      <p:ext uri="{BB962C8B-B14F-4D97-AF65-F5344CB8AC3E}">
        <p14:creationId xmlns:p14="http://schemas.microsoft.com/office/powerpoint/2010/main" val="332543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Opening with a Buffer</a:t>
            </a:r>
          </a:p>
        </p:txBody>
      </p:sp>
      <p:sp>
        <p:nvSpPr>
          <p:cNvPr id="3" name="Content Placeholder 2"/>
          <p:cNvSpPr>
            <a:spLocks noGrp="1"/>
          </p:cNvSpPr>
          <p:nvPr>
            <p:ph idx="1"/>
          </p:nvPr>
        </p:nvSpPr>
        <p:spPr>
          <a:xfrm>
            <a:off x="457200" y="1600200"/>
            <a:ext cx="8229600" cy="3352800"/>
          </a:xfrm>
        </p:spPr>
        <p:txBody>
          <a:bodyPr/>
          <a:lstStyle/>
          <a:p>
            <a:pPr marL="0" lvl="0" indent="0">
              <a:buSzPct val="100000"/>
              <a:buNone/>
            </a:pPr>
            <a:r>
              <a:rPr lang="en-US" sz="2600" b="1" dirty="0"/>
              <a:t>Neutral Statement</a:t>
            </a:r>
          </a:p>
          <a:p>
            <a:pPr marL="256032" lvl="0" indent="-256032">
              <a:buSzPct val="100000"/>
            </a:pPr>
            <a:r>
              <a:rPr lang="en-US" sz="2400" dirty="0"/>
              <a:t>Express Your </a:t>
            </a:r>
            <a:br>
              <a:rPr lang="en-US" sz="2400" dirty="0"/>
            </a:br>
            <a:r>
              <a:rPr lang="en-US" sz="2400" dirty="0"/>
              <a:t>Appreciation</a:t>
            </a:r>
          </a:p>
          <a:p>
            <a:pPr marL="256032" lvl="0" indent="-256032">
              <a:buSzPct val="100000"/>
            </a:pPr>
            <a:r>
              <a:rPr lang="en-US" sz="2400" dirty="0"/>
              <a:t>Assure Your Reader</a:t>
            </a:r>
          </a:p>
          <a:p>
            <a:pPr marL="256032" lvl="0" indent="-256032">
              <a:buSzPct val="100000"/>
            </a:pPr>
            <a:r>
              <a:rPr lang="en-US" sz="2400" dirty="0"/>
              <a:t>Show That You </a:t>
            </a:r>
            <a:br>
              <a:rPr lang="en-US" sz="2400" dirty="0"/>
            </a:br>
            <a:r>
              <a:rPr lang="en-US" sz="2400" dirty="0"/>
              <a:t>Understand</a:t>
            </a:r>
          </a:p>
          <a:p>
            <a:pPr marL="256032" lvl="0" indent="-256032">
              <a:buSzPct val="100000"/>
            </a:pPr>
            <a:r>
              <a:rPr lang="en-US" sz="2400" dirty="0"/>
              <a:t>Introduce the Subject </a:t>
            </a:r>
            <a:br>
              <a:rPr lang="en-US" sz="2400" dirty="0"/>
            </a:br>
            <a:r>
              <a:rPr lang="en-US" sz="2400" dirty="0"/>
              <a:t>Matter</a:t>
            </a:r>
          </a:p>
          <a:p>
            <a:pPr marL="256032" lvl="0" indent="-256032">
              <a:buSzPct val="100000"/>
            </a:pPr>
            <a:r>
              <a:rPr lang="en-US" sz="2400" dirty="0"/>
              <a:t>Establish Common </a:t>
            </a:r>
            <a:br>
              <a:rPr lang="en-US" sz="2400" dirty="0"/>
            </a:br>
            <a:r>
              <a:rPr lang="en-US" sz="2400" dirty="0"/>
              <a:t>Ground</a:t>
            </a:r>
          </a:p>
        </p:txBody>
      </p:sp>
      <p:pic>
        <p:nvPicPr>
          <p:cNvPr id="4" name="Picture 2" descr="A table titled, Types of Buffers, offers examples of business communication strategies based on buffers, neutral noncontroversial statements that establish common ground with the reader. The table has three columns labeled as follows, Buffer type, Strategy, and Example. The table reads as follows. Row 1, Type, Agreement. Strategy, Find a point on which you and the reader share similar views. Example, We both know how hard it is to make a profit in this industry. Row 2, Type, Appreciation. Strategy, Express sincere thanks for receiving something. Example, Your check for 127 dollars and 17 cents arrived yesterday. Thank you. Row 3, Type, Cooperation. Strategy, Convey your willingness to help in any way you realistically can. Example, Employee Services is here to assist all associates with their health insurance, retirement planning, and continuing education needs. Row 4, Type, Fairness. Strategy, Assure the reader that you’ve closely examined and carefully considered the problem, or mention an appropriate action that has already been taken. Example, For the past week, we have had our bandwidth monitoring tools running around the clock to track your actual upload and download speeds. Row 5, Type, Good news. Strategy, Start with the part of your message that is favorable. Example, We have credited your account in the amount of 14 dollars and 95 cents to cover the cost of return shipping. Row 6, Type, praise. Strategy, Find an attribute or an achievement to compliment, but don’t create false hope that a positive message will follow. Example, The Stratford Group clearly has an impressive record of accomplishment in helping clients resolve financial reporting problems. Row 7, Type, resale. Strategy, Favorably discuss the product or company related to the subject of the letter. Example, With their heavy duty, full suspension hardware and fine veneers, the desks and file cabinets in our Montclair line have long been popular with value conscious professionals. Row 8, Type, understanding. Strategy, Demonstrate that you understand the reader’s goals and needs. Example, So that you can more easily find the printer with the features you need, we are enclosing a brochure that describes all the Epson printers currently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52600"/>
            <a:ext cx="4739432" cy="238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8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Provide Reasons and Additional Information</a:t>
            </a:r>
            <a:endParaRPr lang="en-US" sz="2000" b="0" dirty="0">
              <a:solidFill>
                <a:schemeClr val="bg2"/>
              </a:solidFill>
              <a:latin typeface="+mj-lt"/>
            </a:endParaRPr>
          </a:p>
        </p:txBody>
      </p:sp>
      <p:sp>
        <p:nvSpPr>
          <p:cNvPr id="3" name="Content Placeholder 2"/>
          <p:cNvSpPr>
            <a:spLocks noGrp="1"/>
          </p:cNvSpPr>
          <p:nvPr>
            <p:ph idx="1"/>
          </p:nvPr>
        </p:nvSpPr>
        <p:spPr>
          <a:xfrm>
            <a:off x="457200" y="1600201"/>
            <a:ext cx="8229600" cy="1676400"/>
          </a:xfrm>
        </p:spPr>
        <p:txBody>
          <a:bodyPr/>
          <a:lstStyle/>
          <a:p>
            <a:pPr marL="256032" lvl="0" indent="-256032">
              <a:buSzPct val="100000"/>
            </a:pPr>
            <a:r>
              <a:rPr lang="en-US" sz="2400" dirty="0"/>
              <a:t>Introduce Negative Points Gradually</a:t>
            </a:r>
          </a:p>
          <a:p>
            <a:pPr marL="256032" lvl="0" indent="-256032">
              <a:buSzPct val="100000"/>
            </a:pPr>
            <a:r>
              <a:rPr lang="en-US" sz="2400" dirty="0"/>
              <a:t>Provide Concise, Sufficient Details</a:t>
            </a:r>
          </a:p>
          <a:p>
            <a:pPr marL="256032" lvl="0" indent="-256032">
              <a:buSzPct val="100000"/>
            </a:pPr>
            <a:r>
              <a:rPr lang="en-US" sz="2400" dirty="0"/>
              <a:t>Don’t Hide Behind Company Policy</a:t>
            </a:r>
          </a:p>
        </p:txBody>
      </p:sp>
    </p:spTree>
    <p:extLst>
      <p:ext uri="{BB962C8B-B14F-4D97-AF65-F5344CB8AC3E}">
        <p14:creationId xmlns:p14="http://schemas.microsoft.com/office/powerpoint/2010/main" val="65903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sz="3600" dirty="0">
                <a:solidFill>
                  <a:schemeClr val="bg2"/>
                </a:solidFill>
                <a:latin typeface="+mj-lt"/>
              </a:rPr>
              <a:t>Continue with a Clear Statement of the Bad News</a:t>
            </a:r>
          </a:p>
        </p:txBody>
      </p:sp>
      <p:sp>
        <p:nvSpPr>
          <p:cNvPr id="3" name="Content Placeholder 2"/>
          <p:cNvSpPr>
            <a:spLocks noGrp="1"/>
          </p:cNvSpPr>
          <p:nvPr>
            <p:ph idx="1"/>
          </p:nvPr>
        </p:nvSpPr>
        <p:spPr>
          <a:xfrm>
            <a:off x="457200" y="1600201"/>
            <a:ext cx="8229600" cy="1676400"/>
          </a:xfrm>
        </p:spPr>
        <p:txBody>
          <a:bodyPr/>
          <a:lstStyle/>
          <a:p>
            <a:pPr marL="256032" lvl="0" indent="-256032">
              <a:buSzPct val="100000"/>
            </a:pPr>
            <a:r>
              <a:rPr lang="en-US" sz="2400" dirty="0"/>
              <a:t>Deemphasize the Bad News</a:t>
            </a:r>
          </a:p>
          <a:p>
            <a:pPr marL="256032" lvl="0" indent="-256032">
              <a:buSzPct val="100000"/>
            </a:pPr>
            <a:r>
              <a:rPr lang="en-US" sz="2400" dirty="0"/>
              <a:t>Use a Conditional Statement</a:t>
            </a:r>
          </a:p>
          <a:p>
            <a:pPr marL="256032" lvl="0" indent="-256032">
              <a:buSzPct val="100000"/>
            </a:pPr>
            <a:r>
              <a:rPr lang="en-US" sz="2400" dirty="0"/>
              <a:t>Stress What You Can Do or Have Done</a:t>
            </a:r>
          </a:p>
        </p:txBody>
      </p:sp>
    </p:spTree>
    <p:extLst>
      <p:ext uri="{BB962C8B-B14F-4D97-AF65-F5344CB8AC3E}">
        <p14:creationId xmlns:p14="http://schemas.microsoft.com/office/powerpoint/2010/main" val="252808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(1 of 2)</a:t>
            </a:r>
            <a:endParaRPr lang="en-IN" sz="2000" b="0" dirty="0">
              <a:latin typeface="+mj-lt"/>
            </a:endParaRPr>
          </a:p>
        </p:txBody>
      </p:sp>
      <p:sp>
        <p:nvSpPr>
          <p:cNvPr id="4" name="Content Placeholder 3"/>
          <p:cNvSpPr>
            <a:spLocks noGrp="1"/>
          </p:cNvSpPr>
          <p:nvPr>
            <p:ph idx="1"/>
          </p:nvPr>
        </p:nvSpPr>
        <p:spPr>
          <a:xfrm>
            <a:off x="457200" y="1600201"/>
            <a:ext cx="7772400" cy="3048000"/>
          </a:xfrm>
        </p:spPr>
        <p:txBody>
          <a:bodyPr/>
          <a:lstStyle/>
          <a:p>
            <a:pPr marL="514350" indent="-514350">
              <a:spcAft>
                <a:spcPts val="0"/>
              </a:spcAft>
              <a:buSzPct val="100000"/>
              <a:buNone/>
            </a:pPr>
            <a:r>
              <a:rPr lang="en-US" sz="2400" b="1" dirty="0">
                <a:solidFill>
                  <a:schemeClr val="bg2"/>
                </a:solidFill>
              </a:rPr>
              <a:t>8.1 </a:t>
            </a:r>
            <a:r>
              <a:rPr lang="en-US" sz="2400" dirty="0"/>
              <a:t>Apply the three-step writing process to negative messages.</a:t>
            </a:r>
          </a:p>
          <a:p>
            <a:pPr marL="514350" indent="-514350">
              <a:spcAft>
                <a:spcPts val="0"/>
              </a:spcAft>
              <a:buSzPct val="100000"/>
              <a:buNone/>
            </a:pPr>
            <a:r>
              <a:rPr lang="en-US" sz="2400" b="1" dirty="0">
                <a:solidFill>
                  <a:schemeClr val="bg2"/>
                </a:solidFill>
              </a:rPr>
              <a:t>8.2 </a:t>
            </a:r>
            <a:r>
              <a:rPr lang="en-US" sz="2400" dirty="0"/>
              <a:t>Explain how to use the direct approach effectively when conveying negative news.</a:t>
            </a:r>
          </a:p>
          <a:p>
            <a:pPr marL="514350" indent="-514350">
              <a:spcAft>
                <a:spcPts val="0"/>
              </a:spcAft>
              <a:buSzPct val="100000"/>
              <a:buNone/>
            </a:pPr>
            <a:r>
              <a:rPr lang="en-US" sz="2400" b="1" dirty="0">
                <a:solidFill>
                  <a:schemeClr val="bg2"/>
                </a:solidFill>
              </a:rPr>
              <a:t>8.3 </a:t>
            </a:r>
            <a:r>
              <a:rPr lang="en-US" sz="2400" dirty="0"/>
              <a:t>Explain how to use the indirect approach effectively when conveying negative news, and explain how to avoid ethical problems when using this approach.</a:t>
            </a:r>
          </a:p>
        </p:txBody>
      </p:sp>
    </p:spTree>
    <p:extLst>
      <p:ext uri="{BB962C8B-B14F-4D97-AF65-F5344CB8AC3E}">
        <p14:creationId xmlns:p14="http://schemas.microsoft.com/office/powerpoint/2010/main" val="392597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Close on a Respectful Note</a:t>
            </a:r>
            <a:endParaRPr lang="en-US" sz="2000" b="0" dirty="0">
              <a:solidFill>
                <a:schemeClr val="bg2"/>
              </a:solidFill>
              <a:latin typeface="+mj-lt"/>
            </a:endParaRPr>
          </a:p>
        </p:txBody>
      </p:sp>
      <p:sp>
        <p:nvSpPr>
          <p:cNvPr id="5" name="Content Placeholder 4"/>
          <p:cNvSpPr>
            <a:spLocks noGrp="1"/>
          </p:cNvSpPr>
          <p:nvPr>
            <p:ph idx="1"/>
          </p:nvPr>
        </p:nvSpPr>
        <p:spPr>
          <a:xfrm>
            <a:off x="457200" y="1600201"/>
            <a:ext cx="8229600" cy="2209800"/>
          </a:xfrm>
        </p:spPr>
        <p:txBody>
          <a:bodyPr/>
          <a:lstStyle/>
          <a:p>
            <a:pPr marL="256032" indent="-256032">
              <a:buSzPct val="100000"/>
            </a:pPr>
            <a:r>
              <a:rPr lang="en-US" sz="2400" dirty="0"/>
              <a:t>Avoid an Uncertain Conclusion</a:t>
            </a:r>
          </a:p>
          <a:p>
            <a:pPr marL="256032" indent="-256032">
              <a:buSzPct val="100000"/>
            </a:pPr>
            <a:r>
              <a:rPr lang="en-US" sz="2400" dirty="0"/>
              <a:t>Limit Future Correspondence</a:t>
            </a:r>
          </a:p>
          <a:p>
            <a:pPr marL="256032" indent="-256032">
              <a:buSzPct val="100000"/>
            </a:pPr>
            <a:r>
              <a:rPr lang="en-US" sz="2400" dirty="0">
                <a:sym typeface="Wingdings"/>
              </a:rPr>
              <a:t>Express Optimism, if Appropriate</a:t>
            </a:r>
            <a:endParaRPr lang="en-US" sz="2400" dirty="0"/>
          </a:p>
          <a:p>
            <a:pPr marL="256032" indent="-256032">
              <a:buSzPct val="100000"/>
            </a:pPr>
            <a:r>
              <a:rPr lang="en-US" sz="2400" dirty="0"/>
              <a:t>Be Sincere and Avoid Clichés</a:t>
            </a:r>
          </a:p>
        </p:txBody>
      </p:sp>
    </p:spTree>
    <p:extLst>
      <p:ext uri="{BB962C8B-B14F-4D97-AF65-F5344CB8AC3E}">
        <p14:creationId xmlns:p14="http://schemas.microsoft.com/office/powerpoint/2010/main" val="2553081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(3 of 7)</a:t>
            </a:r>
          </a:p>
        </p:txBody>
      </p:sp>
      <p:sp>
        <p:nvSpPr>
          <p:cNvPr id="3" name="Content Placeholder 2"/>
          <p:cNvSpPr>
            <a:spLocks noGrp="1"/>
          </p:cNvSpPr>
          <p:nvPr>
            <p:ph idx="1"/>
          </p:nvPr>
        </p:nvSpPr>
        <p:spPr>
          <a:xfrm>
            <a:off x="457200" y="1600200"/>
            <a:ext cx="8001000" cy="4525963"/>
          </a:xfrm>
        </p:spPr>
        <p:txBody>
          <a:bodyPr/>
          <a:lstStyle/>
          <a:p>
            <a:pPr marL="256032" indent="-256032">
              <a:buSzPct val="100000"/>
            </a:pPr>
            <a:r>
              <a:rPr lang="en-US" sz="2400" dirty="0"/>
              <a:t>In this section, we discussed the following:</a:t>
            </a:r>
          </a:p>
          <a:p>
            <a:pPr marL="740664" lvl="1"/>
            <a:r>
              <a:rPr lang="en-US" sz="2400" dirty="0"/>
              <a:t>Opening with a Buffer</a:t>
            </a:r>
          </a:p>
          <a:p>
            <a:pPr marL="740664" lvl="1"/>
            <a:r>
              <a:rPr lang="en-US" sz="2400" dirty="0"/>
              <a:t>Providing Reasons and Additional Information</a:t>
            </a:r>
          </a:p>
          <a:p>
            <a:pPr marL="740664" lvl="1"/>
            <a:r>
              <a:rPr lang="en-US" sz="2400" dirty="0"/>
              <a:t>Continuing with a Clear Statement of the Bad News</a:t>
            </a:r>
          </a:p>
          <a:p>
            <a:pPr marL="740664" lvl="1"/>
            <a:r>
              <a:rPr lang="en-US" sz="2400" dirty="0"/>
              <a:t>Closing on a Respectful Note</a:t>
            </a:r>
          </a:p>
          <a:p>
            <a:pPr marL="256032" indent="-256032">
              <a:buSzPct val="100000"/>
            </a:pPr>
            <a:r>
              <a:rPr lang="en-US" sz="2400" dirty="0"/>
              <a:t>The next section will cover </a:t>
            </a:r>
            <a:r>
              <a:rPr lang="en-US" sz="2400" b="1" dirty="0"/>
              <a:t>Sending Negative Messages on Routine Business Matters</a:t>
            </a:r>
            <a:r>
              <a:rPr lang="en-US" sz="2400" dirty="0"/>
              <a:t>.</a:t>
            </a:r>
          </a:p>
        </p:txBody>
      </p:sp>
    </p:spTree>
    <p:extLst>
      <p:ext uri="{BB962C8B-B14F-4D97-AF65-F5344CB8AC3E}">
        <p14:creationId xmlns:p14="http://schemas.microsoft.com/office/powerpoint/2010/main" val="318044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Objectives </a:t>
            </a:r>
            <a:r>
              <a:rPr lang="en-US" sz="2000" b="0" dirty="0">
                <a:solidFill>
                  <a:schemeClr val="bg2"/>
                </a:solidFill>
                <a:latin typeface="+mj-lt"/>
              </a:rPr>
              <a:t>(2 of 2)</a:t>
            </a:r>
          </a:p>
        </p:txBody>
      </p:sp>
      <p:sp>
        <p:nvSpPr>
          <p:cNvPr id="3" name="Content Placeholder 2"/>
          <p:cNvSpPr>
            <a:spLocks noGrp="1"/>
          </p:cNvSpPr>
          <p:nvPr>
            <p:ph idx="1"/>
          </p:nvPr>
        </p:nvSpPr>
        <p:spPr/>
        <p:txBody>
          <a:bodyPr/>
          <a:lstStyle/>
          <a:p>
            <a:pPr marL="514350" indent="-514350">
              <a:spcAft>
                <a:spcPts val="0"/>
              </a:spcAft>
              <a:buSzPct val="100000"/>
              <a:buNone/>
            </a:pPr>
            <a:r>
              <a:rPr lang="en-US" sz="2400" b="1" dirty="0">
                <a:solidFill>
                  <a:schemeClr val="bg2"/>
                </a:solidFill>
              </a:rPr>
              <a:t>8.4 </a:t>
            </a:r>
            <a:r>
              <a:rPr lang="en-US" sz="2400" dirty="0"/>
              <a:t>Describe successful strategies for sending negative messages on routine business matters.</a:t>
            </a:r>
          </a:p>
          <a:p>
            <a:pPr marL="514350" indent="-514350">
              <a:spcAft>
                <a:spcPts val="0"/>
              </a:spcAft>
              <a:buSzPct val="100000"/>
              <a:buNone/>
            </a:pPr>
            <a:r>
              <a:rPr lang="en-US" sz="2400" b="1" dirty="0">
                <a:solidFill>
                  <a:schemeClr val="bg2"/>
                </a:solidFill>
              </a:rPr>
              <a:t>8.5 </a:t>
            </a:r>
            <a:r>
              <a:rPr lang="en-US" sz="2400" dirty="0"/>
              <a:t>Describe successful strategies for sending negative employment-related messages.</a:t>
            </a:r>
          </a:p>
          <a:p>
            <a:pPr marL="514350" indent="-514350">
              <a:spcAft>
                <a:spcPts val="0"/>
              </a:spcAft>
              <a:buSzPct val="100000"/>
              <a:buNone/>
            </a:pPr>
            <a:r>
              <a:rPr lang="en-US" sz="2400" b="1" dirty="0">
                <a:solidFill>
                  <a:schemeClr val="bg2"/>
                </a:solidFill>
              </a:rPr>
              <a:t>8.6 </a:t>
            </a:r>
            <a:r>
              <a:rPr lang="en-US" sz="2400" dirty="0"/>
              <a:t>List the important points to consider when conveying negative organizational news.</a:t>
            </a:r>
          </a:p>
          <a:p>
            <a:pPr marL="514350" indent="-514350">
              <a:spcAft>
                <a:spcPts val="0"/>
              </a:spcAft>
              <a:buSzPct val="100000"/>
              <a:buNone/>
            </a:pPr>
            <a:r>
              <a:rPr lang="en-US" sz="2400" b="1" dirty="0">
                <a:solidFill>
                  <a:schemeClr val="bg2"/>
                </a:solidFill>
              </a:rPr>
              <a:t>8.7 </a:t>
            </a:r>
            <a:r>
              <a:rPr lang="en-US" sz="2400" dirty="0"/>
              <a:t>Describe an effective strategy for responding to negative information in a social media environment.</a:t>
            </a:r>
          </a:p>
        </p:txBody>
      </p:sp>
    </p:spTree>
    <p:extLst>
      <p:ext uri="{BB962C8B-B14F-4D97-AF65-F5344CB8AC3E}">
        <p14:creationId xmlns:p14="http://schemas.microsoft.com/office/powerpoint/2010/main" val="1506496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sz="3600" dirty="0">
                <a:latin typeface="+mj-lt"/>
              </a:rPr>
              <a:t>Using the Three-Step Writing Process for Negative Messages</a:t>
            </a:r>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sz="2400" b="1" dirty="0"/>
              <a:t>LO 8.1 </a:t>
            </a:r>
            <a:r>
              <a:rPr lang="en-US" sz="2400" dirty="0"/>
              <a:t>Apply the three-step writing process to negative messages.</a:t>
            </a:r>
          </a:p>
        </p:txBody>
      </p:sp>
    </p:spTree>
    <p:extLst>
      <p:ext uri="{BB962C8B-B14F-4D97-AF65-F5344CB8AC3E}">
        <p14:creationId xmlns:p14="http://schemas.microsoft.com/office/powerpoint/2010/main" val="186552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Goals of Negative Messages</a:t>
            </a:r>
          </a:p>
        </p:txBody>
      </p:sp>
      <p:sp>
        <p:nvSpPr>
          <p:cNvPr id="3" name="Content Placeholder 2"/>
          <p:cNvSpPr>
            <a:spLocks noGrp="1"/>
          </p:cNvSpPr>
          <p:nvPr>
            <p:ph idx="1"/>
          </p:nvPr>
        </p:nvSpPr>
        <p:spPr>
          <a:xfrm>
            <a:off x="457200" y="1600201"/>
            <a:ext cx="8229600" cy="2743200"/>
          </a:xfrm>
        </p:spPr>
        <p:txBody>
          <a:bodyPr/>
          <a:lstStyle/>
          <a:p>
            <a:pPr marL="256032" indent="-256032">
              <a:buSzPct val="100000"/>
            </a:pPr>
            <a:r>
              <a:rPr lang="en-US" sz="2400" dirty="0"/>
              <a:t>Convey the Bad News</a:t>
            </a:r>
          </a:p>
          <a:p>
            <a:pPr marL="256032" indent="-256032">
              <a:buSzPct val="100000"/>
            </a:pPr>
            <a:r>
              <a:rPr lang="en-US" sz="2400" dirty="0"/>
              <a:t>Gain Acceptance of the News</a:t>
            </a:r>
          </a:p>
          <a:p>
            <a:pPr marL="256032" indent="-256032">
              <a:buSzPct val="100000"/>
            </a:pPr>
            <a:r>
              <a:rPr lang="en-US" sz="2400" dirty="0"/>
              <a:t>Preserve Goodwill</a:t>
            </a:r>
          </a:p>
          <a:p>
            <a:pPr marL="256032" indent="-256032">
              <a:buSzPct val="100000"/>
            </a:pPr>
            <a:r>
              <a:rPr lang="en-US" sz="2400" dirty="0"/>
              <a:t>Maintain or Repair Reputation</a:t>
            </a:r>
          </a:p>
          <a:p>
            <a:pPr marL="256032" indent="-256032">
              <a:buSzPct val="100000"/>
            </a:pPr>
            <a:r>
              <a:rPr lang="en-US" sz="2400" dirty="0"/>
              <a:t>Reduce of Eliminate Future Correspondence on Issue</a:t>
            </a:r>
          </a:p>
        </p:txBody>
      </p:sp>
    </p:spTree>
    <p:extLst>
      <p:ext uri="{BB962C8B-B14F-4D97-AF65-F5344CB8AC3E}">
        <p14:creationId xmlns:p14="http://schemas.microsoft.com/office/powerpoint/2010/main" val="2152412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Step 1: Planning Negative Messages</a:t>
            </a:r>
          </a:p>
        </p:txBody>
      </p:sp>
      <p:sp>
        <p:nvSpPr>
          <p:cNvPr id="3" name="Content Placeholder 2"/>
          <p:cNvSpPr>
            <a:spLocks noGrp="1"/>
          </p:cNvSpPr>
          <p:nvPr>
            <p:ph idx="1"/>
          </p:nvPr>
        </p:nvSpPr>
        <p:spPr>
          <a:xfrm>
            <a:off x="457200" y="1600201"/>
            <a:ext cx="8229600" cy="2743200"/>
          </a:xfrm>
        </p:spPr>
        <p:txBody>
          <a:bodyPr/>
          <a:lstStyle/>
          <a:p>
            <a:pPr marL="0" indent="0">
              <a:buNone/>
            </a:pPr>
            <a:r>
              <a:rPr lang="en-US" sz="2600" b="1" dirty="0"/>
              <a:t>Planning Elements</a:t>
            </a:r>
          </a:p>
          <a:p>
            <a:pPr marL="256032" indent="-256032">
              <a:buSzPct val="100000"/>
            </a:pPr>
            <a:r>
              <a:rPr lang="en-US" sz="2400" dirty="0"/>
              <a:t>Consider Your Audience and Purpose</a:t>
            </a:r>
          </a:p>
          <a:p>
            <a:pPr marL="256032" indent="-256032">
              <a:buSzPct val="100000"/>
            </a:pPr>
            <a:r>
              <a:rPr lang="en-US" sz="2400" dirty="0"/>
              <a:t>Gather the Information You Need</a:t>
            </a:r>
          </a:p>
          <a:p>
            <a:pPr marL="256032" indent="-256032">
              <a:buSzPct val="100000"/>
            </a:pPr>
            <a:r>
              <a:rPr lang="en-US" sz="2400" dirty="0"/>
              <a:t>Choose the Right Media and Channel</a:t>
            </a:r>
          </a:p>
          <a:p>
            <a:pPr marL="256032" indent="-256032">
              <a:buSzPct val="100000"/>
            </a:pPr>
            <a:r>
              <a:rPr lang="en-US" sz="2400" dirty="0"/>
              <a:t>Choose the Best Approach</a:t>
            </a:r>
            <a:endParaRPr lang="en-US" sz="2400" b="1" dirty="0"/>
          </a:p>
        </p:txBody>
      </p:sp>
    </p:spTree>
    <p:extLst>
      <p:ext uri="{BB962C8B-B14F-4D97-AF65-F5344CB8AC3E}">
        <p14:creationId xmlns:p14="http://schemas.microsoft.com/office/powerpoint/2010/main" val="206159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 Choosing the Approach</a:t>
            </a:r>
          </a:p>
        </p:txBody>
      </p:sp>
      <p:sp>
        <p:nvSpPr>
          <p:cNvPr id="3" name="Content Placeholder 2"/>
          <p:cNvSpPr>
            <a:spLocks noGrp="1"/>
          </p:cNvSpPr>
          <p:nvPr>
            <p:ph idx="1"/>
          </p:nvPr>
        </p:nvSpPr>
        <p:spPr>
          <a:xfrm>
            <a:off x="457200" y="1600201"/>
            <a:ext cx="8229600" cy="2209800"/>
          </a:xfrm>
        </p:spPr>
        <p:txBody>
          <a:bodyPr/>
          <a:lstStyle/>
          <a:p>
            <a:pPr marL="256032" indent="-256032">
              <a:buSzPct val="100000"/>
            </a:pPr>
            <a:r>
              <a:rPr lang="en-US" sz="2400" dirty="0"/>
              <a:t>Do You Need to Get </a:t>
            </a:r>
            <a:br>
              <a:rPr lang="en-US" sz="2400" dirty="0"/>
            </a:br>
            <a:r>
              <a:rPr lang="en-US" sz="2400" dirty="0"/>
              <a:t>the Reader’s </a:t>
            </a:r>
            <a:br>
              <a:rPr lang="en-US" sz="2400" dirty="0"/>
            </a:br>
            <a:r>
              <a:rPr lang="en-US" sz="2400" dirty="0"/>
              <a:t>Attention?</a:t>
            </a:r>
          </a:p>
          <a:p>
            <a:pPr marL="256032" indent="-256032">
              <a:buSzPct val="100000"/>
            </a:pPr>
            <a:r>
              <a:rPr lang="en-US" sz="2400" dirty="0"/>
              <a:t>Does the Reader </a:t>
            </a:r>
            <a:br>
              <a:rPr lang="en-US" sz="2400" dirty="0"/>
            </a:br>
            <a:r>
              <a:rPr lang="en-US" sz="2400" dirty="0"/>
              <a:t>Prefer a Direct </a:t>
            </a:r>
            <a:br>
              <a:rPr lang="en-US" sz="2400" dirty="0"/>
            </a:br>
            <a:r>
              <a:rPr lang="en-US" sz="2400" dirty="0"/>
              <a:t>Approach?</a:t>
            </a:r>
          </a:p>
          <a:p>
            <a:pPr marL="256032" indent="-256032">
              <a:buSzPct val="100000"/>
            </a:pPr>
            <a:r>
              <a:rPr lang="en-US" sz="2400" dirty="0"/>
              <a:t>How Important Is the </a:t>
            </a:r>
            <a:br>
              <a:rPr lang="en-US" sz="2400" dirty="0"/>
            </a:br>
            <a:r>
              <a:rPr lang="en-US" sz="2400" dirty="0"/>
              <a:t>News to the Reader?</a:t>
            </a:r>
          </a:p>
          <a:p>
            <a:pPr marL="256032" indent="-256032">
              <a:buSzPct val="100000"/>
            </a:pPr>
            <a:r>
              <a:rPr lang="en-US" sz="2400" dirty="0"/>
              <a:t>Will the Negative </a:t>
            </a:r>
            <a:br>
              <a:rPr lang="en-US" sz="2400" dirty="0"/>
            </a:br>
            <a:r>
              <a:rPr lang="en-US" sz="2400" dirty="0"/>
              <a:t>News Come as a </a:t>
            </a:r>
            <a:br>
              <a:rPr lang="en-US" sz="2400" dirty="0"/>
            </a:br>
            <a:r>
              <a:rPr lang="en-US" sz="2400" dirty="0"/>
              <a:t>Shock?</a:t>
            </a:r>
          </a:p>
        </p:txBody>
      </p:sp>
      <p:pic>
        <p:nvPicPr>
          <p:cNvPr id="4" name="Picture 3" descr="A comparison between the direct and indirect approach, when it comes to delivering a negative message to an audience. Both examples are broken down into a specific purpose, and several steps. The direct approach provokes low emotional involvement. An example of this is as follows. Specific purpose of the message. To inform employees that the free coffee stations on each ﬂoor are being removed to save money. Step One, the bad news. Announce that the coffee stations are being removed. Step Two, reasoning. Explain that the change is part of an effort to help the company avoid temporary salary reductions during the slow economy. Step Three, Additional info. Explain that coffee and fruit will be available for purchase throughout the day in the employee cafeteria on the ﬁrst ﬂoor. Step Four, positive angle. Mention, in an upbeat way, that the walk up and down the stairs will help employees re-energize when they need a break. Step Five, additional info. Explain that the management team will review proﬁt levels quarter by quarter to see if the coffee stations can be put back. Step Six, respectful close. Thank everyone for their continued efforts to boost sales and cut costs. with our combined efforts, we will get through this slow period and return to solid growth as soon as possible. The second example shows an indirect approach, and how it provokes high emotional involvement. The example reads as follows. Specific purpose of the message. To inform employees that the Triton project, one of the new products currently in development, is being canceled. Step One, buffer. Remind employees of the company’s strategy of periodically reviewing cost and revenue projections for every new product under development. Step Two, Reasoning. Describe recent increases in material costs that will affect the manufacturing costs of all the company’s products. Step Three, Reasoning. Describe the recent entry into the market of a new competitor whose prices signiﬁcantly undercut the projected retail price of the Triton product. Step Four, the bad news. Explain that between these forces, the Triton project no longer looks like a proﬁtable product for the company to pursue. Announce that the project is being cancelled, effective immediately. Step Five, Positive Angle. Explain that management is currently deciding where to redeploy the Triton staff. their jobs are safe. Step Six, Respectful Close. Thank all the employees on the Triton team for their commitment and effort. emphasize the strong prospects for the company’s other new 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76400"/>
            <a:ext cx="4795258" cy="327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11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Step 2: Writing Negative Messages</a:t>
            </a:r>
          </a:p>
        </p:txBody>
      </p:sp>
      <p:sp>
        <p:nvSpPr>
          <p:cNvPr id="3" name="Content Placeholder 2"/>
          <p:cNvSpPr>
            <a:spLocks noGrp="1"/>
          </p:cNvSpPr>
          <p:nvPr>
            <p:ph idx="1"/>
          </p:nvPr>
        </p:nvSpPr>
        <p:spPr>
          <a:xfrm>
            <a:off x="457200" y="1600201"/>
            <a:ext cx="8229600" cy="2743200"/>
          </a:xfrm>
        </p:spPr>
        <p:txBody>
          <a:bodyPr/>
          <a:lstStyle/>
          <a:p>
            <a:pPr marL="0" indent="0">
              <a:buNone/>
            </a:pPr>
            <a:r>
              <a:rPr lang="en-US" sz="2600" b="1" dirty="0"/>
              <a:t>Writing Elements</a:t>
            </a:r>
          </a:p>
          <a:p>
            <a:pPr marL="256032" indent="-256032">
              <a:buSzPct val="100000"/>
            </a:pPr>
            <a:r>
              <a:rPr lang="en-US" sz="2400" dirty="0">
                <a:latin typeface="+mj-lt"/>
              </a:rPr>
              <a:t>Write with Clarity and Sensitivity</a:t>
            </a:r>
          </a:p>
          <a:p>
            <a:pPr marL="256032" indent="-256032">
              <a:buSzPct val="100000"/>
            </a:pPr>
            <a:r>
              <a:rPr lang="en-US" sz="2400" dirty="0">
                <a:latin typeface="+mj-lt"/>
              </a:rPr>
              <a:t>Clarify Your Qualifications</a:t>
            </a:r>
          </a:p>
          <a:p>
            <a:pPr marL="256032" indent="-256032">
              <a:buSzPct val="100000"/>
            </a:pPr>
            <a:r>
              <a:rPr lang="en-US" sz="2400" dirty="0">
                <a:latin typeface="+mj-lt"/>
              </a:rPr>
              <a:t>Observe Communication Etiquette</a:t>
            </a:r>
          </a:p>
          <a:p>
            <a:pPr marL="256032" indent="-256032">
              <a:buSzPct val="100000"/>
            </a:pPr>
            <a:r>
              <a:rPr lang="en-US" sz="2400" dirty="0">
                <a:latin typeface="+mj-lt"/>
              </a:rPr>
              <a:t>Choose Positive, Productive Words</a:t>
            </a:r>
            <a:endParaRPr lang="en-US" sz="2400" b="1" dirty="0">
              <a:latin typeface="+mj-lt"/>
            </a:endParaRPr>
          </a:p>
        </p:txBody>
      </p:sp>
      <p:pic>
        <p:nvPicPr>
          <p:cNvPr id="4" name="Picture 2" descr="A table titled, Choosing Positive Words, offers examples of negative phrasings and positive alternatives in two columns. The table reads as follows. Row 1, Negative, Your request doesn’t make any sense. Positive, Please clarify your request. Row 2, Negative, The damage won’t be fixed for a week. Positive, The item will be repaired next week. Row 3, Negative, Although it wasn’t our fault, there will be an unavoidable delay in your order. Positive We will process your order as soon as we receive an aluminum shipment from our supplier, which we expect within 10 days. Row 4, Negative, You are clearly dissatisfied. Positive, I recognize that the product did not live up to your expectations. Row 5, Negative, I was shocked to learn that you’re unhappy. Positive, Thank you for sharing your concerns about your shopping experience. Row 6, Negative, The enclosed statement is wrong. Positive, Please verify the enclosed statement and provide a correc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343400"/>
            <a:ext cx="7696200" cy="1991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26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sz="3600" dirty="0">
                <a:solidFill>
                  <a:schemeClr val="bg2"/>
                </a:solidFill>
                <a:latin typeface="+mj-lt"/>
              </a:rPr>
              <a:t>Step 3: Completing Negative Messages</a:t>
            </a:r>
          </a:p>
        </p:txBody>
      </p:sp>
      <p:sp>
        <p:nvSpPr>
          <p:cNvPr id="3" name="Content Placeholder 2"/>
          <p:cNvSpPr>
            <a:spLocks noGrp="1"/>
          </p:cNvSpPr>
          <p:nvPr>
            <p:ph idx="1"/>
          </p:nvPr>
        </p:nvSpPr>
        <p:spPr/>
        <p:txBody>
          <a:bodyPr/>
          <a:lstStyle/>
          <a:p>
            <a:pPr marL="0" indent="0">
              <a:buNone/>
            </a:pPr>
            <a:r>
              <a:rPr lang="en-US" sz="2600" b="1" dirty="0"/>
              <a:t>Completing Elements</a:t>
            </a:r>
          </a:p>
          <a:p>
            <a:pPr marL="256032" indent="-256032">
              <a:buSzPct val="100000"/>
            </a:pPr>
            <a:r>
              <a:rPr lang="en-US" sz="2400" dirty="0"/>
              <a:t>Revise Your Content</a:t>
            </a:r>
          </a:p>
          <a:p>
            <a:pPr marL="256032" indent="-256032">
              <a:buSzPct val="100000"/>
            </a:pPr>
            <a:r>
              <a:rPr lang="en-US" sz="2400" dirty="0"/>
              <a:t>Produce Professional </a:t>
            </a:r>
            <a:br>
              <a:rPr lang="en-US" sz="2400" dirty="0"/>
            </a:br>
            <a:r>
              <a:rPr lang="en-US" sz="2400" dirty="0"/>
              <a:t>Documents</a:t>
            </a:r>
          </a:p>
          <a:p>
            <a:pPr marL="256032" indent="-256032">
              <a:buSzPct val="100000"/>
            </a:pPr>
            <a:r>
              <a:rPr lang="en-US" sz="2400" dirty="0"/>
              <a:t>Proofread Your Work </a:t>
            </a:r>
            <a:br>
              <a:rPr lang="en-US" sz="2400" dirty="0"/>
            </a:br>
            <a:r>
              <a:rPr lang="en-US" sz="2400" dirty="0"/>
              <a:t>Carefully</a:t>
            </a:r>
          </a:p>
          <a:p>
            <a:pPr marL="256032" indent="-256032">
              <a:buSzPct val="100000"/>
            </a:pPr>
            <a:r>
              <a:rPr lang="en-US" sz="2400" dirty="0"/>
              <a:t>Deliver Messages </a:t>
            </a:r>
            <a:br>
              <a:rPr lang="en-US" sz="2400" dirty="0"/>
            </a:br>
            <a:r>
              <a:rPr lang="en-US" sz="2400" dirty="0"/>
              <a:t>Promptly</a:t>
            </a:r>
          </a:p>
        </p:txBody>
      </p:sp>
      <p:pic>
        <p:nvPicPr>
          <p:cNvPr id="4" name="Picture 2" descr="A diagram illustrates whether you should use the direct or indirect approach for delivering negative news, as well as how to compose your message with each of these approaches. The direct approach consists of the following steps. One, open with the negative news. Two, give reasons for the situation or decision. Three, offer any additional information that will help the audience. Four, close on a respectful note. The indirect approach consists of the following steps. One, open with a buffer. Two, build up the reasons for the situation or decision. Three, present the negative news. Four, offer any additional information that will help the audience. Five, close on a respectful note. When deciding on which of these approaches to use to deliver your message, make the following considerations. First, Analyze the situation and the message you have to deliver. Ask yourself if this is an emergency, or if you need to get someone’s attention. If the answer is yes, use the direct approach. If the answer is no, ask yourself the following. Do you know that the audience always prefers the direct approach? If the answer is yes, use the direct approach. If the answer is no, ask yourself the following. How important is the issue to the audience? If the issue is not very important, use the direct approach. If the issue is incredibly important, use the indirect approach. If the issue is of average importance, ask yourself the following. Will the news come as a shock? If the answer is no, use the direct approach. If the answer is yes, use the indirect appro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012" y="1600200"/>
            <a:ext cx="438040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1654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c28544dd1cd3d4456edbee6436dcde99768f652"/>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4358</TotalTime>
  <Words>2696</Words>
  <Application>Microsoft Office PowerPoint</Application>
  <PresentationFormat>On-screen Show (4:3)</PresentationFormat>
  <Paragraphs>176</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Candara</vt:lpstr>
      <vt:lpstr>Times New Roman</vt:lpstr>
      <vt:lpstr>Verdana</vt:lpstr>
      <vt:lpstr>Wingdings</vt:lpstr>
      <vt:lpstr>508 Lecture</vt:lpstr>
      <vt:lpstr>Business Communication Essentials</vt:lpstr>
      <vt:lpstr>Learning Objectives (1 of 2)</vt:lpstr>
      <vt:lpstr>Learning Objectives (2 of 2)</vt:lpstr>
      <vt:lpstr>Using the Three-Step Writing Process for Negative Messages</vt:lpstr>
      <vt:lpstr>Goals of Negative Messages</vt:lpstr>
      <vt:lpstr>Step 1: Planning Negative Messages</vt:lpstr>
      <vt:lpstr> Choosing the Approach</vt:lpstr>
      <vt:lpstr>Step 2: Writing Negative Messages</vt:lpstr>
      <vt:lpstr>Step 3: Completing Negative Messages</vt:lpstr>
      <vt:lpstr>Summary of Discussion (1 of 7)</vt:lpstr>
      <vt:lpstr>Using the Direct Approach for Negative Messages</vt:lpstr>
      <vt:lpstr>Opening with a Clear Statement of the Bad News</vt:lpstr>
      <vt:lpstr>Providing Reasons and Additional Information</vt:lpstr>
      <vt:lpstr>Closing on a Respectful Note</vt:lpstr>
      <vt:lpstr>Summary of Discussion (2 of 7)</vt:lpstr>
      <vt:lpstr>Using the Indirect Approach for Negative Messages</vt:lpstr>
      <vt:lpstr>Opening with a Buffer</vt:lpstr>
      <vt:lpstr>Provide Reasons and Additional Information</vt:lpstr>
      <vt:lpstr>Continue with a Clear Statement of the Bad News</vt:lpstr>
      <vt:lpstr>Close on a Respectful Note</vt:lpstr>
      <vt:lpstr>Summary of Discussion (3 of 7)</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 Essentials, Seventh Edition</dc:title>
  <dc:subject>Business</dc:subject>
  <dc:creator>Bovée/Thill</dc:creator>
  <cp:lastModifiedBy>hasan alhajhamad</cp:lastModifiedBy>
  <cp:revision>995</cp:revision>
  <dcterms:created xsi:type="dcterms:W3CDTF">2014-07-14T20:04:21Z</dcterms:created>
  <dcterms:modified xsi:type="dcterms:W3CDTF">2024-04-25T08:16:26Z</dcterms:modified>
</cp:coreProperties>
</file>