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2"/>
  </p:notesMasterIdLst>
  <p:handoutMasterIdLst>
    <p:handoutMasterId r:id="rId73"/>
  </p:handoutMasterIdLst>
  <p:sldIdLst>
    <p:sldId id="733" r:id="rId2"/>
    <p:sldId id="449" r:id="rId3"/>
    <p:sldId id="515" r:id="rId4"/>
    <p:sldId id="475" r:id="rId5"/>
    <p:sldId id="412" r:id="rId6"/>
    <p:sldId id="477" r:id="rId7"/>
    <p:sldId id="478" r:id="rId8"/>
    <p:sldId id="479" r:id="rId9"/>
    <p:sldId id="568" r:id="rId10"/>
    <p:sldId id="569" r:id="rId11"/>
    <p:sldId id="483" r:id="rId12"/>
    <p:sldId id="486" r:id="rId13"/>
    <p:sldId id="577" r:id="rId14"/>
    <p:sldId id="670" r:id="rId15"/>
    <p:sldId id="671" r:id="rId16"/>
    <p:sldId id="672" r:id="rId17"/>
    <p:sldId id="744" r:id="rId18"/>
    <p:sldId id="745" r:id="rId19"/>
    <p:sldId id="746" r:id="rId20"/>
    <p:sldId id="753" r:id="rId21"/>
    <p:sldId id="748" r:id="rId22"/>
    <p:sldId id="749" r:id="rId23"/>
    <p:sldId id="750" r:id="rId24"/>
    <p:sldId id="751" r:id="rId25"/>
    <p:sldId id="754" r:id="rId26"/>
    <p:sldId id="756" r:id="rId27"/>
    <p:sldId id="759" r:id="rId28"/>
    <p:sldId id="760" r:id="rId29"/>
    <p:sldId id="761" r:id="rId30"/>
    <p:sldId id="762" r:id="rId31"/>
    <p:sldId id="763" r:id="rId32"/>
    <p:sldId id="783" r:id="rId33"/>
    <p:sldId id="764" r:id="rId34"/>
    <p:sldId id="765" r:id="rId35"/>
    <p:sldId id="766" r:id="rId36"/>
    <p:sldId id="767" r:id="rId37"/>
    <p:sldId id="768" r:id="rId38"/>
    <p:sldId id="769" r:id="rId39"/>
    <p:sldId id="770" r:id="rId40"/>
    <p:sldId id="771" r:id="rId41"/>
    <p:sldId id="772" r:id="rId42"/>
    <p:sldId id="773" r:id="rId43"/>
    <p:sldId id="784" r:id="rId44"/>
    <p:sldId id="774" r:id="rId45"/>
    <p:sldId id="775" r:id="rId46"/>
    <p:sldId id="776" r:id="rId47"/>
    <p:sldId id="785" r:id="rId48"/>
    <p:sldId id="777" r:id="rId49"/>
    <p:sldId id="778" r:id="rId50"/>
    <p:sldId id="786" r:id="rId51"/>
    <p:sldId id="779" r:id="rId52"/>
    <p:sldId id="780" r:id="rId53"/>
    <p:sldId id="788" r:id="rId54"/>
    <p:sldId id="781" r:id="rId55"/>
    <p:sldId id="782" r:id="rId56"/>
    <p:sldId id="787" r:id="rId57"/>
    <p:sldId id="789" r:id="rId58"/>
    <p:sldId id="790" r:id="rId59"/>
    <p:sldId id="791" r:id="rId60"/>
    <p:sldId id="792" r:id="rId61"/>
    <p:sldId id="793" r:id="rId62"/>
    <p:sldId id="794" r:id="rId63"/>
    <p:sldId id="647" r:id="rId64"/>
    <p:sldId id="648" r:id="rId65"/>
    <p:sldId id="795" r:id="rId66"/>
    <p:sldId id="796" r:id="rId67"/>
    <p:sldId id="651" r:id="rId68"/>
    <p:sldId id="658" r:id="rId69"/>
    <p:sldId id="653" r:id="rId70"/>
    <p:sldId id="797" r:id="rId71"/>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A4"/>
    <a:srgbClr val="339966"/>
    <a:srgbClr val="006699"/>
    <a:srgbClr val="006600"/>
    <a:srgbClr val="FFF9DD"/>
    <a:srgbClr val="FFDE53"/>
    <a:srgbClr val="EAE9C1"/>
    <a:srgbClr val="EAD5C0"/>
    <a:srgbClr val="0000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6" autoAdjust="0"/>
    <p:restoredTop sz="94671" autoAdjust="0"/>
  </p:normalViewPr>
  <p:slideViewPr>
    <p:cSldViewPr>
      <p:cViewPr varScale="1">
        <p:scale>
          <a:sx n="89" d="100"/>
          <a:sy n="89" d="100"/>
        </p:scale>
        <p:origin x="1349"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Lst>
  </p:outlineViewPr>
  <p:notesTextViewPr>
    <p:cViewPr>
      <p:scale>
        <a:sx n="100" d="100"/>
        <a:sy n="100" d="100"/>
      </p:scale>
      <p:origin x="0" y="0"/>
    </p:cViewPr>
  </p:notesTextViewPr>
  <p:sorterViewPr>
    <p:cViewPr>
      <p:scale>
        <a:sx n="120" d="100"/>
        <a:sy n="120" d="100"/>
      </p:scale>
      <p:origin x="0" y="20964"/>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4.xml"/><Relationship Id="rId55" Type="http://schemas.openxmlformats.org/officeDocument/2006/relationships/slide" Target="slides/slide60.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1.xml"/><Relationship Id="rId11" Type="http://schemas.openxmlformats.org/officeDocument/2006/relationships/slide" Target="slides/slide12.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8.xml"/><Relationship Id="rId5" Type="http://schemas.openxmlformats.org/officeDocument/2006/relationships/slide" Target="slides/slide6.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1.xml"/><Relationship Id="rId56" Type="http://schemas.openxmlformats.org/officeDocument/2006/relationships/slide" Target="slides/slide61.xml"/><Relationship Id="rId8" Type="http://schemas.openxmlformats.org/officeDocument/2006/relationships/slide" Target="slides/slide9.xml"/><Relationship Id="rId51" Type="http://schemas.openxmlformats.org/officeDocument/2006/relationships/slide" Target="slides/slide56.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9.xml"/><Relationship Id="rId1" Type="http://schemas.openxmlformats.org/officeDocument/2006/relationships/slide" Target="slides/slide2.xml"/><Relationship Id="rId6" Type="http://schemas.openxmlformats.org/officeDocument/2006/relationships/slide" Target="slides/slide7.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3.xml"/><Relationship Id="rId57" Type="http://schemas.openxmlformats.org/officeDocument/2006/relationships/slide" Target="slides/slide62.xml"/><Relationship Id="rId10" Type="http://schemas.openxmlformats.org/officeDocument/2006/relationships/slide" Target="slides/slide11.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5"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684668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35881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3151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83932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48493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571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64748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647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24541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93103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9038" y="703263"/>
            <a:ext cx="4625975" cy="34702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0792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8669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81696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21268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3082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355452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44763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57658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3337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450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72680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472842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094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8314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17689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077414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766132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08581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676683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77209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36029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85518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7638167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03085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00266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514596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16029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771367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1747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37456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811242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916006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976667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89038" y="703263"/>
            <a:ext cx="4625975" cy="34702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57713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110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153992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761398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565986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64337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696940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64120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297549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665673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2718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911217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23277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30909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868724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644245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768766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356409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1336606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20224742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41673719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extLst>
      <p:ext uri="{BB962C8B-B14F-4D97-AF65-F5344CB8AC3E}">
        <p14:creationId xmlns:p14="http://schemas.microsoft.com/office/powerpoint/2010/main" val="448090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extLst>
      <p:ext uri="{BB962C8B-B14F-4D97-AF65-F5344CB8AC3E}">
        <p14:creationId xmlns:p14="http://schemas.microsoft.com/office/powerpoint/2010/main" val="284388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103721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47943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98603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209394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617341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225059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54013"/>
            <a:ext cx="8375650" cy="5603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61793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164980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136195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599003"/>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812180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43580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18114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2058485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524686"/>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137539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895043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200" b="1" dirty="0" smtClean="0">
                <a:latin typeface="Arial" charset="0"/>
              </a:rPr>
              <a:t>11-</a:t>
            </a:r>
            <a:fld id="{480D37DE-77BB-4082-A60D-C0655B5F770D}" type="slidenum">
              <a:rPr lang="en-US" altLang="en-US" sz="1200" b="1">
                <a:latin typeface="Arial" charset="0"/>
              </a:rPr>
              <a:pPr algn="ct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microsoft.com/office/2007/relationships/hdphoto" Target="../media/hdphoto6.wdp"/></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microsoft.com/office/2007/relationships/hdphoto" Target="../media/hdphoto8.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9.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microsoft.com/office/2007/relationships/hdphoto" Target="../media/hdphoto10.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9.xml"/><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1.wdp"/><Relationship Id="rId4" Type="http://schemas.openxmlformats.org/officeDocument/2006/relationships/image" Target="../media/image18.png"/><Relationship Id="rId9" Type="http://schemas.microsoft.com/office/2007/relationships/hdphoto" Target="../media/hdphoto12.wdp"/></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ts val="0"/>
              </a:spcBef>
              <a:buClr>
                <a:schemeClr val="accent2"/>
              </a:buClr>
              <a:buSzTx/>
              <a:buFontTx/>
              <a:buNone/>
              <a:defRPr sz="3800" i="0"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i="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i="1">
                <a:solidFill>
                  <a:schemeClr val="bg2"/>
                </a:solidFill>
                <a:effectLst>
                  <a:outerShdw blurRad="38100" dist="38100" dir="2700000" algn="tl">
                    <a:srgbClr val="C0C0C0"/>
                  </a:outerShdw>
                </a:effectLst>
                <a:latin typeface="+mn-lt"/>
              </a:defRPr>
            </a:lvl9pPr>
          </a:lstStyle>
          <a:p>
            <a:r>
              <a:rPr lang="en-US" sz="3200" b="1" dirty="0" smtClean="0"/>
              <a:t>Current Liabilities and Payroll Accounting</a:t>
            </a:r>
            <a:endParaRPr lang="en-US" altLang="en-US" sz="3200" b="1" dirty="0"/>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0" tIns="0" rIns="0" bIns="45720" numCol="1" rtlCol="0" anchor="ctr" anchorCtr="0" compatLnSpc="1">
            <a:prstTxWarp prst="textNoShape">
              <a:avLst/>
            </a:prstTxWarp>
          </a:bodyPr>
          <a:lstStyle/>
          <a:p>
            <a:r>
              <a:rPr lang="en-US" sz="7200" b="1" dirty="0" smtClean="0">
                <a:solidFill>
                  <a:schemeClr val="bg1"/>
                </a:solidFill>
                <a:latin typeface="Liberation Sans" panose="020B0604020202020204" pitchFamily="34" charset="0"/>
              </a:rPr>
              <a:t>11</a:t>
            </a:r>
            <a:endParaRPr lang="en-US" sz="7200" b="1"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5814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sz="2100" b="1" dirty="0">
                <a:solidFill>
                  <a:schemeClr val="accent3"/>
                </a:solidFill>
                <a:latin typeface="Liberation Sans" panose="020B0604020202020204" pitchFamily="34" charset="0"/>
              </a:rPr>
              <a:t>Explain </a:t>
            </a:r>
            <a:r>
              <a:rPr lang="en-US" sz="2100" b="1" dirty="0" smtClean="0">
                <a:solidFill>
                  <a:schemeClr val="accent3"/>
                </a:solidFill>
                <a:latin typeface="Liberation Sans" panose="020B0604020202020204" pitchFamily="34" charset="0"/>
              </a:rPr>
              <a:t>how to account for current liabilities.</a:t>
            </a:r>
            <a:endParaRPr lang="en-US" sz="2100" b="1" dirty="0">
              <a:solidFill>
                <a:schemeClr val="accent3"/>
              </a:solidFill>
              <a:latin typeface="Liberation Sans" panose="020B0604020202020204" pitchFamily="34" charset="0"/>
            </a:endParaRPr>
          </a:p>
        </p:txBody>
      </p:sp>
      <p:sp>
        <p:nvSpPr>
          <p:cNvPr id="15" name="Rectangle 5"/>
          <p:cNvSpPr>
            <a:spLocks noChangeArrowheads="1"/>
          </p:cNvSpPr>
          <p:nvPr/>
        </p:nvSpPr>
        <p:spPr bwMode="auto">
          <a:xfrm>
            <a:off x="1447800" y="3545281"/>
            <a:ext cx="7696200" cy="794614"/>
          </a:xfrm>
          <a:prstGeom prst="rect">
            <a:avLst/>
          </a:prstGeom>
          <a:solidFill>
            <a:srgbClr val="0027A4"/>
          </a:solidFill>
          <a:ln>
            <a:noFill/>
          </a:ln>
          <a:effectLst/>
        </p:spPr>
        <p:txBody>
          <a:bodyPr wrap="square" tIns="27432" rIns="365760" anchor="ctr"/>
          <a:lstStyle/>
          <a:p>
            <a:pPr marL="117475"/>
            <a:r>
              <a:rPr lang="en-US" sz="2100" b="1" dirty="0">
                <a:solidFill>
                  <a:schemeClr val="accent3"/>
                </a:solidFill>
                <a:latin typeface="Liberation Sans" panose="020B0604020202020204" pitchFamily="34" charset="0"/>
              </a:rPr>
              <a:t>Discuss how current liabilities are</a:t>
            </a:r>
          </a:p>
          <a:p>
            <a:pPr marL="117475"/>
            <a:r>
              <a:rPr lang="en-US" sz="2100" b="1" dirty="0">
                <a:solidFill>
                  <a:schemeClr val="accent3"/>
                </a:solidFill>
                <a:latin typeface="Liberation Sans" panose="020B0604020202020204" pitchFamily="34" charset="0"/>
              </a:rPr>
              <a:t>reported and analyzed.</a:t>
            </a:r>
          </a:p>
        </p:txBody>
      </p:sp>
      <p:sp>
        <p:nvSpPr>
          <p:cNvPr id="16" name="Rectangle 6"/>
          <p:cNvSpPr>
            <a:spLocks noChangeArrowheads="1"/>
          </p:cNvSpPr>
          <p:nvPr/>
        </p:nvSpPr>
        <p:spPr bwMode="auto">
          <a:xfrm>
            <a:off x="0" y="4535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535424"/>
            <a:ext cx="7696200" cy="722376"/>
          </a:xfrm>
          <a:prstGeom prst="rect">
            <a:avLst/>
          </a:prstGeom>
          <a:solidFill>
            <a:srgbClr val="0027A4"/>
          </a:solidFill>
          <a:ln>
            <a:noFill/>
          </a:ln>
          <a:effectLst/>
        </p:spPr>
        <p:txBody>
          <a:bodyPr wrap="square" tIns="27432" rIns="365760" anchor="ctr"/>
          <a:lstStyle/>
          <a:p>
            <a:pPr marL="117475"/>
            <a:r>
              <a:rPr lang="en-US" sz="2100" b="1" dirty="0">
                <a:solidFill>
                  <a:schemeClr val="accent3"/>
                </a:solidFill>
                <a:latin typeface="Liberation Sans" panose="020B0604020202020204" pitchFamily="34" charset="0"/>
              </a:rPr>
              <a:t>Explain how to account for payroll.</a:t>
            </a:r>
          </a:p>
        </p:txBody>
      </p:sp>
      <p:sp>
        <p:nvSpPr>
          <p:cNvPr id="18" name="Oval 17"/>
          <p:cNvSpPr/>
          <p:nvPr/>
        </p:nvSpPr>
        <p:spPr bwMode="auto">
          <a:xfrm>
            <a:off x="685800" y="4620768"/>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20" name="Oval 19"/>
          <p:cNvSpPr/>
          <p:nvPr/>
        </p:nvSpPr>
        <p:spPr bwMode="auto">
          <a:xfrm>
            <a:off x="685800" y="3678936"/>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Tree>
    <p:extLst>
      <p:ext uri="{BB962C8B-B14F-4D97-AF65-F5344CB8AC3E}">
        <p14:creationId xmlns:p14="http://schemas.microsoft.com/office/powerpoint/2010/main" val="84380318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2276475"/>
            <a:ext cx="80772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200" dirty="0">
                <a:solidFill>
                  <a:schemeClr val="tx1"/>
                </a:solidFill>
                <a:latin typeface="Liberation Sans" panose="020B0604020202020204" pitchFamily="34" charset="0"/>
              </a:rPr>
              <a:t>Illustration:</a:t>
            </a:r>
            <a:r>
              <a:rPr lang="en-US" altLang="en-US" sz="2200" b="0" dirty="0">
                <a:solidFill>
                  <a:schemeClr val="tx1"/>
                </a:solidFill>
                <a:latin typeface="Liberation Sans" panose="020B0604020202020204" pitchFamily="34" charset="0"/>
              </a:rPr>
              <a:t>  Cooley Grocery enters total receipts of $10,600.  Because the amount received from the sale is equal to the sales price 100% plus 6% of sales, (sales tax rate of 6%), the journal entry is:</a:t>
            </a:r>
          </a:p>
        </p:txBody>
      </p:sp>
      <p:sp>
        <p:nvSpPr>
          <p:cNvPr id="15363" name="Text Box 5"/>
          <p:cNvSpPr txBox="1">
            <a:spLocks noChangeArrowheads="1"/>
          </p:cNvSpPr>
          <p:nvPr/>
        </p:nvSpPr>
        <p:spPr bwMode="auto">
          <a:xfrm>
            <a:off x="609600" y="4267200"/>
            <a:ext cx="1219200"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526415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6415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Mar. 25</a:t>
            </a:r>
          </a:p>
        </p:txBody>
      </p:sp>
      <p:sp>
        <p:nvSpPr>
          <p:cNvPr id="673798" name="Text Box 6"/>
          <p:cNvSpPr txBox="1">
            <a:spLocks noChangeArrowheads="1"/>
          </p:cNvSpPr>
          <p:nvPr/>
        </p:nvSpPr>
        <p:spPr bwMode="auto">
          <a:xfrm>
            <a:off x="2057400" y="4725988"/>
            <a:ext cx="6172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itchFamily="2" charset="2"/>
              <a:buChar char="l"/>
              <a:tabLst>
                <a:tab pos="4521200" algn="r"/>
                <a:tab pos="5994400" algn="r"/>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21200" algn="r"/>
                <a:tab pos="5994400" algn="r"/>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	Sales revenue		10,000</a:t>
            </a:r>
          </a:p>
        </p:txBody>
      </p:sp>
      <p:sp>
        <p:nvSpPr>
          <p:cNvPr id="673799" name="Text Box 7"/>
          <p:cNvSpPr txBox="1">
            <a:spLocks noChangeArrowheads="1"/>
          </p:cNvSpPr>
          <p:nvPr/>
        </p:nvSpPr>
        <p:spPr bwMode="auto">
          <a:xfrm>
            <a:off x="2057400" y="4267200"/>
            <a:ext cx="6172200"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452120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2120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Cash	10,600</a:t>
            </a:r>
            <a:endParaRPr lang="en-US" altLang="en-US" sz="2200" b="0" dirty="0">
              <a:solidFill>
                <a:srgbClr val="800000"/>
              </a:solidFill>
              <a:latin typeface="Liberation Sans" panose="020B0604020202020204" pitchFamily="34" charset="0"/>
              <a:cs typeface="Arial" charset="0"/>
            </a:endParaRPr>
          </a:p>
        </p:txBody>
      </p:sp>
      <p:sp>
        <p:nvSpPr>
          <p:cNvPr id="673800" name="Text Box 8"/>
          <p:cNvSpPr txBox="1">
            <a:spLocks noChangeArrowheads="1"/>
          </p:cNvSpPr>
          <p:nvPr/>
        </p:nvSpPr>
        <p:spPr bwMode="auto">
          <a:xfrm>
            <a:off x="2057400" y="5183188"/>
            <a:ext cx="6172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Sales tax payable	600</a:t>
            </a:r>
          </a:p>
        </p:txBody>
      </p:sp>
      <p:sp>
        <p:nvSpPr>
          <p:cNvPr id="15367" name="Text Box 9"/>
          <p:cNvSpPr txBox="1">
            <a:spLocks noChangeArrowheads="1"/>
          </p:cNvSpPr>
          <p:nvPr/>
        </p:nvSpPr>
        <p:spPr bwMode="auto">
          <a:xfrm>
            <a:off x="609600" y="1295400"/>
            <a:ext cx="80772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200" b="0" dirty="0">
                <a:solidFill>
                  <a:schemeClr val="tx1"/>
                </a:solidFill>
                <a:latin typeface="Liberation Sans" panose="020B0604020202020204" pitchFamily="34" charset="0"/>
              </a:rPr>
              <a:t>Sometimes companies do not enter sales taxes separately in the cash register. </a:t>
            </a:r>
          </a:p>
        </p:txBody>
      </p:sp>
      <p:sp>
        <p:nvSpPr>
          <p:cNvPr id="673802" name="Rectangle 10"/>
          <p:cNvSpPr>
            <a:spLocks noChangeArrowheads="1"/>
          </p:cNvSpPr>
          <p:nvPr/>
        </p:nvSpPr>
        <p:spPr bwMode="auto">
          <a:xfrm>
            <a:off x="457200" y="5881688"/>
            <a:ext cx="41910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452120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2120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9pPr>
          </a:lstStyle>
          <a:p>
            <a:pPr>
              <a:spcBef>
                <a:spcPct val="0"/>
              </a:spcBef>
              <a:buClrTx/>
              <a:buSzTx/>
              <a:buFontTx/>
              <a:buNone/>
            </a:pPr>
            <a:r>
              <a:rPr lang="en-US" altLang="en-US" sz="1800" b="0" dirty="0">
                <a:solidFill>
                  <a:srgbClr val="800000"/>
                </a:solidFill>
                <a:latin typeface="Liberation Sans" panose="020B0604020202020204" pitchFamily="34" charset="0"/>
                <a:cs typeface="Arial" charset="0"/>
              </a:rPr>
              <a:t>*</a:t>
            </a:r>
            <a:r>
              <a:rPr lang="en-US" altLang="en-US" sz="1800" b="0" dirty="0">
                <a:solidFill>
                  <a:schemeClr val="tx1"/>
                </a:solidFill>
                <a:latin typeface="Liberation Sans" panose="020B0604020202020204" pitchFamily="34" charset="0"/>
                <a:cs typeface="Arial" charset="0"/>
              </a:rPr>
              <a:t> $10,600 ÷ 1.06</a:t>
            </a:r>
            <a:r>
              <a:rPr lang="en-US" altLang="en-US" sz="1800" b="0" dirty="0">
                <a:solidFill>
                  <a:schemeClr val="tx1"/>
                </a:solidFill>
                <a:latin typeface="Liberation Sans" panose="020B0604020202020204" pitchFamily="34" charset="0"/>
              </a:rPr>
              <a:t> = $10,000</a:t>
            </a:r>
            <a:endParaRPr lang="en-US" altLang="en-US" sz="1800" b="0" dirty="0">
              <a:solidFill>
                <a:schemeClr val="tx1"/>
              </a:solidFill>
              <a:latin typeface="Liberation Sans" panose="020B0604020202020204" pitchFamily="34" charset="0"/>
              <a:cs typeface="Arial" charset="0"/>
            </a:endParaRPr>
          </a:p>
        </p:txBody>
      </p:sp>
      <p:sp>
        <p:nvSpPr>
          <p:cNvPr id="673803" name="Rectangle 11"/>
          <p:cNvSpPr>
            <a:spLocks noChangeArrowheads="1"/>
          </p:cNvSpPr>
          <p:nvPr/>
        </p:nvSpPr>
        <p:spPr bwMode="auto">
          <a:xfrm>
            <a:off x="8153400" y="4724400"/>
            <a:ext cx="38100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452120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2120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9pPr>
          </a:lstStyle>
          <a:p>
            <a:pPr>
              <a:spcBef>
                <a:spcPct val="0"/>
              </a:spcBef>
              <a:buClrTx/>
              <a:buSzTx/>
              <a:buFontTx/>
              <a:buNone/>
            </a:pPr>
            <a:r>
              <a:rPr lang="en-US" altLang="en-US" sz="1600" b="0" dirty="0">
                <a:solidFill>
                  <a:srgbClr val="800000"/>
                </a:solidFill>
                <a:latin typeface="Liberation Sans" panose="020B0604020202020204" pitchFamily="34" charset="0"/>
                <a:cs typeface="Arial" charset="0"/>
              </a:rPr>
              <a:t>*</a:t>
            </a:r>
            <a:r>
              <a:rPr lang="en-US" altLang="en-US" sz="1600" b="0" dirty="0">
                <a:solidFill>
                  <a:schemeClr val="tx1"/>
                </a:solidFill>
                <a:latin typeface="Liberation Sans" panose="020B0604020202020204" pitchFamily="34" charset="0"/>
                <a:cs typeface="Arial" charset="0"/>
              </a:rPr>
              <a:t> </a:t>
            </a:r>
          </a:p>
        </p:txBody>
      </p:sp>
      <p:sp>
        <p:nvSpPr>
          <p:cNvPr id="1537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7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solidFill>
                  <a:schemeClr val="tx2">
                    <a:lumMod val="75000"/>
                  </a:schemeClr>
                </a:solidFill>
                <a:latin typeface="Liberation Sans" panose="020B0604020202020204" pitchFamily="34" charset="0"/>
              </a:rPr>
              <a:t>Sales Taxes Payable</a:t>
            </a:r>
          </a:p>
        </p:txBody>
      </p:sp>
      <p:sp>
        <p:nvSpPr>
          <p:cNvPr id="1537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3799"/>
                                        </p:tgtEl>
                                        <p:attrNameLst>
                                          <p:attrName>style.visibility</p:attrName>
                                        </p:attrNameLst>
                                      </p:cBhvr>
                                      <p:to>
                                        <p:strVal val="visible"/>
                                      </p:to>
                                    </p:set>
                                    <p:animEffect transition="in" filter="wipe(left)">
                                      <p:cBhvr>
                                        <p:cTn id="7" dur="500"/>
                                        <p:tgtEl>
                                          <p:spTgt spid="67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3798"/>
                                        </p:tgtEl>
                                        <p:attrNameLst>
                                          <p:attrName>style.visibility</p:attrName>
                                        </p:attrNameLst>
                                      </p:cBhvr>
                                      <p:to>
                                        <p:strVal val="visible"/>
                                      </p:to>
                                    </p:set>
                                    <p:animEffect transition="in" filter="wipe(left)">
                                      <p:cBhvr>
                                        <p:cTn id="12" dur="500"/>
                                        <p:tgtEl>
                                          <p:spTgt spid="67379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73803"/>
                                        </p:tgtEl>
                                        <p:attrNameLst>
                                          <p:attrName>style.visibility</p:attrName>
                                        </p:attrNameLst>
                                      </p:cBhvr>
                                      <p:to>
                                        <p:strVal val="visible"/>
                                      </p:to>
                                    </p:set>
                                    <p:animEffect transition="in" filter="wipe(left)">
                                      <p:cBhvr>
                                        <p:cTn id="16" dur="500"/>
                                        <p:tgtEl>
                                          <p:spTgt spid="67380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73802"/>
                                        </p:tgtEl>
                                        <p:attrNameLst>
                                          <p:attrName>style.visibility</p:attrName>
                                        </p:attrNameLst>
                                      </p:cBhvr>
                                      <p:to>
                                        <p:strVal val="visible"/>
                                      </p:to>
                                    </p:set>
                                    <p:animEffect transition="in" filter="wipe(left)">
                                      <p:cBhvr>
                                        <p:cTn id="20" dur="500"/>
                                        <p:tgtEl>
                                          <p:spTgt spid="6738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3800"/>
                                        </p:tgtEl>
                                        <p:attrNameLst>
                                          <p:attrName>style.visibility</p:attrName>
                                        </p:attrNameLst>
                                      </p:cBhvr>
                                      <p:to>
                                        <p:strVal val="visible"/>
                                      </p:to>
                                    </p:set>
                                    <p:animEffect transition="in" filter="wipe(left)">
                                      <p:cBhvr>
                                        <p:cTn id="25" dur="500"/>
                                        <p:tgtEl>
                                          <p:spTgt spid="67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8" grpId="0" autoUpdateAnimBg="0"/>
      <p:bldP spid="673799" grpId="0" autoUpdateAnimBg="0"/>
      <p:bldP spid="673800" grpId="0" autoUpdateAnimBg="0"/>
      <p:bldP spid="673802" grpId="0"/>
      <p:bldP spid="6738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09600" y="1295400"/>
            <a:ext cx="8153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2">
                    <a:lumMod val="75000"/>
                  </a:schemeClr>
                </a:solidFill>
                <a:latin typeface="Liberation Sans" panose="020B0604020202020204" pitchFamily="34" charset="0"/>
              </a:rPr>
              <a:t>Unearned Revenue</a:t>
            </a:r>
          </a:p>
        </p:txBody>
      </p:sp>
      <p:sp>
        <p:nvSpPr>
          <p:cNvPr id="23555" name="Rectangle 6"/>
          <p:cNvSpPr>
            <a:spLocks noChangeArrowheads="1"/>
          </p:cNvSpPr>
          <p:nvPr/>
        </p:nvSpPr>
        <p:spPr bwMode="auto">
          <a:xfrm>
            <a:off x="609600" y="1905000"/>
            <a:ext cx="8153400" cy="16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Tx/>
              <a:buFontTx/>
              <a:buNone/>
            </a:pPr>
            <a:r>
              <a:rPr lang="en-US" altLang="en-US" sz="2300" b="0" dirty="0">
                <a:solidFill>
                  <a:schemeClr val="tx1"/>
                </a:solidFill>
                <a:latin typeface="Liberation Sans" panose="020B0604020202020204" pitchFamily="34" charset="0"/>
              </a:rPr>
              <a:t>Revenues </a:t>
            </a:r>
            <a:r>
              <a:rPr lang="en-US" altLang="en-US" sz="2300" dirty="0">
                <a:solidFill>
                  <a:schemeClr val="tx1"/>
                </a:solidFill>
                <a:latin typeface="Liberation Sans" panose="020B0604020202020204" pitchFamily="34" charset="0"/>
              </a:rPr>
              <a:t>received before</a:t>
            </a:r>
            <a:r>
              <a:rPr lang="en-US" altLang="en-US" sz="2300" b="0" dirty="0">
                <a:solidFill>
                  <a:schemeClr val="tx1"/>
                </a:solidFill>
                <a:latin typeface="Liberation Sans" panose="020B0604020202020204" pitchFamily="34" charset="0"/>
              </a:rPr>
              <a:t> the company </a:t>
            </a:r>
          </a:p>
          <a:p>
            <a:pPr lvl="1">
              <a:lnSpc>
                <a:spcPct val="120000"/>
              </a:lnSpc>
              <a:spcBef>
                <a:spcPct val="5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delivers goods or </a:t>
            </a:r>
          </a:p>
          <a:p>
            <a:pPr lvl="1">
              <a:lnSpc>
                <a:spcPct val="120000"/>
              </a:lnSpc>
              <a:spcBef>
                <a:spcPct val="5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provides services. </a:t>
            </a:r>
          </a:p>
        </p:txBody>
      </p:sp>
      <p:sp>
        <p:nvSpPr>
          <p:cNvPr id="2355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5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1"/>
                </a:solidFill>
                <a:latin typeface="Liberation Sans" panose="020B0604020202020204" pitchFamily="34" charset="0"/>
              </a:rPr>
              <a:t>Current </a:t>
            </a:r>
            <a:r>
              <a:rPr lang="en-US" altLang="en-US" sz="3200" dirty="0">
                <a:solidFill>
                  <a:schemeClr val="tx1"/>
                </a:solidFill>
                <a:latin typeface="Liberation Sans" panose="020B0604020202020204" pitchFamily="34" charset="0"/>
              </a:rPr>
              <a:t>Liabilities</a:t>
            </a:r>
          </a:p>
        </p:txBody>
      </p:sp>
      <p:sp>
        <p:nvSpPr>
          <p:cNvPr id="2355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pic>
        <p:nvPicPr>
          <p:cNvPr id="23559"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7200" y="3954463"/>
            <a:ext cx="8305800" cy="17605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092288" y="3259446"/>
            <a:ext cx="1905000" cy="646113"/>
          </a:xfrm>
          <a:prstGeom prst="rect">
            <a:avLst/>
          </a:prstGeom>
        </p:spPr>
        <p:txBody>
          <a:bodyPr>
            <a:spAutoFit/>
          </a:bodyPr>
          <a:lstStyle/>
          <a:p>
            <a:pPr>
              <a:defRPr/>
            </a:pPr>
            <a:r>
              <a:rPr lang="en-US" sz="1200" b="1" dirty="0" smtClean="0">
                <a:latin typeface="Liberation Sans" panose="020B0604020202020204" pitchFamily="34" charset="0"/>
              </a:rPr>
              <a:t>Illustration 11-2</a:t>
            </a:r>
            <a:endParaRPr lang="en-US" sz="1200" b="1" dirty="0">
              <a:latin typeface="Liberation Sans" panose="020B0604020202020204" pitchFamily="34" charset="0"/>
            </a:endParaRPr>
          </a:p>
          <a:p>
            <a:pPr>
              <a:defRPr/>
            </a:pPr>
            <a:r>
              <a:rPr lang="en-US" sz="1200" dirty="0">
                <a:latin typeface="Liberation Sans" panose="020B0604020202020204" pitchFamily="34" charset="0"/>
              </a:rPr>
              <a:t>Unearned revenue and revenue accounts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1295400"/>
            <a:ext cx="8077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200" dirty="0">
                <a:solidFill>
                  <a:schemeClr val="tx1"/>
                </a:solidFill>
                <a:latin typeface="Liberation Sans" panose="020B0604020202020204" pitchFamily="34" charset="0"/>
              </a:rPr>
              <a:t>Illustration:</a:t>
            </a:r>
            <a:r>
              <a:rPr lang="en-US" altLang="en-US" sz="2200" b="0" dirty="0">
                <a:solidFill>
                  <a:schemeClr val="tx1"/>
                </a:solidFill>
                <a:latin typeface="Liberation Sans" panose="020B0604020202020204" pitchFamily="34" charset="0"/>
              </a:rPr>
              <a:t>  Superior University sells 10,000 season football tickets at $50 each for its five-game home schedule. The entry for the sale of season tickets is:</a:t>
            </a:r>
          </a:p>
        </p:txBody>
      </p:sp>
      <p:sp>
        <p:nvSpPr>
          <p:cNvPr id="436229" name="Text Box 5"/>
          <p:cNvSpPr txBox="1">
            <a:spLocks noChangeArrowheads="1"/>
          </p:cNvSpPr>
          <p:nvPr/>
        </p:nvSpPr>
        <p:spPr bwMode="auto">
          <a:xfrm>
            <a:off x="1905000" y="3230563"/>
            <a:ext cx="662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Unearned Ticket Revenue	500,000</a:t>
            </a:r>
          </a:p>
        </p:txBody>
      </p:sp>
      <p:sp>
        <p:nvSpPr>
          <p:cNvPr id="436230" name="Text Box 6"/>
          <p:cNvSpPr txBox="1">
            <a:spLocks noChangeArrowheads="1"/>
          </p:cNvSpPr>
          <p:nvPr/>
        </p:nvSpPr>
        <p:spPr bwMode="auto">
          <a:xfrm>
            <a:off x="1905000" y="2743200"/>
            <a:ext cx="6629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08476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08476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Cash  	500,000</a:t>
            </a:r>
          </a:p>
        </p:txBody>
      </p:sp>
      <p:sp>
        <p:nvSpPr>
          <p:cNvPr id="24581" name="Text Box 7"/>
          <p:cNvSpPr txBox="1">
            <a:spLocks noChangeArrowheads="1"/>
          </p:cNvSpPr>
          <p:nvPr/>
        </p:nvSpPr>
        <p:spPr bwMode="auto">
          <a:xfrm>
            <a:off x="609600" y="2743200"/>
            <a:ext cx="1219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26415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6415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Aug. 6</a:t>
            </a:r>
          </a:p>
        </p:txBody>
      </p:sp>
      <p:sp>
        <p:nvSpPr>
          <p:cNvPr id="436235" name="Text Box 11"/>
          <p:cNvSpPr txBox="1">
            <a:spLocks noChangeArrowheads="1"/>
          </p:cNvSpPr>
          <p:nvPr/>
        </p:nvSpPr>
        <p:spPr bwMode="auto">
          <a:xfrm>
            <a:off x="1905000" y="5516563"/>
            <a:ext cx="662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Ticket Revenue	100,000</a:t>
            </a:r>
          </a:p>
        </p:txBody>
      </p:sp>
      <p:sp>
        <p:nvSpPr>
          <p:cNvPr id="436236" name="Text Box 12"/>
          <p:cNvSpPr txBox="1">
            <a:spLocks noChangeArrowheads="1"/>
          </p:cNvSpPr>
          <p:nvPr/>
        </p:nvSpPr>
        <p:spPr bwMode="auto">
          <a:xfrm>
            <a:off x="1905000" y="5029200"/>
            <a:ext cx="6629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08476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08476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08476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08476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Unearned Ticket Revenue 	100,000</a:t>
            </a:r>
          </a:p>
        </p:txBody>
      </p:sp>
      <p:sp>
        <p:nvSpPr>
          <p:cNvPr id="24584" name="Text Box 13"/>
          <p:cNvSpPr txBox="1">
            <a:spLocks noChangeArrowheads="1"/>
          </p:cNvSpPr>
          <p:nvPr/>
        </p:nvSpPr>
        <p:spPr bwMode="auto">
          <a:xfrm>
            <a:off x="609600" y="5029200"/>
            <a:ext cx="1447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26415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6415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Sept. 7</a:t>
            </a:r>
            <a:endParaRPr lang="en-US" altLang="en-US" sz="2200" b="0" dirty="0">
              <a:solidFill>
                <a:srgbClr val="800000"/>
              </a:solidFill>
              <a:latin typeface="Liberation Sans" panose="020B0604020202020204" pitchFamily="34" charset="0"/>
              <a:cs typeface="Arial" charset="0"/>
            </a:endParaRPr>
          </a:p>
        </p:txBody>
      </p:sp>
      <p:sp>
        <p:nvSpPr>
          <p:cNvPr id="24585" name="Text Box 2"/>
          <p:cNvSpPr txBox="1">
            <a:spLocks noChangeArrowheads="1"/>
          </p:cNvSpPr>
          <p:nvPr/>
        </p:nvSpPr>
        <p:spPr bwMode="auto">
          <a:xfrm>
            <a:off x="609600" y="3962400"/>
            <a:ext cx="8077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200" b="0" dirty="0">
                <a:solidFill>
                  <a:schemeClr val="tx1"/>
                </a:solidFill>
                <a:latin typeface="Liberation Sans" panose="020B0604020202020204" pitchFamily="34" charset="0"/>
              </a:rPr>
              <a:t>As each game is completed, Superior records the recognition of revenue with the following entry.</a:t>
            </a:r>
          </a:p>
        </p:txBody>
      </p:sp>
      <p:sp>
        <p:nvSpPr>
          <p:cNvPr id="24586"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8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Unearned Revenue</a:t>
            </a:r>
          </a:p>
        </p:txBody>
      </p:sp>
      <p:sp>
        <p:nvSpPr>
          <p:cNvPr id="2458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6230"/>
                                        </p:tgtEl>
                                        <p:attrNameLst>
                                          <p:attrName>style.visibility</p:attrName>
                                        </p:attrNameLst>
                                      </p:cBhvr>
                                      <p:to>
                                        <p:strVal val="visible"/>
                                      </p:to>
                                    </p:set>
                                    <p:animEffect transition="in" filter="wipe(left)">
                                      <p:cBhvr>
                                        <p:cTn id="7" dur="500"/>
                                        <p:tgtEl>
                                          <p:spTgt spid="436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6229"/>
                                        </p:tgtEl>
                                        <p:attrNameLst>
                                          <p:attrName>style.visibility</p:attrName>
                                        </p:attrNameLst>
                                      </p:cBhvr>
                                      <p:to>
                                        <p:strVal val="visible"/>
                                      </p:to>
                                    </p:set>
                                    <p:animEffect transition="in" filter="wipe(left)">
                                      <p:cBhvr>
                                        <p:cTn id="12" dur="500"/>
                                        <p:tgtEl>
                                          <p:spTgt spid="436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6236"/>
                                        </p:tgtEl>
                                        <p:attrNameLst>
                                          <p:attrName>style.visibility</p:attrName>
                                        </p:attrNameLst>
                                      </p:cBhvr>
                                      <p:to>
                                        <p:strVal val="visible"/>
                                      </p:to>
                                    </p:set>
                                    <p:animEffect transition="in" filter="wipe(left)">
                                      <p:cBhvr>
                                        <p:cTn id="17" dur="500"/>
                                        <p:tgtEl>
                                          <p:spTgt spid="436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6235"/>
                                        </p:tgtEl>
                                        <p:attrNameLst>
                                          <p:attrName>style.visibility</p:attrName>
                                        </p:attrNameLst>
                                      </p:cBhvr>
                                      <p:to>
                                        <p:strVal val="visible"/>
                                      </p:to>
                                    </p:set>
                                    <p:animEffect transition="in" filter="wipe(left)">
                                      <p:cBhvr>
                                        <p:cTn id="22" dur="500"/>
                                        <p:tgtEl>
                                          <p:spTgt spid="43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9" grpId="0" autoUpdateAnimBg="0"/>
      <p:bldP spid="436230" grpId="0" autoUpdateAnimBg="0"/>
      <p:bldP spid="436235" grpId="0" autoUpdateAnimBg="0"/>
      <p:bldP spid="43623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304800" y="3548063"/>
            <a:ext cx="8458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3429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600"/>
              </a:spcBef>
              <a:buClrTx/>
              <a:buSzTx/>
              <a:buFontTx/>
              <a:buNone/>
            </a:pPr>
            <a:r>
              <a:rPr lang="en-US" altLang="en-US" sz="1900" dirty="0">
                <a:solidFill>
                  <a:schemeClr val="tx1"/>
                </a:solidFill>
                <a:latin typeface="Liberation Sans" panose="020B0604020202020204" pitchFamily="34" charset="0"/>
              </a:rPr>
              <a:t>Illustration:</a:t>
            </a:r>
            <a:r>
              <a:rPr lang="en-US" altLang="en-US" sz="1900" b="0" dirty="0">
                <a:solidFill>
                  <a:schemeClr val="tx1"/>
                </a:solidFill>
                <a:latin typeface="Liberation Sans" panose="020B0604020202020204" pitchFamily="34" charset="0"/>
              </a:rPr>
              <a:t>  Wendy Construction issues a five-year, interest-bearing $25,000 note on January 1, </a:t>
            </a:r>
            <a:r>
              <a:rPr lang="en-US" altLang="en-US" sz="1900" b="0" dirty="0" smtClean="0">
                <a:solidFill>
                  <a:schemeClr val="tx1"/>
                </a:solidFill>
                <a:latin typeface="Liberation Sans" panose="020B0604020202020204" pitchFamily="34" charset="0"/>
              </a:rPr>
              <a:t>2017. </a:t>
            </a:r>
            <a:r>
              <a:rPr lang="en-US" altLang="en-US" sz="1900" b="0" dirty="0">
                <a:solidFill>
                  <a:schemeClr val="tx1"/>
                </a:solidFill>
                <a:latin typeface="Liberation Sans" panose="020B0604020202020204" pitchFamily="34" charset="0"/>
              </a:rPr>
              <a:t>This note specifies that each January 1, starting January 1, </a:t>
            </a:r>
            <a:r>
              <a:rPr lang="en-US" altLang="en-US" sz="1900" b="0" dirty="0" smtClean="0">
                <a:solidFill>
                  <a:schemeClr val="tx1"/>
                </a:solidFill>
                <a:latin typeface="Liberation Sans" panose="020B0604020202020204" pitchFamily="34" charset="0"/>
              </a:rPr>
              <a:t>2018, </a:t>
            </a:r>
            <a:r>
              <a:rPr lang="en-US" altLang="en-US" sz="1900" b="0" dirty="0">
                <a:solidFill>
                  <a:schemeClr val="tx1"/>
                </a:solidFill>
                <a:latin typeface="Liberation Sans" panose="020B0604020202020204" pitchFamily="34" charset="0"/>
              </a:rPr>
              <a:t>Wendy should pay $5,000 of the note. When the company prepares financial statements on December 31, </a:t>
            </a:r>
            <a:r>
              <a:rPr lang="en-US" altLang="en-US" sz="1900" b="0" dirty="0" smtClean="0">
                <a:solidFill>
                  <a:schemeClr val="tx1"/>
                </a:solidFill>
                <a:latin typeface="Liberation Sans" panose="020B0604020202020204" pitchFamily="34" charset="0"/>
              </a:rPr>
              <a:t>2017, </a:t>
            </a:r>
            <a:endParaRPr lang="en-US" altLang="en-US" sz="1900" b="0" dirty="0">
              <a:solidFill>
                <a:schemeClr val="tx1"/>
              </a:solidFill>
              <a:latin typeface="Liberation Sans" panose="020B0604020202020204" pitchFamily="34" charset="0"/>
            </a:endParaRPr>
          </a:p>
          <a:p>
            <a:pPr lvl="1">
              <a:lnSpc>
                <a:spcPct val="125000"/>
              </a:lnSpc>
              <a:spcBef>
                <a:spcPts val="600"/>
              </a:spcBef>
              <a:buClrTx/>
              <a:buSzTx/>
              <a:buFontTx/>
              <a:buAutoNum type="arabicPeriod"/>
            </a:pPr>
            <a:r>
              <a:rPr lang="en-US" altLang="en-US" sz="1900" b="0" dirty="0">
                <a:solidFill>
                  <a:schemeClr val="tx1"/>
                </a:solidFill>
                <a:latin typeface="Liberation Sans" panose="020B0604020202020204" pitchFamily="34" charset="0"/>
              </a:rPr>
              <a:t>What amount should be reported as a current liability? ___________</a:t>
            </a:r>
          </a:p>
          <a:p>
            <a:pPr lvl="1">
              <a:lnSpc>
                <a:spcPct val="125000"/>
              </a:lnSpc>
              <a:spcBef>
                <a:spcPts val="600"/>
              </a:spcBef>
              <a:buClrTx/>
              <a:buSzTx/>
              <a:buFontTx/>
              <a:buAutoNum type="arabicPeriod"/>
            </a:pPr>
            <a:r>
              <a:rPr lang="en-US" altLang="en-US" sz="1900" b="0" dirty="0">
                <a:solidFill>
                  <a:schemeClr val="tx1"/>
                </a:solidFill>
                <a:latin typeface="Liberation Sans" panose="020B0604020202020204" pitchFamily="34" charset="0"/>
              </a:rPr>
              <a:t>What amount should be reported as a long-term liability? _________</a:t>
            </a:r>
          </a:p>
        </p:txBody>
      </p:sp>
      <p:sp>
        <p:nvSpPr>
          <p:cNvPr id="25603" name="Text Box 2"/>
          <p:cNvSpPr txBox="1">
            <a:spLocks noChangeArrowheads="1"/>
          </p:cNvSpPr>
          <p:nvPr/>
        </p:nvSpPr>
        <p:spPr bwMode="auto">
          <a:xfrm>
            <a:off x="609600" y="1295400"/>
            <a:ext cx="8153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2">
                    <a:lumMod val="75000"/>
                  </a:schemeClr>
                </a:solidFill>
                <a:latin typeface="Liberation Sans" panose="020B0604020202020204" pitchFamily="34" charset="0"/>
              </a:rPr>
              <a:t>Current Maturities of Long-Term Debt</a:t>
            </a:r>
          </a:p>
        </p:txBody>
      </p:sp>
      <p:sp>
        <p:nvSpPr>
          <p:cNvPr id="25604" name="Text Box 3"/>
          <p:cNvSpPr txBox="1">
            <a:spLocks noChangeArrowheads="1"/>
          </p:cNvSpPr>
          <p:nvPr/>
        </p:nvSpPr>
        <p:spPr bwMode="auto">
          <a:xfrm>
            <a:off x="609600" y="1914525"/>
            <a:ext cx="7696200" cy="140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Portion of long-term debt that comes due in the current year.</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No adjusting entry required.</a:t>
            </a:r>
          </a:p>
        </p:txBody>
      </p:sp>
      <p:sp>
        <p:nvSpPr>
          <p:cNvPr id="678921" name="Text Box 9"/>
          <p:cNvSpPr txBox="1">
            <a:spLocks noChangeArrowheads="1"/>
          </p:cNvSpPr>
          <p:nvPr/>
        </p:nvSpPr>
        <p:spPr bwMode="auto">
          <a:xfrm>
            <a:off x="7010400" y="5056188"/>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000" dirty="0">
                <a:solidFill>
                  <a:srgbClr val="800000"/>
                </a:solidFill>
                <a:latin typeface="Liberation Sans" panose="020B0604020202020204" pitchFamily="34" charset="0"/>
              </a:rPr>
              <a:t>$5,000</a:t>
            </a:r>
          </a:p>
        </p:txBody>
      </p:sp>
      <p:sp>
        <p:nvSpPr>
          <p:cNvPr id="678922" name="Text Box 10"/>
          <p:cNvSpPr txBox="1">
            <a:spLocks noChangeArrowheads="1"/>
          </p:cNvSpPr>
          <p:nvPr/>
        </p:nvSpPr>
        <p:spPr bwMode="auto">
          <a:xfrm>
            <a:off x="7010400" y="54705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000" dirty="0">
                <a:solidFill>
                  <a:srgbClr val="800000"/>
                </a:solidFill>
                <a:latin typeface="Liberation Sans" panose="020B0604020202020204" pitchFamily="34" charset="0"/>
              </a:rPr>
              <a:t>$20,000</a:t>
            </a:r>
          </a:p>
        </p:txBody>
      </p:sp>
      <p:sp>
        <p:nvSpPr>
          <p:cNvPr id="2560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0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1"/>
                </a:solidFill>
                <a:latin typeface="Liberation Sans" panose="020B0604020202020204" pitchFamily="34" charset="0"/>
              </a:rPr>
              <a:t>Current </a:t>
            </a:r>
            <a:r>
              <a:rPr lang="en-US" altLang="en-US" sz="3200" dirty="0">
                <a:solidFill>
                  <a:schemeClr val="tx1"/>
                </a:solidFill>
                <a:latin typeface="Liberation Sans" panose="020B0604020202020204" pitchFamily="34" charset="0"/>
              </a:rPr>
              <a:t>Liabilities</a:t>
            </a:r>
          </a:p>
        </p:txBody>
      </p:sp>
      <p:sp>
        <p:nvSpPr>
          <p:cNvPr id="25609"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8921"/>
                                        </p:tgtEl>
                                        <p:attrNameLst>
                                          <p:attrName>style.visibility</p:attrName>
                                        </p:attrNameLst>
                                      </p:cBhvr>
                                      <p:to>
                                        <p:strVal val="visible"/>
                                      </p:to>
                                    </p:set>
                                    <p:animEffect transition="in" filter="wipe(left)">
                                      <p:cBhvr>
                                        <p:cTn id="7" dur="500"/>
                                        <p:tgtEl>
                                          <p:spTgt spid="6789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8922"/>
                                        </p:tgtEl>
                                        <p:attrNameLst>
                                          <p:attrName>style.visibility</p:attrName>
                                        </p:attrNameLst>
                                      </p:cBhvr>
                                      <p:to>
                                        <p:strVal val="visible"/>
                                      </p:to>
                                    </p:set>
                                    <p:animEffect transition="in" filter="wipe(left)">
                                      <p:cBhvr>
                                        <p:cTn id="12" dur="500"/>
                                        <p:tgtEl>
                                          <p:spTgt spid="67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21" grpId="0"/>
      <p:bldP spid="6789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29045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60000"/>
              </a:spcBef>
              <a:buClr>
                <a:srgbClr val="800000"/>
              </a:buClr>
              <a:buSzPct val="80000"/>
              <a:buFont typeface="Wingdings" pitchFamily="2" charset="2"/>
              <a:buNone/>
            </a:pPr>
            <a:r>
              <a:rPr lang="en-US" sz="2100" dirty="0" smtClean="0">
                <a:solidFill>
                  <a:srgbClr val="000000"/>
                </a:solidFill>
                <a:latin typeface="Liberation Sans" panose="020B0604020202020204" pitchFamily="34" charset="0"/>
              </a:rPr>
              <a:t>You </a:t>
            </a:r>
            <a:r>
              <a:rPr lang="en-US" sz="2100" dirty="0">
                <a:solidFill>
                  <a:srgbClr val="000000"/>
                </a:solidFill>
                <a:latin typeface="Liberation Sans" panose="020B0604020202020204" pitchFamily="34" charset="0"/>
              </a:rPr>
              <a:t>and several classmates are studying for the next accounting examination. They </a:t>
            </a:r>
            <a:r>
              <a:rPr lang="en-US" sz="2100" dirty="0" smtClean="0">
                <a:solidFill>
                  <a:srgbClr val="000000"/>
                </a:solidFill>
                <a:latin typeface="Liberation Sans" panose="020B0604020202020204" pitchFamily="34" charset="0"/>
              </a:rPr>
              <a:t>ask you </a:t>
            </a:r>
            <a:r>
              <a:rPr lang="en-US" sz="2100" dirty="0">
                <a:solidFill>
                  <a:srgbClr val="000000"/>
                </a:solidFill>
                <a:latin typeface="Liberation Sans" panose="020B0604020202020204" pitchFamily="34" charset="0"/>
              </a:rPr>
              <a:t>to answer the following questions</a:t>
            </a:r>
            <a:r>
              <a:rPr lang="en-US" sz="2100" dirty="0" smtClean="0">
                <a:solidFill>
                  <a:srgbClr val="000000"/>
                </a:solidFill>
                <a:latin typeface="Liberation Sans" panose="020B0604020202020204" pitchFamily="34" charset="0"/>
              </a:rPr>
              <a:t>. </a:t>
            </a:r>
          </a:p>
          <a:p>
            <a:pPr marL="457200" indent="-457200" algn="l">
              <a:lnSpc>
                <a:spcPct val="125000"/>
              </a:lnSpc>
              <a:spcBef>
                <a:spcPct val="60000"/>
              </a:spcBef>
              <a:buSzPct val="100000"/>
              <a:buFont typeface="Wingdings" pitchFamily="2" charset="2"/>
              <a:buAutoNum type="arabicPeriod"/>
            </a:pPr>
            <a:r>
              <a:rPr lang="en-US" sz="2100" dirty="0" smtClean="0">
                <a:solidFill>
                  <a:srgbClr val="000000"/>
                </a:solidFill>
                <a:latin typeface="Liberation Sans" panose="020B0604020202020204" pitchFamily="34" charset="0"/>
              </a:rPr>
              <a:t>If </a:t>
            </a:r>
            <a:r>
              <a:rPr lang="en-US" sz="2100" dirty="0">
                <a:solidFill>
                  <a:srgbClr val="000000"/>
                </a:solidFill>
                <a:latin typeface="Liberation Sans" panose="020B0604020202020204" pitchFamily="34" charset="0"/>
              </a:rPr>
              <a:t>cash is borrowed on a $50,000, 6-month, 12% note on September 1, how </a:t>
            </a:r>
            <a:r>
              <a:rPr lang="en-US" sz="2100" dirty="0" smtClean="0">
                <a:solidFill>
                  <a:srgbClr val="000000"/>
                </a:solidFill>
                <a:latin typeface="Liberation Sans" panose="020B0604020202020204" pitchFamily="34" charset="0"/>
              </a:rPr>
              <a:t>much interest </a:t>
            </a:r>
            <a:r>
              <a:rPr lang="en-US" sz="2100" dirty="0">
                <a:solidFill>
                  <a:srgbClr val="000000"/>
                </a:solidFill>
                <a:latin typeface="Liberation Sans" panose="020B0604020202020204" pitchFamily="34" charset="0"/>
              </a:rPr>
              <a:t>expense would be incurred by December 31</a:t>
            </a:r>
            <a:r>
              <a:rPr lang="en-US" sz="2100" dirty="0" smtClean="0">
                <a:solidFill>
                  <a:srgbClr val="000000"/>
                </a:solidFill>
                <a:latin typeface="Liberation Sans" panose="020B0604020202020204" pitchFamily="34" charset="0"/>
              </a:rPr>
              <a:t>?</a:t>
            </a:r>
          </a:p>
          <a:p>
            <a:pPr algn="l">
              <a:lnSpc>
                <a:spcPct val="125000"/>
              </a:lnSpc>
              <a:spcBef>
                <a:spcPct val="60000"/>
              </a:spcBef>
              <a:buClr>
                <a:srgbClr val="800000"/>
              </a:buClr>
              <a:buSzPct val="80000"/>
            </a:pPr>
            <a:r>
              <a:rPr lang="en-US" sz="2100" b="1" dirty="0" smtClean="0">
                <a:solidFill>
                  <a:srgbClr val="FF0000"/>
                </a:solidFill>
                <a:latin typeface="Liberation Sans" panose="020B0604020202020204" pitchFamily="34" charset="0"/>
              </a:rPr>
              <a:t>Solution</a:t>
            </a:r>
            <a:r>
              <a:rPr lang="en-US" sz="2100" dirty="0" smtClean="0">
                <a:solidFill>
                  <a:srgbClr val="FF0000"/>
                </a:solidFill>
                <a:latin typeface="Liberation Sans" panose="020B0604020202020204" pitchFamily="34" charset="0"/>
              </a:rPr>
              <a:t> </a:t>
            </a:r>
            <a:endParaRPr lang="en-US" altLang="en-US" sz="2100" dirty="0">
              <a:solidFill>
                <a:srgbClr val="FF0000"/>
              </a:solidFill>
              <a:latin typeface="Liberation Sans" panose="020B0604020202020204" pitchFamily="34" charset="0"/>
            </a:endParaRPr>
          </a:p>
        </p:txBody>
      </p:sp>
      <p:sp>
        <p:nvSpPr>
          <p:cNvPr id="11" name="TextBox 10"/>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12" name="TextBox 11"/>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effectLst/>
                <a:latin typeface="Liberation Sans" panose="020B0604020202020204" pitchFamily="34" charset="0"/>
              </a:rPr>
              <a:t>Current Liabilities</a:t>
            </a:r>
            <a:endParaRPr lang="en-US" sz="3200" b="1" i="0" dirty="0">
              <a:solidFill>
                <a:schemeClr val="bg1"/>
              </a:solidFill>
              <a:effectLst/>
              <a:latin typeface="Liberation Sans" panose="020B0604020202020204" pitchFamily="34" charset="0"/>
            </a:endParaRPr>
          </a:p>
        </p:txBody>
      </p:sp>
      <p:sp>
        <p:nvSpPr>
          <p:cNvPr id="13" name="Oval 12"/>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600" b="1" dirty="0" smtClean="0">
                <a:solidFill>
                  <a:srgbClr val="FF0000"/>
                </a:solidFill>
                <a:latin typeface="Liberation Sans" panose="020B0604020202020204" pitchFamily="34" charset="0"/>
              </a:rPr>
              <a:t>1</a:t>
            </a:r>
            <a:endParaRPr lang="en-US" sz="3600" b="1" dirty="0">
              <a:solidFill>
                <a:srgbClr val="FF0000"/>
              </a:solidFill>
              <a:latin typeface="Liberation Sans" panose="020B0604020202020204" pitchFamily="34" charset="0"/>
            </a:endParaRPr>
          </a:p>
        </p:txBody>
      </p:sp>
      <p:sp>
        <p:nvSpPr>
          <p:cNvPr id="10" name="Rectangle 3"/>
          <p:cNvSpPr>
            <a:spLocks noChangeArrowheads="1"/>
          </p:cNvSpPr>
          <p:nvPr/>
        </p:nvSpPr>
        <p:spPr bwMode="auto">
          <a:xfrm>
            <a:off x="533400" y="4410686"/>
            <a:ext cx="8229600" cy="457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p>
            <a:pPr>
              <a:lnSpc>
                <a:spcPct val="125000"/>
              </a:lnSpc>
              <a:spcBef>
                <a:spcPct val="60000"/>
              </a:spcBef>
              <a:buClr>
                <a:srgbClr val="800000"/>
              </a:buClr>
              <a:buSzPct val="80000"/>
              <a:buFont typeface="Wingdings" pitchFamily="2" charset="2"/>
              <a:buNone/>
            </a:pPr>
            <a:r>
              <a:rPr lang="en-US" sz="2100" dirty="0">
                <a:solidFill>
                  <a:srgbClr val="000000"/>
                </a:solidFill>
                <a:latin typeface="Liberation Sans" panose="020B0604020202020204" pitchFamily="34" charset="0"/>
              </a:rPr>
              <a:t>$50,000 </a:t>
            </a:r>
            <a:r>
              <a:rPr lang="en-US" sz="2100" dirty="0" smtClean="0">
                <a:solidFill>
                  <a:srgbClr val="000000"/>
                </a:solidFill>
                <a:latin typeface="Liberation Sans" panose="020B0604020202020204" pitchFamily="34" charset="0"/>
              </a:rPr>
              <a:t>x </a:t>
            </a:r>
            <a:r>
              <a:rPr lang="en-US" sz="2100" dirty="0">
                <a:solidFill>
                  <a:srgbClr val="000000"/>
                </a:solidFill>
                <a:latin typeface="Liberation Sans" panose="020B0604020202020204" pitchFamily="34" charset="0"/>
              </a:rPr>
              <a:t>12% </a:t>
            </a:r>
            <a:r>
              <a:rPr lang="en-US" sz="2100" dirty="0" smtClean="0">
                <a:solidFill>
                  <a:srgbClr val="000000"/>
                </a:solidFill>
                <a:latin typeface="Liberation Sans" panose="020B0604020202020204" pitchFamily="34" charset="0"/>
              </a:rPr>
              <a:t>x </a:t>
            </a:r>
            <a:r>
              <a:rPr lang="en-US" sz="2100" dirty="0">
                <a:solidFill>
                  <a:srgbClr val="000000"/>
                </a:solidFill>
                <a:latin typeface="Liberation Sans" panose="020B0604020202020204" pitchFamily="34" charset="0"/>
              </a:rPr>
              <a:t>4/12 </a:t>
            </a:r>
            <a:r>
              <a:rPr lang="en-US" sz="2100" dirty="0" smtClean="0">
                <a:solidFill>
                  <a:srgbClr val="000000"/>
                </a:solidFill>
                <a:latin typeface="Liberation Sans" panose="020B0604020202020204" pitchFamily="34" charset="0"/>
              </a:rPr>
              <a:t>= </a:t>
            </a:r>
            <a:r>
              <a:rPr lang="en-US" sz="2100" b="1" dirty="0">
                <a:solidFill>
                  <a:srgbClr val="000000"/>
                </a:solidFill>
                <a:latin typeface="Liberation Sans" panose="020B0604020202020204" pitchFamily="34" charset="0"/>
              </a:rPr>
              <a:t>$2,000</a:t>
            </a:r>
            <a:endParaRPr lang="en-US" altLang="en-US" sz="2100" b="1" dirty="0">
              <a:solidFill>
                <a:srgbClr val="000000"/>
              </a:solidFill>
              <a:latin typeface="Liberation Sans" panose="020B0604020202020204" pitchFamily="34" charset="0"/>
            </a:endParaRPr>
          </a:p>
        </p:txBody>
      </p:sp>
      <p:sp>
        <p:nvSpPr>
          <p:cNvPr id="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584005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25005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60000"/>
              </a:spcBef>
              <a:buClr>
                <a:srgbClr val="800000"/>
              </a:buClr>
              <a:buSzPct val="80000"/>
              <a:buFont typeface="Wingdings" pitchFamily="2" charset="2"/>
              <a:buNone/>
            </a:pPr>
            <a:r>
              <a:rPr lang="en-US" sz="2100" dirty="0" smtClean="0">
                <a:solidFill>
                  <a:srgbClr val="000000"/>
                </a:solidFill>
                <a:latin typeface="Liberation Sans" panose="020B0604020202020204" pitchFamily="34" charset="0"/>
              </a:rPr>
              <a:t>You </a:t>
            </a:r>
            <a:r>
              <a:rPr lang="en-US" sz="2100" dirty="0">
                <a:solidFill>
                  <a:srgbClr val="000000"/>
                </a:solidFill>
                <a:latin typeface="Liberation Sans" panose="020B0604020202020204" pitchFamily="34" charset="0"/>
              </a:rPr>
              <a:t>and several classmates are studying for the next accounting examination. They </a:t>
            </a:r>
            <a:r>
              <a:rPr lang="en-US" sz="2100" dirty="0" smtClean="0">
                <a:solidFill>
                  <a:srgbClr val="000000"/>
                </a:solidFill>
                <a:latin typeface="Liberation Sans" panose="020B0604020202020204" pitchFamily="34" charset="0"/>
              </a:rPr>
              <a:t>ask you </a:t>
            </a:r>
            <a:r>
              <a:rPr lang="en-US" sz="2100" dirty="0">
                <a:solidFill>
                  <a:srgbClr val="000000"/>
                </a:solidFill>
                <a:latin typeface="Liberation Sans" panose="020B0604020202020204" pitchFamily="34" charset="0"/>
              </a:rPr>
              <a:t>to answer the following questions</a:t>
            </a:r>
            <a:r>
              <a:rPr lang="en-US" sz="2100" dirty="0" smtClean="0">
                <a:solidFill>
                  <a:srgbClr val="000000"/>
                </a:solidFill>
                <a:latin typeface="Liberation Sans" panose="020B0604020202020204" pitchFamily="34" charset="0"/>
              </a:rPr>
              <a:t>. </a:t>
            </a:r>
          </a:p>
          <a:p>
            <a:pPr marL="457200" indent="-457200" algn="l">
              <a:lnSpc>
                <a:spcPct val="125000"/>
              </a:lnSpc>
              <a:spcBef>
                <a:spcPct val="60000"/>
              </a:spcBef>
              <a:buSzPct val="100000"/>
              <a:buFont typeface="Wingdings" pitchFamily="2" charset="2"/>
              <a:buAutoNum type="arabicPeriod" startAt="2"/>
            </a:pPr>
            <a:r>
              <a:rPr lang="en-US" sz="2100" dirty="0" smtClean="0">
                <a:solidFill>
                  <a:srgbClr val="000000"/>
                </a:solidFill>
                <a:latin typeface="Liberation Sans" panose="020B0604020202020204" pitchFamily="34" charset="0"/>
              </a:rPr>
              <a:t>How </a:t>
            </a:r>
            <a:r>
              <a:rPr lang="en-US" sz="2100" dirty="0">
                <a:solidFill>
                  <a:srgbClr val="000000"/>
                </a:solidFill>
                <a:latin typeface="Liberation Sans" panose="020B0604020202020204" pitchFamily="34" charset="0"/>
              </a:rPr>
              <a:t>is the sales tax amount determined when the cash register total includes </a:t>
            </a:r>
            <a:r>
              <a:rPr lang="en-US" sz="2100" dirty="0" smtClean="0">
                <a:solidFill>
                  <a:srgbClr val="000000"/>
                </a:solidFill>
                <a:latin typeface="Liberation Sans" panose="020B0604020202020204" pitchFamily="34" charset="0"/>
              </a:rPr>
              <a:t>sales taxes?</a:t>
            </a:r>
          </a:p>
          <a:p>
            <a:pPr>
              <a:lnSpc>
                <a:spcPct val="125000"/>
              </a:lnSpc>
              <a:spcBef>
                <a:spcPct val="60000"/>
              </a:spcBef>
              <a:buClr>
                <a:srgbClr val="800000"/>
              </a:buClr>
              <a:buSzPct val="80000"/>
            </a:pPr>
            <a:r>
              <a:rPr lang="en-US" sz="2100" b="1" dirty="0" smtClean="0">
                <a:solidFill>
                  <a:srgbClr val="FF0000"/>
                </a:solidFill>
                <a:latin typeface="Liberation Sans" panose="020B0604020202020204" pitchFamily="34" charset="0"/>
              </a:rPr>
              <a:t>Solution</a:t>
            </a:r>
            <a:r>
              <a:rPr lang="en-US" sz="2100" dirty="0" smtClean="0">
                <a:solidFill>
                  <a:srgbClr val="000000"/>
                </a:solidFill>
                <a:latin typeface="Liberation Sans" panose="020B0604020202020204" pitchFamily="34" charset="0"/>
              </a:rPr>
              <a:t> </a:t>
            </a:r>
            <a:endParaRPr lang="en-US" altLang="en-US" sz="2100" dirty="0">
              <a:solidFill>
                <a:srgbClr val="000000"/>
              </a:solidFill>
              <a:latin typeface="Liberation Sans" panose="020B0604020202020204" pitchFamily="34" charset="0"/>
            </a:endParaRPr>
          </a:p>
        </p:txBody>
      </p:sp>
      <p:sp>
        <p:nvSpPr>
          <p:cNvPr id="7" name="Rectangle 3"/>
          <p:cNvSpPr>
            <a:spLocks noChangeArrowheads="1"/>
          </p:cNvSpPr>
          <p:nvPr/>
        </p:nvSpPr>
        <p:spPr bwMode="auto">
          <a:xfrm>
            <a:off x="533400" y="3962400"/>
            <a:ext cx="8229600" cy="1863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p>
            <a:pPr>
              <a:lnSpc>
                <a:spcPct val="125000"/>
              </a:lnSpc>
              <a:spcBef>
                <a:spcPct val="60000"/>
              </a:spcBef>
              <a:buClr>
                <a:srgbClr val="800000"/>
              </a:buClr>
              <a:buSzPct val="80000"/>
              <a:buFont typeface="Wingdings" pitchFamily="2" charset="2"/>
              <a:buNone/>
            </a:pPr>
            <a:r>
              <a:rPr lang="en-US" sz="2100" b="1" dirty="0" smtClean="0">
                <a:solidFill>
                  <a:srgbClr val="000000"/>
                </a:solidFill>
                <a:latin typeface="Liberation Sans" panose="020B0604020202020204" pitchFamily="34" charset="0"/>
              </a:rPr>
              <a:t>First</a:t>
            </a:r>
            <a:r>
              <a:rPr lang="en-US" sz="2100" dirty="0">
                <a:solidFill>
                  <a:srgbClr val="000000"/>
                </a:solidFill>
                <a:latin typeface="Liberation Sans" panose="020B0604020202020204" pitchFamily="34" charset="0"/>
              </a:rPr>
              <a:t>, divide the total cash register receipts by 100% plus the sales tax </a:t>
            </a:r>
            <a:r>
              <a:rPr lang="en-US" sz="2100" dirty="0" smtClean="0">
                <a:solidFill>
                  <a:srgbClr val="000000"/>
                </a:solidFill>
                <a:latin typeface="Liberation Sans" panose="020B0604020202020204" pitchFamily="34" charset="0"/>
              </a:rPr>
              <a:t>percentage to find </a:t>
            </a:r>
            <a:r>
              <a:rPr lang="en-US" sz="2100" dirty="0">
                <a:solidFill>
                  <a:srgbClr val="000000"/>
                </a:solidFill>
                <a:latin typeface="Liberation Sans" panose="020B0604020202020204" pitchFamily="34" charset="0"/>
              </a:rPr>
              <a:t>the sales revenue amount. </a:t>
            </a:r>
            <a:endParaRPr lang="en-US" sz="2100" dirty="0" smtClean="0">
              <a:solidFill>
                <a:srgbClr val="000000"/>
              </a:solidFill>
              <a:latin typeface="Liberation Sans" panose="020B0604020202020204" pitchFamily="34" charset="0"/>
            </a:endParaRPr>
          </a:p>
          <a:p>
            <a:pPr>
              <a:lnSpc>
                <a:spcPct val="125000"/>
              </a:lnSpc>
              <a:spcBef>
                <a:spcPct val="60000"/>
              </a:spcBef>
              <a:buClr>
                <a:srgbClr val="800000"/>
              </a:buClr>
              <a:buSzPct val="80000"/>
              <a:buFont typeface="Wingdings" pitchFamily="2" charset="2"/>
              <a:buNone/>
            </a:pPr>
            <a:r>
              <a:rPr lang="en-US" sz="2100" b="1" dirty="0" smtClean="0">
                <a:solidFill>
                  <a:srgbClr val="000000"/>
                </a:solidFill>
                <a:latin typeface="Liberation Sans" panose="020B0604020202020204" pitchFamily="34" charset="0"/>
              </a:rPr>
              <a:t>Second</a:t>
            </a:r>
            <a:r>
              <a:rPr lang="en-US" sz="2100" dirty="0">
                <a:solidFill>
                  <a:srgbClr val="000000"/>
                </a:solidFill>
                <a:latin typeface="Liberation Sans" panose="020B0604020202020204" pitchFamily="34" charset="0"/>
              </a:rPr>
              <a:t>, subtract the sales revenue amount </a:t>
            </a:r>
            <a:r>
              <a:rPr lang="en-US" sz="2100" dirty="0" smtClean="0">
                <a:solidFill>
                  <a:srgbClr val="000000"/>
                </a:solidFill>
                <a:latin typeface="Liberation Sans" panose="020B0604020202020204" pitchFamily="34" charset="0"/>
              </a:rPr>
              <a:t>from the </a:t>
            </a:r>
            <a:r>
              <a:rPr lang="en-US" sz="2100" dirty="0">
                <a:solidFill>
                  <a:srgbClr val="000000"/>
                </a:solidFill>
                <a:latin typeface="Liberation Sans" panose="020B0604020202020204" pitchFamily="34" charset="0"/>
              </a:rPr>
              <a:t>total cash register receipts to determine the sales taxes.</a:t>
            </a:r>
            <a:endParaRPr lang="en-US" altLang="en-US" sz="2100" dirty="0">
              <a:solidFill>
                <a:srgbClr val="000000"/>
              </a:solidFill>
              <a:latin typeface="Liberation Sans" panose="020B0604020202020204" pitchFamily="34" charset="0"/>
            </a:endParaRPr>
          </a:p>
        </p:txBody>
      </p:sp>
      <p:sp>
        <p:nvSpPr>
          <p:cNvPr id="8" name="TextBox 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9" name="TextBox 8"/>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effectLst/>
                <a:latin typeface="Liberation Sans" panose="020B0604020202020204" pitchFamily="34" charset="0"/>
              </a:rPr>
              <a:t>Current Liabilities</a:t>
            </a:r>
            <a:endParaRPr lang="en-US" sz="3200" b="1" i="0" dirty="0">
              <a:solidFill>
                <a:schemeClr val="bg1"/>
              </a:solidFill>
              <a:effectLst/>
              <a:latin typeface="Liberation Sans" panose="020B0604020202020204" pitchFamily="34" charset="0"/>
            </a:endParaRPr>
          </a:p>
        </p:txBody>
      </p:sp>
      <p:sp>
        <p:nvSpPr>
          <p:cNvPr id="10" name="Oval 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600" b="1" dirty="0" smtClean="0">
                <a:solidFill>
                  <a:srgbClr val="FF0000"/>
                </a:solidFill>
                <a:latin typeface="Liberation Sans" panose="020B0604020202020204" pitchFamily="34" charset="0"/>
              </a:rPr>
              <a:t>1</a:t>
            </a:r>
            <a:endParaRPr lang="en-US" sz="3600" b="1" dirty="0">
              <a:solidFill>
                <a:srgbClr val="FF0000"/>
              </a:solidFill>
              <a:latin typeface="Liberation Sans" panose="020B0604020202020204" pitchFamily="34" charset="0"/>
            </a:endParaRP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2881954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29045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60000"/>
              </a:spcBef>
              <a:buClr>
                <a:srgbClr val="800000"/>
              </a:buClr>
              <a:buSzPct val="80000"/>
              <a:buFont typeface="Wingdings" pitchFamily="2" charset="2"/>
              <a:buNone/>
            </a:pPr>
            <a:r>
              <a:rPr lang="en-US" sz="2100" dirty="0" smtClean="0">
                <a:solidFill>
                  <a:srgbClr val="000000"/>
                </a:solidFill>
                <a:latin typeface="Liberation Sans" panose="020B0604020202020204" pitchFamily="34" charset="0"/>
              </a:rPr>
              <a:t>You </a:t>
            </a:r>
            <a:r>
              <a:rPr lang="en-US" sz="2100" dirty="0">
                <a:solidFill>
                  <a:srgbClr val="000000"/>
                </a:solidFill>
                <a:latin typeface="Liberation Sans" panose="020B0604020202020204" pitchFamily="34" charset="0"/>
              </a:rPr>
              <a:t>and several classmates are studying for the next accounting examination. They </a:t>
            </a:r>
            <a:r>
              <a:rPr lang="en-US" sz="2100" dirty="0" smtClean="0">
                <a:solidFill>
                  <a:srgbClr val="000000"/>
                </a:solidFill>
                <a:latin typeface="Liberation Sans" panose="020B0604020202020204" pitchFamily="34" charset="0"/>
              </a:rPr>
              <a:t>ask you </a:t>
            </a:r>
            <a:r>
              <a:rPr lang="en-US" sz="2100" dirty="0">
                <a:solidFill>
                  <a:srgbClr val="000000"/>
                </a:solidFill>
                <a:latin typeface="Liberation Sans" panose="020B0604020202020204" pitchFamily="34" charset="0"/>
              </a:rPr>
              <a:t>to answer the following questions</a:t>
            </a:r>
            <a:r>
              <a:rPr lang="en-US" sz="2100" dirty="0" smtClean="0">
                <a:solidFill>
                  <a:srgbClr val="000000"/>
                </a:solidFill>
                <a:latin typeface="Liberation Sans" panose="020B0604020202020204" pitchFamily="34" charset="0"/>
              </a:rPr>
              <a:t>. </a:t>
            </a:r>
          </a:p>
          <a:p>
            <a:pPr marL="457200" indent="-457200" algn="l">
              <a:lnSpc>
                <a:spcPct val="125000"/>
              </a:lnSpc>
              <a:spcBef>
                <a:spcPct val="60000"/>
              </a:spcBef>
              <a:buSzPct val="100000"/>
              <a:buFont typeface="+mj-lt"/>
              <a:buAutoNum type="arabicPeriod" startAt="3"/>
            </a:pPr>
            <a:r>
              <a:rPr lang="en-US" sz="2100" dirty="0" smtClean="0">
                <a:solidFill>
                  <a:srgbClr val="000000"/>
                </a:solidFill>
                <a:latin typeface="Liberation Sans" panose="020B0604020202020204" pitchFamily="34" charset="0"/>
              </a:rPr>
              <a:t>If </a:t>
            </a:r>
            <a:r>
              <a:rPr lang="en-US" sz="2100" dirty="0">
                <a:solidFill>
                  <a:srgbClr val="000000"/>
                </a:solidFill>
                <a:latin typeface="Liberation Sans" panose="020B0604020202020204" pitchFamily="34" charset="0"/>
              </a:rPr>
              <a:t>$15,000 is collected in advance on November 1 for 3 months’ rent, what amount </a:t>
            </a:r>
            <a:r>
              <a:rPr lang="en-US" sz="2100" dirty="0" smtClean="0">
                <a:solidFill>
                  <a:srgbClr val="000000"/>
                </a:solidFill>
                <a:latin typeface="Liberation Sans" panose="020B0604020202020204" pitchFamily="34" charset="0"/>
              </a:rPr>
              <a:t>of rent </a:t>
            </a:r>
            <a:r>
              <a:rPr lang="en-US" sz="2100" dirty="0">
                <a:solidFill>
                  <a:srgbClr val="000000"/>
                </a:solidFill>
                <a:latin typeface="Liberation Sans" panose="020B0604020202020204" pitchFamily="34" charset="0"/>
              </a:rPr>
              <a:t>revenue should be recognized by December 31</a:t>
            </a:r>
            <a:r>
              <a:rPr lang="en-US" sz="2100" dirty="0" smtClean="0">
                <a:solidFill>
                  <a:srgbClr val="000000"/>
                </a:solidFill>
                <a:latin typeface="Liberation Sans" panose="020B0604020202020204" pitchFamily="34" charset="0"/>
              </a:rPr>
              <a:t>?</a:t>
            </a:r>
          </a:p>
          <a:p>
            <a:pPr>
              <a:lnSpc>
                <a:spcPct val="125000"/>
              </a:lnSpc>
              <a:spcBef>
                <a:spcPct val="60000"/>
              </a:spcBef>
              <a:buSzPct val="100000"/>
            </a:pPr>
            <a:r>
              <a:rPr lang="en-US" sz="2100" b="1" dirty="0" smtClean="0">
                <a:solidFill>
                  <a:srgbClr val="FF0000"/>
                </a:solidFill>
                <a:latin typeface="Liberation Sans" panose="020B0604020202020204" pitchFamily="34" charset="0"/>
              </a:rPr>
              <a:t>Solution</a:t>
            </a:r>
            <a:endParaRPr lang="en-US" altLang="en-US" sz="2100" dirty="0">
              <a:solidFill>
                <a:srgbClr val="FF0000"/>
              </a:solidFill>
              <a:latin typeface="Liberation Sans" panose="020B0604020202020204" pitchFamily="34" charset="0"/>
            </a:endParaRPr>
          </a:p>
        </p:txBody>
      </p:sp>
      <p:sp>
        <p:nvSpPr>
          <p:cNvPr id="7" name="Rectangle 3"/>
          <p:cNvSpPr>
            <a:spLocks noChangeArrowheads="1"/>
          </p:cNvSpPr>
          <p:nvPr/>
        </p:nvSpPr>
        <p:spPr bwMode="auto">
          <a:xfrm>
            <a:off x="533400" y="4343358"/>
            <a:ext cx="8229600" cy="457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p>
            <a:pPr>
              <a:lnSpc>
                <a:spcPct val="125000"/>
              </a:lnSpc>
              <a:spcBef>
                <a:spcPct val="60000"/>
              </a:spcBef>
              <a:buClr>
                <a:srgbClr val="800000"/>
              </a:buClr>
              <a:buSzPct val="80000"/>
              <a:buFont typeface="Wingdings" pitchFamily="2" charset="2"/>
              <a:buNone/>
            </a:pPr>
            <a:r>
              <a:rPr lang="en-US" sz="2100" dirty="0">
                <a:solidFill>
                  <a:srgbClr val="000000"/>
                </a:solidFill>
                <a:latin typeface="Liberation Sans" panose="020B0604020202020204" pitchFamily="34" charset="0"/>
              </a:rPr>
              <a:t>$15,000 </a:t>
            </a:r>
            <a:r>
              <a:rPr lang="en-US" sz="2100" dirty="0" smtClean="0">
                <a:solidFill>
                  <a:srgbClr val="000000"/>
                </a:solidFill>
                <a:latin typeface="Liberation Sans" panose="020B0604020202020204" pitchFamily="34" charset="0"/>
              </a:rPr>
              <a:t>x </a:t>
            </a:r>
            <a:r>
              <a:rPr lang="en-US" sz="2100" dirty="0">
                <a:solidFill>
                  <a:srgbClr val="000000"/>
                </a:solidFill>
                <a:latin typeface="Liberation Sans" panose="020B0604020202020204" pitchFamily="34" charset="0"/>
              </a:rPr>
              <a:t>2/3 </a:t>
            </a:r>
            <a:r>
              <a:rPr lang="en-US" sz="2100" dirty="0" smtClean="0">
                <a:solidFill>
                  <a:srgbClr val="000000"/>
                </a:solidFill>
                <a:latin typeface="Liberation Sans" panose="020B0604020202020204" pitchFamily="34" charset="0"/>
              </a:rPr>
              <a:t>= </a:t>
            </a:r>
            <a:r>
              <a:rPr lang="en-US" sz="2100" b="1" dirty="0">
                <a:solidFill>
                  <a:srgbClr val="000000"/>
                </a:solidFill>
                <a:latin typeface="Liberation Sans" panose="020B0604020202020204" pitchFamily="34" charset="0"/>
              </a:rPr>
              <a:t>$10,000</a:t>
            </a:r>
            <a:endParaRPr lang="en-US" altLang="en-US" sz="2100" b="1" dirty="0">
              <a:solidFill>
                <a:srgbClr val="000000"/>
              </a:solidFill>
              <a:latin typeface="Liberation Sans" panose="020B0604020202020204" pitchFamily="34" charset="0"/>
            </a:endParaRPr>
          </a:p>
        </p:txBody>
      </p:sp>
      <p:sp>
        <p:nvSpPr>
          <p:cNvPr id="8" name="TextBox 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9" name="TextBox 8"/>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effectLst/>
                <a:latin typeface="Liberation Sans" panose="020B0604020202020204" pitchFamily="34" charset="0"/>
              </a:rPr>
              <a:t>Current Liabilities</a:t>
            </a:r>
            <a:endParaRPr lang="en-US" sz="3200" b="1" i="0" dirty="0">
              <a:solidFill>
                <a:schemeClr val="bg1"/>
              </a:solidFill>
              <a:effectLst/>
              <a:latin typeface="Liberation Sans" panose="020B0604020202020204" pitchFamily="34" charset="0"/>
            </a:endParaRPr>
          </a:p>
        </p:txBody>
      </p:sp>
      <p:sp>
        <p:nvSpPr>
          <p:cNvPr id="10" name="Oval 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600" b="1" dirty="0" smtClean="0">
                <a:solidFill>
                  <a:srgbClr val="FF0000"/>
                </a:solidFill>
                <a:latin typeface="Liberation Sans" panose="020B0604020202020204" pitchFamily="34" charset="0"/>
              </a:rPr>
              <a:t>1</a:t>
            </a:r>
            <a:endParaRPr lang="en-US" sz="3600" b="1" dirty="0">
              <a:solidFill>
                <a:srgbClr val="FF0000"/>
              </a:solidFill>
              <a:latin typeface="Liberation Sans" panose="020B0604020202020204" pitchFamily="34" charset="0"/>
            </a:endParaRPr>
          </a:p>
        </p:txBody>
      </p:sp>
      <p:sp>
        <p:nvSpPr>
          <p:cNvPr id="1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7622941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609600" y="2141598"/>
            <a:ext cx="7924800" cy="92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30000"/>
              </a:spcBef>
              <a:buSzPct val="80000"/>
            </a:pPr>
            <a:r>
              <a:rPr lang="en-US" altLang="en-US" b="1" dirty="0" smtClean="0">
                <a:solidFill>
                  <a:schemeClr val="tx2">
                    <a:lumMod val="75000"/>
                  </a:schemeClr>
                </a:solidFill>
                <a:latin typeface="Liberation Sans" panose="020B0604020202020204" pitchFamily="34" charset="0"/>
              </a:rPr>
              <a:t>Contingent liability </a:t>
            </a:r>
            <a:r>
              <a:rPr lang="en-US" altLang="en-US" sz="2300" dirty="0" smtClean="0">
                <a:latin typeface="Liberation Sans" panose="020B0604020202020204" pitchFamily="34" charset="0"/>
              </a:rPr>
              <a:t>- Potential </a:t>
            </a:r>
            <a:r>
              <a:rPr lang="en-US" altLang="en-US" sz="2300" dirty="0">
                <a:latin typeface="Liberation Sans" panose="020B0604020202020204" pitchFamily="34" charset="0"/>
              </a:rPr>
              <a:t>liability that may become an actual liability in the future.</a:t>
            </a:r>
          </a:p>
        </p:txBody>
      </p:sp>
      <p:sp>
        <p:nvSpPr>
          <p:cNvPr id="19460" name="Text Box 6"/>
          <p:cNvSpPr txBox="1">
            <a:spLocks noChangeArrowheads="1"/>
          </p:cNvSpPr>
          <p:nvPr/>
        </p:nvSpPr>
        <p:spPr bwMode="auto">
          <a:xfrm>
            <a:off x="622300" y="3165144"/>
            <a:ext cx="78613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30000"/>
              </a:spcBef>
              <a:buSzPct val="80000"/>
            </a:pPr>
            <a:r>
              <a:rPr lang="en-US" altLang="en-US" sz="2300" dirty="0">
                <a:latin typeface="Liberation Sans" panose="020B0604020202020204" pitchFamily="34" charset="0"/>
              </a:rPr>
              <a:t>Three levels of probability:</a:t>
            </a:r>
          </a:p>
          <a:p>
            <a:pPr lvl="1">
              <a:lnSpc>
                <a:spcPct val="115000"/>
              </a:lnSpc>
              <a:spcBef>
                <a:spcPct val="30000"/>
              </a:spcBef>
              <a:buClr>
                <a:srgbClr val="800000"/>
              </a:buClr>
              <a:buSzPct val="80000"/>
              <a:buFont typeface="Wingdings" pitchFamily="2" charset="2"/>
              <a:buChar char="u"/>
            </a:pPr>
            <a:r>
              <a:rPr lang="en-US" altLang="en-US" sz="2200" dirty="0" smtClean="0">
                <a:latin typeface="Liberation Sans" panose="020B0604020202020204" pitchFamily="34" charset="0"/>
              </a:rPr>
              <a:t>Probable</a:t>
            </a:r>
            <a:endParaRPr lang="en-US" altLang="en-US" sz="2200" dirty="0">
              <a:latin typeface="Liberation Sans" panose="020B0604020202020204" pitchFamily="34" charset="0"/>
            </a:endParaRPr>
          </a:p>
          <a:p>
            <a:pPr lvl="1">
              <a:lnSpc>
                <a:spcPct val="115000"/>
              </a:lnSpc>
              <a:spcBef>
                <a:spcPct val="30000"/>
              </a:spcBef>
              <a:buClr>
                <a:srgbClr val="800000"/>
              </a:buClr>
              <a:buSzPct val="80000"/>
              <a:buFont typeface="Wingdings" pitchFamily="2" charset="2"/>
              <a:buChar char="u"/>
            </a:pPr>
            <a:r>
              <a:rPr lang="en-US" altLang="en-US" sz="2200" dirty="0">
                <a:latin typeface="Liberation Sans" panose="020B0604020202020204" pitchFamily="34" charset="0"/>
              </a:rPr>
              <a:t>Reasonably </a:t>
            </a:r>
            <a:r>
              <a:rPr lang="en-US" altLang="en-US" sz="2200" dirty="0" smtClean="0">
                <a:latin typeface="Liberation Sans" panose="020B0604020202020204" pitchFamily="34" charset="0"/>
              </a:rPr>
              <a:t>possible</a:t>
            </a:r>
            <a:endParaRPr lang="en-US" altLang="en-US" sz="2200" dirty="0">
              <a:latin typeface="Liberation Sans" panose="020B0604020202020204" pitchFamily="34" charset="0"/>
            </a:endParaRPr>
          </a:p>
          <a:p>
            <a:pPr lvl="1">
              <a:lnSpc>
                <a:spcPct val="115000"/>
              </a:lnSpc>
              <a:spcBef>
                <a:spcPct val="30000"/>
              </a:spcBef>
              <a:buClr>
                <a:srgbClr val="800000"/>
              </a:buClr>
              <a:buSzPct val="80000"/>
              <a:buFont typeface="Wingdings" pitchFamily="2" charset="2"/>
              <a:buChar char="u"/>
            </a:pPr>
            <a:r>
              <a:rPr lang="en-US" altLang="en-US" sz="2200" dirty="0" smtClean="0">
                <a:latin typeface="Liberation Sans" panose="020B0604020202020204" pitchFamily="34" charset="0"/>
              </a:rPr>
              <a:t>Remote</a:t>
            </a:r>
            <a:endParaRPr lang="en-US" altLang="en-US" sz="2200" dirty="0">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smtClean="0">
                <a:solidFill>
                  <a:schemeClr val="bg1"/>
                </a:solidFill>
                <a:latin typeface="Liberation Sans" panose="020B0604020202020204" pitchFamily="34" charset="0"/>
              </a:rPr>
              <a:t>Discuss how current liabilities are reported and analyzed.</a:t>
            </a:r>
            <a:endParaRPr lang="en-US" sz="2400" b="1" dirty="0">
              <a:solidFill>
                <a:schemeClr val="bg1"/>
              </a:solidFill>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2</a:t>
            </a:r>
            <a:endParaRPr lang="en-US" sz="2500" b="1" dirty="0">
              <a:solidFill>
                <a:schemeClr val="bg1"/>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
        <p:nvSpPr>
          <p:cNvPr id="11" name="Text Box 4"/>
          <p:cNvSpPr txBox="1">
            <a:spLocks noChangeArrowheads="1"/>
          </p:cNvSpPr>
          <p:nvPr/>
        </p:nvSpPr>
        <p:spPr bwMode="auto">
          <a:xfrm>
            <a:off x="609600" y="1538287"/>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smtClean="0">
                <a:solidFill>
                  <a:schemeClr val="tx2">
                    <a:lumMod val="75000"/>
                  </a:schemeClr>
                </a:solidFill>
                <a:latin typeface="Arial" charset="0"/>
              </a:rPr>
              <a:t>Reporting Uncertainty</a:t>
            </a:r>
            <a:endParaRPr lang="en-US" altLang="en-US" sz="2800" b="1" dirty="0">
              <a:solidFill>
                <a:schemeClr val="tx2">
                  <a:lumMod val="75000"/>
                </a:schemeClr>
              </a:solidFill>
              <a:latin typeface="Arial" charset="0"/>
            </a:endParaRPr>
          </a:p>
        </p:txBody>
      </p:sp>
    </p:spTree>
    <p:extLst>
      <p:ext uri="{BB962C8B-B14F-4D97-AF65-F5344CB8AC3E}">
        <p14:creationId xmlns:p14="http://schemas.microsoft.com/office/powerpoint/2010/main" val="20890126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45113" y="1917700"/>
            <a:ext cx="3111500" cy="3949700"/>
          </a:xfrm>
          <a:prstGeom prst="rect">
            <a:avLst/>
          </a:prstGeom>
          <a:gradFill rotWithShape="0">
            <a:gsLst>
              <a:gs pos="0">
                <a:srgbClr val="000081"/>
              </a:gs>
              <a:gs pos="100000">
                <a:srgbClr val="000026"/>
              </a:gs>
            </a:gsLst>
            <a:lin ang="5400000" scaled="1"/>
          </a:gra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Arial" charset="0"/>
            </a:endParaRPr>
          </a:p>
        </p:txBody>
      </p:sp>
      <p:sp>
        <p:nvSpPr>
          <p:cNvPr id="20483" name="Rectangle 3"/>
          <p:cNvSpPr>
            <a:spLocks noChangeArrowheads="1"/>
          </p:cNvSpPr>
          <p:nvPr/>
        </p:nvSpPr>
        <p:spPr bwMode="auto">
          <a:xfrm>
            <a:off x="5343525" y="1373188"/>
            <a:ext cx="3114675" cy="528637"/>
          </a:xfrm>
          <a:prstGeom prst="rect">
            <a:avLst/>
          </a:prstGeom>
          <a:solidFill>
            <a:srgbClr val="FFFF99"/>
          </a:solidFill>
          <a:ln w="12700">
            <a:solidFill>
              <a:schemeClr val="tx1"/>
            </a:solidFill>
            <a:miter lim="800000"/>
            <a:headEnd/>
            <a:tailEnd/>
          </a:ln>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800" b="1" dirty="0">
                <a:latin typeface="Arial" charset="0"/>
              </a:rPr>
              <a:t>Accounting</a:t>
            </a:r>
          </a:p>
        </p:txBody>
      </p:sp>
      <p:sp>
        <p:nvSpPr>
          <p:cNvPr id="20484" name="Rectangle 4"/>
          <p:cNvSpPr>
            <a:spLocks noChangeArrowheads="1"/>
          </p:cNvSpPr>
          <p:nvPr/>
        </p:nvSpPr>
        <p:spPr bwMode="auto">
          <a:xfrm>
            <a:off x="695325" y="1373188"/>
            <a:ext cx="3114675" cy="528637"/>
          </a:xfrm>
          <a:prstGeom prst="rect">
            <a:avLst/>
          </a:prstGeom>
          <a:solidFill>
            <a:srgbClr val="FFFF99"/>
          </a:solidFill>
          <a:ln w="12700">
            <a:solidFill>
              <a:schemeClr val="tx1"/>
            </a:solidFill>
            <a:miter lim="800000"/>
            <a:headEnd/>
            <a:tailEnd/>
          </a:ln>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2800" b="1" dirty="0">
                <a:latin typeface="Arial" charset="0"/>
              </a:rPr>
              <a:t>Probability</a:t>
            </a:r>
          </a:p>
        </p:txBody>
      </p:sp>
      <p:sp>
        <p:nvSpPr>
          <p:cNvPr id="20485" name="Rectangle 5"/>
          <p:cNvSpPr>
            <a:spLocks noChangeArrowheads="1"/>
          </p:cNvSpPr>
          <p:nvPr/>
        </p:nvSpPr>
        <p:spPr bwMode="auto">
          <a:xfrm>
            <a:off x="5649913" y="21463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latin typeface="Arial" charset="0"/>
              </a:rPr>
              <a:t>Accrue</a:t>
            </a:r>
          </a:p>
        </p:txBody>
      </p:sp>
      <p:sp>
        <p:nvSpPr>
          <p:cNvPr id="20486" name="Rectangle 6"/>
          <p:cNvSpPr>
            <a:spLocks noChangeArrowheads="1"/>
          </p:cNvSpPr>
          <p:nvPr/>
        </p:nvSpPr>
        <p:spPr bwMode="auto">
          <a:xfrm>
            <a:off x="5649913" y="33655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latin typeface="Arial" charset="0"/>
              </a:rPr>
              <a:t>Footnote</a:t>
            </a:r>
          </a:p>
        </p:txBody>
      </p:sp>
      <p:sp>
        <p:nvSpPr>
          <p:cNvPr id="447495" name="AutoShape 7"/>
          <p:cNvSpPr>
            <a:spLocks noChangeArrowheads="1"/>
          </p:cNvSpPr>
          <p:nvPr/>
        </p:nvSpPr>
        <p:spPr bwMode="auto">
          <a:xfrm>
            <a:off x="3821113" y="2374900"/>
            <a:ext cx="1282700" cy="444500"/>
          </a:xfrm>
          <a:prstGeom prst="rightArrow">
            <a:avLst>
              <a:gd name="adj1" fmla="val 50000"/>
              <a:gd name="adj2" fmla="val 144299"/>
            </a:avLst>
          </a:prstGeom>
          <a:solidFill>
            <a:srgbClr val="000099"/>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Arial" charset="0"/>
            </a:endParaRPr>
          </a:p>
        </p:txBody>
      </p:sp>
      <p:sp>
        <p:nvSpPr>
          <p:cNvPr id="447496" name="AutoShape 8"/>
          <p:cNvSpPr>
            <a:spLocks noChangeArrowheads="1"/>
          </p:cNvSpPr>
          <p:nvPr/>
        </p:nvSpPr>
        <p:spPr bwMode="auto">
          <a:xfrm rot="1560000">
            <a:off x="3654425" y="3005138"/>
            <a:ext cx="1385888" cy="479425"/>
          </a:xfrm>
          <a:prstGeom prst="rightArrow">
            <a:avLst>
              <a:gd name="adj1" fmla="val 50000"/>
              <a:gd name="adj2" fmla="val 144550"/>
            </a:avLst>
          </a:prstGeom>
          <a:solidFill>
            <a:srgbClr val="000099"/>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Arial" charset="0"/>
            </a:endParaRPr>
          </a:p>
        </p:txBody>
      </p:sp>
      <p:sp>
        <p:nvSpPr>
          <p:cNvPr id="20489" name="Rectangle 9"/>
          <p:cNvSpPr>
            <a:spLocks noChangeArrowheads="1"/>
          </p:cNvSpPr>
          <p:nvPr/>
        </p:nvSpPr>
        <p:spPr bwMode="auto">
          <a:xfrm>
            <a:off x="5649913" y="46609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latin typeface="Arial" charset="0"/>
              </a:rPr>
              <a:t>Ignore</a:t>
            </a:r>
          </a:p>
        </p:txBody>
      </p:sp>
      <p:sp>
        <p:nvSpPr>
          <p:cNvPr id="20490" name="Rectangle 10"/>
          <p:cNvSpPr>
            <a:spLocks noChangeArrowheads="1"/>
          </p:cNvSpPr>
          <p:nvPr/>
        </p:nvSpPr>
        <p:spPr bwMode="auto">
          <a:xfrm>
            <a:off x="696913" y="1917700"/>
            <a:ext cx="3111500" cy="3949700"/>
          </a:xfrm>
          <a:prstGeom prst="rect">
            <a:avLst/>
          </a:prstGeom>
          <a:gradFill rotWithShape="0">
            <a:gsLst>
              <a:gs pos="0">
                <a:srgbClr val="000081"/>
              </a:gs>
              <a:gs pos="100000">
                <a:srgbClr val="000026"/>
              </a:gs>
            </a:gsLst>
            <a:lin ang="5400000" scaled="1"/>
          </a:gra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Arial" charset="0"/>
            </a:endParaRPr>
          </a:p>
        </p:txBody>
      </p:sp>
      <p:sp>
        <p:nvSpPr>
          <p:cNvPr id="20491" name="Rectangle 11"/>
          <p:cNvSpPr>
            <a:spLocks noChangeArrowheads="1"/>
          </p:cNvSpPr>
          <p:nvPr/>
        </p:nvSpPr>
        <p:spPr bwMode="auto">
          <a:xfrm>
            <a:off x="1001713" y="21463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latin typeface="Arial" charset="0"/>
              </a:rPr>
              <a:t>Probable</a:t>
            </a:r>
          </a:p>
        </p:txBody>
      </p:sp>
      <p:sp>
        <p:nvSpPr>
          <p:cNvPr id="20492" name="Rectangle 12"/>
          <p:cNvSpPr>
            <a:spLocks noChangeArrowheads="1"/>
          </p:cNvSpPr>
          <p:nvPr/>
        </p:nvSpPr>
        <p:spPr bwMode="auto">
          <a:xfrm>
            <a:off x="1001713" y="33655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latin typeface="Arial" charset="0"/>
              </a:rPr>
              <a:t>Reasonably</a:t>
            </a:r>
          </a:p>
          <a:p>
            <a:pPr algn="ctr"/>
            <a:r>
              <a:rPr lang="en-US" altLang="en-US" sz="2800" b="1" dirty="0">
                <a:latin typeface="Arial" charset="0"/>
              </a:rPr>
              <a:t>Possible</a:t>
            </a:r>
          </a:p>
        </p:txBody>
      </p:sp>
      <p:sp>
        <p:nvSpPr>
          <p:cNvPr id="20493" name="Rectangle 13"/>
          <p:cNvSpPr>
            <a:spLocks noChangeArrowheads="1"/>
          </p:cNvSpPr>
          <p:nvPr/>
        </p:nvSpPr>
        <p:spPr bwMode="auto">
          <a:xfrm>
            <a:off x="1001713" y="4660900"/>
            <a:ext cx="2578100" cy="977900"/>
          </a:xfrm>
          <a:prstGeom prst="rect">
            <a:avLst/>
          </a:prstGeom>
          <a:solidFill>
            <a:srgbClr val="FFFFFF"/>
          </a:solidFill>
          <a:ln w="12700">
            <a:solidFill>
              <a:schemeClr val="tx1"/>
            </a:solidFill>
            <a:miter lim="800000"/>
            <a:headEnd/>
            <a:tailEnd/>
          </a:ln>
        </p:spPr>
        <p:txBody>
          <a:bodyPr wrap="none"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800" b="1" dirty="0">
                <a:latin typeface="Arial" charset="0"/>
              </a:rPr>
              <a:t>Remote</a:t>
            </a:r>
          </a:p>
        </p:txBody>
      </p:sp>
      <p:sp>
        <p:nvSpPr>
          <p:cNvPr id="447502" name="AutoShape 14"/>
          <p:cNvSpPr>
            <a:spLocks noChangeArrowheads="1"/>
          </p:cNvSpPr>
          <p:nvPr/>
        </p:nvSpPr>
        <p:spPr bwMode="auto">
          <a:xfrm>
            <a:off x="3821113" y="3594100"/>
            <a:ext cx="1282700" cy="444500"/>
          </a:xfrm>
          <a:prstGeom prst="rightArrow">
            <a:avLst>
              <a:gd name="adj1" fmla="val 50000"/>
              <a:gd name="adj2" fmla="val 144299"/>
            </a:avLst>
          </a:prstGeom>
          <a:solidFill>
            <a:srgbClr val="0080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Arial" charset="0"/>
            </a:endParaRPr>
          </a:p>
        </p:txBody>
      </p:sp>
      <p:sp>
        <p:nvSpPr>
          <p:cNvPr id="447503" name="AutoShape 15"/>
          <p:cNvSpPr>
            <a:spLocks noChangeArrowheads="1"/>
          </p:cNvSpPr>
          <p:nvPr/>
        </p:nvSpPr>
        <p:spPr bwMode="auto">
          <a:xfrm>
            <a:off x="3821113" y="4889500"/>
            <a:ext cx="1282700" cy="444500"/>
          </a:xfrm>
          <a:prstGeom prst="rightArrow">
            <a:avLst>
              <a:gd name="adj1" fmla="val 50000"/>
              <a:gd name="adj2" fmla="val 144299"/>
            </a:avLst>
          </a:prstGeom>
          <a:solidFill>
            <a:srgbClr val="800000"/>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latin typeface="Arial" charset="0"/>
            </a:endParaRPr>
          </a:p>
        </p:txBody>
      </p:sp>
      <p:sp>
        <p:nvSpPr>
          <p:cNvPr id="20497"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49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smtClean="0">
                <a:solidFill>
                  <a:schemeClr val="tx2">
                    <a:lumMod val="75000"/>
                  </a:schemeClr>
                </a:solidFill>
                <a:latin typeface="Arial" charset="0"/>
              </a:rPr>
              <a:t>Reporting Uncertainty</a:t>
            </a:r>
            <a:endParaRPr lang="en-US" altLang="en-US" sz="3200" b="1" dirty="0">
              <a:solidFill>
                <a:schemeClr val="tx2">
                  <a:lumMod val="75000"/>
                </a:schemeClr>
              </a:solidFill>
              <a:latin typeface="Arial" charset="0"/>
            </a:endParaRPr>
          </a:p>
        </p:txBody>
      </p:sp>
      <p:sp>
        <p:nvSpPr>
          <p:cNvPr id="19"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2105114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7495"/>
                                        </p:tgtEl>
                                        <p:attrNameLst>
                                          <p:attrName>style.visibility</p:attrName>
                                        </p:attrNameLst>
                                      </p:cBhvr>
                                      <p:to>
                                        <p:strVal val="visible"/>
                                      </p:to>
                                    </p:set>
                                    <p:animEffect transition="in" filter="wipe(left)">
                                      <p:cBhvr>
                                        <p:cTn id="7" dur="500"/>
                                        <p:tgtEl>
                                          <p:spTgt spid="44749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7496"/>
                                        </p:tgtEl>
                                        <p:attrNameLst>
                                          <p:attrName>style.visibility</p:attrName>
                                        </p:attrNameLst>
                                      </p:cBhvr>
                                      <p:to>
                                        <p:strVal val="visible"/>
                                      </p:to>
                                    </p:set>
                                    <p:animEffect transition="in" filter="wipe(left)">
                                      <p:cBhvr>
                                        <p:cTn id="11" dur="500"/>
                                        <p:tgtEl>
                                          <p:spTgt spid="4474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7502"/>
                                        </p:tgtEl>
                                        <p:attrNameLst>
                                          <p:attrName>style.visibility</p:attrName>
                                        </p:attrNameLst>
                                      </p:cBhvr>
                                      <p:to>
                                        <p:strVal val="visible"/>
                                      </p:to>
                                    </p:set>
                                    <p:animEffect transition="in" filter="wipe(left)">
                                      <p:cBhvr>
                                        <p:cTn id="16" dur="500"/>
                                        <p:tgtEl>
                                          <p:spTgt spid="4475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7503"/>
                                        </p:tgtEl>
                                        <p:attrNameLst>
                                          <p:attrName>style.visibility</p:attrName>
                                        </p:attrNameLst>
                                      </p:cBhvr>
                                      <p:to>
                                        <p:strVal val="visible"/>
                                      </p:to>
                                    </p:set>
                                    <p:animEffect transition="in" filter="wipe(left)">
                                      <p:cBhvr>
                                        <p:cTn id="21" dur="500"/>
                                        <p:tgtEl>
                                          <p:spTgt spid="447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5" grpId="0" animBg="1"/>
      <p:bldP spid="447496" grpId="0" animBg="1"/>
      <p:bldP spid="447502" grpId="0" animBg="1"/>
      <p:bldP spid="4475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3400" y="1905000"/>
            <a:ext cx="8077200" cy="403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40000"/>
              </a:spcBef>
              <a:buClr>
                <a:schemeClr val="accent2"/>
              </a:buClr>
              <a:buSzPct val="75000"/>
              <a:buFont typeface="Wingdings" pitchFamily="2" charset="2"/>
              <a:buNone/>
            </a:pPr>
            <a:r>
              <a:rPr lang="en-US" altLang="en-US" sz="2200" dirty="0">
                <a:latin typeface="Liberation Sans" panose="020B0604020202020204" pitchFamily="34" charset="0"/>
              </a:rPr>
              <a:t>A contingent liability should be recorded in the accounts when:</a:t>
            </a:r>
          </a:p>
          <a:p>
            <a:pPr lvl="1">
              <a:spcBef>
                <a:spcPct val="40000"/>
              </a:spcBef>
              <a:buClr>
                <a:schemeClr val="tx1"/>
              </a:buClr>
              <a:buFont typeface="Wingdings" pitchFamily="2" charset="2"/>
              <a:buAutoNum type="alphaLcPeriod"/>
            </a:pPr>
            <a:r>
              <a:rPr lang="en-US" altLang="en-US" sz="2200" dirty="0">
                <a:latin typeface="Liberation Sans" panose="020B0604020202020204" pitchFamily="34" charset="0"/>
              </a:rPr>
              <a:t>it is probable the contingency will happen, but the amount cannot be reasonably estimated.</a:t>
            </a:r>
          </a:p>
          <a:p>
            <a:pPr lvl="1">
              <a:spcBef>
                <a:spcPct val="40000"/>
              </a:spcBef>
              <a:buClr>
                <a:schemeClr val="tx1"/>
              </a:buClr>
              <a:buFont typeface="Wingdings" pitchFamily="2" charset="2"/>
              <a:buAutoNum type="alphaLcPeriod"/>
            </a:pPr>
            <a:r>
              <a:rPr lang="en-US" altLang="en-US" sz="2200" dirty="0">
                <a:latin typeface="Liberation Sans" panose="020B0604020202020204" pitchFamily="34" charset="0"/>
              </a:rPr>
              <a:t>it is reasonably possible the contingency will happen, and the amount can be reasonably estimated.</a:t>
            </a:r>
          </a:p>
          <a:p>
            <a:pPr lvl="1">
              <a:spcBef>
                <a:spcPct val="40000"/>
              </a:spcBef>
              <a:buClr>
                <a:schemeClr val="tx1"/>
              </a:buClr>
              <a:buFont typeface="Wingdings" pitchFamily="2" charset="2"/>
              <a:buAutoNum type="alphaLcPeriod"/>
            </a:pPr>
            <a:r>
              <a:rPr lang="en-US" altLang="en-US" sz="2200" dirty="0">
                <a:latin typeface="Liberation Sans" panose="020B0604020202020204" pitchFamily="34" charset="0"/>
              </a:rPr>
              <a:t>it is probable the contingency will happen, and the amount can be reasonably estimated.</a:t>
            </a:r>
          </a:p>
          <a:p>
            <a:pPr lvl="1">
              <a:spcBef>
                <a:spcPct val="40000"/>
              </a:spcBef>
              <a:buClr>
                <a:schemeClr val="tx1"/>
              </a:buClr>
              <a:buFont typeface="Wingdings" pitchFamily="2" charset="2"/>
              <a:buAutoNum type="alphaLcPeriod"/>
            </a:pPr>
            <a:r>
              <a:rPr lang="en-US" altLang="en-US" sz="2200" dirty="0">
                <a:latin typeface="Liberation Sans" panose="020B0604020202020204" pitchFamily="34" charset="0"/>
              </a:rPr>
              <a:t>it is reasonably possible the contingency will happen, but the amount cannot be reasonably estimated.</a:t>
            </a:r>
          </a:p>
        </p:txBody>
      </p:sp>
      <p:sp>
        <p:nvSpPr>
          <p:cNvPr id="2150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10" name="Rectangle 4"/>
          <p:cNvSpPr>
            <a:spLocks noChangeArrowheads="1"/>
          </p:cNvSpPr>
          <p:nvPr/>
        </p:nvSpPr>
        <p:spPr bwMode="auto">
          <a:xfrm>
            <a:off x="609600" y="1295400"/>
            <a:ext cx="36576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000" b="1" dirty="0">
                <a:solidFill>
                  <a:schemeClr val="tx2">
                    <a:lumMod val="75000"/>
                  </a:schemeClr>
                </a:solidFill>
                <a:latin typeface="Liberation Sans" panose="020B0604020202020204" pitchFamily="34" charset="0"/>
              </a:rPr>
              <a:t>Question</a:t>
            </a:r>
          </a:p>
        </p:txBody>
      </p:sp>
      <p:sp>
        <p:nvSpPr>
          <p:cNvPr id="8" name="Notched Right Arrow 7"/>
          <p:cNvSpPr/>
          <p:nvPr/>
        </p:nvSpPr>
        <p:spPr bwMode="auto">
          <a:xfrm>
            <a:off x="228600" y="431610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endParaRPr lang="en-US" altLang="en-US" dirty="0">
              <a:latin typeface="Liberation Sans" panose="020B0604020202020204" pitchFamily="34" charset="0"/>
            </a:endParaRP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smtClean="0">
                <a:solidFill>
                  <a:schemeClr val="tx2">
                    <a:lumMod val="75000"/>
                  </a:schemeClr>
                </a:solidFill>
                <a:latin typeface="Arial" charset="0"/>
              </a:rPr>
              <a:t>Reporting Uncertainty</a:t>
            </a:r>
            <a:endParaRPr lang="en-US" altLang="en-US" sz="3200" b="1" dirty="0">
              <a:solidFill>
                <a:schemeClr val="tx2">
                  <a:lumMod val="75000"/>
                </a:schemeClr>
              </a:solidFill>
              <a:latin typeface="Arial" charset="0"/>
            </a:endParaRPr>
          </a:p>
        </p:txBody>
      </p:sp>
      <p:sp>
        <p:nvSpPr>
          <p:cNvPr id="11"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15346063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2133600"/>
            <a:ext cx="7620000" cy="175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SzPct val="80000"/>
              <a:defRPr/>
            </a:pPr>
            <a:r>
              <a:rPr lang="en-US" dirty="0" smtClean="0">
                <a:latin typeface="Liberation Sans" panose="020B0604020202020204" pitchFamily="34" charset="0"/>
              </a:rPr>
              <a:t>A</a:t>
            </a:r>
            <a:r>
              <a:rPr lang="en-US" b="1" dirty="0" smtClean="0">
                <a:latin typeface="Liberation Sans" panose="020B0604020202020204" pitchFamily="34" charset="0"/>
              </a:rPr>
              <a:t> </a:t>
            </a:r>
            <a:r>
              <a:rPr lang="en-US" dirty="0" smtClean="0">
                <a:latin typeface="Liberation Sans" panose="020B0604020202020204" pitchFamily="34" charset="0"/>
              </a:rPr>
              <a:t>debt that a</a:t>
            </a:r>
          </a:p>
          <a:p>
            <a:pPr lvl="1">
              <a:lnSpc>
                <a:spcPct val="120000"/>
              </a:lnSpc>
              <a:spcBef>
                <a:spcPct val="50000"/>
              </a:spcBef>
              <a:buClr>
                <a:schemeClr val="accent6">
                  <a:lumMod val="50000"/>
                </a:schemeClr>
              </a:buClr>
              <a:buSzPct val="80000"/>
              <a:buFont typeface="Wingdings" pitchFamily="2" charset="2"/>
              <a:buChar char="u"/>
              <a:defRPr/>
            </a:pPr>
            <a:r>
              <a:rPr lang="en-US" sz="2300" dirty="0" smtClean="0">
                <a:latin typeface="Liberation Sans" panose="020B0604020202020204" pitchFamily="34" charset="0"/>
              </a:rPr>
              <a:t>company expects to pay within one year or </a:t>
            </a:r>
          </a:p>
          <a:p>
            <a:pPr lvl="1">
              <a:lnSpc>
                <a:spcPct val="120000"/>
              </a:lnSpc>
              <a:spcBef>
                <a:spcPct val="50000"/>
              </a:spcBef>
              <a:buClr>
                <a:schemeClr val="accent6">
                  <a:lumMod val="50000"/>
                </a:schemeClr>
              </a:buClr>
              <a:buSzPct val="80000"/>
              <a:buFont typeface="Wingdings" pitchFamily="2" charset="2"/>
              <a:buChar char="u"/>
              <a:defRPr/>
            </a:pPr>
            <a:r>
              <a:rPr lang="en-US" sz="2300" dirty="0" smtClean="0">
                <a:latin typeface="Liberation Sans" panose="020B0604020202020204" pitchFamily="34" charset="0"/>
              </a:rPr>
              <a:t>the operating cycle, whichever is longer. </a:t>
            </a:r>
          </a:p>
        </p:txBody>
      </p:sp>
      <p:sp>
        <p:nvSpPr>
          <p:cNvPr id="5123" name="Rectangle 6"/>
          <p:cNvSpPr>
            <a:spLocks noChangeArrowheads="1"/>
          </p:cNvSpPr>
          <p:nvPr/>
        </p:nvSpPr>
        <p:spPr bwMode="auto">
          <a:xfrm>
            <a:off x="533400" y="4267200"/>
            <a:ext cx="8077200" cy="1292225"/>
          </a:xfrm>
          <a:prstGeom prst="rect">
            <a:avLst/>
          </a:prstGeom>
          <a:solidFill>
            <a:srgbClr val="FFFF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9144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5000"/>
              </a:lnSpc>
              <a:spcBef>
                <a:spcPct val="0"/>
              </a:spcBef>
              <a:buClr>
                <a:srgbClr val="800000"/>
              </a:buClr>
              <a:buSzPct val="80000"/>
              <a:buFontTx/>
              <a:buNone/>
            </a:pPr>
            <a:r>
              <a:rPr lang="en-US" altLang="en-US" sz="2000" b="0" dirty="0">
                <a:solidFill>
                  <a:srgbClr val="000000"/>
                </a:solidFill>
                <a:latin typeface="Liberation Sans" panose="020B0604020202020204" pitchFamily="34" charset="0"/>
              </a:rPr>
              <a:t>Current liabilities include </a:t>
            </a:r>
            <a:r>
              <a:rPr lang="en-US" altLang="en-US" sz="2000" dirty="0">
                <a:solidFill>
                  <a:srgbClr val="000000"/>
                </a:solidFill>
                <a:latin typeface="Liberation Sans" panose="020B0604020202020204" pitchFamily="34" charset="0"/>
              </a:rPr>
              <a:t>notes payable</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accounts</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payable</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unearned</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revenues</a:t>
            </a:r>
            <a:r>
              <a:rPr lang="en-US" altLang="en-US" sz="2000" b="0" dirty="0">
                <a:solidFill>
                  <a:srgbClr val="000000"/>
                </a:solidFill>
                <a:latin typeface="Liberation Sans" panose="020B0604020202020204" pitchFamily="34" charset="0"/>
              </a:rPr>
              <a:t>, and accrued liabilities such as </a:t>
            </a:r>
            <a:r>
              <a:rPr lang="en-US" altLang="en-US" sz="2000" dirty="0">
                <a:solidFill>
                  <a:srgbClr val="000000"/>
                </a:solidFill>
                <a:latin typeface="Liberation Sans" panose="020B0604020202020204" pitchFamily="34" charset="0"/>
              </a:rPr>
              <a:t>taxes</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payable</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salaries</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and</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wages</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payable</a:t>
            </a:r>
            <a:r>
              <a:rPr lang="en-US" altLang="en-US" sz="2000" b="0" dirty="0">
                <a:solidFill>
                  <a:srgbClr val="000000"/>
                </a:solidFill>
                <a:latin typeface="Liberation Sans" panose="020B0604020202020204" pitchFamily="34" charset="0"/>
              </a:rPr>
              <a:t>, and </a:t>
            </a:r>
            <a:r>
              <a:rPr lang="en-US" altLang="en-US" sz="2000" dirty="0">
                <a:solidFill>
                  <a:srgbClr val="000000"/>
                </a:solidFill>
                <a:latin typeface="Liberation Sans" panose="020B0604020202020204" pitchFamily="34" charset="0"/>
              </a:rPr>
              <a:t>interest</a:t>
            </a:r>
            <a:r>
              <a:rPr lang="en-US" altLang="en-US" sz="2000" b="0" dirty="0">
                <a:solidFill>
                  <a:srgbClr val="000000"/>
                </a:solidFill>
                <a:latin typeface="Liberation Sans" panose="020B0604020202020204" pitchFamily="34" charset="0"/>
              </a:rPr>
              <a:t> </a:t>
            </a:r>
            <a:r>
              <a:rPr lang="en-US" altLang="en-US" sz="2000" dirty="0">
                <a:solidFill>
                  <a:srgbClr val="000000"/>
                </a:solidFill>
                <a:latin typeface="Liberation Sans" panose="020B0604020202020204" pitchFamily="34" charset="0"/>
              </a:rPr>
              <a:t>payable</a:t>
            </a:r>
            <a:r>
              <a:rPr lang="en-US" altLang="en-US" sz="2000" b="0" dirty="0">
                <a:solidFill>
                  <a:srgbClr val="000000"/>
                </a:solidFill>
                <a:latin typeface="Liberation Sans" panose="020B0604020202020204" pitchFamily="34" charset="0"/>
              </a:rPr>
              <a:t>.</a:t>
            </a:r>
          </a:p>
        </p:txBody>
      </p:sp>
      <p:sp>
        <p:nvSpPr>
          <p:cNvPr id="5126"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smtClean="0">
                <a:solidFill>
                  <a:schemeClr val="bg1"/>
                </a:solidFill>
                <a:latin typeface="Liberation Sans" panose="020B0604020202020204" pitchFamily="34" charset="0"/>
              </a:rPr>
              <a:t>Explain how to account for current liabilities.</a:t>
            </a:r>
            <a:endParaRPr lang="en-US" sz="2400" b="1" dirty="0">
              <a:solidFill>
                <a:schemeClr val="bg1"/>
              </a:solidFill>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10" name="Text Box 9"/>
          <p:cNvSpPr txBox="1">
            <a:spLocks noChangeArrowheads="1"/>
          </p:cNvSpPr>
          <p:nvPr/>
        </p:nvSpPr>
        <p:spPr bwMode="auto">
          <a:xfrm>
            <a:off x="609600" y="1538287"/>
            <a:ext cx="8153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chemeClr val="tx2">
                    <a:lumMod val="75000"/>
                  </a:schemeClr>
                </a:solidFill>
                <a:latin typeface="Liberation Sans" panose="020B0604020202020204" pitchFamily="34" charset="0"/>
              </a:rPr>
              <a:t>What Is a Current Liability?</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36348"/>
            <a:ext cx="8305800" cy="4413516"/>
          </a:xfrm>
          <a:prstGeom prst="rect">
            <a:avLst/>
          </a:prstGeom>
          <a:ln w="28575">
            <a:noFill/>
          </a:ln>
        </p:spPr>
        <p:txBody>
          <a:bodyPr wrap="square" tIns="91440" bIns="91440">
            <a:spAutoFit/>
          </a:bodyPr>
          <a:lstStyle/>
          <a:p>
            <a:pPr algn="just">
              <a:lnSpc>
                <a:spcPct val="110000"/>
              </a:lnSpc>
              <a:spcBef>
                <a:spcPts val="600"/>
              </a:spcBef>
            </a:pPr>
            <a:r>
              <a:rPr lang="en-US" sz="1900" b="1" dirty="0" smtClean="0">
                <a:latin typeface="Liberation Sans" panose="020B0604020202020204" pitchFamily="34" charset="0"/>
              </a:rPr>
              <a:t>Contingencies</a:t>
            </a:r>
            <a:r>
              <a:rPr lang="en-US" sz="1900" b="1" dirty="0">
                <a:latin typeface="Liberation Sans" panose="020B0604020202020204" pitchFamily="34" charset="0"/>
              </a:rPr>
              <a:t>: </a:t>
            </a:r>
            <a:r>
              <a:rPr lang="en-US" sz="1900" b="1" dirty="0" smtClean="0">
                <a:latin typeface="Liberation Sans" panose="020B0604020202020204" pitchFamily="34" charset="0"/>
              </a:rPr>
              <a:t>How Big </a:t>
            </a:r>
            <a:r>
              <a:rPr lang="en-US" sz="1900" b="1" dirty="0">
                <a:latin typeface="Liberation Sans" panose="020B0604020202020204" pitchFamily="34" charset="0"/>
              </a:rPr>
              <a:t>Are They?</a:t>
            </a:r>
          </a:p>
          <a:p>
            <a:pPr algn="just">
              <a:lnSpc>
                <a:spcPct val="110000"/>
              </a:lnSpc>
              <a:spcBef>
                <a:spcPts val="600"/>
              </a:spcBef>
            </a:pPr>
            <a:r>
              <a:rPr lang="en-US" sz="1900" dirty="0" smtClean="0">
                <a:latin typeface="Liberation Sans" panose="020B0604020202020204" pitchFamily="34" charset="0"/>
              </a:rPr>
              <a:t>Contingent </a:t>
            </a:r>
            <a:r>
              <a:rPr lang="en-US" sz="1900" dirty="0">
                <a:latin typeface="Liberation Sans" panose="020B0604020202020204" pitchFamily="34" charset="0"/>
              </a:rPr>
              <a:t>liabilities </a:t>
            </a:r>
            <a:r>
              <a:rPr lang="en-US" sz="1900" dirty="0" smtClean="0">
                <a:latin typeface="Liberation Sans" panose="020B0604020202020204" pitchFamily="34" charset="0"/>
              </a:rPr>
              <a:t>abound in </a:t>
            </a:r>
            <a:r>
              <a:rPr lang="en-US" sz="1900" dirty="0">
                <a:latin typeface="Liberation Sans" panose="020B0604020202020204" pitchFamily="34" charset="0"/>
              </a:rPr>
              <a:t>the real world. </a:t>
            </a:r>
            <a:r>
              <a:rPr lang="en-US" sz="1900" dirty="0" smtClean="0">
                <a:latin typeface="Liberation Sans" panose="020B0604020202020204" pitchFamily="34" charset="0"/>
              </a:rPr>
              <a:t>Consider Manville </a:t>
            </a:r>
            <a:r>
              <a:rPr lang="en-US" sz="1900" dirty="0">
                <a:latin typeface="Liberation Sans" panose="020B0604020202020204" pitchFamily="34" charset="0"/>
              </a:rPr>
              <a:t>Corp., which fi led </a:t>
            </a:r>
            <a:r>
              <a:rPr lang="en-US" sz="1900" dirty="0" smtClean="0">
                <a:latin typeface="Liberation Sans" panose="020B0604020202020204" pitchFamily="34" charset="0"/>
              </a:rPr>
              <a:t>for bankruptcy </a:t>
            </a:r>
            <a:r>
              <a:rPr lang="en-US" sz="1900" dirty="0">
                <a:latin typeface="Liberation Sans" panose="020B0604020202020204" pitchFamily="34" charset="0"/>
              </a:rPr>
              <a:t>when it was hit </a:t>
            </a:r>
            <a:r>
              <a:rPr lang="en-US" sz="1900" dirty="0" smtClean="0">
                <a:latin typeface="Liberation Sans" panose="020B0604020202020204" pitchFamily="34" charset="0"/>
              </a:rPr>
              <a:t>by billions </a:t>
            </a:r>
            <a:r>
              <a:rPr lang="en-US" sz="1900" dirty="0">
                <a:latin typeface="Liberation Sans" panose="020B0604020202020204" pitchFamily="34" charset="0"/>
              </a:rPr>
              <a:t>of dollars in </a:t>
            </a:r>
            <a:r>
              <a:rPr lang="en-US" sz="1900" dirty="0" smtClean="0">
                <a:latin typeface="Liberation Sans" panose="020B0604020202020204" pitchFamily="34" charset="0"/>
              </a:rPr>
              <a:t>asbestos product-liability </a:t>
            </a:r>
            <a:r>
              <a:rPr lang="en-US" sz="1900" dirty="0">
                <a:latin typeface="Liberation Sans" panose="020B0604020202020204" pitchFamily="34" charset="0"/>
              </a:rPr>
              <a:t>claims. </a:t>
            </a:r>
            <a:r>
              <a:rPr lang="en-US" sz="1900" dirty="0" smtClean="0">
                <a:latin typeface="Liberation Sans" panose="020B0604020202020204" pitchFamily="34" charset="0"/>
              </a:rPr>
              <a:t>Companies having </a:t>
            </a:r>
            <a:r>
              <a:rPr lang="en-US" sz="1900" dirty="0">
                <a:latin typeface="Liberation Sans" panose="020B0604020202020204" pitchFamily="34" charset="0"/>
              </a:rPr>
              <a:t>multiple </a:t>
            </a:r>
            <a:r>
              <a:rPr lang="en-US" sz="1900" dirty="0" smtClean="0">
                <a:latin typeface="Liberation Sans" panose="020B0604020202020204" pitchFamily="34" charset="0"/>
              </a:rPr>
              <a:t>toxic waste </a:t>
            </a:r>
            <a:r>
              <a:rPr lang="en-US" sz="1900" dirty="0">
                <a:latin typeface="Liberation Sans" panose="020B0604020202020204" pitchFamily="34" charset="0"/>
              </a:rPr>
              <a:t>sites are faced </a:t>
            </a:r>
            <a:r>
              <a:rPr lang="en-US" sz="1900" dirty="0" smtClean="0">
                <a:latin typeface="Liberation Sans" panose="020B0604020202020204" pitchFamily="34" charset="0"/>
              </a:rPr>
              <a:t>with cleanup </a:t>
            </a:r>
            <a:r>
              <a:rPr lang="en-US" sz="1900" dirty="0">
                <a:latin typeface="Liberation Sans" panose="020B0604020202020204" pitchFamily="34" charset="0"/>
              </a:rPr>
              <a:t>costs that average $</a:t>
            </a:r>
            <a:r>
              <a:rPr lang="en-US" sz="1900" dirty="0" smtClean="0">
                <a:latin typeface="Liberation Sans" panose="020B0604020202020204" pitchFamily="34" charset="0"/>
              </a:rPr>
              <a:t>10 to </a:t>
            </a:r>
            <a:r>
              <a:rPr lang="en-US" sz="1900" dirty="0">
                <a:latin typeface="Liberation Sans" panose="020B0604020202020204" pitchFamily="34" charset="0"/>
              </a:rPr>
              <a:t>$30 million and can reach </a:t>
            </a:r>
            <a:r>
              <a:rPr lang="en-US" sz="1900" dirty="0" smtClean="0">
                <a:latin typeface="Liberation Sans" panose="020B0604020202020204" pitchFamily="34" charset="0"/>
              </a:rPr>
              <a:t>as high </a:t>
            </a:r>
            <a:r>
              <a:rPr lang="en-US" sz="1900" dirty="0">
                <a:latin typeface="Liberation Sans" panose="020B0604020202020204" pitchFamily="34" charset="0"/>
              </a:rPr>
              <a:t>as $500 million </a:t>
            </a:r>
            <a:r>
              <a:rPr lang="en-US" sz="1900" dirty="0" smtClean="0">
                <a:latin typeface="Liberation Sans" panose="020B0604020202020204" pitchFamily="34" charset="0"/>
              </a:rPr>
              <a:t>depending on </a:t>
            </a:r>
            <a:r>
              <a:rPr lang="en-US" sz="1900" dirty="0">
                <a:latin typeface="Liberation Sans" panose="020B0604020202020204" pitchFamily="34" charset="0"/>
              </a:rPr>
              <a:t>the type of waste. </a:t>
            </a:r>
            <a:r>
              <a:rPr lang="en-US" sz="1900" dirty="0" smtClean="0">
                <a:latin typeface="Liberation Sans" panose="020B0604020202020204" pitchFamily="34" charset="0"/>
              </a:rPr>
              <a:t>For life </a:t>
            </a:r>
            <a:r>
              <a:rPr lang="en-US" sz="1900" dirty="0">
                <a:latin typeface="Liberation Sans" panose="020B0604020202020204" pitchFamily="34" charset="0"/>
              </a:rPr>
              <a:t>and health insurance companies and their </a:t>
            </a:r>
            <a:r>
              <a:rPr lang="en-US" sz="1900" dirty="0" smtClean="0">
                <a:latin typeface="Liberation Sans" panose="020B0604020202020204" pitchFamily="34" charset="0"/>
              </a:rPr>
              <a:t>stockholders, the </a:t>
            </a:r>
            <a:r>
              <a:rPr lang="en-US" sz="1900" dirty="0">
                <a:latin typeface="Liberation Sans" panose="020B0604020202020204" pitchFamily="34" charset="0"/>
              </a:rPr>
              <a:t>cost of diseases such as diabetes, Alzheimer’s, </a:t>
            </a:r>
            <a:r>
              <a:rPr lang="en-US" sz="1900" dirty="0" smtClean="0">
                <a:latin typeface="Liberation Sans" panose="020B0604020202020204" pitchFamily="34" charset="0"/>
              </a:rPr>
              <a:t>and AIDS </a:t>
            </a:r>
            <a:r>
              <a:rPr lang="en-US" sz="1900" dirty="0">
                <a:latin typeface="Liberation Sans" panose="020B0604020202020204" pitchFamily="34" charset="0"/>
              </a:rPr>
              <a:t>is like an iceberg: Everyone wonders how big </a:t>
            </a:r>
            <a:r>
              <a:rPr lang="en-US" sz="1900" dirty="0" smtClean="0">
                <a:latin typeface="Liberation Sans" panose="020B0604020202020204" pitchFamily="34" charset="0"/>
              </a:rPr>
              <a:t>such costs </a:t>
            </a:r>
            <a:r>
              <a:rPr lang="en-US" sz="1900" dirty="0">
                <a:latin typeface="Liberation Sans" panose="020B0604020202020204" pitchFamily="34" charset="0"/>
              </a:rPr>
              <a:t>really are and what damage they might do in </a:t>
            </a:r>
            <a:r>
              <a:rPr lang="en-US" sz="1900" dirty="0" smtClean="0">
                <a:latin typeface="Liberation Sans" panose="020B0604020202020204" pitchFamily="34" charset="0"/>
              </a:rPr>
              <a:t>the future</a:t>
            </a:r>
            <a:r>
              <a:rPr lang="en-US" sz="1900" dirty="0">
                <a:latin typeface="Liberation Sans" panose="020B0604020202020204" pitchFamily="34" charset="0"/>
              </a:rPr>
              <a:t>. And </a:t>
            </a:r>
            <a:r>
              <a:rPr lang="en-US" sz="1900" dirty="0" smtClean="0">
                <a:latin typeface="Liberation Sans" panose="020B0604020202020204" pitchFamily="34" charset="0"/>
              </a:rPr>
              <a:t>frequent-flyer </a:t>
            </a:r>
            <a:r>
              <a:rPr lang="en-US" sz="1900" dirty="0">
                <a:latin typeface="Liberation Sans" panose="020B0604020202020204" pitchFamily="34" charset="0"/>
              </a:rPr>
              <a:t>programs are so popular </a:t>
            </a:r>
            <a:r>
              <a:rPr lang="en-US" sz="1900" dirty="0" smtClean="0">
                <a:latin typeface="Liberation Sans" panose="020B0604020202020204" pitchFamily="34" charset="0"/>
              </a:rPr>
              <a:t>that airlines </a:t>
            </a:r>
            <a:r>
              <a:rPr lang="en-US" sz="1900" dirty="0">
                <a:latin typeface="Liberation Sans" panose="020B0604020202020204" pitchFamily="34" charset="0"/>
              </a:rPr>
              <a:t>at one time owed participants more than 3 </a:t>
            </a:r>
            <a:r>
              <a:rPr lang="en-US" sz="1900" dirty="0" smtClean="0">
                <a:latin typeface="Liberation Sans" panose="020B0604020202020204" pitchFamily="34" charset="0"/>
              </a:rPr>
              <a:t>million round-trip </a:t>
            </a:r>
            <a:r>
              <a:rPr lang="en-US" sz="1900" dirty="0">
                <a:latin typeface="Liberation Sans" panose="020B0604020202020204" pitchFamily="34" charset="0"/>
              </a:rPr>
              <a:t>domestic tickets. That’s enough to </a:t>
            </a:r>
            <a:r>
              <a:rPr lang="en-US" sz="1900" dirty="0" smtClean="0">
                <a:latin typeface="Liberation Sans" panose="020B0604020202020204" pitchFamily="34" charset="0"/>
              </a:rPr>
              <a:t>fly </a:t>
            </a:r>
            <a:r>
              <a:rPr lang="en-US" sz="1900" dirty="0">
                <a:latin typeface="Liberation Sans" panose="020B0604020202020204" pitchFamily="34" charset="0"/>
              </a:rPr>
              <a:t>at </a:t>
            </a:r>
            <a:r>
              <a:rPr lang="en-US" sz="1900" dirty="0" smtClean="0">
                <a:latin typeface="Liberation Sans" panose="020B0604020202020204" pitchFamily="34" charset="0"/>
              </a:rPr>
              <a:t>least 5.4 </a:t>
            </a:r>
            <a:r>
              <a:rPr lang="en-US" sz="1900" dirty="0">
                <a:latin typeface="Liberation Sans" panose="020B0604020202020204" pitchFamily="34" charset="0"/>
              </a:rPr>
              <a:t>billion miles—free for the passengers, but at </a:t>
            </a:r>
            <a:r>
              <a:rPr lang="en-US" sz="1900" dirty="0" smtClean="0">
                <a:latin typeface="Liberation Sans" panose="020B0604020202020204" pitchFamily="34" charset="0"/>
              </a:rPr>
              <a:t>what future </a:t>
            </a:r>
            <a:r>
              <a:rPr lang="en-US" sz="1900" dirty="0">
                <a:latin typeface="Liberation Sans" panose="020B0604020202020204" pitchFamily="34" charset="0"/>
              </a:rPr>
              <a:t>cost to the airlines?</a:t>
            </a:r>
          </a:p>
        </p:txBody>
      </p:sp>
      <p:sp>
        <p:nvSpPr>
          <p:cNvPr id="3" name="Rectangle 2"/>
          <p:cNvSpPr/>
          <p:nvPr/>
        </p:nvSpPr>
        <p:spPr bwMode="auto">
          <a:xfrm>
            <a:off x="365760" y="457200"/>
            <a:ext cx="7406640" cy="729020"/>
          </a:xfrm>
          <a:prstGeom prst="rect">
            <a:avLst/>
          </a:prstGeom>
          <a:solidFill>
            <a:srgbClr val="0070C0"/>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p:txBody>
      </p:sp>
      <p:sp>
        <p:nvSpPr>
          <p:cNvPr id="4" name="Rectangle 3"/>
          <p:cNvSpPr/>
          <p:nvPr/>
        </p:nvSpPr>
        <p:spPr bwMode="auto">
          <a:xfrm>
            <a:off x="7772400" y="533400"/>
            <a:ext cx="9144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190791963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22300" y="1295400"/>
            <a:ext cx="79883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500" b="1" dirty="0">
                <a:solidFill>
                  <a:srgbClr val="000000"/>
                </a:solidFill>
                <a:latin typeface="Liberation Sans" panose="020B0604020202020204" pitchFamily="34" charset="0"/>
              </a:rPr>
              <a:t>Product Warranties</a:t>
            </a:r>
          </a:p>
          <a:p>
            <a:pPr>
              <a:lnSpc>
                <a:spcPct val="120000"/>
              </a:lnSpc>
              <a:spcBef>
                <a:spcPts val="1200"/>
              </a:spcBef>
              <a:buSzPct val="80000"/>
            </a:pPr>
            <a:r>
              <a:rPr lang="en-US" altLang="en-US" sz="2300" dirty="0">
                <a:solidFill>
                  <a:srgbClr val="000000"/>
                </a:solidFill>
                <a:latin typeface="Liberation Sans" panose="020B0604020202020204" pitchFamily="34" charset="0"/>
              </a:rPr>
              <a:t>Promise made by a seller to a buyer to make good on a deficiency of quantity, quality, or performance in a product.</a:t>
            </a:r>
          </a:p>
        </p:txBody>
      </p:sp>
      <p:sp>
        <p:nvSpPr>
          <p:cNvPr id="23556" name="Text Box 5"/>
          <p:cNvSpPr txBox="1">
            <a:spLocks noChangeArrowheads="1"/>
          </p:cNvSpPr>
          <p:nvPr/>
        </p:nvSpPr>
        <p:spPr bwMode="auto">
          <a:xfrm>
            <a:off x="609600" y="2971800"/>
            <a:ext cx="8001000"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300" dirty="0">
                <a:latin typeface="Liberation Sans" panose="020B0604020202020204" pitchFamily="34" charset="0"/>
              </a:rPr>
              <a:t>Estimated cost of honoring product warranty contracts should be recognized as an </a:t>
            </a:r>
            <a:r>
              <a:rPr lang="en-US" altLang="en-US" sz="2300" b="1" dirty="0">
                <a:latin typeface="Liberation Sans" panose="020B0604020202020204" pitchFamily="34" charset="0"/>
              </a:rPr>
              <a:t>expense in the period</a:t>
            </a:r>
            <a:r>
              <a:rPr lang="en-US" altLang="en-US" sz="2300" dirty="0">
                <a:latin typeface="Liberation Sans" panose="020B0604020202020204" pitchFamily="34" charset="0"/>
              </a:rPr>
              <a:t> in which the sale occurs.</a:t>
            </a:r>
          </a:p>
        </p:txBody>
      </p:sp>
      <p:sp>
        <p:nvSpPr>
          <p:cNvPr id="2355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5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smtClean="0">
                <a:solidFill>
                  <a:schemeClr val="tx2">
                    <a:lumMod val="75000"/>
                  </a:schemeClr>
                </a:solidFill>
                <a:latin typeface="Liberation Sans" panose="020B0604020202020204" pitchFamily="34" charset="0"/>
              </a:rPr>
              <a:t>Reporting </a:t>
            </a:r>
            <a:r>
              <a:rPr lang="en-US" altLang="en-US" sz="3200" b="1" dirty="0">
                <a:solidFill>
                  <a:schemeClr val="tx2">
                    <a:lumMod val="75000"/>
                  </a:schemeClr>
                </a:solidFill>
                <a:latin typeface="Liberation Sans" panose="020B0604020202020204" pitchFamily="34" charset="0"/>
              </a:rPr>
              <a:t>a Contingent </a:t>
            </a:r>
            <a:r>
              <a:rPr lang="en-US" altLang="en-US" sz="3200" b="1" dirty="0" smtClean="0">
                <a:solidFill>
                  <a:schemeClr val="tx2">
                    <a:lumMod val="75000"/>
                  </a:schemeClr>
                </a:solidFill>
                <a:latin typeface="Liberation Sans" panose="020B0604020202020204" pitchFamily="34" charset="0"/>
              </a:rPr>
              <a:t>Liability</a:t>
            </a:r>
            <a:endParaRPr lang="en-US" altLang="en-US" sz="3200" b="1" dirty="0">
              <a:solidFill>
                <a:schemeClr val="tx2">
                  <a:lumMod val="75000"/>
                </a:schemeClr>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76904388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609600" y="1295400"/>
            <a:ext cx="8077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Denson Manufacturing Company sells 10,000 washers and dryers at an average price of $600 each. The selling price includes a one-year warranty on parts. Denson expects that 500 units (5%) will be defective and that warranty repair costs will average $80 per unit. In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the company honors warranty contracts on 300 units, at a total cost of $24,000.  At December 31, compute the estimated warranty liability.</a:t>
            </a:r>
          </a:p>
        </p:txBody>
      </p:sp>
      <p:pic>
        <p:nvPicPr>
          <p:cNvPr id="245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22" y="4495800"/>
            <a:ext cx="5594378" cy="18288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8"/>
          <p:cNvSpPr>
            <a:spLocks noChangeArrowheads="1"/>
          </p:cNvSpPr>
          <p:nvPr/>
        </p:nvSpPr>
        <p:spPr bwMode="auto">
          <a:xfrm>
            <a:off x="734704" y="5678269"/>
            <a:ext cx="198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11-3</a:t>
            </a:r>
            <a:endParaRPr lang="en-US" altLang="en-US" sz="1200" b="1" dirty="0">
              <a:latin typeface="Liberation Sans" panose="020B0604020202020204" pitchFamily="34" charset="0"/>
            </a:endParaRPr>
          </a:p>
          <a:p>
            <a:r>
              <a:rPr lang="en-US" altLang="en-US" sz="1200" dirty="0">
                <a:latin typeface="Liberation Sans" panose="020B0604020202020204" pitchFamily="34" charset="0"/>
              </a:rPr>
              <a:t>Computation of estimated</a:t>
            </a:r>
          </a:p>
          <a:p>
            <a:r>
              <a:rPr lang="en-US" altLang="en-US" sz="1200" dirty="0">
                <a:latin typeface="Liberation Sans" panose="020B0604020202020204" pitchFamily="34" charset="0"/>
              </a:rPr>
              <a:t>product warranty liability</a:t>
            </a:r>
          </a:p>
        </p:txBody>
      </p:sp>
      <p:sp>
        <p:nvSpPr>
          <p:cNvPr id="2458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smtClean="0">
                <a:solidFill>
                  <a:schemeClr val="tx2">
                    <a:lumMod val="75000"/>
                  </a:schemeClr>
                </a:solidFill>
                <a:latin typeface="Liberation Sans" panose="020B0604020202020204" pitchFamily="34" charset="0"/>
              </a:rPr>
              <a:t>Reporting </a:t>
            </a:r>
            <a:r>
              <a:rPr lang="en-US" altLang="en-US" sz="3200" b="1" dirty="0">
                <a:solidFill>
                  <a:schemeClr val="tx2">
                    <a:lumMod val="75000"/>
                  </a:schemeClr>
                </a:solidFill>
                <a:latin typeface="Liberation Sans" panose="020B0604020202020204" pitchFamily="34" charset="0"/>
              </a:rPr>
              <a:t>a Contingent </a:t>
            </a:r>
            <a:r>
              <a:rPr lang="en-US" altLang="en-US" sz="3200" b="1" dirty="0" smtClean="0">
                <a:solidFill>
                  <a:schemeClr val="tx2">
                    <a:lumMod val="75000"/>
                  </a:schemeClr>
                </a:solidFill>
                <a:latin typeface="Liberation Sans" panose="020B0604020202020204" pitchFamily="34" charset="0"/>
              </a:rPr>
              <a:t>Liability</a:t>
            </a:r>
            <a:endParaRPr lang="en-US" altLang="en-US" sz="3200" b="1" dirty="0">
              <a:solidFill>
                <a:schemeClr val="tx2">
                  <a:lumMod val="75000"/>
                </a:schemeClr>
              </a:solidFill>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352278564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5" name="Text Box 5"/>
          <p:cNvSpPr txBox="1">
            <a:spLocks noChangeArrowheads="1"/>
          </p:cNvSpPr>
          <p:nvPr/>
        </p:nvSpPr>
        <p:spPr bwMode="auto">
          <a:xfrm>
            <a:off x="990600" y="4800600"/>
            <a:ext cx="7848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316038" algn="l"/>
                <a:tab pos="2165350" algn="l"/>
                <a:tab pos="5372100" algn="r"/>
                <a:tab pos="8007350" algn="r"/>
              </a:tabLst>
              <a:defRPr sz="2400">
                <a:solidFill>
                  <a:schemeClr val="tx1"/>
                </a:solidFill>
                <a:latin typeface="Times New Roman" pitchFamily="18" charset="0"/>
              </a:defRPr>
            </a:lvl1pPr>
            <a:lvl2pPr marL="742950" indent="-285750">
              <a:tabLst>
                <a:tab pos="1316038" algn="l"/>
                <a:tab pos="2165350" algn="l"/>
                <a:tab pos="5372100" algn="r"/>
                <a:tab pos="8007350" algn="r"/>
              </a:tabLst>
              <a:defRPr sz="2400">
                <a:solidFill>
                  <a:schemeClr val="tx1"/>
                </a:solidFill>
                <a:latin typeface="Times New Roman" pitchFamily="18" charset="0"/>
              </a:defRPr>
            </a:lvl2pPr>
            <a:lvl3pPr marL="1143000" indent="-228600">
              <a:tabLst>
                <a:tab pos="1316038" algn="l"/>
                <a:tab pos="2165350" algn="l"/>
                <a:tab pos="5372100" algn="r"/>
                <a:tab pos="8007350" algn="r"/>
              </a:tabLst>
              <a:defRPr sz="2400">
                <a:solidFill>
                  <a:schemeClr val="tx1"/>
                </a:solidFill>
                <a:latin typeface="Times New Roman" pitchFamily="18" charset="0"/>
              </a:defRPr>
            </a:lvl3pPr>
            <a:lvl4pPr marL="1600200" indent="-228600">
              <a:tabLst>
                <a:tab pos="1316038" algn="l"/>
                <a:tab pos="2165350" algn="l"/>
                <a:tab pos="5372100" algn="r"/>
                <a:tab pos="8007350" algn="r"/>
              </a:tabLst>
              <a:defRPr sz="2400">
                <a:solidFill>
                  <a:schemeClr val="tx1"/>
                </a:solidFill>
                <a:latin typeface="Times New Roman" pitchFamily="18" charset="0"/>
              </a:defRPr>
            </a:lvl4pPr>
            <a:lvl5pPr marL="2057400" indent="-228600">
              <a:tabLst>
                <a:tab pos="1316038" algn="l"/>
                <a:tab pos="2165350" algn="l"/>
                <a:tab pos="5372100" algn="r"/>
                <a:tab pos="800735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9pPr>
          </a:lstStyle>
          <a:p>
            <a:pPr>
              <a:spcBef>
                <a:spcPct val="15000"/>
              </a:spcBef>
            </a:pPr>
            <a:r>
              <a:rPr lang="en-US" altLang="en-US" sz="2200" dirty="0">
                <a:latin typeface="Liberation Sans" panose="020B0604020202020204" pitchFamily="34" charset="0"/>
                <a:cs typeface="Arial" charset="0"/>
              </a:rPr>
              <a:t>Warranty Expense  	40,000</a:t>
            </a:r>
          </a:p>
        </p:txBody>
      </p:sp>
      <p:sp>
        <p:nvSpPr>
          <p:cNvPr id="2" name="Text Box 5"/>
          <p:cNvSpPr txBox="1">
            <a:spLocks noChangeArrowheads="1"/>
          </p:cNvSpPr>
          <p:nvPr/>
        </p:nvSpPr>
        <p:spPr bwMode="auto">
          <a:xfrm>
            <a:off x="990600" y="5287963"/>
            <a:ext cx="7848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tabLst>
                <a:tab pos="6743700" algn="r"/>
                <a:tab pos="8007350" algn="r"/>
              </a:tabLst>
              <a:defRPr sz="2400">
                <a:solidFill>
                  <a:schemeClr val="tx1"/>
                </a:solidFill>
                <a:latin typeface="Times New Roman" pitchFamily="18" charset="0"/>
              </a:defRPr>
            </a:lvl1pPr>
            <a:lvl2pPr marL="742950" indent="-285750">
              <a:tabLst>
                <a:tab pos="6743700" algn="r"/>
                <a:tab pos="8007350" algn="r"/>
              </a:tabLst>
              <a:defRPr sz="2400">
                <a:solidFill>
                  <a:schemeClr val="tx1"/>
                </a:solidFill>
                <a:latin typeface="Times New Roman" pitchFamily="18" charset="0"/>
              </a:defRPr>
            </a:lvl2pPr>
            <a:lvl3pPr marL="1143000" indent="-228600">
              <a:tabLst>
                <a:tab pos="6743700" algn="r"/>
                <a:tab pos="8007350" algn="r"/>
              </a:tabLst>
              <a:defRPr sz="2400">
                <a:solidFill>
                  <a:schemeClr val="tx1"/>
                </a:solidFill>
                <a:latin typeface="Times New Roman" pitchFamily="18" charset="0"/>
              </a:defRPr>
            </a:lvl3pPr>
            <a:lvl4pPr marL="1600200" indent="-228600">
              <a:tabLst>
                <a:tab pos="6743700" algn="r"/>
                <a:tab pos="8007350" algn="r"/>
              </a:tabLst>
              <a:defRPr sz="2400">
                <a:solidFill>
                  <a:schemeClr val="tx1"/>
                </a:solidFill>
                <a:latin typeface="Times New Roman" pitchFamily="18" charset="0"/>
              </a:defRPr>
            </a:lvl4pPr>
            <a:lvl5pPr marL="2057400" indent="-228600">
              <a:tabLst>
                <a:tab pos="6743700" algn="r"/>
                <a:tab pos="800735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9pPr>
          </a:lstStyle>
          <a:p>
            <a:pPr>
              <a:spcBef>
                <a:spcPct val="15000"/>
              </a:spcBef>
            </a:pPr>
            <a:r>
              <a:rPr lang="en-US" altLang="en-US" sz="2200" dirty="0">
                <a:latin typeface="Liberation Sans" panose="020B0604020202020204" pitchFamily="34" charset="0"/>
                <a:cs typeface="Arial" charset="0"/>
              </a:rPr>
              <a:t>	Warranty Liability  	40,000</a:t>
            </a:r>
          </a:p>
        </p:txBody>
      </p:sp>
      <p:sp>
        <p:nvSpPr>
          <p:cNvPr id="25605"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06" name="Text Box 4"/>
          <p:cNvSpPr txBox="1">
            <a:spLocks noChangeArrowheads="1"/>
          </p:cNvSpPr>
          <p:nvPr/>
        </p:nvSpPr>
        <p:spPr bwMode="auto">
          <a:xfrm>
            <a:off x="609600" y="1295400"/>
            <a:ext cx="8077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Denson Manufacturing Company sells 10,000 washers and dryers at an average price of $600 each. The selling price includes a one-year warranty on parts. Denson expects that 500 units (5%) will be defective and that warranty repair costs will average $80 per unit. In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the company honors warranty contracts on 300 units, at a total cost of $24,000.  At December 31, compute the estimated warranty liability.  </a:t>
            </a:r>
            <a:r>
              <a:rPr lang="en-US" altLang="en-US" sz="2200" b="1" dirty="0">
                <a:latin typeface="Liberation Sans" panose="020B0604020202020204" pitchFamily="34" charset="0"/>
              </a:rPr>
              <a:t>Make the required adjusting entry.</a:t>
            </a:r>
          </a:p>
        </p:txBody>
      </p:sp>
      <p:sp>
        <p:nvSpPr>
          <p:cNvPr id="8"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smtClean="0">
                <a:solidFill>
                  <a:schemeClr val="tx2">
                    <a:lumMod val="75000"/>
                  </a:schemeClr>
                </a:solidFill>
                <a:latin typeface="Liberation Sans" panose="020B0604020202020204" pitchFamily="34" charset="0"/>
              </a:rPr>
              <a:t>Reporting </a:t>
            </a:r>
            <a:r>
              <a:rPr lang="en-US" altLang="en-US" sz="3200" b="1" dirty="0">
                <a:solidFill>
                  <a:schemeClr val="tx2">
                    <a:lumMod val="75000"/>
                  </a:schemeClr>
                </a:solidFill>
                <a:latin typeface="Liberation Sans" panose="020B0604020202020204" pitchFamily="34" charset="0"/>
              </a:rPr>
              <a:t>a Contingent </a:t>
            </a:r>
            <a:r>
              <a:rPr lang="en-US" altLang="en-US" sz="3200" b="1" dirty="0" smtClean="0">
                <a:solidFill>
                  <a:schemeClr val="tx2">
                    <a:lumMod val="75000"/>
                  </a:schemeClr>
                </a:solidFill>
                <a:latin typeface="Liberation Sans" panose="020B0604020202020204" pitchFamily="34" charset="0"/>
              </a:rPr>
              <a:t>Liability</a:t>
            </a:r>
            <a:endParaRPr lang="en-US" altLang="en-US" sz="3200" b="1" dirty="0">
              <a:solidFill>
                <a:schemeClr val="tx2">
                  <a:lumMod val="75000"/>
                </a:schemeClr>
              </a:solidFill>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3071816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5"/>
                                        </p:tgtEl>
                                        <p:attrNameLst>
                                          <p:attrName>style.visibility</p:attrName>
                                        </p:attrNameLst>
                                      </p:cBhvr>
                                      <p:to>
                                        <p:strVal val="visible"/>
                                      </p:to>
                                    </p:set>
                                    <p:animEffect transition="in" filter="wipe(left)">
                                      <p:cBhvr>
                                        <p:cTn id="7" dur="500"/>
                                        <p:tgtEl>
                                          <p:spTgt spid="450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autoUpdateAnimBg="0"/>
      <p:bldP spid="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600" y="1295400"/>
            <a:ext cx="80772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Prepare the entry to record the repair costs incurred in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to honor warranty contracts on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sales.</a:t>
            </a:r>
          </a:p>
        </p:txBody>
      </p:sp>
      <p:sp>
        <p:nvSpPr>
          <p:cNvPr id="450565" name="Text Box 5"/>
          <p:cNvSpPr txBox="1">
            <a:spLocks noChangeArrowheads="1"/>
          </p:cNvSpPr>
          <p:nvPr/>
        </p:nvSpPr>
        <p:spPr bwMode="auto">
          <a:xfrm>
            <a:off x="1066800" y="2362200"/>
            <a:ext cx="7848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316038" algn="l"/>
                <a:tab pos="2165350" algn="l"/>
                <a:tab pos="5372100" algn="r"/>
                <a:tab pos="8007350" algn="r"/>
              </a:tabLst>
              <a:defRPr sz="2400">
                <a:solidFill>
                  <a:schemeClr val="tx1"/>
                </a:solidFill>
                <a:latin typeface="Times New Roman" pitchFamily="18" charset="0"/>
              </a:defRPr>
            </a:lvl1pPr>
            <a:lvl2pPr marL="742950" indent="-285750">
              <a:tabLst>
                <a:tab pos="1316038" algn="l"/>
                <a:tab pos="2165350" algn="l"/>
                <a:tab pos="5372100" algn="r"/>
                <a:tab pos="8007350" algn="r"/>
              </a:tabLst>
              <a:defRPr sz="2400">
                <a:solidFill>
                  <a:schemeClr val="tx1"/>
                </a:solidFill>
                <a:latin typeface="Times New Roman" pitchFamily="18" charset="0"/>
              </a:defRPr>
            </a:lvl2pPr>
            <a:lvl3pPr marL="1143000" indent="-228600">
              <a:tabLst>
                <a:tab pos="1316038" algn="l"/>
                <a:tab pos="2165350" algn="l"/>
                <a:tab pos="5372100" algn="r"/>
                <a:tab pos="8007350" algn="r"/>
              </a:tabLst>
              <a:defRPr sz="2400">
                <a:solidFill>
                  <a:schemeClr val="tx1"/>
                </a:solidFill>
                <a:latin typeface="Times New Roman" pitchFamily="18" charset="0"/>
              </a:defRPr>
            </a:lvl3pPr>
            <a:lvl4pPr marL="1600200" indent="-228600">
              <a:tabLst>
                <a:tab pos="1316038" algn="l"/>
                <a:tab pos="2165350" algn="l"/>
                <a:tab pos="5372100" algn="r"/>
                <a:tab pos="8007350" algn="r"/>
              </a:tabLst>
              <a:defRPr sz="2400">
                <a:solidFill>
                  <a:schemeClr val="tx1"/>
                </a:solidFill>
                <a:latin typeface="Times New Roman" pitchFamily="18" charset="0"/>
              </a:defRPr>
            </a:lvl4pPr>
            <a:lvl5pPr marL="2057400" indent="-228600">
              <a:tabLst>
                <a:tab pos="1316038" algn="l"/>
                <a:tab pos="2165350" algn="l"/>
                <a:tab pos="5372100" algn="r"/>
                <a:tab pos="800735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9pPr>
          </a:lstStyle>
          <a:p>
            <a:pPr>
              <a:spcBef>
                <a:spcPct val="15000"/>
              </a:spcBef>
            </a:pPr>
            <a:r>
              <a:rPr lang="en-US" altLang="en-US" sz="2200" dirty="0">
                <a:latin typeface="Liberation Sans" panose="020B0604020202020204" pitchFamily="34" charset="0"/>
              </a:rPr>
              <a:t>Warranty Liability</a:t>
            </a:r>
            <a:r>
              <a:rPr lang="en-US" altLang="en-US" sz="2200" dirty="0">
                <a:latin typeface="Liberation Sans" panose="020B0604020202020204" pitchFamily="34" charset="0"/>
                <a:cs typeface="Arial" charset="0"/>
              </a:rPr>
              <a:t>		24,000</a:t>
            </a:r>
          </a:p>
        </p:txBody>
      </p:sp>
      <p:sp>
        <p:nvSpPr>
          <p:cNvPr id="2" name="Text Box 5"/>
          <p:cNvSpPr txBox="1">
            <a:spLocks noChangeArrowheads="1"/>
          </p:cNvSpPr>
          <p:nvPr/>
        </p:nvSpPr>
        <p:spPr bwMode="auto">
          <a:xfrm>
            <a:off x="1066800" y="2849563"/>
            <a:ext cx="7848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tabLst>
                <a:tab pos="6743700" algn="r"/>
                <a:tab pos="8007350" algn="r"/>
              </a:tabLst>
              <a:defRPr sz="2400">
                <a:solidFill>
                  <a:schemeClr val="tx1"/>
                </a:solidFill>
                <a:latin typeface="Times New Roman" pitchFamily="18" charset="0"/>
              </a:defRPr>
            </a:lvl1pPr>
            <a:lvl2pPr marL="742950" indent="-285750">
              <a:tabLst>
                <a:tab pos="6743700" algn="r"/>
                <a:tab pos="8007350" algn="r"/>
              </a:tabLst>
              <a:defRPr sz="2400">
                <a:solidFill>
                  <a:schemeClr val="tx1"/>
                </a:solidFill>
                <a:latin typeface="Times New Roman" pitchFamily="18" charset="0"/>
              </a:defRPr>
            </a:lvl2pPr>
            <a:lvl3pPr marL="1143000" indent="-228600">
              <a:tabLst>
                <a:tab pos="6743700" algn="r"/>
                <a:tab pos="8007350" algn="r"/>
              </a:tabLst>
              <a:defRPr sz="2400">
                <a:solidFill>
                  <a:schemeClr val="tx1"/>
                </a:solidFill>
                <a:latin typeface="Times New Roman" pitchFamily="18" charset="0"/>
              </a:defRPr>
            </a:lvl3pPr>
            <a:lvl4pPr marL="1600200" indent="-228600">
              <a:tabLst>
                <a:tab pos="6743700" algn="r"/>
                <a:tab pos="8007350" algn="r"/>
              </a:tabLst>
              <a:defRPr sz="2400">
                <a:solidFill>
                  <a:schemeClr val="tx1"/>
                </a:solidFill>
                <a:latin typeface="Times New Roman" pitchFamily="18" charset="0"/>
              </a:defRPr>
            </a:lvl4pPr>
            <a:lvl5pPr marL="2057400" indent="-228600">
              <a:tabLst>
                <a:tab pos="6743700" algn="r"/>
                <a:tab pos="800735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9pPr>
          </a:lstStyle>
          <a:p>
            <a:pPr>
              <a:spcBef>
                <a:spcPct val="15000"/>
              </a:spcBef>
            </a:pPr>
            <a:r>
              <a:rPr lang="en-US" altLang="en-US" sz="2200" dirty="0">
                <a:latin typeface="Liberation Sans" panose="020B0604020202020204" pitchFamily="34" charset="0"/>
                <a:cs typeface="Arial" charset="0"/>
              </a:rPr>
              <a:t>	Repair Parts  	24,000</a:t>
            </a:r>
          </a:p>
        </p:txBody>
      </p:sp>
      <p:sp>
        <p:nvSpPr>
          <p:cNvPr id="26630" name="Text Box 4"/>
          <p:cNvSpPr txBox="1">
            <a:spLocks noChangeArrowheads="1"/>
          </p:cNvSpPr>
          <p:nvPr/>
        </p:nvSpPr>
        <p:spPr bwMode="auto">
          <a:xfrm>
            <a:off x="609600" y="3702050"/>
            <a:ext cx="80772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5000"/>
              </a:lnSpc>
            </a:pPr>
            <a:r>
              <a:rPr lang="en-US" altLang="en-US" sz="2200" dirty="0">
                <a:latin typeface="Liberation Sans" panose="020B0604020202020204" pitchFamily="34" charset="0"/>
              </a:rPr>
              <a:t>Assume that the company replaces 20 defective units in January </a:t>
            </a:r>
            <a:r>
              <a:rPr lang="en-US" altLang="en-US" sz="2200" dirty="0" smtClean="0">
                <a:latin typeface="Liberation Sans" panose="020B0604020202020204" pitchFamily="34" charset="0"/>
              </a:rPr>
              <a:t>2018, </a:t>
            </a:r>
            <a:r>
              <a:rPr lang="en-US" altLang="en-US" sz="2200" dirty="0">
                <a:latin typeface="Liberation Sans" panose="020B0604020202020204" pitchFamily="34" charset="0"/>
              </a:rPr>
              <a:t>at an average cost of $80 in parts and labor. </a:t>
            </a:r>
          </a:p>
        </p:txBody>
      </p:sp>
      <p:sp>
        <p:nvSpPr>
          <p:cNvPr id="3" name="Text Box 5"/>
          <p:cNvSpPr txBox="1">
            <a:spLocks noChangeArrowheads="1"/>
          </p:cNvSpPr>
          <p:nvPr/>
        </p:nvSpPr>
        <p:spPr bwMode="auto">
          <a:xfrm>
            <a:off x="1066800" y="4800600"/>
            <a:ext cx="7848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tabLst>
                <a:tab pos="1316038" algn="l"/>
                <a:tab pos="2165350" algn="l"/>
                <a:tab pos="5372100" algn="r"/>
                <a:tab pos="8007350" algn="r"/>
              </a:tabLst>
              <a:defRPr sz="2400">
                <a:solidFill>
                  <a:schemeClr val="tx1"/>
                </a:solidFill>
                <a:latin typeface="Times New Roman" pitchFamily="18" charset="0"/>
              </a:defRPr>
            </a:lvl1pPr>
            <a:lvl2pPr marL="742950" indent="-285750">
              <a:tabLst>
                <a:tab pos="1316038" algn="l"/>
                <a:tab pos="2165350" algn="l"/>
                <a:tab pos="5372100" algn="r"/>
                <a:tab pos="8007350" algn="r"/>
              </a:tabLst>
              <a:defRPr sz="2400">
                <a:solidFill>
                  <a:schemeClr val="tx1"/>
                </a:solidFill>
                <a:latin typeface="Times New Roman" pitchFamily="18" charset="0"/>
              </a:defRPr>
            </a:lvl2pPr>
            <a:lvl3pPr marL="1143000" indent="-228600">
              <a:tabLst>
                <a:tab pos="1316038" algn="l"/>
                <a:tab pos="2165350" algn="l"/>
                <a:tab pos="5372100" algn="r"/>
                <a:tab pos="8007350" algn="r"/>
              </a:tabLst>
              <a:defRPr sz="2400">
                <a:solidFill>
                  <a:schemeClr val="tx1"/>
                </a:solidFill>
                <a:latin typeface="Times New Roman" pitchFamily="18" charset="0"/>
              </a:defRPr>
            </a:lvl3pPr>
            <a:lvl4pPr marL="1600200" indent="-228600">
              <a:tabLst>
                <a:tab pos="1316038" algn="l"/>
                <a:tab pos="2165350" algn="l"/>
                <a:tab pos="5372100" algn="r"/>
                <a:tab pos="8007350" algn="r"/>
              </a:tabLst>
              <a:defRPr sz="2400">
                <a:solidFill>
                  <a:schemeClr val="tx1"/>
                </a:solidFill>
                <a:latin typeface="Times New Roman" pitchFamily="18" charset="0"/>
              </a:defRPr>
            </a:lvl4pPr>
            <a:lvl5pPr marL="2057400" indent="-228600">
              <a:tabLst>
                <a:tab pos="1316038" algn="l"/>
                <a:tab pos="2165350" algn="l"/>
                <a:tab pos="5372100" algn="r"/>
                <a:tab pos="800735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316038" algn="l"/>
                <a:tab pos="2165350" algn="l"/>
                <a:tab pos="5372100" algn="r"/>
                <a:tab pos="8007350" algn="r"/>
              </a:tabLst>
              <a:defRPr sz="2400">
                <a:solidFill>
                  <a:schemeClr val="tx1"/>
                </a:solidFill>
                <a:latin typeface="Times New Roman" pitchFamily="18" charset="0"/>
              </a:defRPr>
            </a:lvl9pPr>
          </a:lstStyle>
          <a:p>
            <a:pPr>
              <a:spcBef>
                <a:spcPct val="15000"/>
              </a:spcBef>
            </a:pPr>
            <a:r>
              <a:rPr lang="en-US" altLang="en-US" sz="2200" dirty="0">
                <a:latin typeface="Liberation Sans" panose="020B0604020202020204" pitchFamily="34" charset="0"/>
              </a:rPr>
              <a:t>Warranty Liability</a:t>
            </a:r>
            <a:r>
              <a:rPr lang="en-US" altLang="en-US" sz="2200" dirty="0">
                <a:latin typeface="Liberation Sans" panose="020B0604020202020204" pitchFamily="34" charset="0"/>
                <a:cs typeface="Arial" charset="0"/>
              </a:rPr>
              <a:t>		1,600</a:t>
            </a:r>
          </a:p>
        </p:txBody>
      </p:sp>
      <p:sp>
        <p:nvSpPr>
          <p:cNvPr id="4" name="Text Box 5"/>
          <p:cNvSpPr txBox="1">
            <a:spLocks noChangeArrowheads="1"/>
          </p:cNvSpPr>
          <p:nvPr/>
        </p:nvSpPr>
        <p:spPr bwMode="auto">
          <a:xfrm>
            <a:off x="1066800" y="5287963"/>
            <a:ext cx="7848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tabLst>
                <a:tab pos="6743700" algn="r"/>
                <a:tab pos="8007350" algn="r"/>
              </a:tabLst>
              <a:defRPr sz="2400">
                <a:solidFill>
                  <a:schemeClr val="tx1"/>
                </a:solidFill>
                <a:latin typeface="Times New Roman" pitchFamily="18" charset="0"/>
              </a:defRPr>
            </a:lvl1pPr>
            <a:lvl2pPr marL="742950" indent="-285750">
              <a:tabLst>
                <a:tab pos="6743700" algn="r"/>
                <a:tab pos="8007350" algn="r"/>
              </a:tabLst>
              <a:defRPr sz="2400">
                <a:solidFill>
                  <a:schemeClr val="tx1"/>
                </a:solidFill>
                <a:latin typeface="Times New Roman" pitchFamily="18" charset="0"/>
              </a:defRPr>
            </a:lvl2pPr>
            <a:lvl3pPr marL="1143000" indent="-228600">
              <a:tabLst>
                <a:tab pos="6743700" algn="r"/>
                <a:tab pos="8007350" algn="r"/>
              </a:tabLst>
              <a:defRPr sz="2400">
                <a:solidFill>
                  <a:schemeClr val="tx1"/>
                </a:solidFill>
                <a:latin typeface="Times New Roman" pitchFamily="18" charset="0"/>
              </a:defRPr>
            </a:lvl3pPr>
            <a:lvl4pPr marL="1600200" indent="-228600">
              <a:tabLst>
                <a:tab pos="6743700" algn="r"/>
                <a:tab pos="8007350" algn="r"/>
              </a:tabLst>
              <a:defRPr sz="2400">
                <a:solidFill>
                  <a:schemeClr val="tx1"/>
                </a:solidFill>
                <a:latin typeface="Times New Roman" pitchFamily="18" charset="0"/>
              </a:defRPr>
            </a:lvl4pPr>
            <a:lvl5pPr marL="2057400" indent="-228600">
              <a:tabLst>
                <a:tab pos="6743700" algn="r"/>
                <a:tab pos="8007350"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6743700" algn="r"/>
                <a:tab pos="8007350" algn="r"/>
              </a:tabLst>
              <a:defRPr sz="2400">
                <a:solidFill>
                  <a:schemeClr val="tx1"/>
                </a:solidFill>
                <a:latin typeface="Times New Roman" pitchFamily="18" charset="0"/>
              </a:defRPr>
            </a:lvl9pPr>
          </a:lstStyle>
          <a:p>
            <a:pPr>
              <a:spcBef>
                <a:spcPct val="15000"/>
              </a:spcBef>
            </a:pPr>
            <a:r>
              <a:rPr lang="en-US" altLang="en-US" sz="2200" dirty="0">
                <a:latin typeface="Liberation Sans" panose="020B0604020202020204" pitchFamily="34" charset="0"/>
                <a:cs typeface="Arial" charset="0"/>
              </a:rPr>
              <a:t>	Repair Parts  	1,600</a:t>
            </a:r>
          </a:p>
        </p:txBody>
      </p:sp>
      <p:sp>
        <p:nvSpPr>
          <p:cNvPr id="26633"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smtClean="0">
                <a:solidFill>
                  <a:schemeClr val="tx2">
                    <a:lumMod val="75000"/>
                  </a:schemeClr>
                </a:solidFill>
                <a:latin typeface="Liberation Sans" panose="020B0604020202020204" pitchFamily="34" charset="0"/>
              </a:rPr>
              <a:t>Reporting </a:t>
            </a:r>
            <a:r>
              <a:rPr lang="en-US" altLang="en-US" sz="3200" b="1" dirty="0">
                <a:solidFill>
                  <a:schemeClr val="tx2">
                    <a:lumMod val="75000"/>
                  </a:schemeClr>
                </a:solidFill>
                <a:latin typeface="Liberation Sans" panose="020B0604020202020204" pitchFamily="34" charset="0"/>
              </a:rPr>
              <a:t>a Contingent </a:t>
            </a:r>
            <a:r>
              <a:rPr lang="en-US" altLang="en-US" sz="3200" b="1" dirty="0" smtClean="0">
                <a:solidFill>
                  <a:schemeClr val="tx2">
                    <a:lumMod val="75000"/>
                  </a:schemeClr>
                </a:solidFill>
                <a:latin typeface="Liberation Sans" panose="020B0604020202020204" pitchFamily="34" charset="0"/>
              </a:rPr>
              <a:t>Liability</a:t>
            </a:r>
            <a:endParaRPr lang="en-US" altLang="en-US" sz="3200" b="1" dirty="0">
              <a:solidFill>
                <a:schemeClr val="tx2">
                  <a:lumMod val="75000"/>
                </a:schemeClr>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939638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5"/>
                                        </p:tgtEl>
                                        <p:attrNameLst>
                                          <p:attrName>style.visibility</p:attrName>
                                        </p:attrNameLst>
                                      </p:cBhvr>
                                      <p:to>
                                        <p:strVal val="visible"/>
                                      </p:to>
                                    </p:set>
                                    <p:animEffect transition="in" filter="wipe(left)">
                                      <p:cBhvr>
                                        <p:cTn id="7" dur="500"/>
                                        <p:tgtEl>
                                          <p:spTgt spid="450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autoUpdateAnimBg="0"/>
      <p:bldP spid="2" grpId="0" autoUpdateAnimBg="0"/>
      <p:bldP spid="3" grpId="0" autoUpdateAnimBg="0"/>
      <p:bldP spid="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181887" cy="65527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086600" y="304800"/>
            <a:ext cx="1905000" cy="646331"/>
          </a:xfrm>
          <a:prstGeom prst="rect">
            <a:avLst/>
          </a:prstGeom>
          <a:solidFill>
            <a:schemeClr val="accent3"/>
          </a:solidFill>
          <a:ln>
            <a:solidFill>
              <a:schemeClr val="accent3"/>
            </a:solidFill>
          </a:ln>
        </p:spPr>
        <p:txBody>
          <a:bodyPr wrap="square">
            <a:spAutoFit/>
          </a:bodyPr>
          <a:lstStyle/>
          <a:p>
            <a:r>
              <a:rPr lang="en-US" sz="1200" b="1" dirty="0">
                <a:latin typeface="Liberation Sans" panose="020B0604020202020204" pitchFamily="34" charset="0"/>
              </a:rPr>
              <a:t>Illustration 11-4</a:t>
            </a:r>
          </a:p>
          <a:p>
            <a:r>
              <a:rPr lang="en-US" sz="1200" dirty="0">
                <a:latin typeface="Liberation Sans" panose="020B0604020202020204" pitchFamily="34" charset="0"/>
              </a:rPr>
              <a:t>Balance sheet reporting </a:t>
            </a:r>
            <a:r>
              <a:rPr lang="en-US" sz="1200" dirty="0" smtClean="0">
                <a:latin typeface="Liberation Sans" panose="020B0604020202020204" pitchFamily="34" charset="0"/>
              </a:rPr>
              <a:t>of current </a:t>
            </a:r>
            <a:r>
              <a:rPr lang="en-US" sz="1200" dirty="0">
                <a:latin typeface="Liberation Sans" panose="020B0604020202020204" pitchFamily="34" charset="0"/>
              </a:rPr>
              <a:t>liabilities</a:t>
            </a:r>
          </a:p>
        </p:txBody>
      </p:sp>
      <p:sp>
        <p:nvSpPr>
          <p:cNvPr id="10"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93124957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8"/>
          <p:cNvSpPr>
            <a:spLocks noChangeArrowheads="1"/>
          </p:cNvSpPr>
          <p:nvPr/>
        </p:nvSpPr>
        <p:spPr bwMode="auto">
          <a:xfrm>
            <a:off x="6019800" y="1557338"/>
            <a:ext cx="2590800" cy="1554162"/>
          </a:xfrm>
          <a:prstGeom prst="rect">
            <a:avLst/>
          </a:prstGeom>
          <a:solidFill>
            <a:srgbClr val="FFFFCC"/>
          </a:solidFill>
          <a:ln w="28575" cap="sq">
            <a:solidFill>
              <a:schemeClr val="tx1"/>
            </a:solidFill>
            <a:miter lim="800000"/>
            <a:headEnd type="none" w="sm" len="sm"/>
            <a:tailEnd type="none" w="sm" len="sm"/>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900" b="1" dirty="0">
                <a:latin typeface="Liberation Sans" panose="020B0604020202020204" pitchFamily="34" charset="0"/>
              </a:rPr>
              <a:t>Liquidity</a:t>
            </a:r>
            <a:r>
              <a:rPr lang="en-US" altLang="en-US" sz="1900" dirty="0">
                <a:latin typeface="Liberation Sans" panose="020B0604020202020204" pitchFamily="34" charset="0"/>
              </a:rPr>
              <a:t> refers to the ability to pay maturing obligations and meet unexpected needs for cash.</a:t>
            </a:r>
          </a:p>
        </p:txBody>
      </p:sp>
      <p:sp>
        <p:nvSpPr>
          <p:cNvPr id="18437" name="Rectangle 9"/>
          <p:cNvSpPr>
            <a:spLocks noChangeArrowheads="1"/>
          </p:cNvSpPr>
          <p:nvPr/>
        </p:nvSpPr>
        <p:spPr bwMode="auto">
          <a:xfrm>
            <a:off x="533400" y="3639741"/>
            <a:ext cx="2628900" cy="1846659"/>
          </a:xfrm>
          <a:prstGeom prst="rect">
            <a:avLst/>
          </a:prstGeom>
          <a:solidFill>
            <a:srgbClr val="FFFFCC"/>
          </a:solidFill>
          <a:ln w="28575" cap="sq">
            <a:solidFill>
              <a:schemeClr val="tx1"/>
            </a:solidFill>
            <a:miter lim="800000"/>
            <a:headEnd type="none" w="sm" len="sm"/>
            <a:tailEnd type="none" w="sm" len="sm"/>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900" b="1" dirty="0">
                <a:latin typeface="Liberation Sans" panose="020B0604020202020204" pitchFamily="34" charset="0"/>
              </a:rPr>
              <a:t>Current ratio</a:t>
            </a:r>
            <a:r>
              <a:rPr lang="en-US" altLang="en-US" sz="1900" dirty="0">
                <a:latin typeface="Liberation Sans" panose="020B0604020202020204" pitchFamily="34" charset="0"/>
              </a:rPr>
              <a:t> permits us to compare the liquidity of different-sized companies and of a single company at different times.</a:t>
            </a:r>
          </a:p>
        </p:txBody>
      </p:sp>
      <p:sp>
        <p:nvSpPr>
          <p:cNvPr id="18438" name="Text Box 10"/>
          <p:cNvSpPr txBox="1">
            <a:spLocks noChangeArrowheads="1"/>
          </p:cNvSpPr>
          <p:nvPr/>
        </p:nvSpPr>
        <p:spPr bwMode="auto">
          <a:xfrm>
            <a:off x="6770424" y="3660466"/>
            <a:ext cx="19050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11-6 </a:t>
            </a:r>
            <a:endParaRPr lang="en-US" altLang="en-US" sz="1200" b="1" dirty="0">
              <a:latin typeface="Liberation Sans" panose="020B0604020202020204" pitchFamily="34" charset="0"/>
            </a:endParaRPr>
          </a:p>
        </p:txBody>
      </p:sp>
      <p:sp>
        <p:nvSpPr>
          <p:cNvPr id="18439" name="Text Box 10"/>
          <p:cNvSpPr txBox="1">
            <a:spLocks noChangeArrowheads="1"/>
          </p:cNvSpPr>
          <p:nvPr/>
        </p:nvSpPr>
        <p:spPr bwMode="auto">
          <a:xfrm>
            <a:off x="470848" y="1447800"/>
            <a:ext cx="19050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11-5 </a:t>
            </a:r>
            <a:endParaRPr lang="en-US" altLang="en-US" sz="1200" b="1" dirty="0">
              <a:latin typeface="Liberation Sans" panose="020B0604020202020204" pitchFamily="34" charset="0"/>
            </a:endParaRPr>
          </a:p>
        </p:txBody>
      </p:sp>
      <p:sp>
        <p:nvSpPr>
          <p:cNvPr id="18440"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2"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smtClean="0">
                <a:solidFill>
                  <a:schemeClr val="tx2">
                    <a:lumMod val="75000"/>
                  </a:schemeClr>
                </a:solidFill>
                <a:latin typeface="Liberation Sans" panose="020B0604020202020204" pitchFamily="34" charset="0"/>
              </a:rPr>
              <a:t>Analysis of Current </a:t>
            </a:r>
            <a:r>
              <a:rPr lang="en-US" altLang="en-US" sz="3200" b="1" dirty="0">
                <a:solidFill>
                  <a:schemeClr val="tx2">
                    <a:lumMod val="75000"/>
                  </a:schemeClr>
                </a:solidFill>
                <a:latin typeface="Liberation Sans" panose="020B0604020202020204" pitchFamily="34" charset="0"/>
              </a:rPr>
              <a:t>Liabilities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752600"/>
            <a:ext cx="5257799" cy="124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962400"/>
            <a:ext cx="5257799" cy="125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Tree>
    <p:extLst>
      <p:ext uri="{BB962C8B-B14F-4D97-AF65-F5344CB8AC3E}">
        <p14:creationId xmlns:p14="http://schemas.microsoft.com/office/powerpoint/2010/main" val="54340839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49242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60000"/>
              </a:spcBef>
              <a:buClr>
                <a:srgbClr val="800000"/>
              </a:buClr>
              <a:buSzPct val="80000"/>
              <a:buFont typeface="Wingdings" pitchFamily="2" charset="2"/>
              <a:buNone/>
            </a:pPr>
            <a:r>
              <a:rPr lang="en-US" sz="2100" dirty="0" smtClean="0">
                <a:solidFill>
                  <a:srgbClr val="000000"/>
                </a:solidFill>
                <a:latin typeface="Liberation Sans" panose="020B0604020202020204" pitchFamily="34" charset="0"/>
              </a:rPr>
              <a:t>Lepid </a:t>
            </a:r>
            <a:r>
              <a:rPr lang="en-US" sz="2100" dirty="0">
                <a:solidFill>
                  <a:srgbClr val="000000"/>
                </a:solidFill>
                <a:latin typeface="Liberation Sans" panose="020B0604020202020204" pitchFamily="34" charset="0"/>
              </a:rPr>
              <a:t>Company has the following account balances at </a:t>
            </a:r>
            <a:r>
              <a:rPr lang="en-US" sz="2100" dirty="0" smtClean="0">
                <a:solidFill>
                  <a:srgbClr val="000000"/>
                </a:solidFill>
                <a:latin typeface="Liberation Sans" panose="020B0604020202020204" pitchFamily="34" charset="0"/>
              </a:rPr>
              <a:t>December 31</a:t>
            </a:r>
            <a:r>
              <a:rPr lang="en-US" sz="2100" dirty="0">
                <a:solidFill>
                  <a:srgbClr val="000000"/>
                </a:solidFill>
                <a:latin typeface="Liberation Sans" panose="020B0604020202020204" pitchFamily="34" charset="0"/>
              </a:rPr>
              <a:t>, 2017</a:t>
            </a:r>
            <a:r>
              <a:rPr lang="en-US" sz="2100" dirty="0" smtClean="0">
                <a:solidFill>
                  <a:srgbClr val="000000"/>
                </a:solidFill>
                <a:latin typeface="Liberation Sans" panose="020B0604020202020204" pitchFamily="34" charset="0"/>
              </a:rPr>
              <a:t>. Notes </a:t>
            </a:r>
            <a:r>
              <a:rPr lang="en-US" sz="2100" dirty="0">
                <a:solidFill>
                  <a:srgbClr val="000000"/>
                </a:solidFill>
                <a:latin typeface="Liberation Sans" panose="020B0604020202020204" pitchFamily="34" charset="0"/>
              </a:rPr>
              <a:t>payable ($80,000 due after 12/31/18) $</a:t>
            </a:r>
            <a:r>
              <a:rPr lang="en-US" sz="2100" dirty="0" smtClean="0">
                <a:solidFill>
                  <a:srgbClr val="000000"/>
                </a:solidFill>
                <a:latin typeface="Liberation Sans" panose="020B0604020202020204" pitchFamily="34" charset="0"/>
              </a:rPr>
              <a:t>200,000, unearned </a:t>
            </a:r>
            <a:r>
              <a:rPr lang="en-US" sz="2100" dirty="0">
                <a:solidFill>
                  <a:srgbClr val="000000"/>
                </a:solidFill>
                <a:latin typeface="Liberation Sans" panose="020B0604020202020204" pitchFamily="34" charset="0"/>
              </a:rPr>
              <a:t>service revenue </a:t>
            </a:r>
            <a:r>
              <a:rPr lang="en-US" sz="2100" dirty="0" smtClean="0">
                <a:solidFill>
                  <a:srgbClr val="000000"/>
                </a:solidFill>
                <a:latin typeface="Liberation Sans" panose="020B0604020202020204" pitchFamily="34" charset="0"/>
              </a:rPr>
              <a:t>$75,000, other </a:t>
            </a:r>
            <a:r>
              <a:rPr lang="en-US" sz="2100" dirty="0">
                <a:solidFill>
                  <a:srgbClr val="000000"/>
                </a:solidFill>
                <a:latin typeface="Liberation Sans" panose="020B0604020202020204" pitchFamily="34" charset="0"/>
              </a:rPr>
              <a:t>long-term debt ($30,000 due in 2018) </a:t>
            </a:r>
            <a:r>
              <a:rPr lang="en-US" sz="2100" dirty="0" smtClean="0">
                <a:solidFill>
                  <a:srgbClr val="000000"/>
                </a:solidFill>
                <a:latin typeface="Liberation Sans" panose="020B0604020202020204" pitchFamily="34" charset="0"/>
              </a:rPr>
              <a:t>$150,000, salaries </a:t>
            </a:r>
            <a:r>
              <a:rPr lang="en-US" sz="2100" dirty="0">
                <a:solidFill>
                  <a:srgbClr val="000000"/>
                </a:solidFill>
                <a:latin typeface="Liberation Sans" panose="020B0604020202020204" pitchFamily="34" charset="0"/>
              </a:rPr>
              <a:t>and wages payable </a:t>
            </a:r>
            <a:r>
              <a:rPr lang="en-US" sz="2100" dirty="0" smtClean="0">
                <a:solidFill>
                  <a:srgbClr val="000000"/>
                </a:solidFill>
                <a:latin typeface="Liberation Sans" panose="020B0604020202020204" pitchFamily="34" charset="0"/>
              </a:rPr>
              <a:t>$22,000, other </a:t>
            </a:r>
            <a:r>
              <a:rPr lang="en-US" sz="2100" dirty="0">
                <a:solidFill>
                  <a:srgbClr val="000000"/>
                </a:solidFill>
                <a:latin typeface="Liberation Sans" panose="020B0604020202020204" pitchFamily="34" charset="0"/>
              </a:rPr>
              <a:t>accrued expenses </a:t>
            </a:r>
            <a:r>
              <a:rPr lang="en-US" sz="2100" dirty="0" smtClean="0">
                <a:solidFill>
                  <a:srgbClr val="000000"/>
                </a:solidFill>
                <a:latin typeface="Liberation Sans" panose="020B0604020202020204" pitchFamily="34" charset="0"/>
              </a:rPr>
              <a:t>$15,000, and accounts </a:t>
            </a:r>
            <a:r>
              <a:rPr lang="en-US" sz="2100" dirty="0">
                <a:solidFill>
                  <a:srgbClr val="000000"/>
                </a:solidFill>
                <a:latin typeface="Liberation Sans" panose="020B0604020202020204" pitchFamily="34" charset="0"/>
              </a:rPr>
              <a:t>payable </a:t>
            </a:r>
            <a:r>
              <a:rPr lang="en-US" sz="2100" dirty="0" smtClean="0">
                <a:solidFill>
                  <a:srgbClr val="000000"/>
                </a:solidFill>
                <a:latin typeface="Liberation Sans" panose="020B0604020202020204" pitchFamily="34" charset="0"/>
              </a:rPr>
              <a:t>$100,000. In </a:t>
            </a:r>
            <a:r>
              <a:rPr lang="en-US" sz="2100" dirty="0">
                <a:solidFill>
                  <a:srgbClr val="000000"/>
                </a:solidFill>
                <a:latin typeface="Liberation Sans" panose="020B0604020202020204" pitchFamily="34" charset="0"/>
              </a:rPr>
              <a:t>addition, Lepid is involved in a lawsuit. Legal counsel feels it is probable Lepid </a:t>
            </a:r>
            <a:r>
              <a:rPr lang="en-US" sz="2100" dirty="0" smtClean="0">
                <a:solidFill>
                  <a:srgbClr val="000000"/>
                </a:solidFill>
                <a:latin typeface="Liberation Sans" panose="020B0604020202020204" pitchFamily="34" charset="0"/>
              </a:rPr>
              <a:t>will pay </a:t>
            </a:r>
            <a:r>
              <a:rPr lang="en-US" sz="2100" dirty="0">
                <a:solidFill>
                  <a:srgbClr val="000000"/>
                </a:solidFill>
                <a:latin typeface="Liberation Sans" panose="020B0604020202020204" pitchFamily="34" charset="0"/>
              </a:rPr>
              <a:t>damages of $38,000 in 2018</a:t>
            </a:r>
            <a:r>
              <a:rPr lang="en-US" sz="2100" dirty="0" smtClean="0">
                <a:solidFill>
                  <a:srgbClr val="000000"/>
                </a:solidFill>
                <a:latin typeface="Liberation Sans" panose="020B0604020202020204" pitchFamily="34" charset="0"/>
              </a:rPr>
              <a:t>.</a:t>
            </a:r>
          </a:p>
          <a:p>
            <a:pPr marL="457200" indent="-457200" algn="l">
              <a:lnSpc>
                <a:spcPct val="125000"/>
              </a:lnSpc>
              <a:spcBef>
                <a:spcPct val="60000"/>
              </a:spcBef>
              <a:buSzPct val="100000"/>
              <a:buFont typeface="+mj-lt"/>
              <a:buAutoNum type="alphaLcPeriod"/>
            </a:pPr>
            <a:r>
              <a:rPr lang="en-US" sz="2100" dirty="0" smtClean="0">
                <a:solidFill>
                  <a:srgbClr val="000000"/>
                </a:solidFill>
                <a:latin typeface="Liberation Sans" panose="020B0604020202020204" pitchFamily="34" charset="0"/>
              </a:rPr>
              <a:t>Prepare </a:t>
            </a:r>
            <a:r>
              <a:rPr lang="en-US" sz="2100" dirty="0">
                <a:solidFill>
                  <a:srgbClr val="000000"/>
                </a:solidFill>
                <a:latin typeface="Liberation Sans" panose="020B0604020202020204" pitchFamily="34" charset="0"/>
              </a:rPr>
              <a:t>the current liabilities section of Lepid’s December 31, 2017, balance sheet</a:t>
            </a:r>
            <a:r>
              <a:rPr lang="en-US" sz="2100" dirty="0" smtClean="0">
                <a:solidFill>
                  <a:srgbClr val="000000"/>
                </a:solidFill>
                <a:latin typeface="Liberation Sans" panose="020B0604020202020204" pitchFamily="34" charset="0"/>
              </a:rPr>
              <a:t>.</a:t>
            </a:r>
          </a:p>
          <a:p>
            <a:pPr marL="457200" indent="-457200" algn="l">
              <a:lnSpc>
                <a:spcPct val="125000"/>
              </a:lnSpc>
              <a:spcBef>
                <a:spcPct val="60000"/>
              </a:spcBef>
              <a:buSzPct val="100000"/>
              <a:buFont typeface="+mj-lt"/>
              <a:buAutoNum type="alphaLcPeriod"/>
            </a:pPr>
            <a:r>
              <a:rPr lang="en-US" sz="2100" dirty="0" smtClean="0">
                <a:solidFill>
                  <a:srgbClr val="000000"/>
                </a:solidFill>
                <a:latin typeface="Liberation Sans" panose="020B0604020202020204" pitchFamily="34" charset="0"/>
              </a:rPr>
              <a:t>Lepid’s </a:t>
            </a:r>
            <a:r>
              <a:rPr lang="en-US" sz="2100" dirty="0">
                <a:solidFill>
                  <a:srgbClr val="000000"/>
                </a:solidFill>
                <a:latin typeface="Liberation Sans" panose="020B0604020202020204" pitchFamily="34" charset="0"/>
              </a:rPr>
              <a:t>current assets are $504,000. Compute Lepid’s working capital and </a:t>
            </a:r>
            <a:r>
              <a:rPr lang="en-US" sz="2100" dirty="0" smtClean="0">
                <a:solidFill>
                  <a:srgbClr val="000000"/>
                </a:solidFill>
                <a:latin typeface="Liberation Sans" panose="020B0604020202020204" pitchFamily="34" charset="0"/>
              </a:rPr>
              <a:t>current ratio</a:t>
            </a:r>
            <a:r>
              <a:rPr lang="en-US" sz="2100" dirty="0">
                <a:solidFill>
                  <a:srgbClr val="000000"/>
                </a:solidFill>
                <a:latin typeface="Liberation Sans" panose="020B0604020202020204" pitchFamily="34" charset="0"/>
              </a:rPr>
              <a:t>.</a:t>
            </a:r>
            <a:endParaRPr lang="en-US" altLang="en-US" sz="2100" dirty="0">
              <a:solidFill>
                <a:srgbClr val="000000"/>
              </a:solidFill>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
        <p:nvSpPr>
          <p:cNvPr id="8" name="TextBox 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9" name="TextBox 8"/>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effectLst/>
                <a:latin typeface="Liberation Sans" panose="020B0604020202020204" pitchFamily="34" charset="0"/>
              </a:rPr>
              <a:t>Reporting and Analyzing</a:t>
            </a:r>
            <a:endParaRPr lang="en-US" sz="3200" b="1" i="0" dirty="0">
              <a:solidFill>
                <a:schemeClr val="bg1"/>
              </a:solidFill>
              <a:effectLst/>
              <a:latin typeface="Liberation Sans" panose="020B0604020202020204" pitchFamily="34" charset="0"/>
            </a:endParaRPr>
          </a:p>
        </p:txBody>
      </p:sp>
      <p:sp>
        <p:nvSpPr>
          <p:cNvPr id="10" name="Oval 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600" b="1" dirty="0" smtClean="0">
                <a:solidFill>
                  <a:srgbClr val="FF0000"/>
                </a:solidFill>
                <a:latin typeface="Liberation Sans" panose="020B0604020202020204" pitchFamily="34" charset="0"/>
              </a:rPr>
              <a:t>2</a:t>
            </a:r>
            <a:endParaRPr lang="en-US" sz="3600" b="1" dirty="0">
              <a:solidFill>
                <a:srgbClr val="FF0000"/>
              </a:solidFill>
              <a:latin typeface="Liberation Sans" panose="020B0604020202020204" pitchFamily="34" charset="0"/>
            </a:endParaRPr>
          </a:p>
        </p:txBody>
      </p:sp>
    </p:spTree>
    <p:extLst>
      <p:ext uri="{BB962C8B-B14F-4D97-AF65-F5344CB8AC3E}">
        <p14:creationId xmlns:p14="http://schemas.microsoft.com/office/powerpoint/2010/main" val="5517510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8611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marL="457200" indent="-457200" algn="l">
              <a:lnSpc>
                <a:spcPct val="125000"/>
              </a:lnSpc>
              <a:spcBef>
                <a:spcPct val="60000"/>
              </a:spcBef>
              <a:buSzPct val="100000"/>
              <a:buFont typeface="+mj-lt"/>
              <a:buAutoNum type="alphaLcPeriod"/>
            </a:pPr>
            <a:r>
              <a:rPr lang="en-US" sz="2100" dirty="0" smtClean="0">
                <a:solidFill>
                  <a:srgbClr val="000000"/>
                </a:solidFill>
                <a:latin typeface="Liberation Sans" panose="020B0604020202020204" pitchFamily="34" charset="0"/>
              </a:rPr>
              <a:t>Prepare </a:t>
            </a:r>
            <a:r>
              <a:rPr lang="en-US" sz="2100" dirty="0">
                <a:solidFill>
                  <a:srgbClr val="000000"/>
                </a:solidFill>
                <a:latin typeface="Liberation Sans" panose="020B0604020202020204" pitchFamily="34" charset="0"/>
              </a:rPr>
              <a:t>the current liabilities section of Lepid’s December 31, 2017, balance sheet</a:t>
            </a:r>
            <a:r>
              <a:rPr lang="en-US" sz="2100" dirty="0" smtClean="0">
                <a:solidFill>
                  <a:srgbClr val="000000"/>
                </a:solidFill>
                <a:latin typeface="Liberation Sans" panose="020B0604020202020204" pitchFamily="34" charset="0"/>
              </a:rPr>
              <a:t>.</a:t>
            </a:r>
            <a:endParaRPr lang="en-US" altLang="en-US" sz="2100" dirty="0">
              <a:solidFill>
                <a:srgbClr val="000000"/>
              </a:solidFill>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
        <p:nvSpPr>
          <p:cNvPr id="8" name="TextBox 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9" name="TextBox 8"/>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r>
              <a:rPr lang="en-US" sz="3200" b="1" dirty="0">
                <a:solidFill>
                  <a:schemeClr val="bg1"/>
                </a:solidFill>
                <a:latin typeface="Liberation Sans" panose="020B0604020202020204" pitchFamily="34" charset="0"/>
              </a:rPr>
              <a:t>Reporting and Analyzing</a:t>
            </a:r>
            <a:endParaRPr lang="en-US" sz="3200" b="1" i="0" dirty="0">
              <a:solidFill>
                <a:schemeClr val="bg1"/>
              </a:solidFill>
              <a:effectLst/>
              <a:latin typeface="Liberation Sans" panose="020B0604020202020204" pitchFamily="34" charset="0"/>
            </a:endParaRPr>
          </a:p>
        </p:txBody>
      </p:sp>
      <p:sp>
        <p:nvSpPr>
          <p:cNvPr id="10" name="Oval 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600" b="1" dirty="0" smtClean="0">
                <a:solidFill>
                  <a:srgbClr val="FF0000"/>
                </a:solidFill>
                <a:latin typeface="Liberation Sans" panose="020B0604020202020204" pitchFamily="34" charset="0"/>
              </a:rPr>
              <a:t>2</a:t>
            </a:r>
            <a:endParaRPr lang="en-US" sz="3600" b="1" dirty="0">
              <a:solidFill>
                <a:srgbClr val="FF0000"/>
              </a:solidFill>
              <a:latin typeface="Liberation Sans" panose="020B0604020202020204" pitchFamily="34" charset="0"/>
            </a:endParaRPr>
          </a:p>
        </p:txBody>
      </p:sp>
      <p:sp>
        <p:nvSpPr>
          <p:cNvPr id="2" name="Rectangle 1"/>
          <p:cNvSpPr/>
          <p:nvPr/>
        </p:nvSpPr>
        <p:spPr>
          <a:xfrm>
            <a:off x="990600" y="2362200"/>
            <a:ext cx="6781800" cy="37285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p>
            <a:pPr>
              <a:lnSpc>
                <a:spcPct val="125000"/>
              </a:lnSpc>
              <a:spcBef>
                <a:spcPts val="0"/>
              </a:spcBef>
              <a:buSzPct val="100000"/>
              <a:tabLst>
                <a:tab pos="682625" algn="l"/>
                <a:tab pos="6400800" algn="r"/>
              </a:tabLst>
            </a:pPr>
            <a:r>
              <a:rPr lang="en-US" sz="2100" dirty="0">
                <a:solidFill>
                  <a:srgbClr val="000000"/>
                </a:solidFill>
                <a:latin typeface="Liberation Sans" panose="020B0604020202020204" pitchFamily="34" charset="0"/>
              </a:rPr>
              <a:t>Current liabilities</a:t>
            </a:r>
          </a:p>
          <a:p>
            <a:pPr marL="341313" lvl="1"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Notes </a:t>
            </a:r>
            <a:r>
              <a:rPr lang="en-US" sz="2100" dirty="0">
                <a:solidFill>
                  <a:srgbClr val="000000"/>
                </a:solidFill>
                <a:latin typeface="Liberation Sans" panose="020B0604020202020204" pitchFamily="34" charset="0"/>
              </a:rPr>
              <a:t>payable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120,000</a:t>
            </a:r>
          </a:p>
          <a:p>
            <a:pPr marL="341313" lvl="1"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Accounts </a:t>
            </a:r>
            <a:r>
              <a:rPr lang="en-US" sz="2100" dirty="0">
                <a:solidFill>
                  <a:srgbClr val="000000"/>
                </a:solidFill>
                <a:latin typeface="Liberation Sans" panose="020B0604020202020204" pitchFamily="34" charset="0"/>
              </a:rPr>
              <a:t>payable </a:t>
            </a:r>
            <a:r>
              <a:rPr lang="en-US" sz="2100" dirty="0" smtClean="0">
                <a:solidFill>
                  <a:srgbClr val="000000"/>
                </a:solidFill>
                <a:latin typeface="Liberation Sans" panose="020B0604020202020204" pitchFamily="34" charset="0"/>
              </a:rPr>
              <a:t>	100,000</a:t>
            </a:r>
            <a:endParaRPr lang="en-US" sz="2100" dirty="0">
              <a:solidFill>
                <a:srgbClr val="000000"/>
              </a:solidFill>
              <a:latin typeface="Liberation Sans" panose="020B0604020202020204" pitchFamily="34" charset="0"/>
            </a:endParaRPr>
          </a:p>
          <a:p>
            <a:pPr marL="341313" lvl="1"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Unearned </a:t>
            </a:r>
            <a:r>
              <a:rPr lang="en-US" sz="2100" dirty="0">
                <a:solidFill>
                  <a:srgbClr val="000000"/>
                </a:solidFill>
                <a:latin typeface="Liberation Sans" panose="020B0604020202020204" pitchFamily="34" charset="0"/>
              </a:rPr>
              <a:t>service revenue </a:t>
            </a:r>
            <a:r>
              <a:rPr lang="en-US" sz="2100" dirty="0" smtClean="0">
                <a:solidFill>
                  <a:srgbClr val="000000"/>
                </a:solidFill>
                <a:latin typeface="Liberation Sans" panose="020B0604020202020204" pitchFamily="34" charset="0"/>
              </a:rPr>
              <a:t>	75,000</a:t>
            </a:r>
            <a:endParaRPr lang="en-US" sz="2100" dirty="0">
              <a:solidFill>
                <a:srgbClr val="000000"/>
              </a:solidFill>
              <a:latin typeface="Liberation Sans" panose="020B0604020202020204" pitchFamily="34" charset="0"/>
            </a:endParaRPr>
          </a:p>
          <a:p>
            <a:pPr marL="341313" lvl="1"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Lawsuit </a:t>
            </a:r>
            <a:r>
              <a:rPr lang="en-US" sz="2100" dirty="0">
                <a:solidFill>
                  <a:srgbClr val="000000"/>
                </a:solidFill>
                <a:latin typeface="Liberation Sans" panose="020B0604020202020204" pitchFamily="34" charset="0"/>
              </a:rPr>
              <a:t>liability </a:t>
            </a:r>
            <a:r>
              <a:rPr lang="en-US" sz="2100" dirty="0" smtClean="0">
                <a:solidFill>
                  <a:srgbClr val="000000"/>
                </a:solidFill>
                <a:latin typeface="Liberation Sans" panose="020B0604020202020204" pitchFamily="34" charset="0"/>
              </a:rPr>
              <a:t>	38,000</a:t>
            </a:r>
            <a:endParaRPr lang="en-US" sz="2100" dirty="0">
              <a:solidFill>
                <a:srgbClr val="000000"/>
              </a:solidFill>
              <a:latin typeface="Liberation Sans" panose="020B0604020202020204" pitchFamily="34" charset="0"/>
            </a:endParaRPr>
          </a:p>
          <a:p>
            <a:pPr marL="341313" lvl="1"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Salaries </a:t>
            </a:r>
            <a:r>
              <a:rPr lang="en-US" sz="2100" dirty="0">
                <a:solidFill>
                  <a:srgbClr val="000000"/>
                </a:solidFill>
                <a:latin typeface="Liberation Sans" panose="020B0604020202020204" pitchFamily="34" charset="0"/>
              </a:rPr>
              <a:t>and wages payable </a:t>
            </a:r>
            <a:r>
              <a:rPr lang="en-US" sz="2100" dirty="0" smtClean="0">
                <a:solidFill>
                  <a:srgbClr val="000000"/>
                </a:solidFill>
                <a:latin typeface="Liberation Sans" panose="020B0604020202020204" pitchFamily="34" charset="0"/>
              </a:rPr>
              <a:t>	22,000</a:t>
            </a:r>
            <a:endParaRPr lang="en-US" sz="2100" dirty="0">
              <a:solidFill>
                <a:srgbClr val="000000"/>
              </a:solidFill>
              <a:latin typeface="Liberation Sans" panose="020B0604020202020204" pitchFamily="34" charset="0"/>
            </a:endParaRPr>
          </a:p>
          <a:p>
            <a:pPr marL="341313" lvl="1"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Other </a:t>
            </a:r>
            <a:r>
              <a:rPr lang="en-US" sz="2100" dirty="0">
                <a:solidFill>
                  <a:srgbClr val="000000"/>
                </a:solidFill>
                <a:latin typeface="Liberation Sans" panose="020B0604020202020204" pitchFamily="34" charset="0"/>
              </a:rPr>
              <a:t>accrued expenses </a:t>
            </a:r>
            <a:r>
              <a:rPr lang="en-US" sz="2100" dirty="0" smtClean="0">
                <a:solidFill>
                  <a:srgbClr val="000000"/>
                </a:solidFill>
                <a:latin typeface="Liberation Sans" panose="020B0604020202020204" pitchFamily="34" charset="0"/>
              </a:rPr>
              <a:t>	15,000</a:t>
            </a:r>
            <a:endParaRPr lang="en-US" sz="2100" dirty="0">
              <a:solidFill>
                <a:srgbClr val="000000"/>
              </a:solidFill>
              <a:latin typeface="Liberation Sans" panose="020B0604020202020204" pitchFamily="34" charset="0"/>
            </a:endParaRPr>
          </a:p>
          <a:p>
            <a:pPr marL="341313" lvl="1"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Long-term </a:t>
            </a:r>
            <a:r>
              <a:rPr lang="en-US" sz="2100" dirty="0">
                <a:solidFill>
                  <a:srgbClr val="000000"/>
                </a:solidFill>
                <a:latin typeface="Liberation Sans" panose="020B0604020202020204" pitchFamily="34" charset="0"/>
              </a:rPr>
              <a:t>debt due within one year </a:t>
            </a:r>
            <a:r>
              <a:rPr lang="en-US" sz="2100" dirty="0" smtClean="0">
                <a:solidFill>
                  <a:srgbClr val="000000"/>
                </a:solidFill>
                <a:latin typeface="Liberation Sans" panose="020B0604020202020204" pitchFamily="34" charset="0"/>
              </a:rPr>
              <a:t>	30,000</a:t>
            </a:r>
            <a:endParaRPr lang="en-US" sz="2100" dirty="0">
              <a:solidFill>
                <a:srgbClr val="000000"/>
              </a:solidFill>
              <a:latin typeface="Liberation Sans" panose="020B0604020202020204" pitchFamily="34" charset="0"/>
            </a:endParaRPr>
          </a:p>
          <a:p>
            <a:pPr marL="341313" indent="-341313">
              <a:lnSpc>
                <a:spcPct val="125000"/>
              </a:lnSpc>
              <a:spcBef>
                <a:spcPts val="0"/>
              </a:spcBef>
              <a:buSzPct val="100000"/>
              <a:tabLst>
                <a:tab pos="682625" algn="l"/>
                <a:tab pos="6400800" algn="r"/>
              </a:tabLst>
            </a:pPr>
            <a:r>
              <a:rPr lang="en-US" sz="2100" dirty="0" smtClean="0">
                <a:solidFill>
                  <a:srgbClr val="000000"/>
                </a:solidFill>
                <a:latin typeface="Liberation Sans" panose="020B0604020202020204" pitchFamily="34" charset="0"/>
              </a:rPr>
              <a:t>		Total </a:t>
            </a:r>
            <a:r>
              <a:rPr lang="en-US" sz="2100" dirty="0">
                <a:solidFill>
                  <a:srgbClr val="000000"/>
                </a:solidFill>
                <a:latin typeface="Liberation Sans" panose="020B0604020202020204" pitchFamily="34" charset="0"/>
              </a:rPr>
              <a:t>current liabilities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400,000</a:t>
            </a:r>
          </a:p>
        </p:txBody>
      </p:sp>
      <p:cxnSp>
        <p:nvCxnSpPr>
          <p:cNvPr id="4" name="Straight Connector 3"/>
          <p:cNvCxnSpPr/>
          <p:nvPr/>
        </p:nvCxnSpPr>
        <p:spPr bwMode="auto">
          <a:xfrm>
            <a:off x="6096000" y="5589896"/>
            <a:ext cx="14478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1" name="Straight Connector 10"/>
          <p:cNvCxnSpPr/>
          <p:nvPr/>
        </p:nvCxnSpPr>
        <p:spPr bwMode="auto">
          <a:xfrm>
            <a:off x="6096000" y="6019800"/>
            <a:ext cx="1447800" cy="0"/>
          </a:xfrm>
          <a:prstGeom prst="line">
            <a:avLst/>
          </a:prstGeom>
          <a:solidFill>
            <a:schemeClr val="accent1"/>
          </a:solidFill>
          <a:ln w="28575"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661068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8611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marL="457200" indent="-457200" algn="l">
              <a:lnSpc>
                <a:spcPct val="125000"/>
              </a:lnSpc>
              <a:spcBef>
                <a:spcPct val="60000"/>
              </a:spcBef>
              <a:buSzPct val="100000"/>
              <a:buFont typeface="+mj-lt"/>
              <a:buAutoNum type="alphaLcPeriod" startAt="2"/>
            </a:pPr>
            <a:r>
              <a:rPr lang="en-US" sz="2100" dirty="0" smtClean="0">
                <a:solidFill>
                  <a:srgbClr val="000000"/>
                </a:solidFill>
                <a:latin typeface="Liberation Sans" panose="020B0604020202020204" pitchFamily="34" charset="0"/>
              </a:rPr>
              <a:t>Lepid’s </a:t>
            </a:r>
            <a:r>
              <a:rPr lang="en-US" sz="2100" dirty="0">
                <a:solidFill>
                  <a:srgbClr val="000000"/>
                </a:solidFill>
                <a:latin typeface="Liberation Sans" panose="020B0604020202020204" pitchFamily="34" charset="0"/>
              </a:rPr>
              <a:t>current assets are $504,000. Compute Lepid’s working capital and </a:t>
            </a:r>
            <a:r>
              <a:rPr lang="en-US" sz="2100" dirty="0" smtClean="0">
                <a:solidFill>
                  <a:srgbClr val="000000"/>
                </a:solidFill>
                <a:latin typeface="Liberation Sans" panose="020B0604020202020204" pitchFamily="34" charset="0"/>
              </a:rPr>
              <a:t>current ratio</a:t>
            </a:r>
            <a:r>
              <a:rPr lang="en-US" sz="2100" dirty="0">
                <a:solidFill>
                  <a:srgbClr val="000000"/>
                </a:solidFill>
                <a:latin typeface="Liberation Sans" panose="020B0604020202020204" pitchFamily="34" charset="0"/>
              </a:rPr>
              <a:t>.</a:t>
            </a:r>
            <a:endParaRPr lang="en-US" altLang="en-US" sz="2100" dirty="0">
              <a:solidFill>
                <a:srgbClr val="000000"/>
              </a:solidFill>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noFill/>
          <a:ln>
            <a:noFill/>
          </a:ln>
          <a:effectLst/>
          <a:extLst/>
        </p:spPr>
        <p:txBody>
          <a:bodyPr wrap="square">
            <a:spAutoFit/>
          </a:bodyPr>
          <a:lstStyle>
            <a:defPPr>
              <a:defRPr lang="en-US"/>
            </a:defPPr>
            <a:lvl1pPr marL="457200" indent="-457200" algn="r">
              <a:spcBef>
                <a:spcPct val="50000"/>
              </a:spcBef>
              <a:defRPr sz="1600" b="1" i="1">
                <a:latin typeface="Liberation Sans" panose="020B0604020202020204" pitchFamily="34"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dirty="0">
                <a:effectLst/>
              </a:rPr>
              <a:t>LO </a:t>
            </a:r>
            <a:r>
              <a:rPr lang="en-US" altLang="en-US" dirty="0" smtClean="0">
                <a:effectLst/>
              </a:rPr>
              <a:t>2</a:t>
            </a:r>
            <a:endParaRPr lang="en-US" altLang="en-US" dirty="0">
              <a:effectLst/>
            </a:endParaRPr>
          </a:p>
        </p:txBody>
      </p:sp>
      <p:sp>
        <p:nvSpPr>
          <p:cNvPr id="8" name="TextBox 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9" name="TextBox 8"/>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r>
              <a:rPr lang="en-US" sz="3200" b="1" dirty="0">
                <a:solidFill>
                  <a:schemeClr val="bg1"/>
                </a:solidFill>
                <a:latin typeface="Liberation Sans" panose="020B0604020202020204" pitchFamily="34" charset="0"/>
              </a:rPr>
              <a:t>Reporting and </a:t>
            </a:r>
            <a:r>
              <a:rPr lang="en-US" sz="3200" b="1" dirty="0" smtClean="0">
                <a:solidFill>
                  <a:schemeClr val="bg1"/>
                </a:solidFill>
                <a:latin typeface="Liberation Sans" panose="020B0604020202020204" pitchFamily="34" charset="0"/>
              </a:rPr>
              <a:t>Analyzing</a:t>
            </a:r>
            <a:endParaRPr lang="en-US" sz="3200" b="1" i="0" dirty="0">
              <a:solidFill>
                <a:schemeClr val="bg1"/>
              </a:solidFill>
              <a:effectLst/>
              <a:latin typeface="Liberation Sans" panose="020B0604020202020204" pitchFamily="34" charset="0"/>
            </a:endParaRPr>
          </a:p>
        </p:txBody>
      </p:sp>
      <p:sp>
        <p:nvSpPr>
          <p:cNvPr id="10" name="Oval 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600" b="1" dirty="0" smtClean="0">
                <a:solidFill>
                  <a:srgbClr val="FF0000"/>
                </a:solidFill>
                <a:latin typeface="Liberation Sans" panose="020B0604020202020204" pitchFamily="34" charset="0"/>
              </a:rPr>
              <a:t>2</a:t>
            </a:r>
            <a:endParaRPr lang="en-US" sz="3600" b="1" dirty="0">
              <a:solidFill>
                <a:srgbClr val="FF0000"/>
              </a:solidFill>
              <a:latin typeface="Liberation Sans" panose="020B0604020202020204" pitchFamily="34" charset="0"/>
            </a:endParaRPr>
          </a:p>
        </p:txBody>
      </p:sp>
      <p:sp>
        <p:nvSpPr>
          <p:cNvPr id="2" name="Rectangle 1"/>
          <p:cNvSpPr/>
          <p:nvPr/>
        </p:nvSpPr>
        <p:spPr>
          <a:xfrm>
            <a:off x="990600" y="2438400"/>
            <a:ext cx="7772400" cy="20165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p>
            <a:pPr>
              <a:lnSpc>
                <a:spcPct val="125000"/>
              </a:lnSpc>
              <a:spcBef>
                <a:spcPts val="0"/>
              </a:spcBef>
              <a:buSzPct val="100000"/>
              <a:tabLst>
                <a:tab pos="682625" algn="l"/>
                <a:tab pos="6400800" algn="r"/>
              </a:tabLst>
            </a:pPr>
            <a:r>
              <a:rPr lang="en-US" sz="2100" dirty="0">
                <a:solidFill>
                  <a:srgbClr val="000000"/>
                </a:solidFill>
                <a:latin typeface="Liberation Sans" panose="020B0604020202020204" pitchFamily="34" charset="0"/>
              </a:rPr>
              <a:t>Working capital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Current assets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Current liabilities </a:t>
            </a:r>
            <a:r>
              <a:rPr lang="en-US" sz="2100" dirty="0" smtClean="0">
                <a:solidFill>
                  <a:srgbClr val="000000"/>
                </a:solidFill>
                <a:latin typeface="Liberation Sans" panose="020B0604020202020204" pitchFamily="34" charset="0"/>
              </a:rPr>
              <a:t>= </a:t>
            </a:r>
          </a:p>
          <a:p>
            <a:pPr marL="463550" indent="-463550">
              <a:lnSpc>
                <a:spcPct val="125000"/>
              </a:lnSpc>
              <a:spcBef>
                <a:spcPts val="0"/>
              </a:spcBef>
              <a:buSzPct val="100000"/>
              <a:tabLst>
                <a:tab pos="6400800" algn="r"/>
              </a:tabLst>
            </a:pPr>
            <a:r>
              <a:rPr lang="en-US" sz="2100" dirty="0">
                <a:solidFill>
                  <a:srgbClr val="000000"/>
                </a:solidFill>
                <a:latin typeface="Liberation Sans" panose="020B0604020202020204" pitchFamily="34" charset="0"/>
              </a:rPr>
              <a:t>	</a:t>
            </a:r>
            <a:r>
              <a:rPr lang="en-US" sz="2100" dirty="0" smtClean="0">
                <a:solidFill>
                  <a:srgbClr val="000000"/>
                </a:solidFill>
                <a:latin typeface="Liberation Sans" panose="020B0604020202020204" pitchFamily="34" charset="0"/>
              </a:rPr>
              <a:t>$</a:t>
            </a:r>
            <a:r>
              <a:rPr lang="en-US" sz="2100" dirty="0">
                <a:solidFill>
                  <a:srgbClr val="000000"/>
                </a:solidFill>
                <a:latin typeface="Liberation Sans" panose="020B0604020202020204" pitchFamily="34" charset="0"/>
              </a:rPr>
              <a:t>504,000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$400,000 </a:t>
            </a:r>
            <a:r>
              <a:rPr lang="en-US" sz="2100" dirty="0" smtClean="0">
                <a:solidFill>
                  <a:srgbClr val="000000"/>
                </a:solidFill>
                <a:latin typeface="Liberation Sans" panose="020B0604020202020204" pitchFamily="34" charset="0"/>
              </a:rPr>
              <a:t>= </a:t>
            </a:r>
            <a:r>
              <a:rPr lang="en-US" sz="2100" b="1" dirty="0">
                <a:solidFill>
                  <a:srgbClr val="000000"/>
                </a:solidFill>
                <a:latin typeface="Liberation Sans" panose="020B0604020202020204" pitchFamily="34" charset="0"/>
              </a:rPr>
              <a:t>$104,000</a:t>
            </a:r>
          </a:p>
          <a:p>
            <a:pPr>
              <a:lnSpc>
                <a:spcPct val="125000"/>
              </a:lnSpc>
              <a:spcBef>
                <a:spcPts val="1200"/>
              </a:spcBef>
              <a:buSzPct val="100000"/>
              <a:tabLst>
                <a:tab pos="682625" algn="l"/>
                <a:tab pos="6400800" algn="r"/>
              </a:tabLst>
            </a:pPr>
            <a:r>
              <a:rPr lang="fr-FR" sz="2100" dirty="0">
                <a:solidFill>
                  <a:srgbClr val="000000"/>
                </a:solidFill>
                <a:latin typeface="Liberation Sans" panose="020B0604020202020204" pitchFamily="34" charset="0"/>
              </a:rPr>
              <a:t>Current ratio </a:t>
            </a:r>
            <a:r>
              <a:rPr lang="fr-FR" sz="2100" dirty="0" smtClean="0">
                <a:solidFill>
                  <a:srgbClr val="000000"/>
                </a:solidFill>
                <a:latin typeface="Liberation Sans" panose="020B0604020202020204" pitchFamily="34" charset="0"/>
              </a:rPr>
              <a:t>= </a:t>
            </a:r>
            <a:r>
              <a:rPr lang="fr-FR" sz="2100" dirty="0">
                <a:solidFill>
                  <a:srgbClr val="000000"/>
                </a:solidFill>
                <a:latin typeface="Liberation Sans" panose="020B0604020202020204" pitchFamily="34" charset="0"/>
              </a:rPr>
              <a:t>Current assets </a:t>
            </a:r>
            <a:r>
              <a:rPr lang="fr-FR" sz="2100" dirty="0" smtClean="0">
                <a:solidFill>
                  <a:srgbClr val="000000"/>
                </a:solidFill>
                <a:latin typeface="Liberation Sans" panose="020B0604020202020204" pitchFamily="34" charset="0"/>
              </a:rPr>
              <a:t>÷ </a:t>
            </a:r>
            <a:r>
              <a:rPr lang="fr-FR" sz="2100" dirty="0">
                <a:solidFill>
                  <a:srgbClr val="000000"/>
                </a:solidFill>
                <a:latin typeface="Liberation Sans" panose="020B0604020202020204" pitchFamily="34" charset="0"/>
              </a:rPr>
              <a:t>Current liabilities </a:t>
            </a:r>
            <a:r>
              <a:rPr lang="fr-FR" sz="2100" dirty="0" smtClean="0">
                <a:solidFill>
                  <a:srgbClr val="000000"/>
                </a:solidFill>
                <a:latin typeface="Liberation Sans" panose="020B0604020202020204" pitchFamily="34" charset="0"/>
              </a:rPr>
              <a:t>= </a:t>
            </a:r>
          </a:p>
          <a:p>
            <a:pPr marL="463550" indent="-463550">
              <a:lnSpc>
                <a:spcPct val="125000"/>
              </a:lnSpc>
              <a:spcBef>
                <a:spcPts val="1200"/>
              </a:spcBef>
              <a:buSzPct val="100000"/>
              <a:tabLst>
                <a:tab pos="6400800" algn="r"/>
              </a:tabLst>
            </a:pPr>
            <a:r>
              <a:rPr lang="fr-FR" sz="2100" dirty="0">
                <a:solidFill>
                  <a:srgbClr val="000000"/>
                </a:solidFill>
                <a:latin typeface="Liberation Sans" panose="020B0604020202020204" pitchFamily="34" charset="0"/>
              </a:rPr>
              <a:t>	</a:t>
            </a:r>
            <a:r>
              <a:rPr lang="fr-FR" sz="2100" dirty="0" smtClean="0">
                <a:solidFill>
                  <a:srgbClr val="000000"/>
                </a:solidFill>
                <a:latin typeface="Liberation Sans" panose="020B0604020202020204" pitchFamily="34" charset="0"/>
              </a:rPr>
              <a:t>$</a:t>
            </a:r>
            <a:r>
              <a:rPr lang="fr-FR" sz="2100" dirty="0">
                <a:solidFill>
                  <a:srgbClr val="000000"/>
                </a:solidFill>
                <a:latin typeface="Liberation Sans" panose="020B0604020202020204" pitchFamily="34" charset="0"/>
              </a:rPr>
              <a:t>504,000 </a:t>
            </a:r>
            <a:r>
              <a:rPr lang="fr-FR" sz="2100" dirty="0" smtClean="0">
                <a:solidFill>
                  <a:srgbClr val="000000"/>
                </a:solidFill>
                <a:latin typeface="Liberation Sans" panose="020B0604020202020204" pitchFamily="34" charset="0"/>
              </a:rPr>
              <a:t>÷ </a:t>
            </a:r>
            <a:r>
              <a:rPr lang="fr-FR" sz="2100" dirty="0">
                <a:solidFill>
                  <a:srgbClr val="000000"/>
                </a:solidFill>
                <a:latin typeface="Liberation Sans" panose="020B0604020202020204" pitchFamily="34" charset="0"/>
              </a:rPr>
              <a:t>$400,000 </a:t>
            </a:r>
            <a:r>
              <a:rPr lang="fr-FR" sz="2100" dirty="0" smtClean="0">
                <a:solidFill>
                  <a:srgbClr val="000000"/>
                </a:solidFill>
                <a:latin typeface="Liberation Sans" panose="020B0604020202020204" pitchFamily="34" charset="0"/>
              </a:rPr>
              <a:t>= </a:t>
            </a:r>
            <a:r>
              <a:rPr lang="fr-FR" sz="2100" b="1" dirty="0">
                <a:solidFill>
                  <a:srgbClr val="000000"/>
                </a:solidFill>
                <a:latin typeface="Liberation Sans" panose="020B0604020202020204" pitchFamily="34" charset="0"/>
              </a:rPr>
              <a:t>1.26:1</a:t>
            </a:r>
            <a:endParaRPr lang="en-US" sz="2100" b="1" dirty="0">
              <a:solidFill>
                <a:srgbClr val="000000"/>
              </a:solidFill>
              <a:latin typeface="Liberation Sans" panose="020B0604020202020204" pitchFamily="34" charset="0"/>
            </a:endParaRPr>
          </a:p>
        </p:txBody>
      </p:sp>
    </p:spTree>
    <p:extLst>
      <p:ext uri="{BB962C8B-B14F-4D97-AF65-F5344CB8AC3E}">
        <p14:creationId xmlns:p14="http://schemas.microsoft.com/office/powerpoint/2010/main" val="8847873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1932296"/>
            <a:ext cx="8153400" cy="3200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Font typeface="Wingdings" pitchFamily="2" charset="2"/>
              <a:buNone/>
            </a:pPr>
            <a:r>
              <a:rPr lang="en-US" altLang="en-US" sz="2300" b="0" dirty="0">
                <a:solidFill>
                  <a:schemeClr val="tx1"/>
                </a:solidFill>
                <a:latin typeface="Liberation Sans" panose="020B0604020202020204" pitchFamily="34" charset="0"/>
              </a:rPr>
              <a:t>To be classified as a current liability, a debt must be expected to be paid within:</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one year.</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the operating cycle.</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2 years.</a:t>
            </a:r>
          </a:p>
          <a:p>
            <a:pPr marL="801688"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(a) or (b), whichever is longer</a:t>
            </a:r>
          </a:p>
        </p:txBody>
      </p:sp>
      <p:sp>
        <p:nvSpPr>
          <p:cNvPr id="7171" name="Rectangle 4"/>
          <p:cNvSpPr>
            <a:spLocks noChangeArrowheads="1"/>
          </p:cNvSpPr>
          <p:nvPr/>
        </p:nvSpPr>
        <p:spPr bwMode="auto">
          <a:xfrm>
            <a:off x="609600" y="1295400"/>
            <a:ext cx="36576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defRPr/>
            </a:pPr>
            <a:r>
              <a:rPr lang="en-US" sz="3000" b="1" dirty="0">
                <a:solidFill>
                  <a:schemeClr val="tx2">
                    <a:lumMod val="75000"/>
                  </a:schemeClr>
                </a:solidFill>
                <a:latin typeface="Liberation Sans" panose="020B0604020202020204" pitchFamily="34" charset="0"/>
              </a:rPr>
              <a:t>Question</a:t>
            </a:r>
          </a:p>
        </p:txBody>
      </p:sp>
      <p:sp>
        <p:nvSpPr>
          <p:cNvPr id="614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What Is a Current Liability?</a:t>
            </a:r>
            <a:endParaRPr lang="en-US" altLang="en-US" sz="3200" dirty="0">
              <a:solidFill>
                <a:schemeClr val="tx2">
                  <a:lumMod val="75000"/>
                </a:schemeClr>
              </a:solidFill>
              <a:latin typeface="Liberation Sans" panose="020B0604020202020204" pitchFamily="34" charset="0"/>
            </a:endParaRPr>
          </a:p>
        </p:txBody>
      </p:sp>
      <p:sp>
        <p:nvSpPr>
          <p:cNvPr id="8" name="Notched Right Arrow 7"/>
          <p:cNvSpPr/>
          <p:nvPr/>
        </p:nvSpPr>
        <p:spPr bwMode="auto">
          <a:xfrm>
            <a:off x="283192" y="477330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615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3400" y="1543050"/>
            <a:ext cx="8001000" cy="25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Pct val="80000"/>
              <a:buFontTx/>
              <a:buNone/>
            </a:pPr>
            <a:r>
              <a:rPr lang="en-US" altLang="en-US" sz="2400" dirty="0">
                <a:solidFill>
                  <a:srgbClr val="800000"/>
                </a:solidFill>
                <a:latin typeface="Liberation Sans" panose="020B0604020202020204" pitchFamily="34" charset="0"/>
              </a:rPr>
              <a:t>“</a:t>
            </a:r>
            <a:r>
              <a:rPr lang="en-US" altLang="en-US" sz="2400" dirty="0">
                <a:solidFill>
                  <a:schemeClr val="tx1"/>
                </a:solidFill>
                <a:latin typeface="Liberation Sans" panose="020B0604020202020204" pitchFamily="34" charset="0"/>
              </a:rPr>
              <a:t>Payroll”</a:t>
            </a:r>
            <a:r>
              <a:rPr lang="en-US" altLang="en-US" sz="2400" b="0" dirty="0">
                <a:solidFill>
                  <a:schemeClr val="tx1"/>
                </a:solidFill>
                <a:latin typeface="Liberation Sans" panose="020B0604020202020204" pitchFamily="34" charset="0"/>
              </a:rPr>
              <a:t> pertains </a:t>
            </a:r>
            <a:r>
              <a:rPr lang="en-US" altLang="en-US" sz="2400" b="0" dirty="0">
                <a:solidFill>
                  <a:srgbClr val="000000"/>
                </a:solidFill>
                <a:latin typeface="Liberation Sans" panose="020B0604020202020204" pitchFamily="34" charset="0"/>
              </a:rPr>
              <a:t>to both: </a:t>
            </a:r>
          </a:p>
          <a:p>
            <a:pPr>
              <a:lnSpc>
                <a:spcPct val="120000"/>
              </a:lnSpc>
              <a:spcBef>
                <a:spcPct val="50000"/>
              </a:spcBef>
              <a:buClrTx/>
              <a:buSzPct val="80000"/>
              <a:buFontTx/>
              <a:buNone/>
            </a:pPr>
            <a:r>
              <a:rPr lang="en-US" altLang="en-US" sz="2400" dirty="0">
                <a:solidFill>
                  <a:srgbClr val="800000"/>
                </a:solidFill>
                <a:latin typeface="Liberation Sans" panose="020B0604020202020204" pitchFamily="34" charset="0"/>
              </a:rPr>
              <a:t>	</a:t>
            </a:r>
            <a:r>
              <a:rPr lang="en-US" altLang="en-US" sz="2300" dirty="0">
                <a:solidFill>
                  <a:schemeClr val="tx2">
                    <a:lumMod val="75000"/>
                  </a:schemeClr>
                </a:solidFill>
                <a:latin typeface="Liberation Sans" panose="020B0604020202020204" pitchFamily="34" charset="0"/>
              </a:rPr>
              <a:t>Salaries</a:t>
            </a:r>
            <a:r>
              <a:rPr lang="en-US" altLang="en-US" sz="2200" b="0" dirty="0">
                <a:solidFill>
                  <a:schemeClr val="tx2">
                    <a:lumMod val="75000"/>
                  </a:schemeClr>
                </a:solidFill>
                <a:latin typeface="Liberation Sans" panose="020B0604020202020204" pitchFamily="34" charset="0"/>
              </a:rPr>
              <a:t> </a:t>
            </a:r>
            <a:r>
              <a:rPr lang="en-US" altLang="en-US" sz="2200" b="0" dirty="0">
                <a:solidFill>
                  <a:srgbClr val="000000"/>
                </a:solidFill>
                <a:latin typeface="Liberation Sans" panose="020B0604020202020204" pitchFamily="34" charset="0"/>
              </a:rPr>
              <a:t>- managerial, administrative, and sales personnel (monthly or yearly rate).</a:t>
            </a:r>
          </a:p>
          <a:p>
            <a:pPr>
              <a:lnSpc>
                <a:spcPct val="120000"/>
              </a:lnSpc>
              <a:spcBef>
                <a:spcPct val="50000"/>
              </a:spcBef>
              <a:buClrTx/>
              <a:buSzPct val="80000"/>
              <a:buFontTx/>
              <a:buNone/>
            </a:pPr>
            <a:r>
              <a:rPr lang="en-US" altLang="en-US" sz="2200" dirty="0">
                <a:solidFill>
                  <a:srgbClr val="800000"/>
                </a:solidFill>
                <a:latin typeface="Liberation Sans" panose="020B0604020202020204" pitchFamily="34" charset="0"/>
              </a:rPr>
              <a:t>	</a:t>
            </a:r>
            <a:r>
              <a:rPr lang="en-US" altLang="en-US" sz="2300" dirty="0">
                <a:solidFill>
                  <a:schemeClr val="tx2">
                    <a:lumMod val="75000"/>
                  </a:schemeClr>
                </a:solidFill>
                <a:latin typeface="Liberation Sans" panose="020B0604020202020204" pitchFamily="34" charset="0"/>
              </a:rPr>
              <a:t>Wages</a:t>
            </a:r>
            <a:r>
              <a:rPr lang="en-US" altLang="en-US" sz="2200" b="0" dirty="0">
                <a:solidFill>
                  <a:schemeClr val="tx2">
                    <a:lumMod val="75000"/>
                  </a:schemeClr>
                </a:solidFill>
                <a:latin typeface="Liberation Sans" panose="020B0604020202020204" pitchFamily="34" charset="0"/>
              </a:rPr>
              <a:t> </a:t>
            </a:r>
            <a:r>
              <a:rPr lang="en-US" altLang="en-US" sz="2200" b="0" dirty="0">
                <a:solidFill>
                  <a:srgbClr val="000000"/>
                </a:solidFill>
                <a:latin typeface="Liberation Sans" panose="020B0604020202020204" pitchFamily="34" charset="0"/>
              </a:rPr>
              <a:t>- store clerks, factory employees, and manual laborers (rate per hour).</a:t>
            </a:r>
          </a:p>
        </p:txBody>
      </p:sp>
      <p:sp>
        <p:nvSpPr>
          <p:cNvPr id="4099" name="Rectangle 7"/>
          <p:cNvSpPr>
            <a:spLocks noChangeArrowheads="1"/>
          </p:cNvSpPr>
          <p:nvPr/>
        </p:nvSpPr>
        <p:spPr bwMode="auto">
          <a:xfrm>
            <a:off x="533400" y="5124450"/>
            <a:ext cx="8001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Tx/>
              <a:buFontTx/>
              <a:buNone/>
            </a:pPr>
            <a:r>
              <a:rPr lang="en-US" altLang="en-US" sz="2200" b="0" dirty="0">
                <a:solidFill>
                  <a:schemeClr val="tx1"/>
                </a:solidFill>
                <a:latin typeface="Liberation Sans" panose="020B0604020202020204" pitchFamily="34" charset="0"/>
              </a:rPr>
              <a:t>Involves computing three amounts: (1) </a:t>
            </a:r>
            <a:r>
              <a:rPr lang="en-US" altLang="en-US" sz="2200" dirty="0">
                <a:solidFill>
                  <a:schemeClr val="tx1"/>
                </a:solidFill>
                <a:latin typeface="Liberation Sans" panose="020B0604020202020204" pitchFamily="34" charset="0"/>
              </a:rPr>
              <a:t>gross earnings</a:t>
            </a:r>
            <a:r>
              <a:rPr lang="en-US" altLang="en-US" sz="2200" b="0" dirty="0">
                <a:solidFill>
                  <a:schemeClr val="tx1"/>
                </a:solidFill>
                <a:latin typeface="Liberation Sans" panose="020B0604020202020204" pitchFamily="34" charset="0"/>
              </a:rPr>
              <a:t>, (2) </a:t>
            </a:r>
            <a:r>
              <a:rPr lang="en-US" altLang="en-US" sz="2200" dirty="0">
                <a:solidFill>
                  <a:schemeClr val="tx1"/>
                </a:solidFill>
                <a:latin typeface="Liberation Sans" panose="020B0604020202020204" pitchFamily="34" charset="0"/>
              </a:rPr>
              <a:t>payroll deductions</a:t>
            </a:r>
            <a:r>
              <a:rPr lang="en-US" altLang="en-US" sz="2200" b="0" dirty="0">
                <a:solidFill>
                  <a:schemeClr val="tx1"/>
                </a:solidFill>
                <a:latin typeface="Liberation Sans" panose="020B0604020202020204" pitchFamily="34" charset="0"/>
              </a:rPr>
              <a:t>, and (3) </a:t>
            </a:r>
            <a:r>
              <a:rPr lang="en-US" altLang="en-US" sz="2200" dirty="0">
                <a:solidFill>
                  <a:schemeClr val="tx1"/>
                </a:solidFill>
                <a:latin typeface="Liberation Sans" panose="020B0604020202020204" pitchFamily="34" charset="0"/>
              </a:rPr>
              <a:t>net pay</a:t>
            </a:r>
            <a:r>
              <a:rPr lang="en-US" altLang="en-US" sz="2200" b="0" dirty="0">
                <a:solidFill>
                  <a:schemeClr val="tx1"/>
                </a:solidFill>
                <a:latin typeface="Liberation Sans" panose="020B0604020202020204" pitchFamily="34" charset="0"/>
              </a:rPr>
              <a:t>.</a:t>
            </a:r>
          </a:p>
        </p:txBody>
      </p:sp>
      <p:sp>
        <p:nvSpPr>
          <p:cNvPr id="4102" name="Text Box 4"/>
          <p:cNvSpPr txBox="1">
            <a:spLocks noChangeArrowheads="1"/>
          </p:cNvSpPr>
          <p:nvPr/>
        </p:nvSpPr>
        <p:spPr bwMode="auto">
          <a:xfrm>
            <a:off x="533400" y="451485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2">
                    <a:lumMod val="75000"/>
                  </a:schemeClr>
                </a:solidFill>
                <a:latin typeface="Liberation Sans" panose="020B0604020202020204" pitchFamily="34" charset="0"/>
              </a:rPr>
              <a:t>Determining the Payroll</a:t>
            </a:r>
          </a:p>
        </p:txBody>
      </p:sp>
      <p:sp>
        <p:nvSpPr>
          <p:cNvPr id="4103"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11" name="Rectangle 10"/>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800" b="1" dirty="0" smtClean="0">
                <a:solidFill>
                  <a:schemeClr val="bg1"/>
                </a:solidFill>
                <a:latin typeface="Liberation Sans" panose="020B0604020202020204" pitchFamily="34" charset="0"/>
              </a:rPr>
              <a:t>Explain how to account for payroll.</a:t>
            </a:r>
            <a:endParaRPr lang="en-US" sz="2800" b="1" dirty="0">
              <a:solidFill>
                <a:schemeClr val="bg1"/>
              </a:solidFill>
              <a:latin typeface="Liberation Sans" panose="020B0604020202020204" pitchFamily="34" charset="0"/>
            </a:endParaRPr>
          </a:p>
        </p:txBody>
      </p:sp>
      <p:sp>
        <p:nvSpPr>
          <p:cNvPr id="13" name="Oval 12"/>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3</a:t>
            </a:r>
            <a:endParaRPr lang="en-US" sz="25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67665120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1905000"/>
            <a:ext cx="7543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ClrTx/>
              <a:buSzPct val="80000"/>
              <a:buFontTx/>
              <a:buNone/>
            </a:pPr>
            <a:r>
              <a:rPr lang="en-US" altLang="en-US" sz="2200" b="0" dirty="0">
                <a:solidFill>
                  <a:srgbClr val="000000"/>
                </a:solidFill>
                <a:latin typeface="Liberation Sans" panose="020B0604020202020204" pitchFamily="34" charset="0"/>
              </a:rPr>
              <a:t>Total compensation earned by an employee (wages or salaries, plus any bonuses and commissions).</a:t>
            </a:r>
          </a:p>
        </p:txBody>
      </p:sp>
      <p:sp>
        <p:nvSpPr>
          <p:cNvPr id="5123" name="Text Box 3"/>
          <p:cNvSpPr txBox="1">
            <a:spLocks noChangeArrowheads="1"/>
          </p:cNvSpPr>
          <p:nvPr/>
        </p:nvSpPr>
        <p:spPr bwMode="auto">
          <a:xfrm>
            <a:off x="533400" y="12954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40000"/>
              </a:spcBef>
              <a:buClrTx/>
              <a:buSzPct val="80000"/>
              <a:buFontTx/>
              <a:buNone/>
            </a:pPr>
            <a:r>
              <a:rPr lang="en-US" altLang="en-US" dirty="0" smtClean="0">
                <a:solidFill>
                  <a:schemeClr val="tx1"/>
                </a:solidFill>
                <a:latin typeface="Liberation Sans" panose="020B0604020202020204" pitchFamily="34" charset="0"/>
              </a:rPr>
              <a:t>GROSS EARNINGS</a:t>
            </a:r>
            <a:endParaRPr lang="en-US" altLang="en-US" dirty="0">
              <a:solidFill>
                <a:schemeClr val="tx1"/>
              </a:solidFill>
              <a:latin typeface="Liberation Sans" panose="020B0604020202020204" pitchFamily="34" charset="0"/>
            </a:endParaRPr>
          </a:p>
        </p:txBody>
      </p:sp>
      <p:sp>
        <p:nvSpPr>
          <p:cNvPr id="512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Determining the Payroll</a:t>
            </a:r>
          </a:p>
        </p:txBody>
      </p:sp>
      <p:sp>
        <p:nvSpPr>
          <p:cNvPr id="512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457200" y="4899025"/>
            <a:ext cx="2286000" cy="461962"/>
          </a:xfrm>
          <a:prstGeom prst="rect">
            <a:avLst/>
          </a:prstGeom>
        </p:spPr>
        <p:txBody>
          <a:bodyPr>
            <a:spAutoFit/>
          </a:bodyPr>
          <a:lstStyle/>
          <a:p>
            <a:pPr algn="l">
              <a:defRPr/>
            </a:pPr>
            <a:r>
              <a:rPr lang="en-US" sz="1200" b="1" dirty="0" smtClean="0">
                <a:latin typeface="Liberation Sans" panose="020B0604020202020204" pitchFamily="34" charset="0"/>
              </a:rPr>
              <a:t>Illustration 11-7</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Computation of total wages</a:t>
            </a:r>
          </a:p>
        </p:txBody>
      </p:sp>
      <p:pic>
        <p:nvPicPr>
          <p:cNvPr id="5128"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3400" y="3124200"/>
            <a:ext cx="8077200" cy="1698625"/>
          </a:xfrm>
          <a:prstGeom prst="rect">
            <a:avLst/>
          </a:prstGeom>
          <a:noFill/>
          <a:ln w="1905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12864115"/>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1"/>
                </a:solidFill>
                <a:latin typeface="Liberation Sans" panose="020B0604020202020204" pitchFamily="34" charset="0"/>
              </a:rPr>
              <a:t>PAYROLL DEDUCTIONS</a:t>
            </a:r>
            <a:endParaRPr lang="en-US" altLang="en-US" sz="3200" dirty="0">
              <a:solidFill>
                <a:schemeClr val="tx1"/>
              </a:solidFill>
              <a:latin typeface="Liberation Sans" panose="020B0604020202020204" pitchFamily="34" charset="0"/>
            </a:endParaRPr>
          </a:p>
        </p:txBody>
      </p:sp>
      <p:pic>
        <p:nvPicPr>
          <p:cNvPr id="17413"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9600" y="1295400"/>
            <a:ext cx="7923213" cy="476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 name="Rectangle 1"/>
          <p:cNvSpPr/>
          <p:nvPr/>
        </p:nvSpPr>
        <p:spPr>
          <a:xfrm>
            <a:off x="990600" y="6096000"/>
            <a:ext cx="1524000" cy="461963"/>
          </a:xfrm>
          <a:prstGeom prst="rect">
            <a:avLst/>
          </a:prstGeom>
        </p:spPr>
        <p:txBody>
          <a:bodyPr>
            <a:spAutoFit/>
          </a:bodyPr>
          <a:lstStyle/>
          <a:p>
            <a:pPr>
              <a:defRPr/>
            </a:pPr>
            <a:r>
              <a:rPr lang="en-US" sz="1200" b="1" dirty="0" smtClean="0">
                <a:latin typeface="Liberation Sans" panose="020B0604020202020204" pitchFamily="34" charset="0"/>
              </a:rPr>
              <a:t>Illustration 11-8</a:t>
            </a:r>
            <a:endParaRPr lang="en-US" sz="1200" b="1" dirty="0">
              <a:latin typeface="Liberation Sans" panose="020B0604020202020204" pitchFamily="34" charset="0"/>
            </a:endParaRPr>
          </a:p>
          <a:p>
            <a:pPr>
              <a:defRPr/>
            </a:pPr>
            <a:r>
              <a:rPr lang="en-US" sz="1200" dirty="0">
                <a:latin typeface="Liberation Sans" panose="020B0604020202020204" pitchFamily="34" charset="0"/>
              </a:rPr>
              <a:t>Payroll deductions</a:t>
            </a:r>
          </a:p>
        </p:txBody>
      </p:sp>
      <p:sp>
        <p:nvSpPr>
          <p:cNvPr id="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4101408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3400" y="1981200"/>
            <a:ext cx="3733800" cy="21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0015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ClrTx/>
              <a:buSzPct val="80000"/>
              <a:buFontTx/>
              <a:buNone/>
            </a:pPr>
            <a:r>
              <a:rPr lang="en-US" altLang="en-US" sz="2400" dirty="0">
                <a:solidFill>
                  <a:srgbClr val="000000"/>
                </a:solidFill>
                <a:latin typeface="Liberation Sans" panose="020B0604020202020204" pitchFamily="34" charset="0"/>
              </a:rPr>
              <a:t>Mandatory:</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FICA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Federal income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State income tax</a:t>
            </a:r>
          </a:p>
        </p:txBody>
      </p:sp>
      <p:sp>
        <p:nvSpPr>
          <p:cNvPr id="6147" name="Text Box 3"/>
          <p:cNvSpPr txBox="1">
            <a:spLocks noChangeArrowheads="1"/>
          </p:cNvSpPr>
          <p:nvPr/>
        </p:nvSpPr>
        <p:spPr bwMode="auto">
          <a:xfrm>
            <a:off x="533400" y="12954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40000"/>
              </a:spcBef>
              <a:buClrTx/>
              <a:buSzPct val="80000"/>
              <a:buFontTx/>
              <a:buNone/>
            </a:pPr>
            <a:r>
              <a:rPr lang="en-US" altLang="en-US" dirty="0" smtClean="0">
                <a:solidFill>
                  <a:schemeClr val="tx1"/>
                </a:solidFill>
                <a:latin typeface="Liberation Sans" panose="020B0604020202020204" pitchFamily="34" charset="0"/>
              </a:rPr>
              <a:t>PAYROLL DEDUCTIONS</a:t>
            </a:r>
            <a:endParaRPr lang="en-US" altLang="en-US" dirty="0">
              <a:solidFill>
                <a:schemeClr val="tx1"/>
              </a:solidFill>
              <a:latin typeface="Liberation Sans" panose="020B0604020202020204" pitchFamily="34" charset="0"/>
            </a:endParaRPr>
          </a:p>
        </p:txBody>
      </p:sp>
      <p:sp>
        <p:nvSpPr>
          <p:cNvPr id="6148" name="Text Box 8"/>
          <p:cNvSpPr txBox="1">
            <a:spLocks noChangeArrowheads="1"/>
          </p:cNvSpPr>
          <p:nvPr/>
        </p:nvSpPr>
        <p:spPr bwMode="auto">
          <a:xfrm>
            <a:off x="4495800" y="1981200"/>
            <a:ext cx="4267200" cy="2659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543050" indent="-457200">
              <a:defRPr sz="2400">
                <a:solidFill>
                  <a:schemeClr val="tx1"/>
                </a:solidFill>
                <a:latin typeface="Times New Roman" pitchFamily="18" charset="0"/>
              </a:defRPr>
            </a:lvl3pPr>
            <a:lvl4pPr marL="2114550" indent="-457200">
              <a:defRPr sz="2400">
                <a:solidFill>
                  <a:schemeClr val="tx1"/>
                </a:solidFill>
                <a:latin typeface="Times New Roman" pitchFamily="18" charset="0"/>
              </a:defRPr>
            </a:lvl4pPr>
            <a:lvl5pPr marL="2686050" indent="-457200">
              <a:defRPr sz="2400">
                <a:solidFill>
                  <a:schemeClr val="tx1"/>
                </a:solidFill>
                <a:latin typeface="Times New Roman" pitchFamily="18" charset="0"/>
              </a:defRPr>
            </a:lvl5pPr>
            <a:lvl6pPr marL="3143250" indent="-457200" algn="ctr" eaLnBrk="0" fontAlgn="base" hangingPunct="0">
              <a:spcBef>
                <a:spcPct val="0"/>
              </a:spcBef>
              <a:spcAft>
                <a:spcPct val="0"/>
              </a:spcAft>
              <a:defRPr sz="2400">
                <a:solidFill>
                  <a:schemeClr val="tx1"/>
                </a:solidFill>
                <a:latin typeface="Times New Roman" pitchFamily="18" charset="0"/>
              </a:defRPr>
            </a:lvl6pPr>
            <a:lvl7pPr marL="3600450" indent="-457200" algn="ctr" eaLnBrk="0" fontAlgn="base" hangingPunct="0">
              <a:spcBef>
                <a:spcPct val="0"/>
              </a:spcBef>
              <a:spcAft>
                <a:spcPct val="0"/>
              </a:spcAft>
              <a:defRPr sz="2400">
                <a:solidFill>
                  <a:schemeClr val="tx1"/>
                </a:solidFill>
                <a:latin typeface="Times New Roman" pitchFamily="18" charset="0"/>
              </a:defRPr>
            </a:lvl7pPr>
            <a:lvl8pPr marL="4057650" indent="-457200" algn="ctr" eaLnBrk="0" fontAlgn="base" hangingPunct="0">
              <a:spcBef>
                <a:spcPct val="0"/>
              </a:spcBef>
              <a:spcAft>
                <a:spcPct val="0"/>
              </a:spcAft>
              <a:defRPr sz="2400">
                <a:solidFill>
                  <a:schemeClr val="tx1"/>
                </a:solidFill>
                <a:latin typeface="Times New Roman" pitchFamily="18" charset="0"/>
              </a:defRPr>
            </a:lvl8pPr>
            <a:lvl9pPr marL="451485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30000"/>
              </a:spcBef>
              <a:buClr>
                <a:srgbClr val="800000"/>
              </a:buClr>
              <a:buSzPct val="80000"/>
              <a:buFont typeface="Wingdings" pitchFamily="2" charset="2"/>
              <a:buNone/>
            </a:pPr>
            <a:r>
              <a:rPr lang="en-US" altLang="en-US" b="1" dirty="0">
                <a:solidFill>
                  <a:srgbClr val="000000"/>
                </a:solidFill>
                <a:latin typeface="Liberation Sans" panose="020B0604020202020204" pitchFamily="34" charset="0"/>
              </a:rPr>
              <a:t>Voluntary</a:t>
            </a:r>
            <a:r>
              <a:rPr lang="en-US" altLang="en-US" dirty="0">
                <a:solidFill>
                  <a:srgbClr val="000000"/>
                </a:solidFill>
                <a:latin typeface="Liberation Sans" panose="020B0604020202020204" pitchFamily="34" charset="0"/>
              </a:rPr>
              <a:t>:</a:t>
            </a:r>
          </a:p>
          <a:p>
            <a:pPr lvl="1" algn="l">
              <a:lnSpc>
                <a:spcPct val="120000"/>
              </a:lnSpc>
              <a:spcBef>
                <a:spcPct val="3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Charity</a:t>
            </a:r>
          </a:p>
          <a:p>
            <a:pPr lvl="1" algn="l">
              <a:lnSpc>
                <a:spcPct val="120000"/>
              </a:lnSpc>
              <a:spcBef>
                <a:spcPct val="3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Insurance</a:t>
            </a:r>
          </a:p>
          <a:p>
            <a:pPr lvl="1" algn="l">
              <a:lnSpc>
                <a:spcPct val="120000"/>
              </a:lnSpc>
              <a:spcBef>
                <a:spcPct val="3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Union dues </a:t>
            </a:r>
          </a:p>
          <a:p>
            <a:pPr lvl="1" algn="l">
              <a:lnSpc>
                <a:spcPct val="120000"/>
              </a:lnSpc>
              <a:spcBef>
                <a:spcPct val="30000"/>
              </a:spcBef>
              <a:buClr>
                <a:srgbClr val="800000"/>
              </a:buClr>
              <a:buSzPct val="80000"/>
              <a:buFont typeface="Wingdings" pitchFamily="2" charset="2"/>
              <a:buChar char="u"/>
            </a:pPr>
            <a:r>
              <a:rPr lang="en-US" altLang="en-US" sz="2300" dirty="0">
                <a:solidFill>
                  <a:srgbClr val="000000"/>
                </a:solidFill>
                <a:latin typeface="Liberation Sans" panose="020B0604020202020204" pitchFamily="34" charset="0"/>
              </a:rPr>
              <a:t>Pension plans</a:t>
            </a:r>
          </a:p>
        </p:txBody>
      </p:sp>
      <p:sp>
        <p:nvSpPr>
          <p:cNvPr id="614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Determining the Payroll</a:t>
            </a:r>
          </a:p>
        </p:txBody>
      </p:sp>
      <p:sp>
        <p:nvSpPr>
          <p:cNvPr id="615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51399880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1981200"/>
            <a:ext cx="3733800" cy="21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0015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ClrTx/>
              <a:buSzPct val="80000"/>
              <a:buFontTx/>
              <a:buNone/>
            </a:pPr>
            <a:r>
              <a:rPr lang="en-US" altLang="en-US" sz="2400" dirty="0">
                <a:solidFill>
                  <a:srgbClr val="000000"/>
                </a:solidFill>
                <a:latin typeface="Liberation Sans" panose="020B0604020202020204" pitchFamily="34" charset="0"/>
              </a:rPr>
              <a:t>Mandatory:</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FICA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Federal income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State income tax</a:t>
            </a:r>
          </a:p>
        </p:txBody>
      </p:sp>
      <p:sp>
        <p:nvSpPr>
          <p:cNvPr id="7171" name="Text Box 6"/>
          <p:cNvSpPr txBox="1">
            <a:spLocks noChangeArrowheads="1"/>
          </p:cNvSpPr>
          <p:nvPr/>
        </p:nvSpPr>
        <p:spPr bwMode="auto">
          <a:xfrm>
            <a:off x="4648200" y="1947863"/>
            <a:ext cx="42672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95000"/>
              <a:buFont typeface="Wingdings" pitchFamily="2" charset="2"/>
              <a:buNone/>
            </a:pPr>
            <a:r>
              <a:rPr lang="en-US" altLang="en-US" sz="2000" dirty="0">
                <a:solidFill>
                  <a:srgbClr val="000000"/>
                </a:solidFill>
                <a:latin typeface="Liberation Sans" panose="020B0604020202020204" pitchFamily="34" charset="0"/>
              </a:rPr>
              <a:t>Social Security and Medicare tax</a:t>
            </a:r>
            <a:endParaRPr lang="en-US" altLang="en-US" sz="2000" b="0" dirty="0">
              <a:solidFill>
                <a:srgbClr val="000000"/>
              </a:solidFill>
              <a:latin typeface="Liberation Sans" panose="020B0604020202020204" pitchFamily="34" charset="0"/>
            </a:endParaRPr>
          </a:p>
          <a:p>
            <a:pPr>
              <a:lnSpc>
                <a:spcPct val="120000"/>
              </a:lnSpc>
              <a:spcBef>
                <a:spcPct val="50000"/>
              </a:spcBef>
              <a:buClr>
                <a:srgbClr val="800000"/>
              </a:buClr>
              <a:buSzPct val="80000"/>
              <a:buFont typeface="Wingdings" pitchFamily="2" charset="2"/>
              <a:buNone/>
            </a:pPr>
            <a:r>
              <a:rPr lang="en-US" altLang="en-US" sz="2000" b="0" dirty="0">
                <a:solidFill>
                  <a:srgbClr val="000000"/>
                </a:solidFill>
                <a:latin typeface="Liberation Sans" panose="020B0604020202020204" pitchFamily="34" charset="0"/>
              </a:rPr>
              <a:t>Supplemental retirement, employment disability, and medical benefits.</a:t>
            </a:r>
          </a:p>
        </p:txBody>
      </p:sp>
      <p:sp>
        <p:nvSpPr>
          <p:cNvPr id="7172" name="AutoShape 7"/>
          <p:cNvSpPr>
            <a:spLocks/>
          </p:cNvSpPr>
          <p:nvPr/>
        </p:nvSpPr>
        <p:spPr bwMode="auto">
          <a:xfrm>
            <a:off x="4114800" y="1947863"/>
            <a:ext cx="533400" cy="1709737"/>
          </a:xfrm>
          <a:prstGeom prst="leftBrace">
            <a:avLst>
              <a:gd name="adj1" fmla="val 53556"/>
              <a:gd name="adj2" fmla="val 49699"/>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7173" name="Line 8"/>
          <p:cNvSpPr>
            <a:spLocks noChangeShapeType="1"/>
          </p:cNvSpPr>
          <p:nvPr/>
        </p:nvSpPr>
        <p:spPr bwMode="auto">
          <a:xfrm>
            <a:off x="2743200" y="2803525"/>
            <a:ext cx="990600" cy="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717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Determining the Payroll</a:t>
            </a:r>
          </a:p>
        </p:txBody>
      </p:sp>
      <p:sp>
        <p:nvSpPr>
          <p:cNvPr id="717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6" name="Text Box 3"/>
          <p:cNvSpPr txBox="1">
            <a:spLocks noChangeArrowheads="1"/>
          </p:cNvSpPr>
          <p:nvPr/>
        </p:nvSpPr>
        <p:spPr bwMode="auto">
          <a:xfrm>
            <a:off x="533400" y="12954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40000"/>
              </a:spcBef>
              <a:buClrTx/>
              <a:buSzPct val="80000"/>
              <a:buFontTx/>
              <a:buNone/>
            </a:pPr>
            <a:r>
              <a:rPr lang="en-US" altLang="en-US" dirty="0" smtClean="0">
                <a:solidFill>
                  <a:schemeClr val="tx1"/>
                </a:solidFill>
                <a:latin typeface="Liberation Sans" panose="020B0604020202020204" pitchFamily="34" charset="0"/>
              </a:rPr>
              <a:t>PAYROLL DEDUCTIONS</a:t>
            </a:r>
            <a:endParaRPr lang="en-US" altLang="en-US" dirty="0">
              <a:solidFill>
                <a:schemeClr val="tx1"/>
              </a:solidFill>
              <a:latin typeface="Liberation Sans" panose="020B0604020202020204" pitchFamily="34" charset="0"/>
            </a:endParaRPr>
          </a:p>
        </p:txBody>
      </p:sp>
      <p:sp>
        <p:nvSpPr>
          <p:cNvPr id="2" name="Rectangle 1"/>
          <p:cNvSpPr/>
          <p:nvPr/>
        </p:nvSpPr>
        <p:spPr>
          <a:xfrm>
            <a:off x="6858000" y="3957638"/>
            <a:ext cx="2057400" cy="461962"/>
          </a:xfrm>
          <a:prstGeom prst="rect">
            <a:avLst/>
          </a:prstGeom>
        </p:spPr>
        <p:txBody>
          <a:bodyPr>
            <a:spAutoFit/>
          </a:bodyPr>
          <a:lstStyle/>
          <a:p>
            <a:pPr algn="l">
              <a:defRPr/>
            </a:pPr>
            <a:r>
              <a:rPr lang="en-US" sz="1200" b="1" dirty="0" smtClean="0">
                <a:latin typeface="Liberation Sans" panose="020B0604020202020204" pitchFamily="34" charset="0"/>
              </a:rPr>
              <a:t>Illustration 11-9</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FICA tax rate and tax base</a:t>
            </a:r>
          </a:p>
        </p:txBody>
      </p:sp>
      <p:sp>
        <p:nvSpPr>
          <p:cNvPr id="7180" name="Line 8"/>
          <p:cNvSpPr>
            <a:spLocks noChangeShapeType="1"/>
          </p:cNvSpPr>
          <p:nvPr/>
        </p:nvSpPr>
        <p:spPr bwMode="auto">
          <a:xfrm>
            <a:off x="5410200" y="3733800"/>
            <a:ext cx="0" cy="68580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495800"/>
            <a:ext cx="8534400" cy="15491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7024508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4648200" y="2219325"/>
            <a:ext cx="4267200" cy="246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6075" indent="-346075"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Char char="u"/>
            </a:pPr>
            <a:r>
              <a:rPr lang="en-US" altLang="en-US" sz="2000" b="0" dirty="0">
                <a:solidFill>
                  <a:srgbClr val="000000"/>
                </a:solidFill>
                <a:latin typeface="Liberation Sans" panose="020B0604020202020204" pitchFamily="34" charset="0"/>
              </a:rPr>
              <a:t>Employers are required to withhold income taxes from employees’ pay.</a:t>
            </a:r>
          </a:p>
          <a:p>
            <a:pPr>
              <a:lnSpc>
                <a:spcPct val="120000"/>
              </a:lnSpc>
              <a:spcBef>
                <a:spcPct val="50000"/>
              </a:spcBef>
              <a:buClr>
                <a:srgbClr val="800000"/>
              </a:buClr>
              <a:buSzPct val="80000"/>
              <a:buFont typeface="Wingdings" pitchFamily="2" charset="2"/>
              <a:buChar char="u"/>
            </a:pPr>
            <a:r>
              <a:rPr lang="en-US" altLang="en-US" sz="2000" b="0" dirty="0">
                <a:solidFill>
                  <a:srgbClr val="000000"/>
                </a:solidFill>
                <a:latin typeface="Liberation Sans" panose="020B0604020202020204" pitchFamily="34" charset="0"/>
              </a:rPr>
              <a:t>Withholding amounts are based on gross wages and the number of allowances claimed.</a:t>
            </a:r>
          </a:p>
        </p:txBody>
      </p:sp>
      <p:sp>
        <p:nvSpPr>
          <p:cNvPr id="8195" name="AutoShape 7"/>
          <p:cNvSpPr>
            <a:spLocks/>
          </p:cNvSpPr>
          <p:nvPr/>
        </p:nvSpPr>
        <p:spPr bwMode="auto">
          <a:xfrm>
            <a:off x="4114800" y="2109788"/>
            <a:ext cx="533400" cy="2538412"/>
          </a:xfrm>
          <a:prstGeom prst="leftBrace">
            <a:avLst>
              <a:gd name="adj1" fmla="val 44064"/>
              <a:gd name="adj2" fmla="val 48199"/>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819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Determining the Payroll</a:t>
            </a:r>
          </a:p>
        </p:txBody>
      </p:sp>
      <p:sp>
        <p:nvSpPr>
          <p:cNvPr id="8197"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98" name="Text Box 2"/>
          <p:cNvSpPr txBox="1">
            <a:spLocks noChangeArrowheads="1"/>
          </p:cNvSpPr>
          <p:nvPr/>
        </p:nvSpPr>
        <p:spPr bwMode="auto">
          <a:xfrm>
            <a:off x="533400" y="1981200"/>
            <a:ext cx="3733800" cy="21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0015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ClrTx/>
              <a:buSzPct val="80000"/>
              <a:buFontTx/>
              <a:buNone/>
            </a:pPr>
            <a:r>
              <a:rPr lang="en-US" altLang="en-US" sz="2400" dirty="0">
                <a:solidFill>
                  <a:srgbClr val="000000"/>
                </a:solidFill>
                <a:latin typeface="Liberation Sans" panose="020B0604020202020204" pitchFamily="34" charset="0"/>
              </a:rPr>
              <a:t>Mandatory:</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FICA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Federal income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State income tax</a:t>
            </a:r>
          </a:p>
        </p:txBody>
      </p:sp>
      <p:sp>
        <p:nvSpPr>
          <p:cNvPr id="8199" name="Text Box 3"/>
          <p:cNvSpPr txBox="1">
            <a:spLocks noChangeArrowheads="1"/>
          </p:cNvSpPr>
          <p:nvPr/>
        </p:nvSpPr>
        <p:spPr bwMode="auto">
          <a:xfrm>
            <a:off x="533400" y="1295400"/>
            <a:ext cx="579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40000"/>
              </a:spcBef>
              <a:buClrTx/>
              <a:buSzPct val="80000"/>
              <a:buFontTx/>
              <a:buNone/>
            </a:pPr>
            <a:r>
              <a:rPr lang="en-US" altLang="en-US" dirty="0" smtClean="0">
                <a:solidFill>
                  <a:schemeClr val="tx1"/>
                </a:solidFill>
                <a:latin typeface="Liberation Sans" panose="020B0604020202020204" pitchFamily="34" charset="0"/>
              </a:rPr>
              <a:t>PAYROLL DEDUCTIONS</a:t>
            </a:r>
            <a:endParaRPr lang="en-US" altLang="en-US" dirty="0">
              <a:solidFill>
                <a:schemeClr val="tx1"/>
              </a:solidFill>
              <a:latin typeface="Liberation Sans" panose="020B0604020202020204" pitchFamily="34" charset="0"/>
            </a:endParaRPr>
          </a:p>
        </p:txBody>
      </p:sp>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30249124"/>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4724400" y="3113088"/>
            <a:ext cx="38862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sz="2000" b="0" dirty="0">
                <a:solidFill>
                  <a:srgbClr val="000000"/>
                </a:solidFill>
                <a:latin typeface="Liberation Sans" panose="020B0604020202020204" pitchFamily="34" charset="0"/>
              </a:rPr>
              <a:t>Most states (and some cities) require employers to withhold income taxes from employees’ earnings.</a:t>
            </a:r>
          </a:p>
        </p:txBody>
      </p:sp>
      <p:sp>
        <p:nvSpPr>
          <p:cNvPr id="9219" name="AutoShape 7"/>
          <p:cNvSpPr>
            <a:spLocks/>
          </p:cNvSpPr>
          <p:nvPr/>
        </p:nvSpPr>
        <p:spPr bwMode="auto">
          <a:xfrm>
            <a:off x="4114800" y="3089275"/>
            <a:ext cx="533400" cy="1558925"/>
          </a:xfrm>
          <a:prstGeom prst="leftBrace">
            <a:avLst>
              <a:gd name="adj1" fmla="val 23814"/>
              <a:gd name="adj2" fmla="val 48199"/>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922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Determining the Payroll</a:t>
            </a:r>
          </a:p>
        </p:txBody>
      </p:sp>
      <p:sp>
        <p:nvSpPr>
          <p:cNvPr id="9221"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22" name="Text Box 2"/>
          <p:cNvSpPr txBox="1">
            <a:spLocks noChangeArrowheads="1"/>
          </p:cNvSpPr>
          <p:nvPr/>
        </p:nvSpPr>
        <p:spPr bwMode="auto">
          <a:xfrm>
            <a:off x="533400" y="1981200"/>
            <a:ext cx="3733800" cy="21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0015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ClrTx/>
              <a:buSzPct val="80000"/>
              <a:buFontTx/>
              <a:buNone/>
            </a:pPr>
            <a:r>
              <a:rPr lang="en-US" altLang="en-US" sz="2400" dirty="0">
                <a:solidFill>
                  <a:srgbClr val="000000"/>
                </a:solidFill>
                <a:latin typeface="Liberation Sans" panose="020B0604020202020204" pitchFamily="34" charset="0"/>
              </a:rPr>
              <a:t>Mandatory:</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FICA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Federal income tax</a:t>
            </a:r>
          </a:p>
          <a:p>
            <a:pPr lvl="1">
              <a:lnSpc>
                <a:spcPct val="120000"/>
              </a:lnSpc>
              <a:spcBef>
                <a:spcPct val="30000"/>
              </a:spcBef>
              <a:buClr>
                <a:srgbClr val="800000"/>
              </a:buClr>
              <a:buSzPct val="80000"/>
              <a:buFont typeface="Wingdings" pitchFamily="2" charset="2"/>
              <a:buChar char="u"/>
            </a:pPr>
            <a:r>
              <a:rPr lang="en-US" altLang="en-US" sz="2300" b="0" dirty="0">
                <a:solidFill>
                  <a:srgbClr val="000000"/>
                </a:solidFill>
                <a:latin typeface="Liberation Sans" panose="020B0604020202020204" pitchFamily="34" charset="0"/>
              </a:rPr>
              <a:t>State income tax</a:t>
            </a:r>
          </a:p>
        </p:txBody>
      </p:sp>
      <p:sp>
        <p:nvSpPr>
          <p:cNvPr id="9223" name="Text Box 3"/>
          <p:cNvSpPr txBox="1">
            <a:spLocks noChangeArrowheads="1"/>
          </p:cNvSpPr>
          <p:nvPr/>
        </p:nvSpPr>
        <p:spPr bwMode="auto">
          <a:xfrm>
            <a:off x="533400" y="12954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40000"/>
              </a:spcBef>
              <a:buClrTx/>
              <a:buSzPct val="80000"/>
              <a:buFontTx/>
              <a:buNone/>
            </a:pPr>
            <a:r>
              <a:rPr lang="en-US" altLang="en-US" dirty="0" smtClean="0">
                <a:solidFill>
                  <a:schemeClr val="tx1"/>
                </a:solidFill>
                <a:latin typeface="Liberation Sans" panose="020B0604020202020204" pitchFamily="34" charset="0"/>
              </a:rPr>
              <a:t>PAYROLL DEDUCTIONS</a:t>
            </a:r>
            <a:endParaRPr lang="en-US" altLang="en-US" dirty="0">
              <a:solidFill>
                <a:schemeClr val="tx1"/>
              </a:solidFill>
              <a:latin typeface="Liberation Sans" panose="020B0604020202020204" pitchFamily="34" charset="0"/>
            </a:endParaRPr>
          </a:p>
        </p:txBody>
      </p:sp>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848822318"/>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1905000"/>
            <a:ext cx="754380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ClrTx/>
              <a:buSzPct val="80000"/>
              <a:buFontTx/>
              <a:buNone/>
            </a:pPr>
            <a:r>
              <a:rPr lang="en-US" altLang="en-US" sz="2300" b="0" dirty="0">
                <a:solidFill>
                  <a:srgbClr val="000000"/>
                </a:solidFill>
                <a:latin typeface="Liberation Sans" panose="020B0604020202020204" pitchFamily="34" charset="0"/>
              </a:rPr>
              <a:t>Gross earnings minus payroll deductions.</a:t>
            </a:r>
          </a:p>
        </p:txBody>
      </p:sp>
      <p:sp>
        <p:nvSpPr>
          <p:cNvPr id="10243" name="Text Box 3"/>
          <p:cNvSpPr txBox="1">
            <a:spLocks noChangeArrowheads="1"/>
          </p:cNvSpPr>
          <p:nvPr/>
        </p:nvSpPr>
        <p:spPr bwMode="auto">
          <a:xfrm>
            <a:off x="533400" y="12954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40000"/>
              </a:spcBef>
              <a:buClrTx/>
              <a:buSzPct val="80000"/>
              <a:buFontTx/>
              <a:buNone/>
            </a:pPr>
            <a:r>
              <a:rPr lang="en-US" altLang="en-US" dirty="0" smtClean="0">
                <a:solidFill>
                  <a:schemeClr val="tx1"/>
                </a:solidFill>
                <a:latin typeface="Liberation Sans" panose="020B0604020202020204" pitchFamily="34" charset="0"/>
              </a:rPr>
              <a:t>NET PAY</a:t>
            </a:r>
            <a:endParaRPr lang="en-US" altLang="en-US" dirty="0">
              <a:solidFill>
                <a:schemeClr val="tx1"/>
              </a:solidFill>
              <a:latin typeface="Liberation Sans" panose="020B0604020202020204" pitchFamily="34" charset="0"/>
            </a:endParaRPr>
          </a:p>
        </p:txBody>
      </p:sp>
      <p:sp>
        <p:nvSpPr>
          <p:cNvPr id="1024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Determining the Payroll</a:t>
            </a:r>
          </a:p>
        </p:txBody>
      </p:sp>
      <p:sp>
        <p:nvSpPr>
          <p:cNvPr id="1024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6848475" y="2286000"/>
            <a:ext cx="1990725" cy="461963"/>
          </a:xfrm>
          <a:prstGeom prst="rect">
            <a:avLst/>
          </a:prstGeom>
        </p:spPr>
        <p:txBody>
          <a:bodyPr>
            <a:spAutoFit/>
          </a:bodyPr>
          <a:lstStyle/>
          <a:p>
            <a:pPr algn="l">
              <a:defRPr/>
            </a:pPr>
            <a:r>
              <a:rPr lang="en-US" sz="1200" b="1" dirty="0" smtClean="0">
                <a:latin typeface="Liberation Sans" panose="020B0604020202020204" pitchFamily="34" charset="0"/>
              </a:rPr>
              <a:t>Illustration 11-12</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Computation of net pay</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9599" y="2819400"/>
            <a:ext cx="7924801" cy="32097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63488061"/>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71599"/>
            <a:ext cx="8534399" cy="4770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269"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Rectangle 7"/>
          <p:cNvSpPr>
            <a:spLocks noChangeArrowheads="1"/>
          </p:cNvSpPr>
          <p:nvPr/>
        </p:nvSpPr>
        <p:spPr bwMode="auto">
          <a:xfrm>
            <a:off x="762000" y="6208096"/>
            <a:ext cx="2057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11-13</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Employee earnings record</a:t>
            </a: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Recording the </a:t>
            </a:r>
            <a:r>
              <a:rPr lang="en-US" altLang="en-US" sz="3200" b="1" dirty="0">
                <a:solidFill>
                  <a:schemeClr val="tx2">
                    <a:lumMod val="75000"/>
                  </a:schemeClr>
                </a:solidFill>
                <a:latin typeface="Liberation Sans" panose="020B0604020202020204" pitchFamily="34" charset="0"/>
              </a:rPr>
              <a:t>Payroll</a:t>
            </a:r>
          </a:p>
        </p:txBody>
      </p:sp>
      <p:sp>
        <p:nvSpPr>
          <p:cNvPr id="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83649744"/>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71" name="Rectangle 7"/>
          <p:cNvSpPr>
            <a:spLocks noChangeArrowheads="1"/>
          </p:cNvSpPr>
          <p:nvPr/>
        </p:nvSpPr>
        <p:spPr bwMode="auto">
          <a:xfrm>
            <a:off x="228600" y="5500048"/>
            <a:ext cx="2057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11-14</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smtClean="0">
                <a:solidFill>
                  <a:schemeClr val="tx1"/>
                </a:solidFill>
                <a:latin typeface="Liberation Sans" panose="020B0604020202020204" pitchFamily="34" charset="0"/>
              </a:rPr>
              <a:t>Payroll register</a:t>
            </a:r>
            <a:endParaRPr lang="en-US" altLang="en-US" sz="1200" b="0" dirty="0">
              <a:solidFill>
                <a:schemeClr val="tx1"/>
              </a:solidFill>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Recording the </a:t>
            </a:r>
            <a:r>
              <a:rPr lang="en-US" altLang="en-US" sz="3200" b="1" dirty="0">
                <a:solidFill>
                  <a:schemeClr val="tx2">
                    <a:lumMod val="75000"/>
                  </a:schemeClr>
                </a:solidFill>
                <a:latin typeface="Liberation Sans" panose="020B0604020202020204" pitchFamily="34" charset="0"/>
              </a:rPr>
              <a:t>Payroll</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71600"/>
            <a:ext cx="8534400" cy="4059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8535063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p:cNvSpPr txBox="1">
            <a:spLocks noChangeArrowheads="1"/>
          </p:cNvSpPr>
          <p:nvPr/>
        </p:nvSpPr>
        <p:spPr bwMode="auto">
          <a:xfrm>
            <a:off x="609600" y="1295400"/>
            <a:ext cx="8153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chemeClr val="tx2">
                    <a:lumMod val="75000"/>
                  </a:schemeClr>
                </a:solidFill>
                <a:latin typeface="Liberation Sans" panose="020B0604020202020204" pitchFamily="34" charset="0"/>
              </a:rPr>
              <a:t>Notes Payable</a:t>
            </a:r>
          </a:p>
        </p:txBody>
      </p:sp>
      <p:sp>
        <p:nvSpPr>
          <p:cNvPr id="2" name="Text Box 10"/>
          <p:cNvSpPr txBox="1">
            <a:spLocks noChangeArrowheads="1"/>
          </p:cNvSpPr>
          <p:nvPr/>
        </p:nvSpPr>
        <p:spPr bwMode="auto">
          <a:xfrm>
            <a:off x="609600" y="1922463"/>
            <a:ext cx="7696200" cy="272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ts val="12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Written promissory note.</a:t>
            </a:r>
          </a:p>
          <a:p>
            <a:pPr lvl="1">
              <a:lnSpc>
                <a:spcPct val="125000"/>
              </a:lnSpc>
              <a:spcBef>
                <a:spcPts val="12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Frequently issued to meet short-term financing needs.</a:t>
            </a:r>
          </a:p>
          <a:p>
            <a:pPr lvl="1">
              <a:lnSpc>
                <a:spcPct val="125000"/>
              </a:lnSpc>
              <a:spcBef>
                <a:spcPts val="12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Requires the borrower to pay interest.</a:t>
            </a:r>
          </a:p>
          <a:p>
            <a:pPr lvl="1">
              <a:lnSpc>
                <a:spcPct val="125000"/>
              </a:lnSpc>
              <a:spcBef>
                <a:spcPts val="12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Issued for varying periods.</a:t>
            </a:r>
          </a:p>
        </p:txBody>
      </p:sp>
      <p:sp>
        <p:nvSpPr>
          <p:cNvPr id="819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19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latin typeface="Liberation Sans" panose="020B0604020202020204" pitchFamily="34" charset="0"/>
              </a:rPr>
              <a:t>Current Liabilities</a:t>
            </a:r>
          </a:p>
        </p:txBody>
      </p:sp>
      <p:sp>
        <p:nvSpPr>
          <p:cNvPr id="8198"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2217737"/>
            <a:ext cx="8077200" cy="8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000" dirty="0">
                <a:solidFill>
                  <a:schemeClr val="tx1"/>
                </a:solidFill>
                <a:latin typeface="Liberation Sans" panose="020B0604020202020204" pitchFamily="34" charset="0"/>
              </a:rPr>
              <a:t>Illustration:</a:t>
            </a:r>
            <a:r>
              <a:rPr lang="en-US" altLang="en-US" sz="2000" b="0" dirty="0">
                <a:solidFill>
                  <a:schemeClr val="tx1"/>
                </a:solidFill>
                <a:latin typeface="Liberation Sans" panose="020B0604020202020204" pitchFamily="34" charset="0"/>
              </a:rPr>
              <a:t>  Prepare the entry Academy Company would make to record the payroll for the week ending January 14.</a:t>
            </a:r>
          </a:p>
        </p:txBody>
      </p:sp>
      <p:sp>
        <p:nvSpPr>
          <p:cNvPr id="13315" name="Text Box 3"/>
          <p:cNvSpPr txBox="1">
            <a:spLocks noChangeArrowheads="1"/>
          </p:cNvSpPr>
          <p:nvPr/>
        </p:nvSpPr>
        <p:spPr bwMode="auto">
          <a:xfrm>
            <a:off x="533400" y="1219200"/>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spcBef>
                <a:spcPct val="40000"/>
              </a:spcBef>
              <a:buClrTx/>
              <a:buSzPct val="80000"/>
              <a:buFontTx/>
              <a:buNone/>
            </a:pPr>
            <a:r>
              <a:rPr lang="en-US" altLang="en-US" dirty="0" smtClean="0">
                <a:solidFill>
                  <a:schemeClr val="tx1"/>
                </a:solidFill>
                <a:latin typeface="Liberation Sans" panose="020B0604020202020204" pitchFamily="34" charset="0"/>
              </a:rPr>
              <a:t>RECOGNIZING PAYROLL EXPENSES AND LIABILITIES</a:t>
            </a:r>
            <a:endParaRPr lang="en-US" altLang="en-US" dirty="0">
              <a:solidFill>
                <a:schemeClr val="tx1"/>
              </a:solidFill>
              <a:latin typeface="Liberation Sans" panose="020B0604020202020204" pitchFamily="34" charset="0"/>
            </a:endParaRPr>
          </a:p>
        </p:txBody>
      </p:sp>
      <p:sp>
        <p:nvSpPr>
          <p:cNvPr id="105477" name="Text Box 5"/>
          <p:cNvSpPr txBox="1">
            <a:spLocks noChangeArrowheads="1"/>
          </p:cNvSpPr>
          <p:nvPr/>
        </p:nvSpPr>
        <p:spPr bwMode="auto">
          <a:xfrm>
            <a:off x="838200" y="3208337"/>
            <a:ext cx="8001000" cy="305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spAutoFit/>
          </a:bodyPr>
          <a:lstStyle>
            <a:lvl1pPr marL="463550" indent="-463550" algn="l">
              <a:spcBef>
                <a:spcPct val="20000"/>
              </a:spcBef>
              <a:buClr>
                <a:schemeClr val="accent2"/>
              </a:buClr>
              <a:buSzPct val="75000"/>
              <a:buFont typeface="Wingdings" pitchFamily="2" charset="2"/>
              <a:buChar char="l"/>
              <a:tabLst>
                <a:tab pos="6223000" algn="r"/>
                <a:tab pos="7656513"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6223000" algn="r"/>
                <a:tab pos="7656513"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6223000" algn="r"/>
                <a:tab pos="7656513"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6223000" algn="r"/>
                <a:tab pos="7656513"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6223000" algn="r"/>
                <a:tab pos="76565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9pPr>
          </a:lstStyle>
          <a:p>
            <a:pPr>
              <a:lnSpc>
                <a:spcPct val="122000"/>
              </a:lnSpc>
              <a:spcBef>
                <a:spcPct val="50000"/>
              </a:spcBef>
              <a:buClrTx/>
              <a:buSzTx/>
              <a:buFontTx/>
              <a:buNone/>
            </a:pPr>
            <a:r>
              <a:rPr lang="en-US" altLang="en-US" sz="2000" b="0" dirty="0">
                <a:solidFill>
                  <a:schemeClr val="tx1"/>
                </a:solidFill>
                <a:latin typeface="Liberation Sans" panose="020B0604020202020204" pitchFamily="34" charset="0"/>
                <a:cs typeface="Arial" charset="0"/>
              </a:rPr>
              <a:t>Salaries and Wages Expense	17,210.00</a:t>
            </a:r>
          </a:p>
          <a:p>
            <a:pPr>
              <a:lnSpc>
                <a:spcPct val="122000"/>
              </a:lnSpc>
              <a:buFont typeface="Wingdings" pitchFamily="2" charset="2"/>
              <a:buNone/>
            </a:pPr>
            <a:r>
              <a:rPr lang="en-US" altLang="en-US" sz="2000" b="0" dirty="0">
                <a:latin typeface="Liberation Sans" panose="020B0604020202020204" pitchFamily="34" charset="0"/>
              </a:rPr>
              <a:t>	FICA Taxes Payable 		1,316.57</a:t>
            </a:r>
          </a:p>
          <a:p>
            <a:pPr>
              <a:lnSpc>
                <a:spcPct val="122000"/>
              </a:lnSpc>
              <a:buFont typeface="Wingdings" pitchFamily="2" charset="2"/>
              <a:buNone/>
            </a:pPr>
            <a:r>
              <a:rPr lang="en-US" altLang="en-US" sz="2000" b="0" dirty="0">
                <a:latin typeface="Liberation Sans" panose="020B0604020202020204" pitchFamily="34" charset="0"/>
              </a:rPr>
              <a:t>	Federal Income Taxes Payable 		3,490.00</a:t>
            </a:r>
          </a:p>
          <a:p>
            <a:pPr>
              <a:lnSpc>
                <a:spcPct val="122000"/>
              </a:lnSpc>
              <a:buFont typeface="Wingdings" pitchFamily="2" charset="2"/>
              <a:buNone/>
            </a:pPr>
            <a:r>
              <a:rPr lang="en-US" altLang="en-US" sz="2000" b="0" dirty="0">
                <a:latin typeface="Liberation Sans" panose="020B0604020202020204" pitchFamily="34" charset="0"/>
              </a:rPr>
              <a:t>	State Income Taxes Payable 		344.20</a:t>
            </a:r>
          </a:p>
          <a:p>
            <a:pPr>
              <a:lnSpc>
                <a:spcPct val="122000"/>
              </a:lnSpc>
              <a:buFont typeface="Wingdings" pitchFamily="2" charset="2"/>
              <a:buNone/>
            </a:pPr>
            <a:r>
              <a:rPr lang="en-US" altLang="en-US" sz="2000" b="0" dirty="0">
                <a:latin typeface="Liberation Sans" panose="020B0604020202020204" pitchFamily="34" charset="0"/>
              </a:rPr>
              <a:t>	United Fund Contributions Payable 		421.50</a:t>
            </a:r>
          </a:p>
          <a:p>
            <a:pPr>
              <a:lnSpc>
                <a:spcPct val="122000"/>
              </a:lnSpc>
              <a:buFont typeface="Wingdings" pitchFamily="2" charset="2"/>
              <a:buNone/>
            </a:pPr>
            <a:r>
              <a:rPr lang="en-US" altLang="en-US" sz="2000" b="0" dirty="0">
                <a:latin typeface="Liberation Sans" panose="020B0604020202020204" pitchFamily="34" charset="0"/>
              </a:rPr>
              <a:t>	Union Dues Payable 		115.00</a:t>
            </a:r>
          </a:p>
          <a:p>
            <a:pPr>
              <a:lnSpc>
                <a:spcPct val="122000"/>
              </a:lnSpc>
              <a:buFont typeface="Wingdings" pitchFamily="2" charset="2"/>
              <a:buNone/>
            </a:pPr>
            <a:r>
              <a:rPr lang="en-US" altLang="en-US" sz="2000" b="0" dirty="0">
                <a:latin typeface="Liberation Sans" panose="020B0604020202020204" pitchFamily="34" charset="0"/>
              </a:rPr>
              <a:t>	Salaries and Wages Payable 		11,522.73</a:t>
            </a:r>
            <a:endParaRPr lang="en-US" altLang="en-US" sz="2000" b="0" dirty="0">
              <a:solidFill>
                <a:schemeClr val="tx1"/>
              </a:solidFill>
              <a:latin typeface="Liberation Sans" panose="020B0604020202020204" pitchFamily="34" charset="0"/>
              <a:cs typeface="Arial" charset="0"/>
            </a:endParaRPr>
          </a:p>
        </p:txBody>
      </p:sp>
      <p:sp>
        <p:nvSpPr>
          <p:cNvPr id="1331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Recording the Payroll</a:t>
            </a:r>
          </a:p>
        </p:txBody>
      </p:sp>
      <p:sp>
        <p:nvSpPr>
          <p:cNvPr id="8"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74836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7">
                                            <p:txEl>
                                              <p:pRg st="0" end="0"/>
                                            </p:txEl>
                                          </p:spTgt>
                                        </p:tgtEl>
                                        <p:attrNameLst>
                                          <p:attrName>style.visibility</p:attrName>
                                        </p:attrNameLst>
                                      </p:cBhvr>
                                      <p:to>
                                        <p:strVal val="visible"/>
                                      </p:to>
                                    </p:set>
                                    <p:animEffect transition="in" filter="wipe(left)">
                                      <p:cBhvr>
                                        <p:cTn id="7" dur="500"/>
                                        <p:tgtEl>
                                          <p:spTgt spid="1054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7">
                                            <p:txEl>
                                              <p:pRg st="1" end="1"/>
                                            </p:txEl>
                                          </p:spTgt>
                                        </p:tgtEl>
                                        <p:attrNameLst>
                                          <p:attrName>style.visibility</p:attrName>
                                        </p:attrNameLst>
                                      </p:cBhvr>
                                      <p:to>
                                        <p:strVal val="visible"/>
                                      </p:to>
                                    </p:set>
                                    <p:animEffect transition="in" filter="wipe(left)">
                                      <p:cBhvr>
                                        <p:cTn id="12" dur="500"/>
                                        <p:tgtEl>
                                          <p:spTgt spid="1054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477">
                                            <p:txEl>
                                              <p:pRg st="2" end="2"/>
                                            </p:txEl>
                                          </p:spTgt>
                                        </p:tgtEl>
                                        <p:attrNameLst>
                                          <p:attrName>style.visibility</p:attrName>
                                        </p:attrNameLst>
                                      </p:cBhvr>
                                      <p:to>
                                        <p:strVal val="visible"/>
                                      </p:to>
                                    </p:set>
                                    <p:animEffect transition="in" filter="wipe(left)">
                                      <p:cBhvr>
                                        <p:cTn id="17" dur="500"/>
                                        <p:tgtEl>
                                          <p:spTgt spid="10547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5477">
                                            <p:txEl>
                                              <p:pRg st="3" end="3"/>
                                            </p:txEl>
                                          </p:spTgt>
                                        </p:tgtEl>
                                        <p:attrNameLst>
                                          <p:attrName>style.visibility</p:attrName>
                                        </p:attrNameLst>
                                      </p:cBhvr>
                                      <p:to>
                                        <p:strVal val="visible"/>
                                      </p:to>
                                    </p:set>
                                    <p:animEffect transition="in" filter="wipe(left)">
                                      <p:cBhvr>
                                        <p:cTn id="22" dur="500"/>
                                        <p:tgtEl>
                                          <p:spTgt spid="10547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477">
                                            <p:txEl>
                                              <p:pRg st="4" end="4"/>
                                            </p:txEl>
                                          </p:spTgt>
                                        </p:tgtEl>
                                        <p:attrNameLst>
                                          <p:attrName>style.visibility</p:attrName>
                                        </p:attrNameLst>
                                      </p:cBhvr>
                                      <p:to>
                                        <p:strVal val="visible"/>
                                      </p:to>
                                    </p:set>
                                    <p:animEffect transition="in" filter="wipe(left)">
                                      <p:cBhvr>
                                        <p:cTn id="27" dur="500"/>
                                        <p:tgtEl>
                                          <p:spTgt spid="10547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5477">
                                            <p:txEl>
                                              <p:pRg st="5" end="5"/>
                                            </p:txEl>
                                          </p:spTgt>
                                        </p:tgtEl>
                                        <p:attrNameLst>
                                          <p:attrName>style.visibility</p:attrName>
                                        </p:attrNameLst>
                                      </p:cBhvr>
                                      <p:to>
                                        <p:strVal val="visible"/>
                                      </p:to>
                                    </p:set>
                                    <p:animEffect transition="in" filter="wipe(left)">
                                      <p:cBhvr>
                                        <p:cTn id="32" dur="500"/>
                                        <p:tgtEl>
                                          <p:spTgt spid="10547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5477">
                                            <p:txEl>
                                              <p:pRg st="6" end="6"/>
                                            </p:txEl>
                                          </p:spTgt>
                                        </p:tgtEl>
                                        <p:attrNameLst>
                                          <p:attrName>style.visibility</p:attrName>
                                        </p:attrNameLst>
                                      </p:cBhvr>
                                      <p:to>
                                        <p:strVal val="visible"/>
                                      </p:to>
                                    </p:set>
                                    <p:animEffect transition="in" filter="wipe(left)">
                                      <p:cBhvr>
                                        <p:cTn id="37" dur="500"/>
                                        <p:tgtEl>
                                          <p:spTgt spid="1054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905000"/>
            <a:ext cx="8077200" cy="86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Prepare the entry Academy Company would make to record the payment of the payroll.</a:t>
            </a:r>
          </a:p>
        </p:txBody>
      </p:sp>
      <p:sp>
        <p:nvSpPr>
          <p:cNvPr id="14339" name="Text Box 3"/>
          <p:cNvSpPr txBox="1">
            <a:spLocks noChangeArrowheads="1"/>
          </p:cNvSpPr>
          <p:nvPr/>
        </p:nvSpPr>
        <p:spPr bwMode="auto">
          <a:xfrm>
            <a:off x="533400" y="12954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40000"/>
              </a:spcBef>
              <a:buClrTx/>
              <a:buSzPct val="80000"/>
              <a:buFontTx/>
              <a:buNone/>
            </a:pPr>
            <a:r>
              <a:rPr lang="en-US" altLang="en-US" dirty="0" smtClean="0">
                <a:solidFill>
                  <a:schemeClr val="tx1"/>
                </a:solidFill>
                <a:latin typeface="Liberation Sans" panose="020B0604020202020204" pitchFamily="34" charset="0"/>
              </a:rPr>
              <a:t>RECORDING PAYMENT OF THE PAYROLL</a:t>
            </a:r>
            <a:endParaRPr lang="en-US" altLang="en-US" dirty="0">
              <a:solidFill>
                <a:schemeClr val="tx1"/>
              </a:solidFill>
              <a:latin typeface="Liberation Sans" panose="020B0604020202020204" pitchFamily="34" charset="0"/>
            </a:endParaRPr>
          </a:p>
        </p:txBody>
      </p:sp>
      <p:sp>
        <p:nvSpPr>
          <p:cNvPr id="143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Recording the Payroll</a:t>
            </a:r>
          </a:p>
        </p:txBody>
      </p:sp>
      <p:sp>
        <p:nvSpPr>
          <p:cNvPr id="11" name="Text Box 5"/>
          <p:cNvSpPr txBox="1">
            <a:spLocks noChangeArrowheads="1"/>
          </p:cNvSpPr>
          <p:nvPr/>
        </p:nvSpPr>
        <p:spPr bwMode="auto">
          <a:xfrm>
            <a:off x="838200" y="2895600"/>
            <a:ext cx="8001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spAutoFit/>
          </a:bodyPr>
          <a:lstStyle>
            <a:lvl1pPr marL="463550" indent="-463550" algn="l">
              <a:spcBef>
                <a:spcPct val="20000"/>
              </a:spcBef>
              <a:buClr>
                <a:schemeClr val="accent2"/>
              </a:buClr>
              <a:buSzPct val="75000"/>
              <a:buFont typeface="Wingdings" pitchFamily="2" charset="2"/>
              <a:buChar char="l"/>
              <a:tabLst>
                <a:tab pos="6223000" algn="r"/>
                <a:tab pos="7656513"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6223000" algn="r"/>
                <a:tab pos="7656513"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6223000" algn="r"/>
                <a:tab pos="7656513"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6223000" algn="r"/>
                <a:tab pos="7656513"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6223000" algn="r"/>
                <a:tab pos="76565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223000" algn="r"/>
                <a:tab pos="7656513" algn="r"/>
              </a:tabLst>
              <a:defRPr sz="2000" b="1">
                <a:solidFill>
                  <a:schemeClr val="bg2"/>
                </a:solidFill>
                <a:latin typeface="Arial" charset="0"/>
              </a:defRPr>
            </a:lvl9pPr>
          </a:lstStyle>
          <a:p>
            <a:pPr>
              <a:lnSpc>
                <a:spcPct val="122000"/>
              </a:lnSpc>
              <a:spcBef>
                <a:spcPct val="50000"/>
              </a:spcBef>
              <a:buClrTx/>
              <a:buSzTx/>
              <a:buFontTx/>
              <a:buNone/>
            </a:pPr>
            <a:r>
              <a:rPr lang="en-US" altLang="en-US" sz="2100" b="0" dirty="0">
                <a:solidFill>
                  <a:schemeClr val="tx1"/>
                </a:solidFill>
                <a:latin typeface="Liberation Sans" panose="020B0604020202020204" pitchFamily="34" charset="0"/>
                <a:cs typeface="Arial" charset="0"/>
              </a:rPr>
              <a:t>Salaries and Wages Payable	11,522.73</a:t>
            </a:r>
          </a:p>
          <a:p>
            <a:pPr>
              <a:lnSpc>
                <a:spcPct val="122000"/>
              </a:lnSpc>
              <a:buFont typeface="Wingdings" pitchFamily="2" charset="2"/>
              <a:buNone/>
            </a:pPr>
            <a:r>
              <a:rPr lang="en-US" altLang="en-US" sz="2100" b="0" dirty="0">
                <a:latin typeface="Liberation Sans" panose="020B0604020202020204" pitchFamily="34" charset="0"/>
              </a:rPr>
              <a:t>	Cash		11,522.73</a:t>
            </a:r>
          </a:p>
        </p:txBody>
      </p:sp>
      <p:sp>
        <p:nvSpPr>
          <p:cNvPr id="8"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853317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52400" y="4162425"/>
            <a:ext cx="182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11-15</a:t>
            </a:r>
            <a:endParaRPr lang="en-US" altLang="en-US" sz="1200" dirty="0">
              <a:solidFill>
                <a:schemeClr val="tx1"/>
              </a:solidFill>
              <a:latin typeface="Liberation Sans" panose="020B0604020202020204" pitchFamily="34" charset="0"/>
            </a:endParaRPr>
          </a:p>
          <a:p>
            <a:pPr>
              <a:spcBef>
                <a:spcPct val="0"/>
              </a:spcBef>
              <a:buClrTx/>
              <a:buSzTx/>
              <a:buFontTx/>
              <a:buNone/>
            </a:pPr>
            <a:r>
              <a:rPr lang="en-US" altLang="en-US" sz="1200" b="0" dirty="0">
                <a:solidFill>
                  <a:schemeClr val="tx1"/>
                </a:solidFill>
                <a:latin typeface="Liberation Sans" panose="020B0604020202020204" pitchFamily="34" charset="0"/>
              </a:rPr>
              <a:t>Paycheck and statement of</a:t>
            </a:r>
          </a:p>
          <a:p>
            <a:pPr>
              <a:spcBef>
                <a:spcPct val="0"/>
              </a:spcBef>
              <a:buClrTx/>
              <a:buSzTx/>
              <a:buFontTx/>
              <a:buNone/>
            </a:pPr>
            <a:r>
              <a:rPr lang="en-US" altLang="en-US" sz="1200" b="0" dirty="0">
                <a:solidFill>
                  <a:schemeClr val="tx1"/>
                </a:solidFill>
                <a:latin typeface="Liberation Sans" panose="020B0604020202020204" pitchFamily="34" charset="0"/>
              </a:rPr>
              <a:t>earnings</a:t>
            </a:r>
          </a:p>
        </p:txBody>
      </p:sp>
      <p:sp>
        <p:nvSpPr>
          <p:cNvPr id="15363"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4" name="Rectangle 7"/>
          <p:cNvSpPr>
            <a:spLocks noChangeArrowheads="1"/>
          </p:cNvSpPr>
          <p:nvPr/>
        </p:nvSpPr>
        <p:spPr bwMode="auto">
          <a:xfrm>
            <a:off x="304800" y="304800"/>
            <a:ext cx="8534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1"/>
                </a:solidFill>
                <a:latin typeface="Liberation Sans" panose="020B0604020202020204" pitchFamily="34" charset="0"/>
              </a:rPr>
              <a:t>RECORDING PAYMENT OF THE PAYROLL</a:t>
            </a:r>
            <a:endParaRPr lang="en-US" altLang="en-US" sz="3200" dirty="0">
              <a:solidFill>
                <a:schemeClr val="tx1"/>
              </a:solidFill>
              <a:latin typeface="Liberation Sans" panose="020B0604020202020204" pitchFamily="34" charset="0"/>
            </a:endParaRP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631228" y="1244647"/>
            <a:ext cx="7256876" cy="49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03316735"/>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166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60000"/>
              </a:spcBef>
              <a:buSzPct val="100000"/>
            </a:pPr>
            <a:r>
              <a:rPr lang="en-US" sz="2100" dirty="0" smtClean="0">
                <a:solidFill>
                  <a:srgbClr val="000000"/>
                </a:solidFill>
                <a:latin typeface="Liberation Sans" panose="020B0604020202020204" pitchFamily="34" charset="0"/>
              </a:rPr>
              <a:t>In </a:t>
            </a:r>
            <a:r>
              <a:rPr lang="en-US" sz="2100" dirty="0">
                <a:solidFill>
                  <a:srgbClr val="000000"/>
                </a:solidFill>
                <a:latin typeface="Liberation Sans" panose="020B0604020202020204" pitchFamily="34" charset="0"/>
              </a:rPr>
              <a:t>January, gross earnings in Ramirez Company were $40,000. All earnings are subject </a:t>
            </a:r>
            <a:r>
              <a:rPr lang="en-US" sz="2100" dirty="0" smtClean="0">
                <a:solidFill>
                  <a:srgbClr val="000000"/>
                </a:solidFill>
                <a:latin typeface="Liberation Sans" panose="020B0604020202020204" pitchFamily="34" charset="0"/>
              </a:rPr>
              <a:t>to 7.65</a:t>
            </a:r>
            <a:r>
              <a:rPr lang="en-US" sz="2100" dirty="0">
                <a:solidFill>
                  <a:srgbClr val="000000"/>
                </a:solidFill>
                <a:latin typeface="Liberation Sans" panose="020B0604020202020204" pitchFamily="34" charset="0"/>
              </a:rPr>
              <a:t>% FICA taxes. Federal income tax withheld was $9,000, and state income tax </a:t>
            </a:r>
            <a:r>
              <a:rPr lang="en-US" sz="2100" dirty="0" smtClean="0">
                <a:solidFill>
                  <a:srgbClr val="000000"/>
                </a:solidFill>
                <a:latin typeface="Liberation Sans" panose="020B0604020202020204" pitchFamily="34" charset="0"/>
              </a:rPr>
              <a:t>withheld was </a:t>
            </a:r>
            <a:r>
              <a:rPr lang="en-US" sz="2100" dirty="0">
                <a:solidFill>
                  <a:srgbClr val="000000"/>
                </a:solidFill>
                <a:latin typeface="Liberation Sans" panose="020B0604020202020204" pitchFamily="34" charset="0"/>
              </a:rPr>
              <a:t>$1,000. (a) Calculate net pay for January, and (b) record the payroll</a:t>
            </a:r>
            <a:r>
              <a:rPr lang="en-US" sz="2100" dirty="0" smtClean="0">
                <a:solidFill>
                  <a:srgbClr val="000000"/>
                </a:solidFill>
                <a:latin typeface="Liberation Sans" panose="020B0604020202020204" pitchFamily="34" charset="0"/>
              </a:rPr>
              <a:t>.</a:t>
            </a:r>
          </a:p>
        </p:txBody>
      </p:sp>
      <p:sp>
        <p:nvSpPr>
          <p:cNvPr id="8" name="TextBox 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9" name="TextBox 8"/>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effectLst/>
                <a:latin typeface="Liberation Sans" panose="020B0604020202020204" pitchFamily="34" charset="0"/>
              </a:rPr>
              <a:t>Payroll</a:t>
            </a:r>
            <a:endParaRPr lang="en-US" sz="3200" b="1" i="0" dirty="0">
              <a:solidFill>
                <a:schemeClr val="bg1"/>
              </a:solidFill>
              <a:effectLst/>
              <a:latin typeface="Liberation Sans" panose="020B0604020202020204" pitchFamily="34" charset="0"/>
            </a:endParaRPr>
          </a:p>
        </p:txBody>
      </p:sp>
      <p:sp>
        <p:nvSpPr>
          <p:cNvPr id="10" name="Oval 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400" b="1" dirty="0" smtClean="0">
                <a:solidFill>
                  <a:srgbClr val="FF0000"/>
                </a:solidFill>
                <a:latin typeface="Liberation Sans" panose="020B0604020202020204" pitchFamily="34" charset="0"/>
              </a:rPr>
              <a:t>3a</a:t>
            </a:r>
            <a:endParaRPr lang="en-US" sz="3400" b="1" dirty="0">
              <a:solidFill>
                <a:srgbClr val="FF0000"/>
              </a:solidFill>
              <a:latin typeface="Liberation Sans" panose="020B0604020202020204" pitchFamily="34" charset="0"/>
            </a:endParaRPr>
          </a:p>
        </p:txBody>
      </p:sp>
      <p:sp>
        <p:nvSpPr>
          <p:cNvPr id="2" name="Rectangle 1"/>
          <p:cNvSpPr/>
          <p:nvPr/>
        </p:nvSpPr>
        <p:spPr>
          <a:xfrm>
            <a:off x="762000" y="3276600"/>
            <a:ext cx="7772400" cy="32284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p>
            <a:pPr marL="463550" indent="-463550">
              <a:lnSpc>
                <a:spcPct val="125000"/>
              </a:lnSpc>
              <a:spcBef>
                <a:spcPct val="60000"/>
              </a:spcBef>
              <a:buSzPct val="100000"/>
            </a:pPr>
            <a:r>
              <a:rPr lang="en-US" sz="2100" dirty="0">
                <a:solidFill>
                  <a:srgbClr val="000000"/>
                </a:solidFill>
                <a:latin typeface="Liberation Sans" panose="020B0604020202020204" pitchFamily="34" charset="0"/>
              </a:rPr>
              <a:t>(a) </a:t>
            </a:r>
            <a:r>
              <a:rPr lang="en-US" sz="2100" dirty="0" smtClean="0">
                <a:solidFill>
                  <a:srgbClr val="000000"/>
                </a:solidFill>
                <a:latin typeface="Liberation Sans" panose="020B0604020202020204" pitchFamily="34" charset="0"/>
              </a:rPr>
              <a:t>	Net </a:t>
            </a:r>
            <a:r>
              <a:rPr lang="en-US" sz="2100" dirty="0">
                <a:solidFill>
                  <a:srgbClr val="000000"/>
                </a:solidFill>
                <a:latin typeface="Liberation Sans" panose="020B0604020202020204" pitchFamily="34" charset="0"/>
              </a:rPr>
              <a:t>pay: $40,000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(7.65% </a:t>
            </a:r>
            <a:r>
              <a:rPr lang="en-US" sz="2100" dirty="0" smtClean="0">
                <a:solidFill>
                  <a:srgbClr val="000000"/>
                </a:solidFill>
                <a:latin typeface="Liberation Sans" panose="020B0604020202020204" pitchFamily="34" charset="0"/>
              </a:rPr>
              <a:t>x </a:t>
            </a:r>
            <a:r>
              <a:rPr lang="en-US" sz="2100" dirty="0">
                <a:solidFill>
                  <a:srgbClr val="000000"/>
                </a:solidFill>
                <a:latin typeface="Liberation Sans" panose="020B0604020202020204" pitchFamily="34" charset="0"/>
              </a:rPr>
              <a:t>$40,000)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$9,000 </a:t>
            </a:r>
            <a:r>
              <a:rPr lang="en-US" sz="2100" dirty="0" smtClean="0">
                <a:solidFill>
                  <a:srgbClr val="000000"/>
                </a:solidFill>
                <a:latin typeface="Liberation Sans" panose="020B0604020202020204" pitchFamily="34" charset="0"/>
              </a:rPr>
              <a:t>- </a:t>
            </a:r>
            <a:r>
              <a:rPr lang="en-US" sz="2100" dirty="0">
                <a:solidFill>
                  <a:srgbClr val="000000"/>
                </a:solidFill>
                <a:latin typeface="Liberation Sans" panose="020B0604020202020204" pitchFamily="34" charset="0"/>
              </a:rPr>
              <a:t>$1,000 </a:t>
            </a:r>
            <a:r>
              <a:rPr lang="en-US" sz="2100" dirty="0" smtClean="0">
                <a:solidFill>
                  <a:srgbClr val="000000"/>
                </a:solidFill>
                <a:latin typeface="Liberation Sans" panose="020B0604020202020204" pitchFamily="34" charset="0"/>
              </a:rPr>
              <a:t>= </a:t>
            </a:r>
            <a:r>
              <a:rPr lang="en-US" sz="2100" b="1" dirty="0">
                <a:solidFill>
                  <a:srgbClr val="000000"/>
                </a:solidFill>
                <a:latin typeface="Liberation Sans" panose="020B0604020202020204" pitchFamily="34" charset="0"/>
              </a:rPr>
              <a:t>$26,940</a:t>
            </a:r>
          </a:p>
          <a:p>
            <a:pPr marL="463550" indent="-463550">
              <a:lnSpc>
                <a:spcPct val="125000"/>
              </a:lnSpc>
              <a:spcBef>
                <a:spcPct val="60000"/>
              </a:spcBef>
              <a:buSzPct val="100000"/>
              <a:buAutoNum type="alphaLcParenBoth" startAt="2"/>
              <a:tabLst>
                <a:tab pos="682625" algn="l"/>
                <a:tab pos="1201738" algn="l"/>
                <a:tab pos="6113463" algn="r"/>
                <a:tab pos="7493000" algn="r"/>
              </a:tabLst>
            </a:pPr>
            <a:r>
              <a:rPr lang="en-US" sz="2100" dirty="0" smtClean="0">
                <a:solidFill>
                  <a:srgbClr val="000000"/>
                </a:solidFill>
                <a:latin typeface="Liberation Sans" panose="020B0604020202020204" pitchFamily="34" charset="0"/>
              </a:rPr>
              <a:t>Salaries </a:t>
            </a:r>
            <a:r>
              <a:rPr lang="en-US" sz="2100" dirty="0">
                <a:solidFill>
                  <a:srgbClr val="000000"/>
                </a:solidFill>
                <a:latin typeface="Liberation Sans" panose="020B0604020202020204" pitchFamily="34" charset="0"/>
              </a:rPr>
              <a:t>and Wages Expense </a:t>
            </a:r>
            <a:r>
              <a:rPr lang="en-US" sz="2100" dirty="0" smtClean="0">
                <a:solidFill>
                  <a:srgbClr val="000000"/>
                </a:solidFill>
                <a:latin typeface="Liberation Sans" panose="020B0604020202020204" pitchFamily="34" charset="0"/>
              </a:rPr>
              <a:t>	40,000</a:t>
            </a:r>
          </a:p>
          <a:p>
            <a:pPr lvl="1">
              <a:lnSpc>
                <a:spcPct val="110000"/>
              </a:lnSpc>
              <a:spcBef>
                <a:spcPts val="600"/>
              </a:spcBef>
              <a:buSzPct val="100000"/>
              <a:tabLst>
                <a:tab pos="860425" algn="l"/>
                <a:tab pos="1201738" algn="l"/>
                <a:tab pos="6113463" algn="r"/>
                <a:tab pos="7493000" algn="r"/>
              </a:tabLst>
            </a:pPr>
            <a:r>
              <a:rPr lang="en-US" sz="2100" dirty="0" smtClean="0">
                <a:solidFill>
                  <a:srgbClr val="000000"/>
                </a:solidFill>
                <a:latin typeface="Liberation Sans" panose="020B0604020202020204" pitchFamily="34" charset="0"/>
              </a:rPr>
              <a:t>	FICA </a:t>
            </a:r>
            <a:r>
              <a:rPr lang="en-US" sz="2100" dirty="0">
                <a:solidFill>
                  <a:srgbClr val="000000"/>
                </a:solidFill>
                <a:latin typeface="Liberation Sans" panose="020B0604020202020204" pitchFamily="34" charset="0"/>
              </a:rPr>
              <a:t>Taxes Payable </a:t>
            </a:r>
            <a:r>
              <a:rPr lang="en-US" sz="2100" dirty="0" smtClean="0">
                <a:solidFill>
                  <a:srgbClr val="000000"/>
                </a:solidFill>
                <a:latin typeface="Liberation Sans" panose="020B0604020202020204" pitchFamily="34" charset="0"/>
              </a:rPr>
              <a:t>		3,060</a:t>
            </a:r>
            <a:endParaRPr lang="en-US" sz="2100" dirty="0">
              <a:solidFill>
                <a:srgbClr val="000000"/>
              </a:solidFill>
              <a:latin typeface="Liberation Sans" panose="020B0604020202020204" pitchFamily="34" charset="0"/>
            </a:endParaRPr>
          </a:p>
          <a:p>
            <a:pPr marL="463550" indent="-463550">
              <a:lnSpc>
                <a:spcPct val="110000"/>
              </a:lnSpc>
              <a:spcBef>
                <a:spcPts val="600"/>
              </a:spcBef>
              <a:buSzPct val="100000"/>
              <a:tabLst>
                <a:tab pos="860425" algn="l"/>
                <a:tab pos="1201738" algn="l"/>
                <a:tab pos="6113463" algn="r"/>
                <a:tab pos="7493000" algn="r"/>
              </a:tabLst>
            </a:pPr>
            <a:r>
              <a:rPr lang="en-US" sz="2100" dirty="0" smtClean="0">
                <a:solidFill>
                  <a:srgbClr val="000000"/>
                </a:solidFill>
                <a:latin typeface="Liberation Sans" panose="020B0604020202020204" pitchFamily="34" charset="0"/>
              </a:rPr>
              <a:t>		Federal </a:t>
            </a:r>
            <a:r>
              <a:rPr lang="en-US" sz="2100" dirty="0">
                <a:solidFill>
                  <a:srgbClr val="000000"/>
                </a:solidFill>
                <a:latin typeface="Liberation Sans" panose="020B0604020202020204" pitchFamily="34" charset="0"/>
              </a:rPr>
              <a:t>Income Taxes Payable </a:t>
            </a:r>
            <a:r>
              <a:rPr lang="en-US" sz="2100" dirty="0" smtClean="0">
                <a:solidFill>
                  <a:srgbClr val="000000"/>
                </a:solidFill>
                <a:latin typeface="Liberation Sans" panose="020B0604020202020204" pitchFamily="34" charset="0"/>
              </a:rPr>
              <a:t>		9,000</a:t>
            </a:r>
            <a:endParaRPr lang="en-US" sz="2100" dirty="0">
              <a:solidFill>
                <a:srgbClr val="000000"/>
              </a:solidFill>
              <a:latin typeface="Liberation Sans" panose="020B0604020202020204" pitchFamily="34" charset="0"/>
            </a:endParaRPr>
          </a:p>
          <a:p>
            <a:pPr marL="463550" indent="-463550">
              <a:lnSpc>
                <a:spcPct val="110000"/>
              </a:lnSpc>
              <a:spcBef>
                <a:spcPts val="600"/>
              </a:spcBef>
              <a:buSzPct val="100000"/>
              <a:tabLst>
                <a:tab pos="860425" algn="l"/>
                <a:tab pos="1201738" algn="l"/>
                <a:tab pos="6113463" algn="r"/>
                <a:tab pos="7493000" algn="r"/>
              </a:tabLst>
            </a:pPr>
            <a:r>
              <a:rPr lang="en-US" sz="2100" dirty="0" smtClean="0">
                <a:solidFill>
                  <a:srgbClr val="000000"/>
                </a:solidFill>
                <a:latin typeface="Liberation Sans" panose="020B0604020202020204" pitchFamily="34" charset="0"/>
              </a:rPr>
              <a:t>		State </a:t>
            </a:r>
            <a:r>
              <a:rPr lang="en-US" sz="2100" dirty="0">
                <a:solidFill>
                  <a:srgbClr val="000000"/>
                </a:solidFill>
                <a:latin typeface="Liberation Sans" panose="020B0604020202020204" pitchFamily="34" charset="0"/>
              </a:rPr>
              <a:t>Income Taxes Payable </a:t>
            </a:r>
            <a:r>
              <a:rPr lang="en-US" sz="2100" dirty="0" smtClean="0">
                <a:solidFill>
                  <a:srgbClr val="000000"/>
                </a:solidFill>
                <a:latin typeface="Liberation Sans" panose="020B0604020202020204" pitchFamily="34" charset="0"/>
              </a:rPr>
              <a:t>		1,000</a:t>
            </a:r>
            <a:endParaRPr lang="en-US" sz="2100" dirty="0">
              <a:solidFill>
                <a:srgbClr val="000000"/>
              </a:solidFill>
              <a:latin typeface="Liberation Sans" panose="020B0604020202020204" pitchFamily="34" charset="0"/>
            </a:endParaRPr>
          </a:p>
          <a:p>
            <a:pPr marL="463550" indent="-463550">
              <a:lnSpc>
                <a:spcPct val="110000"/>
              </a:lnSpc>
              <a:spcBef>
                <a:spcPts val="600"/>
              </a:spcBef>
              <a:buSzPct val="100000"/>
              <a:tabLst>
                <a:tab pos="860425" algn="l"/>
                <a:tab pos="1201738" algn="l"/>
                <a:tab pos="6113463" algn="r"/>
                <a:tab pos="7493000" algn="r"/>
              </a:tabLst>
            </a:pPr>
            <a:r>
              <a:rPr lang="en-US" sz="2100" dirty="0" smtClean="0">
                <a:solidFill>
                  <a:srgbClr val="000000"/>
                </a:solidFill>
                <a:latin typeface="Liberation Sans" panose="020B0604020202020204" pitchFamily="34" charset="0"/>
              </a:rPr>
              <a:t>		Salaries </a:t>
            </a:r>
            <a:r>
              <a:rPr lang="en-US" sz="2100" dirty="0">
                <a:solidFill>
                  <a:srgbClr val="000000"/>
                </a:solidFill>
                <a:latin typeface="Liberation Sans" panose="020B0604020202020204" pitchFamily="34" charset="0"/>
              </a:rPr>
              <a:t>and Wages Payable </a:t>
            </a:r>
            <a:r>
              <a:rPr lang="en-US" sz="2100" dirty="0" smtClean="0">
                <a:solidFill>
                  <a:srgbClr val="000000"/>
                </a:solidFill>
                <a:latin typeface="Liberation Sans" panose="020B0604020202020204" pitchFamily="34" charset="0"/>
              </a:rPr>
              <a:t>		26,940</a:t>
            </a:r>
            <a:endParaRPr lang="en-US" sz="2100" dirty="0">
              <a:solidFill>
                <a:srgbClr val="000000"/>
              </a:solidFill>
              <a:latin typeface="Liberation Sans" panose="020B0604020202020204" pitchFamily="34" charset="0"/>
            </a:endParaRPr>
          </a:p>
        </p:txBody>
      </p:sp>
      <p:sp>
        <p:nvSpPr>
          <p:cNvPr id="1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88256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533400" y="2362200"/>
            <a:ext cx="3429000" cy="305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600200" indent="-457200">
              <a:defRPr sz="2400">
                <a:solidFill>
                  <a:schemeClr val="tx1"/>
                </a:solidFill>
                <a:latin typeface="Times New Roman" pitchFamily="18" charset="0"/>
              </a:defRPr>
            </a:lvl3pPr>
            <a:lvl4pPr marL="2171700" indent="-457200">
              <a:defRPr sz="2400">
                <a:solidFill>
                  <a:schemeClr val="tx1"/>
                </a:solidFill>
                <a:latin typeface="Times New Roman" pitchFamily="18" charset="0"/>
              </a:defRPr>
            </a:lvl4pPr>
            <a:lvl5pPr marL="2743200" indent="-457200">
              <a:defRPr sz="2400">
                <a:solidFill>
                  <a:schemeClr val="tx1"/>
                </a:solidFill>
                <a:latin typeface="Times New Roman" pitchFamily="18" charset="0"/>
              </a:defRPr>
            </a:lvl5pPr>
            <a:lvl6pPr marL="3200400" indent="-457200" algn="ctr" eaLnBrk="0" fontAlgn="base" hangingPunct="0">
              <a:spcBef>
                <a:spcPct val="0"/>
              </a:spcBef>
              <a:spcAft>
                <a:spcPct val="0"/>
              </a:spcAft>
              <a:defRPr sz="2400">
                <a:solidFill>
                  <a:schemeClr val="tx1"/>
                </a:solidFill>
                <a:latin typeface="Times New Roman" pitchFamily="18" charset="0"/>
              </a:defRPr>
            </a:lvl6pPr>
            <a:lvl7pPr marL="3657600" indent="-457200" algn="ctr" eaLnBrk="0" fontAlgn="base" hangingPunct="0">
              <a:spcBef>
                <a:spcPct val="0"/>
              </a:spcBef>
              <a:spcAft>
                <a:spcPct val="0"/>
              </a:spcAft>
              <a:defRPr sz="2400">
                <a:solidFill>
                  <a:schemeClr val="tx1"/>
                </a:solidFill>
                <a:latin typeface="Times New Roman" pitchFamily="18" charset="0"/>
              </a:defRPr>
            </a:lvl7pPr>
            <a:lvl8pPr marL="4114800" indent="-457200" algn="ctr" eaLnBrk="0" fontAlgn="base" hangingPunct="0">
              <a:spcBef>
                <a:spcPct val="0"/>
              </a:spcBef>
              <a:spcAft>
                <a:spcPct val="0"/>
              </a:spcAft>
              <a:defRPr sz="2400">
                <a:solidFill>
                  <a:schemeClr val="tx1"/>
                </a:solidFill>
                <a:latin typeface="Times New Roman" pitchFamily="18" charset="0"/>
              </a:defRPr>
            </a:lvl8pPr>
            <a:lvl9pPr marL="457200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These taxes are: </a:t>
            </a:r>
          </a:p>
          <a:p>
            <a:pPr lvl="1" algn="l">
              <a:lnSpc>
                <a:spcPct val="120000"/>
              </a:lnSpc>
              <a:spcBef>
                <a:spcPct val="50000"/>
              </a:spcBef>
              <a:buClr>
                <a:srgbClr val="800000"/>
              </a:buClr>
              <a:buSzPct val="80000"/>
              <a:buFont typeface="Wingdings" pitchFamily="2" charset="2"/>
              <a:buChar char="u"/>
            </a:pPr>
            <a:r>
              <a:rPr lang="en-US" altLang="en-US" sz="2200" b="1" dirty="0">
                <a:latin typeface="Liberation Sans" panose="020B0604020202020204" pitchFamily="34" charset="0"/>
              </a:rPr>
              <a:t>FICA taxes</a:t>
            </a:r>
          </a:p>
          <a:p>
            <a:pPr lvl="1" algn="l">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Federal unemployment tax</a:t>
            </a:r>
          </a:p>
          <a:p>
            <a:pPr lvl="1" algn="l">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State unemployment tax</a:t>
            </a:r>
          </a:p>
        </p:txBody>
      </p:sp>
      <p:sp>
        <p:nvSpPr>
          <p:cNvPr id="17411" name="Text Box 10"/>
          <p:cNvSpPr txBox="1">
            <a:spLocks noChangeArrowheads="1"/>
          </p:cNvSpPr>
          <p:nvPr/>
        </p:nvSpPr>
        <p:spPr bwMode="auto">
          <a:xfrm>
            <a:off x="4572000" y="2825750"/>
            <a:ext cx="42672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sz="2000" b="0" dirty="0">
                <a:solidFill>
                  <a:srgbClr val="000000"/>
                </a:solidFill>
                <a:latin typeface="Liberation Sans" panose="020B0604020202020204" pitchFamily="34" charset="0"/>
              </a:rPr>
              <a:t>Same rate and maximum earnings as the employee’s.</a:t>
            </a:r>
          </a:p>
        </p:txBody>
      </p:sp>
      <p:sp>
        <p:nvSpPr>
          <p:cNvPr id="17412" name="AutoShape 11"/>
          <p:cNvSpPr>
            <a:spLocks/>
          </p:cNvSpPr>
          <p:nvPr/>
        </p:nvSpPr>
        <p:spPr bwMode="auto">
          <a:xfrm>
            <a:off x="4191000" y="2847975"/>
            <a:ext cx="266700" cy="809625"/>
          </a:xfrm>
          <a:prstGeom prst="leftBrace">
            <a:avLst>
              <a:gd name="adj1" fmla="val 38916"/>
              <a:gd name="adj2" fmla="val 48787"/>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7413" name="Line 12"/>
          <p:cNvSpPr>
            <a:spLocks noChangeShapeType="1"/>
          </p:cNvSpPr>
          <p:nvPr/>
        </p:nvSpPr>
        <p:spPr bwMode="auto">
          <a:xfrm>
            <a:off x="2971800" y="3248025"/>
            <a:ext cx="990600" cy="0"/>
          </a:xfrm>
          <a:prstGeom prst="line">
            <a:avLst/>
          </a:prstGeom>
          <a:noFill/>
          <a:ln w="38100" cap="sq">
            <a:solidFill>
              <a:srgbClr val="8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17417" name="Text Box 2"/>
          <p:cNvSpPr txBox="1">
            <a:spLocks noChangeArrowheads="1"/>
          </p:cNvSpPr>
          <p:nvPr/>
        </p:nvSpPr>
        <p:spPr bwMode="auto">
          <a:xfrm>
            <a:off x="533400" y="1295400"/>
            <a:ext cx="7543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25000"/>
              </a:spcBef>
              <a:buClrTx/>
              <a:buSzPct val="80000"/>
              <a:buFontTx/>
              <a:buNone/>
            </a:pPr>
            <a:r>
              <a:rPr lang="en-US" altLang="en-US" sz="2300" b="0" dirty="0">
                <a:solidFill>
                  <a:srgbClr val="000000"/>
                </a:solidFill>
                <a:latin typeface="Liberation Sans" panose="020B0604020202020204" pitchFamily="34" charset="0"/>
              </a:rPr>
              <a:t>Payroll tax expense results from three taxes that governmental agencies levy </a:t>
            </a:r>
            <a:r>
              <a:rPr lang="en-US" altLang="en-US" sz="2300" dirty="0">
                <a:solidFill>
                  <a:srgbClr val="000000"/>
                </a:solidFill>
                <a:latin typeface="Liberation Sans" panose="020B0604020202020204" pitchFamily="34" charset="0"/>
              </a:rPr>
              <a:t>on employers</a:t>
            </a:r>
            <a:r>
              <a:rPr lang="en-US" altLang="en-US" sz="2300" b="0" dirty="0">
                <a:solidFill>
                  <a:srgbClr val="000000"/>
                </a:solidFill>
                <a:latin typeface="Liberation Sans" panose="020B0604020202020204" pitchFamily="34" charset="0"/>
              </a:rPr>
              <a:t>. </a:t>
            </a:r>
          </a:p>
        </p:txBody>
      </p:sp>
      <p:sp>
        <p:nvSpPr>
          <p:cNvPr id="1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solidFill>
                  <a:schemeClr val="tx2">
                    <a:lumMod val="75000"/>
                  </a:schemeClr>
                </a:solidFill>
                <a:latin typeface="Liberation Sans" panose="020B0604020202020204" pitchFamily="34" charset="0"/>
              </a:rPr>
              <a:t>Employer Payroll Taxes</a:t>
            </a:r>
          </a:p>
        </p:txBody>
      </p:sp>
      <p:sp>
        <p:nvSpPr>
          <p:cNvPr id="1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9136696"/>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4648200" y="2700338"/>
            <a:ext cx="4267200" cy="3200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6075" indent="-346075"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Char char="u"/>
            </a:pPr>
            <a:r>
              <a:rPr lang="en-US" altLang="en-US" sz="2000" b="0" dirty="0">
                <a:solidFill>
                  <a:srgbClr val="000000"/>
                </a:solidFill>
                <a:latin typeface="Liberation Sans" panose="020B0604020202020204" pitchFamily="34" charset="0"/>
              </a:rPr>
              <a:t>FUTA tax rate is 6.2% of first $7,000 of taxable wages. </a:t>
            </a:r>
          </a:p>
          <a:p>
            <a:pPr>
              <a:lnSpc>
                <a:spcPct val="120000"/>
              </a:lnSpc>
              <a:spcBef>
                <a:spcPct val="50000"/>
              </a:spcBef>
              <a:buClr>
                <a:srgbClr val="800000"/>
              </a:buClr>
              <a:buSzPct val="80000"/>
              <a:buFont typeface="Wingdings" pitchFamily="2" charset="2"/>
              <a:buChar char="u"/>
            </a:pPr>
            <a:r>
              <a:rPr lang="en-US" altLang="en-US" sz="2000" b="0" dirty="0">
                <a:solidFill>
                  <a:srgbClr val="000000"/>
                </a:solidFill>
                <a:latin typeface="Liberation Sans" panose="020B0604020202020204" pitchFamily="34" charset="0"/>
              </a:rPr>
              <a:t>Employers who pay the state unemployment tax on a timely basis will receive an offset credit of up to 5.4%. Therefore, the net federal tax rate is generally 0.8%.</a:t>
            </a:r>
          </a:p>
        </p:txBody>
      </p:sp>
      <p:sp>
        <p:nvSpPr>
          <p:cNvPr id="18435" name="AutoShape 7"/>
          <p:cNvSpPr>
            <a:spLocks/>
          </p:cNvSpPr>
          <p:nvPr/>
        </p:nvSpPr>
        <p:spPr bwMode="auto">
          <a:xfrm>
            <a:off x="4191000" y="2590800"/>
            <a:ext cx="533400" cy="3352800"/>
          </a:xfrm>
          <a:prstGeom prst="leftBrace">
            <a:avLst>
              <a:gd name="adj1" fmla="val 52381"/>
              <a:gd name="adj2" fmla="val 43181"/>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8436"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3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solidFill>
                  <a:schemeClr val="tx2">
                    <a:lumMod val="75000"/>
                  </a:schemeClr>
                </a:solidFill>
                <a:latin typeface="Liberation Sans" panose="020B0604020202020204" pitchFamily="34" charset="0"/>
              </a:rPr>
              <a:t>Employer Payroll Taxes</a:t>
            </a:r>
          </a:p>
        </p:txBody>
      </p:sp>
      <p:sp>
        <p:nvSpPr>
          <p:cNvPr id="18438" name="Text Box 9"/>
          <p:cNvSpPr txBox="1">
            <a:spLocks noChangeArrowheads="1"/>
          </p:cNvSpPr>
          <p:nvPr/>
        </p:nvSpPr>
        <p:spPr bwMode="auto">
          <a:xfrm>
            <a:off x="533400" y="2362200"/>
            <a:ext cx="3429000" cy="305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600200" indent="-457200">
              <a:defRPr sz="2400">
                <a:solidFill>
                  <a:schemeClr val="tx1"/>
                </a:solidFill>
                <a:latin typeface="Times New Roman" pitchFamily="18" charset="0"/>
              </a:defRPr>
            </a:lvl3pPr>
            <a:lvl4pPr marL="2171700" indent="-457200">
              <a:defRPr sz="2400">
                <a:solidFill>
                  <a:schemeClr val="tx1"/>
                </a:solidFill>
                <a:latin typeface="Times New Roman" pitchFamily="18" charset="0"/>
              </a:defRPr>
            </a:lvl4pPr>
            <a:lvl5pPr marL="2743200" indent="-457200">
              <a:defRPr sz="2400">
                <a:solidFill>
                  <a:schemeClr val="tx1"/>
                </a:solidFill>
                <a:latin typeface="Times New Roman" pitchFamily="18" charset="0"/>
              </a:defRPr>
            </a:lvl5pPr>
            <a:lvl6pPr marL="3200400" indent="-457200" algn="ctr" eaLnBrk="0" fontAlgn="base" hangingPunct="0">
              <a:spcBef>
                <a:spcPct val="0"/>
              </a:spcBef>
              <a:spcAft>
                <a:spcPct val="0"/>
              </a:spcAft>
              <a:defRPr sz="2400">
                <a:solidFill>
                  <a:schemeClr val="tx1"/>
                </a:solidFill>
                <a:latin typeface="Times New Roman" pitchFamily="18" charset="0"/>
              </a:defRPr>
            </a:lvl6pPr>
            <a:lvl7pPr marL="3657600" indent="-457200" algn="ctr" eaLnBrk="0" fontAlgn="base" hangingPunct="0">
              <a:spcBef>
                <a:spcPct val="0"/>
              </a:spcBef>
              <a:spcAft>
                <a:spcPct val="0"/>
              </a:spcAft>
              <a:defRPr sz="2400">
                <a:solidFill>
                  <a:schemeClr val="tx1"/>
                </a:solidFill>
                <a:latin typeface="Times New Roman" pitchFamily="18" charset="0"/>
              </a:defRPr>
            </a:lvl7pPr>
            <a:lvl8pPr marL="4114800" indent="-457200" algn="ctr" eaLnBrk="0" fontAlgn="base" hangingPunct="0">
              <a:spcBef>
                <a:spcPct val="0"/>
              </a:spcBef>
              <a:spcAft>
                <a:spcPct val="0"/>
              </a:spcAft>
              <a:defRPr sz="2400">
                <a:solidFill>
                  <a:schemeClr val="tx1"/>
                </a:solidFill>
                <a:latin typeface="Times New Roman" pitchFamily="18" charset="0"/>
              </a:defRPr>
            </a:lvl8pPr>
            <a:lvl9pPr marL="457200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These taxes are: </a:t>
            </a:r>
          </a:p>
          <a:p>
            <a:pPr lvl="1" algn="l">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FICA tax</a:t>
            </a:r>
          </a:p>
          <a:p>
            <a:pPr lvl="1" algn="l">
              <a:lnSpc>
                <a:spcPct val="120000"/>
              </a:lnSpc>
              <a:spcBef>
                <a:spcPct val="50000"/>
              </a:spcBef>
              <a:buClr>
                <a:srgbClr val="800000"/>
              </a:buClr>
              <a:buSzPct val="80000"/>
              <a:buFont typeface="Wingdings" pitchFamily="2" charset="2"/>
              <a:buChar char="u"/>
            </a:pPr>
            <a:r>
              <a:rPr lang="en-US" altLang="en-US" sz="2200" b="1" dirty="0">
                <a:latin typeface="Liberation Sans" panose="020B0604020202020204" pitchFamily="34" charset="0"/>
              </a:rPr>
              <a:t>Federal</a:t>
            </a:r>
            <a:r>
              <a:rPr lang="en-US" altLang="en-US" sz="2200" dirty="0">
                <a:solidFill>
                  <a:srgbClr val="000000"/>
                </a:solidFill>
                <a:latin typeface="Liberation Sans" panose="020B0604020202020204" pitchFamily="34" charset="0"/>
              </a:rPr>
              <a:t> </a:t>
            </a:r>
            <a:r>
              <a:rPr lang="en-US" altLang="en-US" sz="2200" b="1" dirty="0">
                <a:latin typeface="Liberation Sans" panose="020B0604020202020204" pitchFamily="34" charset="0"/>
              </a:rPr>
              <a:t>unemployment</a:t>
            </a:r>
            <a:r>
              <a:rPr lang="en-US" altLang="en-US" sz="2200" dirty="0">
                <a:solidFill>
                  <a:srgbClr val="000000"/>
                </a:solidFill>
                <a:latin typeface="Liberation Sans" panose="020B0604020202020204" pitchFamily="34" charset="0"/>
              </a:rPr>
              <a:t> </a:t>
            </a:r>
            <a:r>
              <a:rPr lang="en-US" altLang="en-US" sz="2200" b="1" dirty="0">
                <a:latin typeface="Liberation Sans" panose="020B0604020202020204" pitchFamily="34" charset="0"/>
              </a:rPr>
              <a:t>tax</a:t>
            </a:r>
          </a:p>
          <a:p>
            <a:pPr lvl="1" algn="l">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State unemployment tax</a:t>
            </a:r>
          </a:p>
        </p:txBody>
      </p:sp>
      <p:sp>
        <p:nvSpPr>
          <p:cNvPr id="18440" name="Text Box 2"/>
          <p:cNvSpPr txBox="1">
            <a:spLocks noChangeArrowheads="1"/>
          </p:cNvSpPr>
          <p:nvPr/>
        </p:nvSpPr>
        <p:spPr bwMode="auto">
          <a:xfrm>
            <a:off x="533400" y="1295400"/>
            <a:ext cx="7543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25000"/>
              </a:spcBef>
              <a:buClrTx/>
              <a:buSzPct val="80000"/>
              <a:buFontTx/>
              <a:buNone/>
            </a:pPr>
            <a:r>
              <a:rPr lang="en-US" altLang="en-US" sz="2300" b="0" dirty="0">
                <a:solidFill>
                  <a:srgbClr val="000000"/>
                </a:solidFill>
                <a:latin typeface="Liberation Sans" panose="020B0604020202020204" pitchFamily="34" charset="0"/>
              </a:rPr>
              <a:t>Payroll tax expense results from three taxes that governmental agencies levy </a:t>
            </a:r>
            <a:r>
              <a:rPr lang="en-US" altLang="en-US" sz="2300" dirty="0">
                <a:solidFill>
                  <a:srgbClr val="000000"/>
                </a:solidFill>
                <a:latin typeface="Liberation Sans" panose="020B0604020202020204" pitchFamily="34" charset="0"/>
              </a:rPr>
              <a:t>on employers</a:t>
            </a:r>
            <a:r>
              <a:rPr lang="en-US" altLang="en-US" sz="2300" b="0" dirty="0">
                <a:solidFill>
                  <a:srgbClr val="000000"/>
                </a:solidFill>
                <a:latin typeface="Liberation Sans" panose="020B0604020202020204" pitchFamily="34" charset="0"/>
              </a:rPr>
              <a:t>. </a:t>
            </a:r>
          </a:p>
        </p:txBody>
      </p:sp>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770657336"/>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4572000" y="4425950"/>
            <a:ext cx="42672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sz="2000" b="0" dirty="0">
                <a:solidFill>
                  <a:srgbClr val="000000"/>
                </a:solidFill>
                <a:latin typeface="Liberation Sans" panose="020B0604020202020204" pitchFamily="34" charset="0"/>
              </a:rPr>
              <a:t>SUTA basic rate is usually 5.4% on the first $7,000 of wages paid.</a:t>
            </a:r>
          </a:p>
        </p:txBody>
      </p:sp>
      <p:sp>
        <p:nvSpPr>
          <p:cNvPr id="1945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b="1" dirty="0">
                <a:solidFill>
                  <a:schemeClr val="tx2">
                    <a:lumMod val="75000"/>
                  </a:schemeClr>
                </a:solidFill>
                <a:latin typeface="Liberation Sans" panose="020B0604020202020204" pitchFamily="34" charset="0"/>
              </a:rPr>
              <a:t>Employer Payroll Taxes</a:t>
            </a:r>
          </a:p>
        </p:txBody>
      </p:sp>
      <p:sp>
        <p:nvSpPr>
          <p:cNvPr id="19461" name="Text Box 2"/>
          <p:cNvSpPr txBox="1">
            <a:spLocks noChangeArrowheads="1"/>
          </p:cNvSpPr>
          <p:nvPr/>
        </p:nvSpPr>
        <p:spPr bwMode="auto">
          <a:xfrm>
            <a:off x="533400" y="1295400"/>
            <a:ext cx="7543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25000"/>
              </a:spcBef>
              <a:buClrTx/>
              <a:buSzPct val="80000"/>
              <a:buFontTx/>
              <a:buNone/>
            </a:pPr>
            <a:r>
              <a:rPr lang="en-US" altLang="en-US" sz="2300" b="0" dirty="0">
                <a:solidFill>
                  <a:srgbClr val="000000"/>
                </a:solidFill>
                <a:latin typeface="Liberation Sans" panose="020B0604020202020204" pitchFamily="34" charset="0"/>
              </a:rPr>
              <a:t>Payroll tax expense results from three taxes that governmental agencies levy </a:t>
            </a:r>
            <a:r>
              <a:rPr lang="en-US" altLang="en-US" sz="2300" dirty="0">
                <a:solidFill>
                  <a:srgbClr val="000000"/>
                </a:solidFill>
                <a:latin typeface="Liberation Sans" panose="020B0604020202020204" pitchFamily="34" charset="0"/>
              </a:rPr>
              <a:t>on employers</a:t>
            </a:r>
            <a:r>
              <a:rPr lang="en-US" altLang="en-US" sz="2300" b="0" dirty="0">
                <a:solidFill>
                  <a:srgbClr val="000000"/>
                </a:solidFill>
                <a:latin typeface="Liberation Sans" panose="020B0604020202020204" pitchFamily="34" charset="0"/>
              </a:rPr>
              <a:t>. </a:t>
            </a:r>
          </a:p>
        </p:txBody>
      </p:sp>
      <p:sp>
        <p:nvSpPr>
          <p:cNvPr id="19462" name="Text Box 9"/>
          <p:cNvSpPr txBox="1">
            <a:spLocks noChangeArrowheads="1"/>
          </p:cNvSpPr>
          <p:nvPr/>
        </p:nvSpPr>
        <p:spPr bwMode="auto">
          <a:xfrm>
            <a:off x="533400" y="2362200"/>
            <a:ext cx="3429000" cy="305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600200" indent="-457200">
              <a:defRPr sz="2400">
                <a:solidFill>
                  <a:schemeClr val="tx1"/>
                </a:solidFill>
                <a:latin typeface="Times New Roman" pitchFamily="18" charset="0"/>
              </a:defRPr>
            </a:lvl3pPr>
            <a:lvl4pPr marL="2171700" indent="-457200">
              <a:defRPr sz="2400">
                <a:solidFill>
                  <a:schemeClr val="tx1"/>
                </a:solidFill>
                <a:latin typeface="Times New Roman" pitchFamily="18" charset="0"/>
              </a:defRPr>
            </a:lvl4pPr>
            <a:lvl5pPr marL="2743200" indent="-457200">
              <a:defRPr sz="2400">
                <a:solidFill>
                  <a:schemeClr val="tx1"/>
                </a:solidFill>
                <a:latin typeface="Times New Roman" pitchFamily="18" charset="0"/>
              </a:defRPr>
            </a:lvl5pPr>
            <a:lvl6pPr marL="3200400" indent="-457200" algn="ctr" eaLnBrk="0" fontAlgn="base" hangingPunct="0">
              <a:spcBef>
                <a:spcPct val="0"/>
              </a:spcBef>
              <a:spcAft>
                <a:spcPct val="0"/>
              </a:spcAft>
              <a:defRPr sz="2400">
                <a:solidFill>
                  <a:schemeClr val="tx1"/>
                </a:solidFill>
                <a:latin typeface="Times New Roman" pitchFamily="18" charset="0"/>
              </a:defRPr>
            </a:lvl6pPr>
            <a:lvl7pPr marL="3657600" indent="-457200" algn="ctr" eaLnBrk="0" fontAlgn="base" hangingPunct="0">
              <a:spcBef>
                <a:spcPct val="0"/>
              </a:spcBef>
              <a:spcAft>
                <a:spcPct val="0"/>
              </a:spcAft>
              <a:defRPr sz="2400">
                <a:solidFill>
                  <a:schemeClr val="tx1"/>
                </a:solidFill>
                <a:latin typeface="Times New Roman" pitchFamily="18" charset="0"/>
              </a:defRPr>
            </a:lvl7pPr>
            <a:lvl8pPr marL="4114800" indent="-457200" algn="ctr" eaLnBrk="0" fontAlgn="base" hangingPunct="0">
              <a:spcBef>
                <a:spcPct val="0"/>
              </a:spcBef>
              <a:spcAft>
                <a:spcPct val="0"/>
              </a:spcAft>
              <a:defRPr sz="2400">
                <a:solidFill>
                  <a:schemeClr val="tx1"/>
                </a:solidFill>
                <a:latin typeface="Times New Roman" pitchFamily="18" charset="0"/>
              </a:defRPr>
            </a:lvl8pPr>
            <a:lvl9pPr marL="457200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20000"/>
              </a:lnSpc>
              <a:spcBef>
                <a:spcPct val="50000"/>
              </a:spcBef>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These taxes are: </a:t>
            </a:r>
          </a:p>
          <a:p>
            <a:pPr lvl="1" algn="l">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FICA tax</a:t>
            </a:r>
          </a:p>
          <a:p>
            <a:pPr lvl="1" algn="l">
              <a:lnSpc>
                <a:spcPct val="120000"/>
              </a:lnSpc>
              <a:spcBef>
                <a:spcPct val="50000"/>
              </a:spcBef>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Federal unemployment tax</a:t>
            </a:r>
          </a:p>
          <a:p>
            <a:pPr lvl="1" algn="l">
              <a:lnSpc>
                <a:spcPct val="120000"/>
              </a:lnSpc>
              <a:spcBef>
                <a:spcPct val="50000"/>
              </a:spcBef>
              <a:buClr>
                <a:srgbClr val="800000"/>
              </a:buClr>
              <a:buSzPct val="80000"/>
              <a:buFont typeface="Wingdings" pitchFamily="2" charset="2"/>
              <a:buChar char="u"/>
            </a:pPr>
            <a:r>
              <a:rPr lang="en-US" altLang="en-US" sz="2200" b="1" dirty="0">
                <a:latin typeface="Liberation Sans" panose="020B0604020202020204" pitchFamily="34" charset="0"/>
              </a:rPr>
              <a:t>State</a:t>
            </a:r>
            <a:r>
              <a:rPr lang="en-US" altLang="en-US" sz="2200" dirty="0">
                <a:solidFill>
                  <a:srgbClr val="000000"/>
                </a:solidFill>
                <a:latin typeface="Liberation Sans" panose="020B0604020202020204" pitchFamily="34" charset="0"/>
              </a:rPr>
              <a:t> </a:t>
            </a:r>
            <a:r>
              <a:rPr lang="en-US" altLang="en-US" sz="2200" b="1" dirty="0">
                <a:latin typeface="Liberation Sans" panose="020B0604020202020204" pitchFamily="34" charset="0"/>
              </a:rPr>
              <a:t>unemployment</a:t>
            </a:r>
            <a:r>
              <a:rPr lang="en-US" altLang="en-US" sz="2200" dirty="0">
                <a:solidFill>
                  <a:srgbClr val="000000"/>
                </a:solidFill>
                <a:latin typeface="Liberation Sans" panose="020B0604020202020204" pitchFamily="34" charset="0"/>
              </a:rPr>
              <a:t> </a:t>
            </a:r>
            <a:r>
              <a:rPr lang="en-US" altLang="en-US" sz="2200" b="1" dirty="0">
                <a:latin typeface="Liberation Sans" panose="020B0604020202020204" pitchFamily="34" charset="0"/>
              </a:rPr>
              <a:t>tax</a:t>
            </a:r>
          </a:p>
        </p:txBody>
      </p:sp>
      <p:sp>
        <p:nvSpPr>
          <p:cNvPr id="19464" name="AutoShape 11"/>
          <p:cNvSpPr>
            <a:spLocks/>
          </p:cNvSpPr>
          <p:nvPr/>
        </p:nvSpPr>
        <p:spPr bwMode="auto">
          <a:xfrm>
            <a:off x="4191000" y="4448175"/>
            <a:ext cx="266700" cy="809625"/>
          </a:xfrm>
          <a:prstGeom prst="leftBrace">
            <a:avLst>
              <a:gd name="adj1" fmla="val 38916"/>
              <a:gd name="adj2" fmla="val 48787"/>
            </a:avLst>
          </a:prstGeom>
          <a:noFill/>
          <a:ln w="38100"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00022936"/>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30908"/>
            <a:ext cx="8534400" cy="407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5896" y="5436021"/>
            <a:ext cx="1953904" cy="461665"/>
          </a:xfrm>
          <a:prstGeom prst="rect">
            <a:avLst/>
          </a:prstGeom>
        </p:spPr>
        <p:txBody>
          <a:bodyPr wrap="square">
            <a:spAutoFit/>
          </a:bodyPr>
          <a:lstStyle/>
          <a:p>
            <a:r>
              <a:rPr lang="en-US" sz="1200" b="1" dirty="0">
                <a:latin typeface="Liberation Sans" panose="020B0604020202020204" pitchFamily="34" charset="0"/>
              </a:rPr>
              <a:t>Illustration 11-16</a:t>
            </a:r>
          </a:p>
          <a:p>
            <a:r>
              <a:rPr lang="en-US" sz="1200" dirty="0">
                <a:latin typeface="Liberation Sans" panose="020B0604020202020204" pitchFamily="34" charset="0"/>
              </a:rPr>
              <a:t>Employer </a:t>
            </a:r>
            <a:r>
              <a:rPr lang="en-US" sz="1200" dirty="0" smtClean="0">
                <a:latin typeface="Liberation Sans" panose="020B0604020202020204" pitchFamily="34" charset="0"/>
              </a:rPr>
              <a:t>payroll taxes</a:t>
            </a:r>
            <a:endParaRPr lang="en-US" sz="1200"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Recording Employer Payroll Taxes</a:t>
            </a:r>
          </a:p>
        </p:txBody>
      </p:sp>
      <p:sp>
        <p:nvSpPr>
          <p:cNvPr id="1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58659676"/>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80772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200" dirty="0">
                <a:solidFill>
                  <a:schemeClr val="tx1"/>
                </a:solidFill>
                <a:latin typeface="Liberation Sans" panose="020B0604020202020204" pitchFamily="34" charset="0"/>
              </a:rPr>
              <a:t>Illustration:</a:t>
            </a:r>
            <a:r>
              <a:rPr lang="en-US" altLang="en-US" sz="2200" b="0" dirty="0">
                <a:solidFill>
                  <a:schemeClr val="tx1"/>
                </a:solidFill>
                <a:latin typeface="Liberation Sans" panose="020B0604020202020204" pitchFamily="34" charset="0"/>
              </a:rPr>
              <a:t>  Academy records the payroll tax expense associated with the January 14 </a:t>
            </a:r>
            <a:r>
              <a:rPr lang="en-US" altLang="en-US" sz="2200" b="0" dirty="0" smtClean="0">
                <a:solidFill>
                  <a:schemeClr val="tx1"/>
                </a:solidFill>
                <a:latin typeface="Liberation Sans" panose="020B0604020202020204" pitchFamily="34" charset="0"/>
              </a:rPr>
              <a:t>payroll (Illustration 11-14) </a:t>
            </a:r>
            <a:r>
              <a:rPr lang="en-US" altLang="en-US" sz="2200" b="0" dirty="0">
                <a:solidFill>
                  <a:schemeClr val="tx1"/>
                </a:solidFill>
                <a:latin typeface="Liberation Sans" panose="020B0604020202020204" pitchFamily="34" charset="0"/>
              </a:rPr>
              <a:t>with the following entry. Use the following rates:  FICA 8%, state unemployment 5.4%, federal unemployment 0.8%.</a:t>
            </a:r>
          </a:p>
        </p:txBody>
      </p:sp>
      <p:sp>
        <p:nvSpPr>
          <p:cNvPr id="117763" name="Text Box 5"/>
          <p:cNvSpPr txBox="1">
            <a:spLocks noChangeArrowheads="1"/>
          </p:cNvSpPr>
          <p:nvPr/>
        </p:nvSpPr>
        <p:spPr bwMode="auto">
          <a:xfrm>
            <a:off x="1066800" y="309245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tabLst>
                <a:tab pos="5375275"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5375275"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5375275"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5375275"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5375275"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375275"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375275"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375275"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375275" algn="r"/>
              </a:tabLst>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Payroll </a:t>
            </a:r>
            <a:r>
              <a:rPr lang="en-US" altLang="en-US" sz="2100" b="0" dirty="0" smtClean="0">
                <a:solidFill>
                  <a:schemeClr val="tx1"/>
                </a:solidFill>
                <a:latin typeface="Liberation Sans" panose="020B0604020202020204" pitchFamily="34" charset="0"/>
                <a:cs typeface="Arial" charset="0"/>
              </a:rPr>
              <a:t>Tax Expense</a:t>
            </a:r>
            <a:r>
              <a:rPr lang="en-US" altLang="en-US" sz="2100" b="0" dirty="0">
                <a:solidFill>
                  <a:schemeClr val="tx1"/>
                </a:solidFill>
                <a:latin typeface="Liberation Sans" panose="020B0604020202020204" pitchFamily="34" charset="0"/>
                <a:cs typeface="Arial" charset="0"/>
              </a:rPr>
              <a:t>	2,383.59</a:t>
            </a:r>
          </a:p>
        </p:txBody>
      </p:sp>
      <p:sp>
        <p:nvSpPr>
          <p:cNvPr id="117764" name="Text Box 6"/>
          <p:cNvSpPr txBox="1">
            <a:spLocks noChangeArrowheads="1"/>
          </p:cNvSpPr>
          <p:nvPr/>
        </p:nvSpPr>
        <p:spPr bwMode="auto">
          <a:xfrm>
            <a:off x="1066800" y="441960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862513" algn="r"/>
                <a:tab pos="6913563"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862513" algn="r"/>
                <a:tab pos="6913563"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State </a:t>
            </a:r>
            <a:r>
              <a:rPr lang="en-US" altLang="en-US" sz="2100" b="0" dirty="0" smtClean="0">
                <a:solidFill>
                  <a:schemeClr val="tx1"/>
                </a:solidFill>
                <a:latin typeface="Liberation Sans" panose="020B0604020202020204" pitchFamily="34" charset="0"/>
                <a:cs typeface="Arial" charset="0"/>
              </a:rPr>
              <a:t>Unemployment Tax Payable</a:t>
            </a:r>
            <a:r>
              <a:rPr lang="en-US" altLang="en-US" sz="2100" b="0" dirty="0">
                <a:solidFill>
                  <a:schemeClr val="tx1"/>
                </a:solidFill>
                <a:latin typeface="Liberation Sans" panose="020B0604020202020204" pitchFamily="34" charset="0"/>
                <a:cs typeface="Arial" charset="0"/>
              </a:rPr>
              <a:t>		929.34</a:t>
            </a:r>
          </a:p>
        </p:txBody>
      </p:sp>
      <p:sp>
        <p:nvSpPr>
          <p:cNvPr id="117765" name="Text Box 7"/>
          <p:cNvSpPr txBox="1">
            <a:spLocks noChangeArrowheads="1"/>
          </p:cNvSpPr>
          <p:nvPr/>
        </p:nvSpPr>
        <p:spPr bwMode="auto">
          <a:xfrm>
            <a:off x="1066800" y="354965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862513" algn="r"/>
                <a:tab pos="6913563"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862513" algn="r"/>
                <a:tab pos="6913563"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FICA </a:t>
            </a:r>
            <a:r>
              <a:rPr lang="en-US" altLang="en-US" sz="2100" b="0" dirty="0" smtClean="0">
                <a:solidFill>
                  <a:schemeClr val="tx1"/>
                </a:solidFill>
                <a:latin typeface="Liberation Sans" panose="020B0604020202020204" pitchFamily="34" charset="0"/>
                <a:cs typeface="Arial" charset="0"/>
              </a:rPr>
              <a:t>Tax Payable</a:t>
            </a:r>
            <a:r>
              <a:rPr lang="en-US" altLang="en-US" sz="2100" b="0" dirty="0">
                <a:solidFill>
                  <a:schemeClr val="tx1"/>
                </a:solidFill>
                <a:latin typeface="Liberation Sans" panose="020B0604020202020204" pitchFamily="34" charset="0"/>
                <a:cs typeface="Arial" charset="0"/>
              </a:rPr>
              <a:t>		1,316.57</a:t>
            </a:r>
          </a:p>
        </p:txBody>
      </p:sp>
      <p:sp>
        <p:nvSpPr>
          <p:cNvPr id="117766" name="Rectangle 8"/>
          <p:cNvSpPr>
            <a:spLocks noChangeArrowheads="1"/>
          </p:cNvSpPr>
          <p:nvPr/>
        </p:nvSpPr>
        <p:spPr bwMode="auto">
          <a:xfrm>
            <a:off x="533400" y="6096000"/>
            <a:ext cx="3865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marL="512763" indent="-51276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b="0" dirty="0">
                <a:solidFill>
                  <a:srgbClr val="800000"/>
                </a:solidFill>
                <a:latin typeface="Liberation Sans" panose="020B0604020202020204" pitchFamily="34" charset="0"/>
              </a:rPr>
              <a:t>***</a:t>
            </a:r>
            <a:r>
              <a:rPr lang="en-US" altLang="en-US" sz="1900" b="0" dirty="0">
                <a:solidFill>
                  <a:schemeClr val="tx1"/>
                </a:solidFill>
                <a:latin typeface="Liberation Sans" panose="020B0604020202020204" pitchFamily="34" charset="0"/>
              </a:rPr>
              <a:t> </a:t>
            </a:r>
            <a:r>
              <a:rPr lang="en-US" altLang="en-US" sz="1900" b="0" dirty="0" smtClean="0">
                <a:solidFill>
                  <a:schemeClr val="tx1"/>
                </a:solidFill>
                <a:latin typeface="Liberation Sans" panose="020B0604020202020204" pitchFamily="34" charset="0"/>
              </a:rPr>
              <a:t>$</a:t>
            </a:r>
            <a:r>
              <a:rPr lang="en-US" altLang="en-US" sz="1900" b="0" dirty="0">
                <a:solidFill>
                  <a:schemeClr val="tx1"/>
                </a:solidFill>
                <a:latin typeface="Liberation Sans" panose="020B0604020202020204" pitchFamily="34" charset="0"/>
              </a:rPr>
              <a:t>17,210.00 x 5.4% = $929.34</a:t>
            </a:r>
          </a:p>
        </p:txBody>
      </p:sp>
      <p:sp>
        <p:nvSpPr>
          <p:cNvPr id="117767" name="Rectangle 10"/>
          <p:cNvSpPr>
            <a:spLocks noChangeArrowheads="1"/>
          </p:cNvSpPr>
          <p:nvPr/>
        </p:nvSpPr>
        <p:spPr bwMode="auto">
          <a:xfrm>
            <a:off x="533400" y="5318125"/>
            <a:ext cx="3953326" cy="384721"/>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marL="512763" indent="-51276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b="0" dirty="0">
                <a:solidFill>
                  <a:srgbClr val="800000"/>
                </a:solidFill>
                <a:latin typeface="Liberation Sans" panose="020B0604020202020204" pitchFamily="34" charset="0"/>
              </a:rPr>
              <a:t>*</a:t>
            </a:r>
            <a:r>
              <a:rPr lang="en-US" altLang="en-US" sz="1900" b="0" dirty="0">
                <a:solidFill>
                  <a:schemeClr val="tx1"/>
                </a:solidFill>
                <a:latin typeface="Liberation Sans" panose="020B0604020202020204" pitchFamily="34" charset="0"/>
              </a:rPr>
              <a:t> </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17,210.00 x 7.65% = $1,316.57</a:t>
            </a:r>
          </a:p>
        </p:txBody>
      </p:sp>
      <p:sp>
        <p:nvSpPr>
          <p:cNvPr id="117768" name="Text Box 11"/>
          <p:cNvSpPr txBox="1">
            <a:spLocks noChangeArrowheads="1"/>
          </p:cNvSpPr>
          <p:nvPr/>
        </p:nvSpPr>
        <p:spPr bwMode="auto">
          <a:xfrm>
            <a:off x="1066800" y="3962400"/>
            <a:ext cx="7239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60375" algn="l">
              <a:spcBef>
                <a:spcPct val="20000"/>
              </a:spcBef>
              <a:buClr>
                <a:schemeClr val="accent2"/>
              </a:buClr>
              <a:buSzPct val="75000"/>
              <a:buFont typeface="Wingdings" pitchFamily="2" charset="2"/>
              <a:buChar char="l"/>
              <a:tabLst>
                <a:tab pos="4862513" algn="r"/>
                <a:tab pos="6913563" algn="r"/>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4862513" algn="r"/>
                <a:tab pos="6913563" algn="r"/>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4862513" algn="r"/>
                <a:tab pos="691356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862513" algn="r"/>
                <a:tab pos="6913563" algn="r"/>
              </a:tabLst>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Federal </a:t>
            </a:r>
            <a:r>
              <a:rPr lang="en-US" altLang="en-US" sz="2100" b="0" dirty="0" smtClean="0">
                <a:solidFill>
                  <a:schemeClr val="tx1"/>
                </a:solidFill>
                <a:latin typeface="Liberation Sans" panose="020B0604020202020204" pitchFamily="34" charset="0"/>
                <a:cs typeface="Arial" charset="0"/>
              </a:rPr>
              <a:t>Unemployment Tax Payable </a:t>
            </a:r>
            <a:r>
              <a:rPr lang="en-US" altLang="en-US" sz="2100" b="0" dirty="0">
                <a:solidFill>
                  <a:schemeClr val="tx1"/>
                </a:solidFill>
                <a:latin typeface="Liberation Sans" panose="020B0604020202020204" pitchFamily="34" charset="0"/>
                <a:cs typeface="Arial" charset="0"/>
              </a:rPr>
              <a:t>		137.68</a:t>
            </a:r>
          </a:p>
        </p:txBody>
      </p:sp>
      <p:sp>
        <p:nvSpPr>
          <p:cNvPr id="117769" name="Rectangle 15"/>
          <p:cNvSpPr>
            <a:spLocks noChangeArrowheads="1"/>
          </p:cNvSpPr>
          <p:nvPr/>
        </p:nvSpPr>
        <p:spPr bwMode="auto">
          <a:xfrm>
            <a:off x="8071512" y="3546144"/>
            <a:ext cx="3619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marL="512763" indent="-51276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100" b="0" dirty="0">
                <a:solidFill>
                  <a:srgbClr val="800000"/>
                </a:solidFill>
                <a:latin typeface="Liberation Sans" panose="020B0604020202020204" pitchFamily="34" charset="0"/>
              </a:rPr>
              <a:t>*</a:t>
            </a:r>
            <a:r>
              <a:rPr lang="en-US" altLang="en-US" sz="2100" b="0" dirty="0">
                <a:solidFill>
                  <a:schemeClr val="tx1"/>
                </a:solidFill>
                <a:latin typeface="Liberation Sans" panose="020B0604020202020204" pitchFamily="34" charset="0"/>
              </a:rPr>
              <a:t> </a:t>
            </a:r>
          </a:p>
        </p:txBody>
      </p:sp>
      <p:sp>
        <p:nvSpPr>
          <p:cNvPr id="117770" name="Rectangle 16"/>
          <p:cNvSpPr>
            <a:spLocks noChangeArrowheads="1"/>
          </p:cNvSpPr>
          <p:nvPr/>
        </p:nvSpPr>
        <p:spPr bwMode="auto">
          <a:xfrm>
            <a:off x="533400" y="5715000"/>
            <a:ext cx="32319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marL="512763" indent="-51276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900" b="0" dirty="0">
                <a:solidFill>
                  <a:srgbClr val="800000"/>
                </a:solidFill>
                <a:latin typeface="Liberation Sans" panose="020B0604020202020204" pitchFamily="34" charset="0"/>
              </a:rPr>
              <a:t>**</a:t>
            </a:r>
            <a:r>
              <a:rPr lang="en-US" altLang="en-US" sz="1900" b="0" dirty="0">
                <a:solidFill>
                  <a:schemeClr val="tx1"/>
                </a:solidFill>
                <a:latin typeface="Liberation Sans" panose="020B0604020202020204" pitchFamily="34" charset="0"/>
              </a:rPr>
              <a:t> </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$17,210 x .8% = $137.68</a:t>
            </a:r>
          </a:p>
        </p:txBody>
      </p:sp>
      <p:sp>
        <p:nvSpPr>
          <p:cNvPr id="117771" name="Rectangle 17"/>
          <p:cNvSpPr>
            <a:spLocks noChangeArrowheads="1"/>
          </p:cNvSpPr>
          <p:nvPr/>
        </p:nvSpPr>
        <p:spPr bwMode="auto">
          <a:xfrm>
            <a:off x="8071512" y="3962400"/>
            <a:ext cx="4651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marL="512763" indent="-51276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100" b="0" dirty="0">
                <a:solidFill>
                  <a:srgbClr val="800000"/>
                </a:solidFill>
                <a:latin typeface="Liberation Sans" panose="020B0604020202020204" pitchFamily="34" charset="0"/>
              </a:rPr>
              <a:t>**</a:t>
            </a:r>
            <a:r>
              <a:rPr lang="en-US" altLang="en-US" sz="2100" b="0" dirty="0">
                <a:solidFill>
                  <a:schemeClr val="tx1"/>
                </a:solidFill>
                <a:latin typeface="Liberation Sans" panose="020B0604020202020204" pitchFamily="34" charset="0"/>
              </a:rPr>
              <a:t> </a:t>
            </a:r>
          </a:p>
        </p:txBody>
      </p:sp>
      <p:sp>
        <p:nvSpPr>
          <p:cNvPr id="117772" name="Rectangle 18"/>
          <p:cNvSpPr>
            <a:spLocks noChangeArrowheads="1"/>
          </p:cNvSpPr>
          <p:nvPr/>
        </p:nvSpPr>
        <p:spPr bwMode="auto">
          <a:xfrm>
            <a:off x="8071512" y="4419600"/>
            <a:ext cx="5683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marL="512763" indent="-512763"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100" b="0" dirty="0">
                <a:solidFill>
                  <a:srgbClr val="800000"/>
                </a:solidFill>
                <a:latin typeface="Liberation Sans" panose="020B0604020202020204" pitchFamily="34" charset="0"/>
              </a:rPr>
              <a:t>***</a:t>
            </a:r>
            <a:r>
              <a:rPr lang="en-US" altLang="en-US" sz="2100" b="0" dirty="0">
                <a:solidFill>
                  <a:schemeClr val="tx1"/>
                </a:solidFill>
                <a:latin typeface="Liberation Sans" panose="020B0604020202020204" pitchFamily="34" charset="0"/>
              </a:rPr>
              <a:t> </a:t>
            </a:r>
          </a:p>
        </p:txBody>
      </p:sp>
      <p:sp>
        <p:nvSpPr>
          <p:cNvPr id="20493" name="Line 1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49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Recording Employer Payroll Taxes</a:t>
            </a:r>
          </a:p>
        </p:txBody>
      </p:sp>
      <p:sp>
        <p:nvSpPr>
          <p:cNvPr id="16"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8178354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wipe(left)">
                                      <p:cBhvr>
                                        <p:cTn id="7" dur="500"/>
                                        <p:tgtEl>
                                          <p:spTgt spid="117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765"/>
                                        </p:tgtEl>
                                        <p:attrNameLst>
                                          <p:attrName>style.visibility</p:attrName>
                                        </p:attrNameLst>
                                      </p:cBhvr>
                                      <p:to>
                                        <p:strVal val="visible"/>
                                      </p:to>
                                    </p:set>
                                    <p:animEffect transition="in" filter="wipe(left)">
                                      <p:cBhvr>
                                        <p:cTn id="12" dur="500"/>
                                        <p:tgtEl>
                                          <p:spTgt spid="11776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7769"/>
                                        </p:tgtEl>
                                        <p:attrNameLst>
                                          <p:attrName>style.visibility</p:attrName>
                                        </p:attrNameLst>
                                      </p:cBhvr>
                                      <p:to>
                                        <p:strVal val="visible"/>
                                      </p:to>
                                    </p:set>
                                    <p:animEffect transition="in" filter="wipe(left)">
                                      <p:cBhvr>
                                        <p:cTn id="16" dur="500"/>
                                        <p:tgtEl>
                                          <p:spTgt spid="117769"/>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7767"/>
                                        </p:tgtEl>
                                        <p:attrNameLst>
                                          <p:attrName>style.visibility</p:attrName>
                                        </p:attrNameLst>
                                      </p:cBhvr>
                                      <p:to>
                                        <p:strVal val="visible"/>
                                      </p:to>
                                    </p:set>
                                    <p:animEffect transition="in" filter="wipe(left)">
                                      <p:cBhvr>
                                        <p:cTn id="20" dur="500"/>
                                        <p:tgtEl>
                                          <p:spTgt spid="11776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68"/>
                                        </p:tgtEl>
                                        <p:attrNameLst>
                                          <p:attrName>style.visibility</p:attrName>
                                        </p:attrNameLst>
                                      </p:cBhvr>
                                      <p:to>
                                        <p:strVal val="visible"/>
                                      </p:to>
                                    </p:set>
                                    <p:animEffect transition="in" filter="wipe(left)">
                                      <p:cBhvr>
                                        <p:cTn id="25" dur="500"/>
                                        <p:tgtEl>
                                          <p:spTgt spid="117768"/>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7771"/>
                                        </p:tgtEl>
                                        <p:attrNameLst>
                                          <p:attrName>style.visibility</p:attrName>
                                        </p:attrNameLst>
                                      </p:cBhvr>
                                      <p:to>
                                        <p:strVal val="visible"/>
                                      </p:to>
                                    </p:set>
                                    <p:animEffect transition="in" filter="wipe(left)">
                                      <p:cBhvr>
                                        <p:cTn id="29" dur="500"/>
                                        <p:tgtEl>
                                          <p:spTgt spid="117771"/>
                                        </p:tgtEl>
                                      </p:cBhvr>
                                    </p:animEffect>
                                  </p:childTnLst>
                                </p:cTn>
                              </p:par>
                            </p:childTnLst>
                          </p:cTn>
                        </p:par>
                        <p:par>
                          <p:cTn id="30" fill="hold" nodeType="afterGroup">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7770"/>
                                        </p:tgtEl>
                                        <p:attrNameLst>
                                          <p:attrName>style.visibility</p:attrName>
                                        </p:attrNameLst>
                                      </p:cBhvr>
                                      <p:to>
                                        <p:strVal val="visible"/>
                                      </p:to>
                                    </p:set>
                                    <p:animEffect transition="in" filter="wipe(left)">
                                      <p:cBhvr>
                                        <p:cTn id="33" dur="500"/>
                                        <p:tgtEl>
                                          <p:spTgt spid="11777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7764"/>
                                        </p:tgtEl>
                                        <p:attrNameLst>
                                          <p:attrName>style.visibility</p:attrName>
                                        </p:attrNameLst>
                                      </p:cBhvr>
                                      <p:to>
                                        <p:strVal val="visible"/>
                                      </p:to>
                                    </p:set>
                                    <p:animEffect transition="in" filter="wipe(left)">
                                      <p:cBhvr>
                                        <p:cTn id="38" dur="500"/>
                                        <p:tgtEl>
                                          <p:spTgt spid="117764"/>
                                        </p:tgtEl>
                                      </p:cBhvr>
                                    </p:animEffect>
                                  </p:childTnLst>
                                </p:cTn>
                              </p:par>
                            </p:childTnLst>
                          </p:cTn>
                        </p:par>
                        <p:par>
                          <p:cTn id="39" fill="hold" nodeType="afterGroup">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7772"/>
                                        </p:tgtEl>
                                        <p:attrNameLst>
                                          <p:attrName>style.visibility</p:attrName>
                                        </p:attrNameLst>
                                      </p:cBhvr>
                                      <p:to>
                                        <p:strVal val="visible"/>
                                      </p:to>
                                    </p:set>
                                    <p:animEffect transition="in" filter="wipe(left)">
                                      <p:cBhvr>
                                        <p:cTn id="42" dur="500"/>
                                        <p:tgtEl>
                                          <p:spTgt spid="117772"/>
                                        </p:tgtEl>
                                      </p:cBhvr>
                                    </p:animEffect>
                                  </p:childTnLst>
                                </p:cTn>
                              </p:par>
                            </p:childTnLst>
                          </p:cTn>
                        </p:par>
                        <p:par>
                          <p:cTn id="43" fill="hold" nodeType="afterGroup">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17766"/>
                                        </p:tgtEl>
                                        <p:attrNameLst>
                                          <p:attrName>style.visibility</p:attrName>
                                        </p:attrNameLst>
                                      </p:cBhvr>
                                      <p:to>
                                        <p:strVal val="visible"/>
                                      </p:to>
                                    </p:set>
                                    <p:animEffect transition="in" filter="wipe(left)">
                                      <p:cBhvr>
                                        <p:cTn id="46" dur="5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4" grpId="0"/>
      <p:bldP spid="117765" grpId="0"/>
      <p:bldP spid="117766" grpId="0"/>
      <p:bldP spid="117767" grpId="0" animBg="1"/>
      <p:bldP spid="117768" grpId="0"/>
      <p:bldP spid="117769" grpId="0"/>
      <p:bldP spid="117770" grpId="0"/>
      <p:bldP spid="117771" grpId="0"/>
      <p:bldP spid="11777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1981200"/>
            <a:ext cx="79248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215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Font typeface="Wingdings" pitchFamily="2" charset="2"/>
              <a:buNone/>
            </a:pPr>
            <a:r>
              <a:rPr lang="en-US" altLang="en-US" sz="2400" b="0" dirty="0">
                <a:solidFill>
                  <a:schemeClr val="tx1"/>
                </a:solidFill>
                <a:latin typeface="Liberation Sans" panose="020B0604020202020204" pitchFamily="34" charset="0"/>
              </a:rPr>
              <a:t>Employer payroll taxes do </a:t>
            </a:r>
            <a:r>
              <a:rPr lang="en-US" altLang="en-US" sz="2400" b="0" i="1" dirty="0">
                <a:solidFill>
                  <a:schemeClr val="tx1"/>
                </a:solidFill>
                <a:latin typeface="Liberation Sans" panose="020B0604020202020204" pitchFamily="34" charset="0"/>
              </a:rPr>
              <a:t>not</a:t>
            </a:r>
            <a:r>
              <a:rPr lang="en-US" altLang="en-US" sz="2400" b="0" dirty="0">
                <a:solidFill>
                  <a:schemeClr val="tx1"/>
                </a:solidFill>
                <a:latin typeface="Liberation Sans" panose="020B0604020202020204" pitchFamily="34" charset="0"/>
              </a:rPr>
              <a:t> include:</a:t>
            </a:r>
          </a:p>
          <a:p>
            <a:pPr lvl="1">
              <a:lnSpc>
                <a:spcPct val="120000"/>
              </a:lnSpc>
              <a:spcBef>
                <a:spcPct val="50000"/>
              </a:spcBef>
              <a:buClr>
                <a:schemeClr val="tx1"/>
              </a:buClr>
              <a:buSzTx/>
              <a:buFont typeface="Wingdings" pitchFamily="2" charset="2"/>
              <a:buAutoNum type="alphaLcPeriod"/>
            </a:pPr>
            <a:r>
              <a:rPr lang="en-US" altLang="en-US" b="0" dirty="0">
                <a:solidFill>
                  <a:schemeClr val="tx1"/>
                </a:solidFill>
                <a:latin typeface="Liberation Sans" panose="020B0604020202020204" pitchFamily="34" charset="0"/>
              </a:rPr>
              <a:t>Federal unemployment taxes.</a:t>
            </a:r>
          </a:p>
          <a:p>
            <a:pPr lvl="1">
              <a:lnSpc>
                <a:spcPct val="120000"/>
              </a:lnSpc>
              <a:spcBef>
                <a:spcPct val="50000"/>
              </a:spcBef>
              <a:buClr>
                <a:schemeClr val="tx1"/>
              </a:buClr>
              <a:buSzTx/>
              <a:buFont typeface="Wingdings" pitchFamily="2" charset="2"/>
              <a:buAutoNum type="alphaLcPeriod"/>
            </a:pPr>
            <a:r>
              <a:rPr lang="en-US" altLang="en-US" b="0" dirty="0">
                <a:solidFill>
                  <a:schemeClr val="tx1"/>
                </a:solidFill>
                <a:latin typeface="Liberation Sans" panose="020B0604020202020204" pitchFamily="34" charset="0"/>
              </a:rPr>
              <a:t>State unemployment taxes.</a:t>
            </a:r>
          </a:p>
          <a:p>
            <a:pPr lvl="1">
              <a:lnSpc>
                <a:spcPct val="120000"/>
              </a:lnSpc>
              <a:spcBef>
                <a:spcPct val="50000"/>
              </a:spcBef>
              <a:buClr>
                <a:schemeClr val="tx1"/>
              </a:buClr>
              <a:buSzTx/>
              <a:buFont typeface="Wingdings" pitchFamily="2" charset="2"/>
              <a:buAutoNum type="alphaLcPeriod"/>
            </a:pPr>
            <a:r>
              <a:rPr lang="en-US" altLang="en-US" b="0" dirty="0">
                <a:solidFill>
                  <a:schemeClr val="tx1"/>
                </a:solidFill>
                <a:latin typeface="Liberation Sans" panose="020B0604020202020204" pitchFamily="34" charset="0"/>
              </a:rPr>
              <a:t>Federal income taxes.</a:t>
            </a:r>
          </a:p>
          <a:p>
            <a:pPr lvl="1">
              <a:lnSpc>
                <a:spcPct val="120000"/>
              </a:lnSpc>
              <a:spcBef>
                <a:spcPct val="50000"/>
              </a:spcBef>
              <a:buClr>
                <a:schemeClr val="tx1"/>
              </a:buClr>
              <a:buSzTx/>
              <a:buFont typeface="Wingdings" pitchFamily="2" charset="2"/>
              <a:buAutoNum type="alphaLcPeriod"/>
            </a:pPr>
            <a:r>
              <a:rPr lang="en-US" altLang="en-US" b="0" dirty="0">
                <a:solidFill>
                  <a:schemeClr val="tx1"/>
                </a:solidFill>
                <a:latin typeface="Liberation Sans" panose="020B0604020202020204" pitchFamily="34" charset="0"/>
              </a:rPr>
              <a:t>FICA taxes.</a:t>
            </a:r>
          </a:p>
        </p:txBody>
      </p:sp>
      <p:sp>
        <p:nvSpPr>
          <p:cNvPr id="21507" name="Rectangle 4"/>
          <p:cNvSpPr>
            <a:spLocks noChangeArrowheads="1"/>
          </p:cNvSpPr>
          <p:nvPr/>
        </p:nvSpPr>
        <p:spPr bwMode="auto">
          <a:xfrm>
            <a:off x="457200" y="1371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90000"/>
              </a:lnSpc>
              <a:buClr>
                <a:schemeClr val="tx1"/>
              </a:buClr>
              <a:buSzTx/>
              <a:buFont typeface="Wingdings" pitchFamily="2" charset="2"/>
              <a:buNone/>
            </a:pPr>
            <a:r>
              <a:rPr lang="en-US" altLang="en-US" sz="3000" dirty="0">
                <a:solidFill>
                  <a:schemeClr val="tx2">
                    <a:lumMod val="75000"/>
                  </a:schemeClr>
                </a:solidFill>
                <a:latin typeface="Liberation Sans" panose="020B0604020202020204" pitchFamily="34" charset="0"/>
              </a:rPr>
              <a:t>Question</a:t>
            </a:r>
          </a:p>
        </p:txBody>
      </p:sp>
      <p:sp>
        <p:nvSpPr>
          <p:cNvPr id="21508"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152400" y="389984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Recording Employer Payroll Taxes</a:t>
            </a: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59877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7"/>
          <p:cNvSpPr txBox="1">
            <a:spLocks noChangeArrowheads="1"/>
          </p:cNvSpPr>
          <p:nvPr/>
        </p:nvSpPr>
        <p:spPr bwMode="auto">
          <a:xfrm>
            <a:off x="609600" y="1295400"/>
            <a:ext cx="80772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Tx/>
              <a:buFontTx/>
              <a:buNone/>
            </a:pPr>
            <a:r>
              <a:rPr lang="en-US" altLang="en-US" sz="2200" dirty="0">
                <a:solidFill>
                  <a:schemeClr val="tx1"/>
                </a:solidFill>
                <a:latin typeface="Liberation Sans" panose="020B0604020202020204" pitchFamily="34" charset="0"/>
              </a:rPr>
              <a:t>Illustration:  </a:t>
            </a:r>
            <a:r>
              <a:rPr lang="en-US" altLang="en-US" sz="2200" b="0" dirty="0">
                <a:solidFill>
                  <a:schemeClr val="tx1"/>
                </a:solidFill>
                <a:latin typeface="Liberation Sans" panose="020B0604020202020204" pitchFamily="34" charset="0"/>
              </a:rPr>
              <a:t>First National Bank agrees to lend $100,000 on September 1, </a:t>
            </a:r>
            <a:r>
              <a:rPr lang="en-US" altLang="en-US" sz="2200" b="0" dirty="0" smtClean="0">
                <a:solidFill>
                  <a:schemeClr val="tx1"/>
                </a:solidFill>
                <a:latin typeface="Liberation Sans" panose="020B0604020202020204" pitchFamily="34" charset="0"/>
              </a:rPr>
              <a:t>2017, </a:t>
            </a:r>
            <a:r>
              <a:rPr lang="en-US" altLang="en-US" sz="2200" b="0" dirty="0">
                <a:solidFill>
                  <a:schemeClr val="tx1"/>
                </a:solidFill>
                <a:latin typeface="Liberation Sans" panose="020B0604020202020204" pitchFamily="34" charset="0"/>
              </a:rPr>
              <a:t>if Cole Williams Co. signs a $100,000, 12%, four-month note maturing on January 1.</a:t>
            </a:r>
          </a:p>
          <a:p>
            <a:pPr>
              <a:lnSpc>
                <a:spcPct val="120000"/>
              </a:lnSpc>
              <a:spcBef>
                <a:spcPct val="50000"/>
              </a:spcBef>
              <a:buClrTx/>
              <a:buSzTx/>
              <a:buFontTx/>
              <a:buNone/>
            </a:pPr>
            <a:r>
              <a:rPr lang="en-US" altLang="en-US" sz="2200" dirty="0">
                <a:solidFill>
                  <a:schemeClr val="tx1"/>
                </a:solidFill>
                <a:latin typeface="Liberation Sans" panose="020B0604020202020204" pitchFamily="34" charset="0"/>
              </a:rPr>
              <a:t>Instructions</a:t>
            </a:r>
          </a:p>
          <a:p>
            <a:pPr lvl="1">
              <a:lnSpc>
                <a:spcPct val="120000"/>
              </a:lnSpc>
              <a:spcBef>
                <a:spcPct val="50000"/>
              </a:spcBef>
              <a:buClrTx/>
              <a:buSzTx/>
              <a:buFontTx/>
              <a:buAutoNum type="alphaLcParenR"/>
            </a:pPr>
            <a:r>
              <a:rPr lang="en-US" altLang="en-US" sz="2200" b="0" dirty="0">
                <a:solidFill>
                  <a:schemeClr val="tx1"/>
                </a:solidFill>
                <a:latin typeface="Liberation Sans" panose="020B0604020202020204" pitchFamily="34" charset="0"/>
              </a:rPr>
              <a:t>Prepare the entry on September 1</a:t>
            </a:r>
            <a:r>
              <a:rPr lang="en-US" altLang="en-US" sz="2200" b="0" baseline="30000" dirty="0">
                <a:solidFill>
                  <a:schemeClr val="tx1"/>
                </a:solidFill>
                <a:latin typeface="Liberation Sans" panose="020B0604020202020204" pitchFamily="34" charset="0"/>
              </a:rPr>
              <a:t>st</a:t>
            </a:r>
            <a:r>
              <a:rPr lang="en-US" altLang="en-US" sz="2200" b="0" dirty="0">
                <a:solidFill>
                  <a:schemeClr val="tx1"/>
                </a:solidFill>
                <a:latin typeface="Liberation Sans" panose="020B0604020202020204" pitchFamily="34" charset="0"/>
              </a:rPr>
              <a:t>.</a:t>
            </a:r>
          </a:p>
          <a:p>
            <a:pPr lvl="1">
              <a:lnSpc>
                <a:spcPct val="120000"/>
              </a:lnSpc>
              <a:spcBef>
                <a:spcPct val="50000"/>
              </a:spcBef>
              <a:buClrTx/>
              <a:buSzTx/>
              <a:buFontTx/>
              <a:buAutoNum type="alphaLcParenR"/>
            </a:pPr>
            <a:r>
              <a:rPr lang="en-US" altLang="en-US" sz="2200" b="0" dirty="0">
                <a:solidFill>
                  <a:schemeClr val="tx1"/>
                </a:solidFill>
                <a:latin typeface="Liberation Sans" panose="020B0604020202020204" pitchFamily="34" charset="0"/>
              </a:rPr>
              <a:t>Prepare the adjusting entry on December 31</a:t>
            </a:r>
            <a:r>
              <a:rPr lang="en-US" altLang="en-US" sz="2200" b="0" baseline="30000" dirty="0">
                <a:solidFill>
                  <a:schemeClr val="tx1"/>
                </a:solidFill>
                <a:latin typeface="Liberation Sans" panose="020B0604020202020204" pitchFamily="34" charset="0"/>
              </a:rPr>
              <a:t>st</a:t>
            </a:r>
            <a:r>
              <a:rPr lang="en-US" altLang="en-US" sz="2200" b="0" dirty="0">
                <a:solidFill>
                  <a:schemeClr val="tx1"/>
                </a:solidFill>
                <a:latin typeface="Liberation Sans" panose="020B0604020202020204" pitchFamily="34" charset="0"/>
              </a:rPr>
              <a:t>, assuming monthly adjusting entries have not been made. </a:t>
            </a:r>
          </a:p>
          <a:p>
            <a:pPr lvl="1">
              <a:lnSpc>
                <a:spcPct val="120000"/>
              </a:lnSpc>
              <a:spcBef>
                <a:spcPct val="50000"/>
              </a:spcBef>
              <a:buClrTx/>
              <a:buSzTx/>
              <a:buFontTx/>
              <a:buAutoNum type="alphaLcParenR"/>
            </a:pPr>
            <a:r>
              <a:rPr lang="en-US" altLang="en-US" sz="2200" b="0" dirty="0">
                <a:solidFill>
                  <a:schemeClr val="tx1"/>
                </a:solidFill>
                <a:latin typeface="Liberation Sans" panose="020B0604020202020204" pitchFamily="34" charset="0"/>
              </a:rPr>
              <a:t>Prepare the entry required on January 1, </a:t>
            </a:r>
            <a:r>
              <a:rPr lang="en-US" altLang="en-US" sz="2200" b="0" dirty="0" smtClean="0">
                <a:solidFill>
                  <a:schemeClr val="tx1"/>
                </a:solidFill>
                <a:latin typeface="Liberation Sans" panose="020B0604020202020204" pitchFamily="34" charset="0"/>
              </a:rPr>
              <a:t>2018, </a:t>
            </a:r>
            <a:r>
              <a:rPr lang="en-US" altLang="en-US" sz="2200" b="0" dirty="0">
                <a:solidFill>
                  <a:schemeClr val="tx1"/>
                </a:solidFill>
                <a:latin typeface="Liberation Sans" panose="020B0604020202020204" pitchFamily="34" charset="0"/>
              </a:rPr>
              <a:t>the maturity date. </a:t>
            </a:r>
          </a:p>
        </p:txBody>
      </p:sp>
      <p:sp>
        <p:nvSpPr>
          <p:cNvPr id="921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220"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Notes Payable</a:t>
            </a:r>
            <a:endParaRPr lang="en-US" altLang="en-US" sz="3200" dirty="0">
              <a:solidFill>
                <a:schemeClr val="tx2">
                  <a:lumMod val="75000"/>
                </a:schemeClr>
              </a:solidFill>
              <a:latin typeface="Liberation Sans" panose="020B0604020202020204" pitchFamily="34" charset="0"/>
            </a:endParaRPr>
          </a:p>
        </p:txBody>
      </p:sp>
      <p:sp>
        <p:nvSpPr>
          <p:cNvPr id="922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37"/>
          <p:cNvSpPr txBox="1">
            <a:spLocks noChangeArrowheads="1"/>
          </p:cNvSpPr>
          <p:nvPr/>
        </p:nvSpPr>
        <p:spPr bwMode="auto">
          <a:xfrm>
            <a:off x="8229600" y="64452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 name="Rectangle 1"/>
          <p:cNvSpPr/>
          <p:nvPr/>
        </p:nvSpPr>
        <p:spPr>
          <a:xfrm>
            <a:off x="381000" y="1107748"/>
            <a:ext cx="8305800" cy="5783891"/>
          </a:xfrm>
          <a:prstGeom prst="rect">
            <a:avLst/>
          </a:prstGeom>
          <a:ln w="28575">
            <a:noFill/>
          </a:ln>
        </p:spPr>
        <p:txBody>
          <a:bodyPr wrap="square" tIns="91440" bIns="91440">
            <a:spAutoFit/>
          </a:bodyPr>
          <a:lstStyle/>
          <a:p>
            <a:pPr algn="just">
              <a:lnSpc>
                <a:spcPct val="110000"/>
              </a:lnSpc>
              <a:spcBef>
                <a:spcPts val="600"/>
              </a:spcBef>
            </a:pPr>
            <a:r>
              <a:rPr lang="en-US" sz="1700" b="1" dirty="0" smtClean="0">
                <a:latin typeface="Liberation Sans" panose="020B0604020202020204" pitchFamily="34" charset="0"/>
              </a:rPr>
              <a:t>It Cost $74,000 to Put $44,000 in Sally’s Pocket</a:t>
            </a:r>
          </a:p>
          <a:p>
            <a:pPr algn="just">
              <a:lnSpc>
                <a:spcPct val="110000"/>
              </a:lnSpc>
              <a:spcBef>
                <a:spcPts val="600"/>
              </a:spcBef>
            </a:pPr>
            <a:r>
              <a:rPr lang="en-US" sz="1700" dirty="0" smtClean="0">
                <a:latin typeface="Liberation Sans" panose="020B0604020202020204" pitchFamily="34" charset="0"/>
              </a:rPr>
              <a:t>Sally works for Bogan Communications, a </a:t>
            </a:r>
            <a:r>
              <a:rPr lang="en-US" sz="1700" dirty="0">
                <a:latin typeface="Liberation Sans" panose="020B0604020202020204" pitchFamily="34" charset="0"/>
              </a:rPr>
              <a:t>small company </a:t>
            </a:r>
            <a:r>
              <a:rPr lang="en-US" sz="1700" dirty="0" smtClean="0">
                <a:latin typeface="Liberation Sans" panose="020B0604020202020204" pitchFamily="34" charset="0"/>
              </a:rPr>
              <a:t>in New </a:t>
            </a:r>
            <a:r>
              <a:rPr lang="en-US" sz="1700" dirty="0">
                <a:latin typeface="Liberation Sans" panose="020B0604020202020204" pitchFamily="34" charset="0"/>
              </a:rPr>
              <a:t>Jersey that provides </a:t>
            </a:r>
            <a:r>
              <a:rPr lang="en-US" sz="1700" dirty="0" smtClean="0">
                <a:latin typeface="Liberation Sans" panose="020B0604020202020204" pitchFamily="34" charset="0"/>
              </a:rPr>
              <a:t>audio systems</a:t>
            </a:r>
            <a:r>
              <a:rPr lang="en-US" sz="1700" dirty="0">
                <a:latin typeface="Liberation Sans" panose="020B0604020202020204" pitchFamily="34" charset="0"/>
              </a:rPr>
              <a:t>. She makes $59,000 </a:t>
            </a:r>
            <a:r>
              <a:rPr lang="en-US" sz="1700" dirty="0" smtClean="0">
                <a:latin typeface="Liberation Sans" panose="020B0604020202020204" pitchFamily="34" charset="0"/>
              </a:rPr>
              <a:t>a year </a:t>
            </a:r>
            <a:r>
              <a:rPr lang="en-US" sz="1700" dirty="0">
                <a:latin typeface="Liberation Sans" panose="020B0604020202020204" pitchFamily="34" charset="0"/>
              </a:rPr>
              <a:t>but only nets $44,000</a:t>
            </a:r>
            <a:r>
              <a:rPr lang="en-US" sz="1700" dirty="0" smtClean="0">
                <a:latin typeface="Liberation Sans" panose="020B0604020202020204" pitchFamily="34" charset="0"/>
              </a:rPr>
              <a:t>. What </a:t>
            </a:r>
            <a:r>
              <a:rPr lang="en-US" sz="1700" dirty="0">
                <a:latin typeface="Liberation Sans" panose="020B0604020202020204" pitchFamily="34" charset="0"/>
              </a:rPr>
              <a:t>happened to the </a:t>
            </a:r>
            <a:r>
              <a:rPr lang="en-US" sz="1700" dirty="0" smtClean="0">
                <a:latin typeface="Liberation Sans" panose="020B0604020202020204" pitchFamily="34" charset="0"/>
              </a:rPr>
              <a:t>other $</a:t>
            </a:r>
            <a:r>
              <a:rPr lang="en-US" sz="1700" dirty="0">
                <a:latin typeface="Liberation Sans" panose="020B0604020202020204" pitchFamily="34" charset="0"/>
              </a:rPr>
              <a:t>15,000? Well, $2,376 goes </a:t>
            </a:r>
            <a:r>
              <a:rPr lang="en-US" sz="1700" dirty="0" smtClean="0">
                <a:latin typeface="Liberation Sans" panose="020B0604020202020204" pitchFamily="34" charset="0"/>
              </a:rPr>
              <a:t>for Sally’s </a:t>
            </a:r>
            <a:r>
              <a:rPr lang="en-US" sz="1700" dirty="0">
                <a:latin typeface="Liberation Sans" panose="020B0604020202020204" pitchFamily="34" charset="0"/>
              </a:rPr>
              <a:t>share of the medical </a:t>
            </a:r>
            <a:r>
              <a:rPr lang="en-US" sz="1700" dirty="0" smtClean="0">
                <a:latin typeface="Liberation Sans" panose="020B0604020202020204" pitchFamily="34" charset="0"/>
              </a:rPr>
              <a:t>and dental </a:t>
            </a:r>
            <a:r>
              <a:rPr lang="en-US" sz="1700" dirty="0">
                <a:latin typeface="Liberation Sans" panose="020B0604020202020204" pitchFamily="34" charset="0"/>
              </a:rPr>
              <a:t>insurance that </a:t>
            </a:r>
            <a:r>
              <a:rPr lang="en-US" sz="1700" dirty="0" smtClean="0">
                <a:latin typeface="Liberation Sans" panose="020B0604020202020204" pitchFamily="34" charset="0"/>
              </a:rPr>
              <a:t>Bogan provides</a:t>
            </a:r>
            <a:r>
              <a:rPr lang="en-US" sz="1700" dirty="0">
                <a:latin typeface="Liberation Sans" panose="020B0604020202020204" pitchFamily="34" charset="0"/>
              </a:rPr>
              <a:t>, $126 for state unemployment insurance, $149 </a:t>
            </a:r>
            <a:r>
              <a:rPr lang="en-US" sz="1700" dirty="0" smtClean="0">
                <a:latin typeface="Liberation Sans" panose="020B0604020202020204" pitchFamily="34" charset="0"/>
              </a:rPr>
              <a:t>for disability </a:t>
            </a:r>
            <a:r>
              <a:rPr lang="en-US" sz="1700" dirty="0">
                <a:latin typeface="Liberation Sans" panose="020B0604020202020204" pitchFamily="34" charset="0"/>
              </a:rPr>
              <a:t>insurance, and $856 for Medicare. New </a:t>
            </a:r>
            <a:r>
              <a:rPr lang="en-US" sz="1700" dirty="0" smtClean="0">
                <a:latin typeface="Liberation Sans" panose="020B0604020202020204" pitchFamily="34" charset="0"/>
              </a:rPr>
              <a:t>Jersey takes </a:t>
            </a:r>
            <a:r>
              <a:rPr lang="en-US" sz="1700" dirty="0">
                <a:latin typeface="Liberation Sans" panose="020B0604020202020204" pitchFamily="34" charset="0"/>
              </a:rPr>
              <a:t>$1,893 in income taxes, and the federal </a:t>
            </a:r>
            <a:r>
              <a:rPr lang="en-US" sz="1700" dirty="0" smtClean="0">
                <a:latin typeface="Liberation Sans" panose="020B0604020202020204" pitchFamily="34" charset="0"/>
              </a:rPr>
              <a:t>government gets </a:t>
            </a:r>
            <a:r>
              <a:rPr lang="en-US" sz="1700" dirty="0">
                <a:latin typeface="Liberation Sans" panose="020B0604020202020204" pitchFamily="34" charset="0"/>
              </a:rPr>
              <a:t>$3,658 for Social Security and another $6,250 </a:t>
            </a:r>
            <a:r>
              <a:rPr lang="en-US" sz="1700" dirty="0" smtClean="0">
                <a:latin typeface="Liberation Sans" panose="020B0604020202020204" pitchFamily="34" charset="0"/>
              </a:rPr>
              <a:t>for income </a:t>
            </a:r>
            <a:r>
              <a:rPr lang="en-US" sz="1700" dirty="0">
                <a:latin typeface="Liberation Sans" panose="020B0604020202020204" pitchFamily="34" charset="0"/>
              </a:rPr>
              <a:t>tax withholding. All of this adds up to some 22% </a:t>
            </a:r>
            <a:r>
              <a:rPr lang="en-US" sz="1700" dirty="0" smtClean="0">
                <a:latin typeface="Liberation Sans" panose="020B0604020202020204" pitchFamily="34" charset="0"/>
              </a:rPr>
              <a:t>of Sally’s </a:t>
            </a:r>
            <a:r>
              <a:rPr lang="en-US" sz="1700" dirty="0">
                <a:latin typeface="Liberation Sans" panose="020B0604020202020204" pitchFamily="34" charset="0"/>
              </a:rPr>
              <a:t>gross pay going to Washington or </a:t>
            </a:r>
            <a:r>
              <a:rPr lang="en-US" sz="1700" dirty="0" smtClean="0">
                <a:latin typeface="Liberation Sans" panose="020B0604020202020204" pitchFamily="34" charset="0"/>
              </a:rPr>
              <a:t>Trenton. Employing </a:t>
            </a:r>
            <a:r>
              <a:rPr lang="en-US" sz="1700" dirty="0">
                <a:latin typeface="Liberation Sans" panose="020B0604020202020204" pitchFamily="34" charset="0"/>
              </a:rPr>
              <a:t>Sally costs Bogan plenty too. Bogan has </a:t>
            </a:r>
            <a:r>
              <a:rPr lang="en-US" sz="1700" dirty="0" smtClean="0">
                <a:latin typeface="Liberation Sans" panose="020B0604020202020204" pitchFamily="34" charset="0"/>
              </a:rPr>
              <a:t>to write </a:t>
            </a:r>
            <a:r>
              <a:rPr lang="en-US" sz="1700" dirty="0">
                <a:latin typeface="Liberation Sans" panose="020B0604020202020204" pitchFamily="34" charset="0"/>
              </a:rPr>
              <a:t>checks for $74,000 so Sally can receive her $59,000 </a:t>
            </a:r>
            <a:r>
              <a:rPr lang="en-US" sz="1700" dirty="0" smtClean="0">
                <a:latin typeface="Liberation Sans" panose="020B0604020202020204" pitchFamily="34" charset="0"/>
              </a:rPr>
              <a:t>in base </a:t>
            </a:r>
            <a:r>
              <a:rPr lang="en-US" sz="1700" dirty="0">
                <a:latin typeface="Liberation Sans" panose="020B0604020202020204" pitchFamily="34" charset="0"/>
              </a:rPr>
              <a:t>pay. Health insurance is the biggest cost. While </a:t>
            </a:r>
            <a:r>
              <a:rPr lang="en-US" sz="1700" dirty="0" smtClean="0">
                <a:latin typeface="Liberation Sans" panose="020B0604020202020204" pitchFamily="34" charset="0"/>
              </a:rPr>
              <a:t>Sally pays </a:t>
            </a:r>
            <a:r>
              <a:rPr lang="en-US" sz="1700" dirty="0">
                <a:latin typeface="Liberation Sans" panose="020B0604020202020204" pitchFamily="34" charset="0"/>
              </a:rPr>
              <a:t>nearly $2,400 for coverage, Bogan pays the rest</a:t>
            </a:r>
            <a:r>
              <a:rPr lang="en-US" sz="1700" dirty="0" smtClean="0">
                <a:latin typeface="Liberation Sans" panose="020B0604020202020204" pitchFamily="34" charset="0"/>
              </a:rPr>
              <a:t>—$</a:t>
            </a:r>
            <a:r>
              <a:rPr lang="en-US" sz="1700" dirty="0">
                <a:latin typeface="Liberation Sans" panose="020B0604020202020204" pitchFamily="34" charset="0"/>
              </a:rPr>
              <a:t>9,561. Then, the federal and state governments take $</a:t>
            </a:r>
            <a:r>
              <a:rPr lang="en-US" sz="1700" dirty="0" smtClean="0">
                <a:latin typeface="Liberation Sans" panose="020B0604020202020204" pitchFamily="34" charset="0"/>
              </a:rPr>
              <a:t>56 for </a:t>
            </a:r>
            <a:r>
              <a:rPr lang="en-US" sz="1700" dirty="0">
                <a:latin typeface="Liberation Sans" panose="020B0604020202020204" pitchFamily="34" charset="0"/>
              </a:rPr>
              <a:t>federal unemployment coverage, $149 for </a:t>
            </a:r>
            <a:r>
              <a:rPr lang="en-US" sz="1700" dirty="0" smtClean="0">
                <a:latin typeface="Liberation Sans" panose="020B0604020202020204" pitchFamily="34" charset="0"/>
              </a:rPr>
              <a:t>disability insurance</a:t>
            </a:r>
            <a:r>
              <a:rPr lang="en-US" sz="1700" dirty="0">
                <a:latin typeface="Liberation Sans" panose="020B0604020202020204" pitchFamily="34" charset="0"/>
              </a:rPr>
              <a:t>, $300 for workers’ comp, and $505 for </a:t>
            </a:r>
            <a:r>
              <a:rPr lang="en-US" sz="1700" dirty="0" smtClean="0">
                <a:latin typeface="Liberation Sans" panose="020B0604020202020204" pitchFamily="34" charset="0"/>
              </a:rPr>
              <a:t>state unemployment </a:t>
            </a:r>
            <a:r>
              <a:rPr lang="en-US" sz="1700" dirty="0">
                <a:latin typeface="Liberation Sans" panose="020B0604020202020204" pitchFamily="34" charset="0"/>
              </a:rPr>
              <a:t>insurance. Finally, the government </a:t>
            </a:r>
            <a:r>
              <a:rPr lang="en-US" sz="1700" dirty="0" smtClean="0">
                <a:latin typeface="Liberation Sans" panose="020B0604020202020204" pitchFamily="34" charset="0"/>
              </a:rPr>
              <a:t>requires Bogan </a:t>
            </a:r>
            <a:r>
              <a:rPr lang="en-US" sz="1700" dirty="0">
                <a:latin typeface="Liberation Sans" panose="020B0604020202020204" pitchFamily="34" charset="0"/>
              </a:rPr>
              <a:t>to pay $856 for Sally’s Medicare and $3,658 for </a:t>
            </a:r>
            <a:r>
              <a:rPr lang="en-US" sz="1700" dirty="0" smtClean="0">
                <a:latin typeface="Liberation Sans" panose="020B0604020202020204" pitchFamily="34" charset="0"/>
              </a:rPr>
              <a:t>her Social </a:t>
            </a:r>
            <a:r>
              <a:rPr lang="en-US" sz="1700" dirty="0">
                <a:latin typeface="Liberation Sans" panose="020B0604020202020204" pitchFamily="34" charset="0"/>
              </a:rPr>
              <a:t>Security</a:t>
            </a:r>
            <a:r>
              <a:rPr lang="en-US" sz="1700" dirty="0" smtClean="0">
                <a:latin typeface="Liberation Sans" panose="020B0604020202020204" pitchFamily="34" charset="0"/>
              </a:rPr>
              <a:t>. When </a:t>
            </a:r>
            <a:r>
              <a:rPr lang="en-US" sz="1700" dirty="0">
                <a:latin typeface="Liberation Sans" panose="020B0604020202020204" pitchFamily="34" charset="0"/>
              </a:rPr>
              <a:t>you add it all up, it costs $74,000 to put $</a:t>
            </a:r>
            <a:r>
              <a:rPr lang="en-US" sz="1700" dirty="0" smtClean="0">
                <a:latin typeface="Liberation Sans" panose="020B0604020202020204" pitchFamily="34" charset="0"/>
              </a:rPr>
              <a:t>44,000 in </a:t>
            </a:r>
            <a:r>
              <a:rPr lang="en-US" sz="1700" dirty="0">
                <a:latin typeface="Liberation Sans" panose="020B0604020202020204" pitchFamily="34" charset="0"/>
              </a:rPr>
              <a:t>Sally’s pocket and to give her $12,000 in </a:t>
            </a:r>
            <a:r>
              <a:rPr lang="en-US" sz="1700" dirty="0" smtClean="0">
                <a:latin typeface="Liberation Sans" panose="020B0604020202020204" pitchFamily="34" charset="0"/>
              </a:rPr>
              <a:t>benefits. </a:t>
            </a:r>
          </a:p>
          <a:p>
            <a:pPr marL="395288" algn="just">
              <a:lnSpc>
                <a:spcPct val="110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Michael P. Fleischer, “Why I’m Not Hiring,” Wall </a:t>
            </a:r>
            <a:r>
              <a:rPr lang="en-US" sz="1600" dirty="0" smtClean="0">
                <a:latin typeface="Liberation Sans" panose="020B0604020202020204" pitchFamily="34" charset="0"/>
              </a:rPr>
              <a:t>Street Journal </a:t>
            </a:r>
            <a:r>
              <a:rPr lang="en-US" sz="1600" dirty="0">
                <a:latin typeface="Liberation Sans" panose="020B0604020202020204" pitchFamily="34" charset="0"/>
              </a:rPr>
              <a:t>(August 9, 2010), p. A17.</a:t>
            </a:r>
          </a:p>
        </p:txBody>
      </p:sp>
      <p:sp>
        <p:nvSpPr>
          <p:cNvPr id="3" name="Rectangle 2"/>
          <p:cNvSpPr/>
          <p:nvPr/>
        </p:nvSpPr>
        <p:spPr bwMode="auto">
          <a:xfrm>
            <a:off x="365760" y="228600"/>
            <a:ext cx="7406640" cy="729020"/>
          </a:xfrm>
          <a:prstGeom prst="rect">
            <a:avLst/>
          </a:prstGeom>
          <a:solidFill>
            <a:srgbClr val="0070C0"/>
          </a:solidFill>
          <a:ln w="12700" cap="sq" cmpd="sng" algn="ctr">
            <a:noFill/>
            <a:prstDash val="solid"/>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53975" marR="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3"/>
                </a:solidFill>
                <a:effectLst>
                  <a:outerShdw blurRad="38100" dist="38100" dir="2700000" algn="tl">
                    <a:srgbClr val="000000">
                      <a:alpha val="43137"/>
                    </a:srgbClr>
                  </a:outerShdw>
                </a:effectLst>
                <a:latin typeface="Liberation Sans" panose="020B0604020202020204" pitchFamily="34" charset="0"/>
              </a:rPr>
              <a:t>Accounting Across the Organization</a:t>
            </a:r>
          </a:p>
        </p:txBody>
      </p:sp>
      <p:sp>
        <p:nvSpPr>
          <p:cNvPr id="4" name="Rectangle 3"/>
          <p:cNvSpPr/>
          <p:nvPr/>
        </p:nvSpPr>
        <p:spPr bwMode="auto">
          <a:xfrm>
            <a:off x="7772400" y="304800"/>
            <a:ext cx="914400" cy="576620"/>
          </a:xfrm>
          <a:prstGeom prst="rect">
            <a:avLst/>
          </a:prstGeom>
          <a:solidFill>
            <a:schemeClr val="bg1">
              <a:lumMod val="75000"/>
            </a:scheme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08376777"/>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1309688"/>
            <a:ext cx="8001000"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Pct val="80000"/>
              <a:buFontTx/>
              <a:buNone/>
            </a:pPr>
            <a:r>
              <a:rPr lang="en-US" altLang="en-US" sz="2200" b="0" dirty="0">
                <a:solidFill>
                  <a:srgbClr val="000000"/>
                </a:solidFill>
                <a:latin typeface="Liberation Sans" panose="020B0604020202020204" pitchFamily="34" charset="0"/>
              </a:rPr>
              <a:t>Companies must </a:t>
            </a:r>
            <a:r>
              <a:rPr lang="en-US" altLang="en-US" sz="2200" b="0" dirty="0">
                <a:solidFill>
                  <a:schemeClr val="tx1"/>
                </a:solidFill>
                <a:latin typeface="Liberation Sans" panose="020B0604020202020204" pitchFamily="34" charset="0"/>
              </a:rPr>
              <a:t>report </a:t>
            </a:r>
            <a:r>
              <a:rPr lang="en-US" altLang="en-US" sz="2200" dirty="0">
                <a:solidFill>
                  <a:schemeClr val="tx1"/>
                </a:solidFill>
                <a:latin typeface="Liberation Sans" panose="020B0604020202020204" pitchFamily="34" charset="0"/>
              </a:rPr>
              <a:t>FICA taxes</a:t>
            </a:r>
            <a:r>
              <a:rPr lang="en-US" altLang="en-US" sz="2200" b="0" dirty="0">
                <a:solidFill>
                  <a:schemeClr val="tx1"/>
                </a:solidFill>
                <a:latin typeface="Liberation Sans" panose="020B0604020202020204" pitchFamily="34" charset="0"/>
              </a:rPr>
              <a:t> and </a:t>
            </a:r>
            <a:r>
              <a:rPr lang="en-US" altLang="en-US" sz="2200" dirty="0">
                <a:solidFill>
                  <a:schemeClr val="tx1"/>
                </a:solidFill>
                <a:latin typeface="Liberation Sans" panose="020B0604020202020204" pitchFamily="34" charset="0"/>
              </a:rPr>
              <a:t>federal income taxes withheld</a:t>
            </a:r>
            <a:r>
              <a:rPr lang="en-US" altLang="en-US" sz="2200" b="0" dirty="0">
                <a:solidFill>
                  <a:schemeClr val="tx1"/>
                </a:solidFill>
                <a:latin typeface="Liberation Sans" panose="020B0604020202020204" pitchFamily="34" charset="0"/>
              </a:rPr>
              <a:t> no later than one month following the close of each quarter.</a:t>
            </a:r>
          </a:p>
          <a:p>
            <a:pPr>
              <a:lnSpc>
                <a:spcPct val="120000"/>
              </a:lnSpc>
              <a:spcBef>
                <a:spcPct val="70000"/>
              </a:spcBef>
              <a:buClrTx/>
              <a:buSzPct val="80000"/>
              <a:buFontTx/>
              <a:buNone/>
            </a:pPr>
            <a:r>
              <a:rPr lang="en-US" altLang="en-US" sz="2200" b="0" dirty="0">
                <a:solidFill>
                  <a:schemeClr val="tx1"/>
                </a:solidFill>
                <a:latin typeface="Liberation Sans" panose="020B0604020202020204" pitchFamily="34" charset="0"/>
              </a:rPr>
              <a:t>Companies generally file and remit </a:t>
            </a:r>
            <a:r>
              <a:rPr lang="en-US" altLang="en-US" sz="2200" dirty="0">
                <a:solidFill>
                  <a:schemeClr val="tx1"/>
                </a:solidFill>
                <a:latin typeface="Liberation Sans" panose="020B0604020202020204" pitchFamily="34" charset="0"/>
              </a:rPr>
              <a:t>federal unemployment taxes</a:t>
            </a:r>
            <a:r>
              <a:rPr lang="en-US" altLang="en-US" sz="2200" b="0" dirty="0">
                <a:solidFill>
                  <a:schemeClr val="tx1"/>
                </a:solidFill>
                <a:latin typeface="Liberation Sans" panose="020B0604020202020204" pitchFamily="34" charset="0"/>
              </a:rPr>
              <a:t> annually on or before January 31 of the subsequent year.  Companies usually file and pay </a:t>
            </a:r>
            <a:r>
              <a:rPr lang="en-US" altLang="en-US" sz="2200" dirty="0">
                <a:solidFill>
                  <a:schemeClr val="tx1"/>
                </a:solidFill>
                <a:latin typeface="Liberation Sans" panose="020B0604020202020204" pitchFamily="34" charset="0"/>
              </a:rPr>
              <a:t>state unemployment taxes</a:t>
            </a:r>
            <a:r>
              <a:rPr lang="en-US" altLang="en-US" sz="2200" b="0" dirty="0">
                <a:solidFill>
                  <a:schemeClr val="tx1"/>
                </a:solidFill>
                <a:latin typeface="Liberation Sans" panose="020B0604020202020204" pitchFamily="34" charset="0"/>
              </a:rPr>
              <a:t> by the end of the month following each</a:t>
            </a:r>
            <a:r>
              <a:rPr lang="en-US" altLang="en-US" sz="2200" b="0" dirty="0">
                <a:solidFill>
                  <a:srgbClr val="000000"/>
                </a:solidFill>
                <a:latin typeface="Liberation Sans" panose="020B0604020202020204" pitchFamily="34" charset="0"/>
              </a:rPr>
              <a:t> quarter.</a:t>
            </a:r>
          </a:p>
          <a:p>
            <a:pPr>
              <a:lnSpc>
                <a:spcPct val="120000"/>
              </a:lnSpc>
              <a:spcBef>
                <a:spcPct val="70000"/>
              </a:spcBef>
              <a:buClrTx/>
              <a:buSzPct val="80000"/>
              <a:buFontTx/>
              <a:buNone/>
            </a:pPr>
            <a:r>
              <a:rPr lang="en-US" altLang="en-US" sz="2200" b="0" dirty="0">
                <a:solidFill>
                  <a:srgbClr val="000000"/>
                </a:solidFill>
                <a:latin typeface="Liberation Sans" panose="020B0604020202020204" pitchFamily="34" charset="0"/>
              </a:rPr>
              <a:t>Employers must provide each employee with a </a:t>
            </a:r>
            <a:r>
              <a:rPr lang="en-US" altLang="en-US" sz="2200" dirty="0">
                <a:solidFill>
                  <a:schemeClr val="tx2">
                    <a:lumMod val="75000"/>
                  </a:schemeClr>
                </a:solidFill>
                <a:latin typeface="Liberation Sans" panose="020B0604020202020204" pitchFamily="34" charset="0"/>
              </a:rPr>
              <a:t>Wage and Tax Statement (Form W-2) </a:t>
            </a:r>
            <a:r>
              <a:rPr lang="en-US" altLang="en-US" sz="2200" b="0" dirty="0">
                <a:solidFill>
                  <a:srgbClr val="000000"/>
                </a:solidFill>
                <a:latin typeface="Liberation Sans" panose="020B0604020202020204" pitchFamily="34" charset="0"/>
              </a:rPr>
              <a:t>by January 31.</a:t>
            </a:r>
          </a:p>
        </p:txBody>
      </p:sp>
      <p:sp>
        <p:nvSpPr>
          <p:cNvPr id="22531"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Filing and Remitting Payroll Taxes</a:t>
            </a:r>
          </a:p>
        </p:txBody>
      </p:sp>
      <p:sp>
        <p:nvSpPr>
          <p:cNvPr id="6"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44941929"/>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5943600" y="533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b="0" dirty="0">
                <a:solidFill>
                  <a:schemeClr val="bg1"/>
                </a:solidFill>
                <a:latin typeface="Liberation Sans" panose="020B0604020202020204" pitchFamily="34" charset="0"/>
              </a:rPr>
              <a:t>APPENDIX</a:t>
            </a:r>
          </a:p>
        </p:txBody>
      </p:sp>
      <p:pic>
        <p:nvPicPr>
          <p:cNvPr id="23555"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95325" y="1235075"/>
            <a:ext cx="76866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5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Filing and Remitting Payroll Taxes</a:t>
            </a:r>
          </a:p>
        </p:txBody>
      </p:sp>
      <p:sp>
        <p:nvSpPr>
          <p:cNvPr id="23558" name="Rectangle 7"/>
          <p:cNvSpPr>
            <a:spLocks noChangeArrowheads="1"/>
          </p:cNvSpPr>
          <p:nvPr/>
        </p:nvSpPr>
        <p:spPr bwMode="auto">
          <a:xfrm>
            <a:off x="7467600" y="636896"/>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11-17</a:t>
            </a:r>
            <a:endParaRPr lang="en-US" altLang="en-US" sz="1200" dirty="0">
              <a:solidFill>
                <a:schemeClr val="tx1"/>
              </a:solidFill>
              <a:latin typeface="Liberation Sans"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5440" y="5548952"/>
            <a:ext cx="838200" cy="31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450686944"/>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457200" y="3311525"/>
            <a:ext cx="8334375" cy="290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altLang="en-US" sz="1600" b="1" dirty="0">
                <a:latin typeface="Liberation Sans" panose="020B0604020202020204" pitchFamily="34" charset="0"/>
              </a:rPr>
              <a:t>THE MISSING CONTROLS</a:t>
            </a:r>
          </a:p>
          <a:p>
            <a:r>
              <a:rPr lang="en-US" altLang="en-US" sz="1600" b="1" i="1" dirty="0">
                <a:latin typeface="Liberation Sans" panose="020B0604020202020204" pitchFamily="34" charset="0"/>
              </a:rPr>
              <a:t>Human resource controls. </a:t>
            </a:r>
            <a:r>
              <a:rPr lang="en-US" altLang="en-US" sz="1600" dirty="0">
                <a:latin typeface="Liberation Sans" panose="020B0604020202020204" pitchFamily="34" charset="0"/>
              </a:rPr>
              <a:t>Thorough background checks should be performed.</a:t>
            </a:r>
          </a:p>
          <a:p>
            <a:r>
              <a:rPr lang="en-US" altLang="en-US" sz="1600" dirty="0">
                <a:latin typeface="Liberation Sans" panose="020B0604020202020204" pitchFamily="34" charset="0"/>
              </a:rPr>
              <a:t>No employees should begin work until they have been approved by the Board of</a:t>
            </a:r>
          </a:p>
          <a:p>
            <a:r>
              <a:rPr lang="en-US" altLang="en-US" sz="1600" dirty="0">
                <a:latin typeface="Liberation Sans" panose="020B0604020202020204" pitchFamily="34" charset="0"/>
              </a:rPr>
              <a:t>Education and entered into the payroll system. No employees should be entered</a:t>
            </a:r>
          </a:p>
          <a:p>
            <a:r>
              <a:rPr lang="en-US" altLang="en-US" sz="1600" dirty="0">
                <a:latin typeface="Liberation Sans" panose="020B0604020202020204" pitchFamily="34" charset="0"/>
              </a:rPr>
              <a:t>into the payroll system until they have been approved by a supervisor. All paychecks</a:t>
            </a:r>
          </a:p>
          <a:p>
            <a:r>
              <a:rPr lang="en-US" altLang="en-US" sz="1600" dirty="0">
                <a:latin typeface="Liberation Sans" panose="020B0604020202020204" pitchFamily="34" charset="0"/>
              </a:rPr>
              <a:t>should be distributed directly to employees at the official school locations by designated</a:t>
            </a:r>
          </a:p>
          <a:p>
            <a:r>
              <a:rPr lang="en-US" altLang="en-US" sz="1600" dirty="0">
                <a:latin typeface="Liberation Sans" panose="020B0604020202020204" pitchFamily="34" charset="0"/>
              </a:rPr>
              <a:t>employees.</a:t>
            </a:r>
          </a:p>
          <a:p>
            <a:pPr>
              <a:spcBef>
                <a:spcPts val="600"/>
              </a:spcBef>
            </a:pPr>
            <a:r>
              <a:rPr lang="en-US" altLang="en-US" sz="1600" b="1" i="1" dirty="0">
                <a:latin typeface="Liberation Sans" panose="020B0604020202020204" pitchFamily="34" charset="0"/>
              </a:rPr>
              <a:t>Independent internal verification.</a:t>
            </a:r>
            <a:r>
              <a:rPr lang="en-US" altLang="en-US" sz="1600" dirty="0">
                <a:latin typeface="Liberation Sans" panose="020B0604020202020204" pitchFamily="34" charset="0"/>
              </a:rPr>
              <a:t> Budgets should be reviewed monthly to identify</a:t>
            </a:r>
          </a:p>
          <a:p>
            <a:r>
              <a:rPr lang="en-US" altLang="en-US" sz="1600" dirty="0">
                <a:latin typeface="Liberation Sans" panose="020B0604020202020204" pitchFamily="34" charset="0"/>
              </a:rPr>
              <a:t>situations where actual costs significantly exceed budgeted amounts.</a:t>
            </a:r>
          </a:p>
          <a:p>
            <a:endParaRPr lang="en-US" altLang="en-US" sz="1600" dirty="0">
              <a:latin typeface="Liberation Sans" panose="020B0604020202020204" pitchFamily="34" charset="0"/>
            </a:endParaRPr>
          </a:p>
          <a:p>
            <a:r>
              <a:rPr lang="en-US" altLang="en-US" sz="1500" dirty="0">
                <a:latin typeface="Liberation Sans" panose="020B0604020202020204" pitchFamily="34" charset="0"/>
              </a:rPr>
              <a:t>Source: Adapted from Wells, Fraud Casebook (2007), pp. 164–171.</a:t>
            </a:r>
          </a:p>
        </p:txBody>
      </p:sp>
      <p:sp>
        <p:nvSpPr>
          <p:cNvPr id="843780" name="Rectangle 4"/>
          <p:cNvSpPr>
            <a:spLocks noChangeArrowheads="1"/>
          </p:cNvSpPr>
          <p:nvPr/>
        </p:nvSpPr>
        <p:spPr bwMode="auto">
          <a:xfrm>
            <a:off x="381000" y="3657600"/>
            <a:ext cx="8410575" cy="2555875"/>
          </a:xfrm>
          <a:prstGeom prst="rect">
            <a:avLst/>
          </a:prstGeom>
          <a:solidFill>
            <a:schemeClr val="bg1"/>
          </a:solidFill>
          <a:ln>
            <a:noFill/>
          </a:ln>
          <a:effectLst/>
          <a:extLst>
            <a:ext uri="{91240B29-F687-4F45-9708-019B960494DF}">
              <a14:hiddenLine xmlns:a14="http://schemas.microsoft.com/office/drawing/2010/main" w="1905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843784" name="Rectangle 8"/>
          <p:cNvSpPr>
            <a:spLocks noChangeArrowheads="1"/>
          </p:cNvSpPr>
          <p:nvPr/>
        </p:nvSpPr>
        <p:spPr bwMode="auto">
          <a:xfrm>
            <a:off x="381000" y="2819400"/>
            <a:ext cx="8410575" cy="411163"/>
          </a:xfrm>
          <a:prstGeom prst="rect">
            <a:avLst/>
          </a:prstGeom>
          <a:solidFill>
            <a:schemeClr val="tx1">
              <a:lumMod val="65000"/>
              <a:lumOff val="35000"/>
            </a:schemeClr>
          </a:solidFill>
          <a:ln w="12700" cap="sq">
            <a:solidFill>
              <a:schemeClr val="tx1"/>
            </a:solidFill>
            <a:miter lim="800000"/>
            <a:headEnd type="none" w="sm" len="sm"/>
            <a:tailEnd type="none" w="sm" len="sm"/>
          </a:ln>
          <a:effectLst/>
        </p:spPr>
        <p:txBody>
          <a:bodyPr wrap="none" anchor="ctr"/>
          <a:lstStyle/>
          <a:p>
            <a:pPr marL="114300">
              <a:defRPr/>
            </a:pPr>
            <a:r>
              <a:rPr lang="en-US" sz="1800" b="1" dirty="0">
                <a:solidFill>
                  <a:schemeClr val="bg1"/>
                </a:solidFill>
                <a:latin typeface="Liberation Sans" panose="020B0604020202020204" pitchFamily="34" charset="0"/>
              </a:rPr>
              <a:t>Total take: $150,000</a:t>
            </a:r>
          </a:p>
        </p:txBody>
      </p:sp>
      <p:sp>
        <p:nvSpPr>
          <p:cNvPr id="38916" name="Rectangle 6"/>
          <p:cNvSpPr>
            <a:spLocks noChangeArrowheads="1"/>
          </p:cNvSpPr>
          <p:nvPr/>
        </p:nvSpPr>
        <p:spPr bwMode="auto">
          <a:xfrm>
            <a:off x="381000" y="304800"/>
            <a:ext cx="8410575" cy="411163"/>
          </a:xfrm>
          <a:prstGeom prst="rect">
            <a:avLst/>
          </a:prstGeom>
          <a:solidFill>
            <a:srgbClr val="AD0000"/>
          </a:solidFill>
          <a:ln w="12700" cap="sq">
            <a:solidFill>
              <a:schemeClr val="tx1"/>
            </a:solidFill>
            <a:miter lim="800000"/>
            <a:headEnd type="none" w="sm" len="sm"/>
            <a:tailEnd type="none" w="sm" len="sm"/>
          </a:ln>
        </p:spPr>
        <p:txBody>
          <a:bodyPr wrap="none" anchor="ctr"/>
          <a:lstStyle/>
          <a:p>
            <a:pPr algn="ctr">
              <a:defRPr/>
            </a:pPr>
            <a:r>
              <a:rPr lang="en-US" sz="1800" b="1" dirty="0">
                <a:solidFill>
                  <a:schemeClr val="bg1"/>
                </a:solidFill>
                <a:latin typeface="Liberation Sans" panose="020B0604020202020204" pitchFamily="34" charset="0"/>
              </a:rPr>
              <a:t>ANATOMY OF A FRAUD</a:t>
            </a:r>
          </a:p>
        </p:txBody>
      </p:sp>
      <p:sp>
        <p:nvSpPr>
          <p:cNvPr id="38917" name="Rectangle 7"/>
          <p:cNvSpPr>
            <a:spLocks noChangeArrowheads="1"/>
          </p:cNvSpPr>
          <p:nvPr/>
        </p:nvSpPr>
        <p:spPr bwMode="auto">
          <a:xfrm>
            <a:off x="457200" y="838200"/>
            <a:ext cx="8229600" cy="18161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1600" dirty="0">
                <a:latin typeface="Liberation Sans" panose="020B0604020202020204" pitchFamily="34" charset="0"/>
              </a:rPr>
              <a:t>Art was a custodial supervisor for a large school district. The district was supposed to employ between 35 and 40 regular custodians, as well as 3 or 4 substitute custodians to fill in when regular custodians were absent. Instead, in addition to the regular custodians, Art “hired” 77 substitutes. In fact, almost none of these people worked for the district. Instead, Art submitted time cards for these people, collected their checks at the district office, and personally distributed the checks to the “employees.” If a substitute’s check was for $1,200, that person would cash the check, keep $200, and pay Art $1,000.</a:t>
            </a:r>
          </a:p>
        </p:txBody>
      </p:sp>
      <p:sp>
        <p:nvSpPr>
          <p:cNvPr id="38918" name="TextBox 1"/>
          <p:cNvSpPr txBox="1">
            <a:spLocks noChangeArrowheads="1"/>
          </p:cNvSpPr>
          <p:nvPr/>
        </p:nvSpPr>
        <p:spPr bwMode="auto">
          <a:xfrm>
            <a:off x="990600" y="6397625"/>
            <a:ext cx="708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b="1">
                <a:solidFill>
                  <a:schemeClr val="tx1"/>
                </a:solidFill>
                <a:latin typeface="Arial" charset="0"/>
              </a:defRPr>
            </a:lvl1pPr>
            <a:lvl2pPr marL="742950" indent="-285750">
              <a:defRPr sz="2900" b="1">
                <a:solidFill>
                  <a:schemeClr val="tx1"/>
                </a:solidFill>
                <a:latin typeface="Arial" charset="0"/>
              </a:defRPr>
            </a:lvl2pPr>
            <a:lvl3pPr marL="1143000" indent="-228600">
              <a:defRPr sz="2900" b="1">
                <a:solidFill>
                  <a:schemeClr val="tx1"/>
                </a:solidFill>
                <a:latin typeface="Arial" charset="0"/>
              </a:defRPr>
            </a:lvl3pPr>
            <a:lvl4pPr marL="1600200" indent="-228600">
              <a:defRPr sz="2900" b="1">
                <a:solidFill>
                  <a:schemeClr val="tx1"/>
                </a:solidFill>
                <a:latin typeface="Arial" charset="0"/>
              </a:defRPr>
            </a:lvl4pPr>
            <a:lvl5pPr marL="2057400" indent="-228600">
              <a:defRPr sz="2900" b="1">
                <a:solidFill>
                  <a:schemeClr val="tx1"/>
                </a:solidFill>
                <a:latin typeface="Arial" charset="0"/>
              </a:defRPr>
            </a:lvl5pPr>
            <a:lvl6pPr marL="2514600" indent="-228600" algn="ctr" eaLnBrk="0" fontAlgn="base" hangingPunct="0">
              <a:spcBef>
                <a:spcPct val="0"/>
              </a:spcBef>
              <a:spcAft>
                <a:spcPct val="0"/>
              </a:spcAft>
              <a:defRPr sz="2900" b="1">
                <a:solidFill>
                  <a:schemeClr val="tx1"/>
                </a:solidFill>
                <a:latin typeface="Arial" charset="0"/>
              </a:defRPr>
            </a:lvl6pPr>
            <a:lvl7pPr marL="2971800" indent="-228600" algn="ctr" eaLnBrk="0" fontAlgn="base" hangingPunct="0">
              <a:spcBef>
                <a:spcPct val="0"/>
              </a:spcBef>
              <a:spcAft>
                <a:spcPct val="0"/>
              </a:spcAft>
              <a:defRPr sz="2900" b="1">
                <a:solidFill>
                  <a:schemeClr val="tx1"/>
                </a:solidFill>
                <a:latin typeface="Arial" charset="0"/>
              </a:defRPr>
            </a:lvl7pPr>
            <a:lvl8pPr marL="3429000" indent="-228600" algn="ctr" eaLnBrk="0" fontAlgn="base" hangingPunct="0">
              <a:spcBef>
                <a:spcPct val="0"/>
              </a:spcBef>
              <a:spcAft>
                <a:spcPct val="0"/>
              </a:spcAft>
              <a:defRPr sz="2900" b="1">
                <a:solidFill>
                  <a:schemeClr val="tx1"/>
                </a:solidFill>
                <a:latin typeface="Arial" charset="0"/>
              </a:defRPr>
            </a:lvl8pPr>
            <a:lvl9pPr marL="3886200" indent="-228600" algn="ctr" eaLnBrk="0" fontAlgn="base" hangingPunct="0">
              <a:spcBef>
                <a:spcPct val="0"/>
              </a:spcBef>
              <a:spcAft>
                <a:spcPct val="0"/>
              </a:spcAft>
              <a:defRPr sz="2900" b="1">
                <a:solidFill>
                  <a:schemeClr val="tx1"/>
                </a:solidFill>
                <a:latin typeface="Arial" charset="0"/>
              </a:defRPr>
            </a:lvl9pPr>
          </a:lstStyle>
          <a:p>
            <a:pPr>
              <a:defRPr/>
            </a:pPr>
            <a:r>
              <a:rPr lang="en-US" sz="1400" b="0" dirty="0" smtClean="0">
                <a:latin typeface="Liberation Sans" panose="020B0604020202020204" pitchFamily="34" charset="0"/>
              </a:rPr>
              <a:t>Advance slide in slide show to reveal missing controls.</a:t>
            </a: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38075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843780"/>
                                        </p:tgtEl>
                                      </p:cBhvr>
                                    </p:animEffect>
                                    <p:set>
                                      <p:cBhvr>
                                        <p:cTn id="7" dur="1" fill="hold">
                                          <p:stCondLst>
                                            <p:cond delay="499"/>
                                          </p:stCondLst>
                                        </p:cTn>
                                        <p:tgtEl>
                                          <p:spTgt spid="843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1295400"/>
            <a:ext cx="8001000" cy="24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Times New Roman" pitchFamily="18" charset="0"/>
              </a:defRPr>
            </a:lvl1pPr>
            <a:lvl2pPr marL="69215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algn="ctr" eaLnBrk="0" fontAlgn="base" hangingPunct="0">
              <a:spcBef>
                <a:spcPct val="0"/>
              </a:spcBef>
              <a:spcAft>
                <a:spcPct val="0"/>
              </a:spcAft>
              <a:defRPr sz="2400">
                <a:solidFill>
                  <a:schemeClr val="tx1"/>
                </a:solidFill>
                <a:latin typeface="Times New Roman" pitchFamily="18" charset="0"/>
              </a:defRPr>
            </a:lvl6pPr>
            <a:lvl7pPr marL="3200400" indent="-457200" algn="ctr" eaLnBrk="0" fontAlgn="base" hangingPunct="0">
              <a:spcBef>
                <a:spcPct val="0"/>
              </a:spcBef>
              <a:spcAft>
                <a:spcPct val="0"/>
              </a:spcAft>
              <a:defRPr sz="2400">
                <a:solidFill>
                  <a:schemeClr val="tx1"/>
                </a:solidFill>
                <a:latin typeface="Times New Roman" pitchFamily="18" charset="0"/>
              </a:defRPr>
            </a:lvl7pPr>
            <a:lvl8pPr marL="3657600" indent="-457200" algn="ctr" eaLnBrk="0" fontAlgn="base" hangingPunct="0">
              <a:spcBef>
                <a:spcPct val="0"/>
              </a:spcBef>
              <a:spcAft>
                <a:spcPct val="0"/>
              </a:spcAft>
              <a:defRPr sz="2400">
                <a:solidFill>
                  <a:schemeClr val="tx1"/>
                </a:solidFill>
                <a:latin typeface="Times New Roman" pitchFamily="18" charset="0"/>
              </a:defRPr>
            </a:lvl8pPr>
            <a:lvl9pPr marL="4114800" indent="-457200" algn="ctr" eaLnBrk="0" fontAlgn="base" hangingPunct="0">
              <a:spcBef>
                <a:spcPct val="0"/>
              </a:spcBef>
              <a:spcAft>
                <a:spcPct val="0"/>
              </a:spcAft>
              <a:defRPr sz="2400">
                <a:solidFill>
                  <a:schemeClr val="tx1"/>
                </a:solidFill>
                <a:latin typeface="Times New Roman" pitchFamily="18" charset="0"/>
              </a:defRPr>
            </a:lvl9pPr>
          </a:lstStyle>
          <a:p>
            <a:pPr algn="l">
              <a:lnSpc>
                <a:spcPct val="110000"/>
              </a:lnSpc>
              <a:spcBef>
                <a:spcPct val="70000"/>
              </a:spcBef>
              <a:buSzPct val="80000"/>
            </a:pPr>
            <a:r>
              <a:rPr lang="en-US" altLang="en-US" sz="2300" dirty="0">
                <a:solidFill>
                  <a:srgbClr val="000000"/>
                </a:solidFill>
                <a:latin typeface="Liberation Sans" panose="020B0604020202020204" pitchFamily="34" charset="0"/>
              </a:rPr>
              <a:t>As applied to payrolls, the objectives of internal control are </a:t>
            </a:r>
          </a:p>
          <a:p>
            <a:pPr lvl="1" algn="l">
              <a:lnSpc>
                <a:spcPct val="110000"/>
              </a:lnSpc>
              <a:spcBef>
                <a:spcPct val="70000"/>
              </a:spcBef>
              <a:buFontTx/>
              <a:buAutoNum type="arabicPeriod"/>
            </a:pPr>
            <a:r>
              <a:rPr lang="en-US" altLang="en-US" sz="2200" dirty="0">
                <a:solidFill>
                  <a:srgbClr val="000000"/>
                </a:solidFill>
                <a:latin typeface="Liberation Sans" panose="020B0604020202020204" pitchFamily="34" charset="0"/>
              </a:rPr>
              <a:t>to safeguard company assets against unauthorized payments of payrolls, and </a:t>
            </a:r>
          </a:p>
          <a:p>
            <a:pPr lvl="1" algn="l">
              <a:lnSpc>
                <a:spcPct val="110000"/>
              </a:lnSpc>
              <a:spcBef>
                <a:spcPct val="70000"/>
              </a:spcBef>
              <a:buFontTx/>
              <a:buAutoNum type="arabicPeriod"/>
            </a:pPr>
            <a:r>
              <a:rPr lang="en-US" altLang="en-US" sz="2200" dirty="0">
                <a:solidFill>
                  <a:srgbClr val="000000"/>
                </a:solidFill>
                <a:latin typeface="Liberation Sans" panose="020B0604020202020204" pitchFamily="34" charset="0"/>
              </a:rPr>
              <a:t>to ensure the accuracy and reliability of the accounting records pertaining to payrolls.</a:t>
            </a:r>
          </a:p>
        </p:txBody>
      </p:sp>
      <p:sp>
        <p:nvSpPr>
          <p:cNvPr id="9"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Arial" charset="0"/>
              </a:rPr>
              <a:t>Internal Control for Payroll</a:t>
            </a:r>
            <a:endParaRPr lang="en-US" altLang="en-US" sz="3200" b="1" dirty="0">
              <a:solidFill>
                <a:schemeClr val="tx2">
                  <a:lumMod val="75000"/>
                </a:schemeClr>
              </a:solidFill>
              <a:latin typeface="Arial" charset="0"/>
            </a:endParaRPr>
          </a:p>
        </p:txBody>
      </p:sp>
      <p:sp>
        <p:nvSpPr>
          <p:cNvPr id="1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6420721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379415"/>
            <a:ext cx="8534400" cy="433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 Box 2"/>
          <p:cNvSpPr txBox="1">
            <a:spLocks noChangeArrowheads="1"/>
          </p:cNvSpPr>
          <p:nvPr/>
        </p:nvSpPr>
        <p:spPr bwMode="auto">
          <a:xfrm>
            <a:off x="5943600" y="533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b="0" dirty="0">
                <a:solidFill>
                  <a:schemeClr val="bg1"/>
                </a:solidFill>
                <a:latin typeface="Liberation Sans" panose="020B0604020202020204" pitchFamily="34" charset="0"/>
              </a:rPr>
              <a:t>APPENDIX</a:t>
            </a:r>
          </a:p>
        </p:txBody>
      </p:sp>
      <p:sp>
        <p:nvSpPr>
          <p:cNvPr id="26628"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 name="Rectangle 1"/>
          <p:cNvSpPr/>
          <p:nvPr/>
        </p:nvSpPr>
        <p:spPr>
          <a:xfrm>
            <a:off x="244520" y="5746845"/>
            <a:ext cx="2052637" cy="461963"/>
          </a:xfrm>
          <a:prstGeom prst="rect">
            <a:avLst/>
          </a:prstGeom>
        </p:spPr>
        <p:txBody>
          <a:bodyPr>
            <a:spAutoFit/>
          </a:bodyPr>
          <a:lstStyle/>
          <a:p>
            <a:pPr algn="l">
              <a:defRPr/>
            </a:pPr>
            <a:r>
              <a:rPr lang="en-US" sz="1200" b="1" dirty="0" smtClean="0">
                <a:latin typeface="Liberation Sans" panose="020B0604020202020204" pitchFamily="34" charset="0"/>
              </a:rPr>
              <a:t>Illustration 11-18</a:t>
            </a:r>
            <a:endParaRPr lang="en-US" sz="1200" b="1" dirty="0">
              <a:latin typeface="Liberation Sans" panose="020B0604020202020204" pitchFamily="34" charset="0"/>
            </a:endParaRPr>
          </a:p>
          <a:p>
            <a:pPr algn="l">
              <a:defRPr/>
            </a:pPr>
            <a:r>
              <a:rPr lang="en-US" sz="1200" dirty="0">
                <a:latin typeface="Liberation Sans" panose="020B0604020202020204" pitchFamily="34" charset="0"/>
              </a:rPr>
              <a:t>Internal control for payroll</a:t>
            </a: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Internal Control for Payroll</a:t>
            </a:r>
            <a:endParaRPr lang="en-US" altLang="en-US" sz="3200" b="1" dirty="0">
              <a:solidFill>
                <a:schemeClr val="tx2">
                  <a:lumMod val="75000"/>
                </a:schemeClr>
              </a:solidFill>
              <a:latin typeface="Liberation Sans" panose="020B0604020202020204" pitchFamily="34" charset="0"/>
            </a:endParaRPr>
          </a:p>
        </p:txBody>
      </p:sp>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54792955"/>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3"/>
          <p:cNvSpPr>
            <a:spLocks noChangeArrowheads="1"/>
          </p:cNvSpPr>
          <p:nvPr/>
        </p:nvSpPr>
        <p:spPr bwMode="auto">
          <a:xfrm>
            <a:off x="533400" y="1371600"/>
            <a:ext cx="8229600" cy="1978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lvl1pPr>
              <a:spcBef>
                <a:spcPct val="0"/>
              </a:spcBef>
              <a:defRPr sz="2400">
                <a:solidFill>
                  <a:schemeClr val="tx1"/>
                </a:solidFill>
                <a:latin typeface="Times New Roman" pitchFamily="18" charset="0"/>
              </a:defRPr>
            </a:lvl1pPr>
            <a:lvl2pPr marL="685800" indent="-457200">
              <a:spcBef>
                <a:spcPct val="0"/>
              </a:spcBef>
              <a:defRPr sz="2400">
                <a:solidFill>
                  <a:schemeClr val="tx1"/>
                </a:solidFill>
                <a:latin typeface="Times New Roman" pitchFamily="18" charset="0"/>
              </a:defRPr>
            </a:lvl2pPr>
            <a:lvl3pPr marL="1809750" indent="-533400">
              <a:spcBef>
                <a:spcPct val="0"/>
              </a:spcBef>
              <a:defRPr sz="2400">
                <a:solidFill>
                  <a:schemeClr val="tx1"/>
                </a:solidFill>
                <a:latin typeface="Times New Roman" pitchFamily="18" charset="0"/>
              </a:defRPr>
            </a:lvl3pPr>
            <a:lvl4pPr marL="2457450" indent="-533400">
              <a:spcBef>
                <a:spcPct val="0"/>
              </a:spcBef>
              <a:defRPr sz="2400">
                <a:solidFill>
                  <a:schemeClr val="tx1"/>
                </a:solidFill>
                <a:latin typeface="Times New Roman" pitchFamily="18" charset="0"/>
              </a:defRPr>
            </a:lvl4pPr>
            <a:lvl5pPr marL="3105150" indent="-533400">
              <a:spcBef>
                <a:spcPct val="0"/>
              </a:spcBef>
              <a:defRPr sz="2400">
                <a:solidFill>
                  <a:schemeClr val="tx1"/>
                </a:solidFill>
                <a:latin typeface="Times New Roman" pitchFamily="18" charset="0"/>
              </a:defRPr>
            </a:lvl5pPr>
            <a:lvl6pPr marL="3562350" indent="-533400" eaLnBrk="0" fontAlgn="base" hangingPunct="0">
              <a:spcBef>
                <a:spcPct val="0"/>
              </a:spcBef>
              <a:spcAft>
                <a:spcPct val="0"/>
              </a:spcAft>
              <a:defRPr sz="2400">
                <a:solidFill>
                  <a:schemeClr val="tx1"/>
                </a:solidFill>
                <a:latin typeface="Times New Roman" pitchFamily="18" charset="0"/>
              </a:defRPr>
            </a:lvl6pPr>
            <a:lvl7pPr marL="4019550" indent="-533400" eaLnBrk="0" fontAlgn="base" hangingPunct="0">
              <a:spcBef>
                <a:spcPct val="0"/>
              </a:spcBef>
              <a:spcAft>
                <a:spcPct val="0"/>
              </a:spcAft>
              <a:defRPr sz="2400">
                <a:solidFill>
                  <a:schemeClr val="tx1"/>
                </a:solidFill>
                <a:latin typeface="Times New Roman" pitchFamily="18" charset="0"/>
              </a:defRPr>
            </a:lvl7pPr>
            <a:lvl8pPr marL="4476750" indent="-533400" eaLnBrk="0" fontAlgn="base" hangingPunct="0">
              <a:spcBef>
                <a:spcPct val="0"/>
              </a:spcBef>
              <a:spcAft>
                <a:spcPct val="0"/>
              </a:spcAft>
              <a:defRPr sz="2400">
                <a:solidFill>
                  <a:schemeClr val="tx1"/>
                </a:solidFill>
                <a:latin typeface="Times New Roman" pitchFamily="18" charset="0"/>
              </a:defRPr>
            </a:lvl8pPr>
            <a:lvl9pPr marL="4933950" indent="-533400"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ct val="60000"/>
              </a:spcBef>
              <a:buSzPct val="100000"/>
            </a:pPr>
            <a:r>
              <a:rPr lang="en-US" sz="2000" dirty="0" smtClean="0">
                <a:solidFill>
                  <a:srgbClr val="000000"/>
                </a:solidFill>
                <a:latin typeface="Liberation Sans" panose="020B0604020202020204" pitchFamily="34" charset="0"/>
              </a:rPr>
              <a:t>In </a:t>
            </a:r>
            <a:r>
              <a:rPr lang="en-US" sz="2000" dirty="0">
                <a:solidFill>
                  <a:srgbClr val="000000"/>
                </a:solidFill>
                <a:latin typeface="Liberation Sans" panose="020B0604020202020204" pitchFamily="34" charset="0"/>
              </a:rPr>
              <a:t>January, the payroll supervisor determines that gross earnings for Halo Company </a:t>
            </a:r>
            <a:r>
              <a:rPr lang="en-US" sz="2000" dirty="0" smtClean="0">
                <a:solidFill>
                  <a:srgbClr val="000000"/>
                </a:solidFill>
                <a:latin typeface="Liberation Sans" panose="020B0604020202020204" pitchFamily="34" charset="0"/>
              </a:rPr>
              <a:t>are $</a:t>
            </a:r>
            <a:r>
              <a:rPr lang="en-US" sz="2000" dirty="0">
                <a:solidFill>
                  <a:srgbClr val="000000"/>
                </a:solidFill>
                <a:latin typeface="Liberation Sans" panose="020B0604020202020204" pitchFamily="34" charset="0"/>
              </a:rPr>
              <a:t>70,000. All earnings are subject to 7.65% FICA taxes, 5.4% state unemployment taxes</a:t>
            </a:r>
            <a:r>
              <a:rPr lang="en-US" sz="2000" dirty="0" smtClean="0">
                <a:solidFill>
                  <a:srgbClr val="000000"/>
                </a:solidFill>
                <a:latin typeface="Liberation Sans" panose="020B0604020202020204" pitchFamily="34" charset="0"/>
              </a:rPr>
              <a:t>, and </a:t>
            </a:r>
            <a:r>
              <a:rPr lang="en-US" sz="2000" dirty="0">
                <a:solidFill>
                  <a:srgbClr val="000000"/>
                </a:solidFill>
                <a:latin typeface="Liberation Sans" panose="020B0604020202020204" pitchFamily="34" charset="0"/>
              </a:rPr>
              <a:t>0.8% federal unemployment taxes. Halo asks you to record the employer’s </a:t>
            </a:r>
            <a:r>
              <a:rPr lang="en-US" sz="2000" dirty="0" smtClean="0">
                <a:solidFill>
                  <a:srgbClr val="000000"/>
                </a:solidFill>
                <a:latin typeface="Liberation Sans" panose="020B0604020202020204" pitchFamily="34" charset="0"/>
              </a:rPr>
              <a:t>payroll taxes</a:t>
            </a:r>
            <a:r>
              <a:rPr lang="en-US" sz="2000" dirty="0">
                <a:solidFill>
                  <a:srgbClr val="000000"/>
                </a:solidFill>
                <a:latin typeface="Liberation Sans" panose="020B0604020202020204" pitchFamily="34" charset="0"/>
              </a:rPr>
              <a:t>.</a:t>
            </a:r>
          </a:p>
        </p:txBody>
      </p:sp>
      <p:sp>
        <p:nvSpPr>
          <p:cNvPr id="8" name="TextBox 7"/>
          <p:cNvSpPr txBox="1"/>
          <p:nvPr/>
        </p:nvSpPr>
        <p:spPr>
          <a:xfrm>
            <a:off x="304800" y="398360"/>
            <a:ext cx="2971800" cy="691039"/>
          </a:xfrm>
          <a:prstGeom prst="rect">
            <a:avLst/>
          </a:prstGeom>
          <a:solidFill>
            <a:schemeClr val="bg1">
              <a:lumMod val="85000"/>
            </a:schemeClr>
          </a:solidFill>
          <a:ln>
            <a:noFill/>
          </a:ln>
        </p:spPr>
        <p:txBody>
          <a:bodyPr wrap="square" tIns="18288" rtlCol="0" anchor="ctr" anchorCtr="0">
            <a:noAutofit/>
          </a:bodyPr>
          <a:lstStyle>
            <a:defPPr>
              <a:defRPr lang="en-US"/>
            </a:defPPr>
            <a:lvl1pPr>
              <a:defRPr sz="4200" i="0">
                <a:solidFill>
                  <a:srgbClr val="FF6600"/>
                </a:solidFill>
                <a:latin typeface="Liberation Sans" panose="020B0604020202020204" pitchFamily="34" charset="0"/>
              </a:defRPr>
            </a:lvl1pPr>
          </a:lstStyle>
          <a:p>
            <a:pPr algn="l"/>
            <a:r>
              <a:rPr lang="en-US" b="1" dirty="0">
                <a:solidFill>
                  <a:srgbClr val="FF0000"/>
                </a:solidFill>
                <a:effectLst/>
              </a:rPr>
              <a:t>DO IT!</a:t>
            </a:r>
          </a:p>
        </p:txBody>
      </p:sp>
      <p:sp>
        <p:nvSpPr>
          <p:cNvPr id="9" name="TextBox 8"/>
          <p:cNvSpPr txBox="1"/>
          <p:nvPr/>
        </p:nvSpPr>
        <p:spPr>
          <a:xfrm>
            <a:off x="3276600" y="429772"/>
            <a:ext cx="5486400" cy="628216"/>
          </a:xfrm>
          <a:prstGeom prst="rect">
            <a:avLst/>
          </a:prstGeom>
          <a:solidFill>
            <a:srgbClr val="0027A4"/>
          </a:solidFill>
        </p:spPr>
        <p:txBody>
          <a:bodyPr wrap="square" lIns="86493" tIns="18288" rIns="86493" bIns="43247" rtlCol="0" anchor="ctr" anchorCtr="0">
            <a:noAutofit/>
          </a:bodyPr>
          <a:lstStyle/>
          <a:p>
            <a:pPr marL="109538" algn="l"/>
            <a:r>
              <a:rPr lang="en-US" sz="3200" b="1" dirty="0" smtClean="0">
                <a:solidFill>
                  <a:schemeClr val="bg1"/>
                </a:solidFill>
                <a:effectLst/>
                <a:latin typeface="Liberation Sans" panose="020B0604020202020204" pitchFamily="34" charset="0"/>
              </a:rPr>
              <a:t>Em</a:t>
            </a:r>
            <a:r>
              <a:rPr lang="en-US" sz="3200" b="1" dirty="0" smtClean="0">
                <a:solidFill>
                  <a:schemeClr val="bg1"/>
                </a:solidFill>
                <a:latin typeface="Liberation Sans" panose="020B0604020202020204" pitchFamily="34" charset="0"/>
              </a:rPr>
              <a:t>ployer’s </a:t>
            </a:r>
            <a:r>
              <a:rPr lang="en-US" sz="3200" b="1" dirty="0" smtClean="0">
                <a:solidFill>
                  <a:schemeClr val="bg1"/>
                </a:solidFill>
                <a:effectLst/>
                <a:latin typeface="Liberation Sans" panose="020B0604020202020204" pitchFamily="34" charset="0"/>
              </a:rPr>
              <a:t>Payroll Taxes</a:t>
            </a:r>
            <a:endParaRPr lang="en-US" sz="3200" b="1" i="0" dirty="0">
              <a:solidFill>
                <a:schemeClr val="bg1"/>
              </a:solidFill>
              <a:effectLst/>
              <a:latin typeface="Liberation Sans" panose="020B0604020202020204" pitchFamily="34" charset="0"/>
            </a:endParaRPr>
          </a:p>
        </p:txBody>
      </p:sp>
      <p:sp>
        <p:nvSpPr>
          <p:cNvPr id="10" name="Oval 9"/>
          <p:cNvSpPr/>
          <p:nvPr/>
        </p:nvSpPr>
        <p:spPr bwMode="auto">
          <a:xfrm>
            <a:off x="2286000" y="398360"/>
            <a:ext cx="685800" cy="691039"/>
          </a:xfrm>
          <a:prstGeom prst="ellipse">
            <a:avLst/>
          </a:prstGeom>
          <a:solidFill>
            <a:schemeClr val="accent3"/>
          </a:solidFill>
          <a:ln w="12700" cap="sq" cmpd="sng" algn="ctr">
            <a:solidFill>
              <a:schemeClr val="tx1"/>
            </a:solidFill>
            <a:prstDash val="sysDot"/>
            <a:round/>
            <a:headEnd type="none" w="sm" len="sm"/>
            <a:tailEnd type="none" w="sm" len="sm"/>
          </a:ln>
          <a:effectLst/>
        </p:spPr>
        <p:txBody>
          <a:bodyPr vert="horz" wrap="square" lIns="0" tIns="18288" rIns="0" bIns="45720" numCol="1" rtlCol="0" anchor="ctr" anchorCtr="0" compatLnSpc="1">
            <a:prstTxWarp prst="textNoShape">
              <a:avLst/>
            </a:prstTxWarp>
          </a:bodyPr>
          <a:lstStyle/>
          <a:p>
            <a:pPr algn="ctr"/>
            <a:r>
              <a:rPr lang="en-US" sz="3200" b="1" dirty="0" smtClean="0">
                <a:solidFill>
                  <a:srgbClr val="FF0000"/>
                </a:solidFill>
                <a:latin typeface="Liberation Sans" panose="020B0604020202020204" pitchFamily="34" charset="0"/>
              </a:rPr>
              <a:t>3b</a:t>
            </a:r>
            <a:endParaRPr lang="en-US" sz="3200" b="1" dirty="0">
              <a:solidFill>
                <a:srgbClr val="FF0000"/>
              </a:solidFill>
              <a:latin typeface="Liberation Sans" panose="020B0604020202020204" pitchFamily="34" charset="0"/>
            </a:endParaRPr>
          </a:p>
        </p:txBody>
      </p:sp>
      <p:sp>
        <p:nvSpPr>
          <p:cNvPr id="2" name="Rectangle 1"/>
          <p:cNvSpPr/>
          <p:nvPr/>
        </p:nvSpPr>
        <p:spPr>
          <a:xfrm>
            <a:off x="533400" y="3449135"/>
            <a:ext cx="8305800" cy="213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tIns="46038" bIns="46038">
            <a:spAutoFit/>
          </a:bodyPr>
          <a:lstStyle/>
          <a:p>
            <a:pPr marL="463550" indent="-463550">
              <a:lnSpc>
                <a:spcPct val="125000"/>
              </a:lnSpc>
              <a:spcBef>
                <a:spcPct val="60000"/>
              </a:spcBef>
              <a:buSzPct val="100000"/>
              <a:tabLst>
                <a:tab pos="860425" algn="l"/>
                <a:tab pos="1201738" algn="l"/>
                <a:tab pos="6864350" algn="r"/>
                <a:tab pos="7997825" algn="r"/>
              </a:tabLst>
            </a:pPr>
            <a:r>
              <a:rPr lang="en-US" sz="2000" dirty="0" smtClean="0">
                <a:solidFill>
                  <a:srgbClr val="000000"/>
                </a:solidFill>
                <a:latin typeface="Liberation Sans" panose="020B0604020202020204" pitchFamily="34" charset="0"/>
              </a:rPr>
              <a:t>The </a:t>
            </a:r>
            <a:r>
              <a:rPr lang="en-US" sz="2000" dirty="0">
                <a:solidFill>
                  <a:srgbClr val="000000"/>
                </a:solidFill>
                <a:latin typeface="Liberation Sans" panose="020B0604020202020204" pitchFamily="34" charset="0"/>
              </a:rPr>
              <a:t>entry to record the employer’s payroll taxes </a:t>
            </a:r>
            <a:r>
              <a:rPr lang="en-US" sz="2000" dirty="0" smtClean="0">
                <a:solidFill>
                  <a:srgbClr val="000000"/>
                </a:solidFill>
                <a:latin typeface="Liberation Sans" panose="020B0604020202020204" pitchFamily="34" charset="0"/>
              </a:rPr>
              <a:t>is:</a:t>
            </a:r>
          </a:p>
          <a:p>
            <a:pPr lvl="1">
              <a:lnSpc>
                <a:spcPct val="110000"/>
              </a:lnSpc>
              <a:spcBef>
                <a:spcPts val="600"/>
              </a:spcBef>
              <a:buSzPct val="100000"/>
              <a:tabLst>
                <a:tab pos="860425" algn="l"/>
                <a:tab pos="1201738" algn="l"/>
                <a:tab pos="6864350" algn="r"/>
                <a:tab pos="7997825" algn="r"/>
              </a:tabLst>
            </a:pPr>
            <a:r>
              <a:rPr lang="en-US" sz="2000" dirty="0" smtClean="0">
                <a:solidFill>
                  <a:srgbClr val="000000"/>
                </a:solidFill>
                <a:latin typeface="Liberation Sans" panose="020B0604020202020204" pitchFamily="34" charset="0"/>
              </a:rPr>
              <a:t>Payroll </a:t>
            </a:r>
            <a:r>
              <a:rPr lang="en-US" sz="2000" dirty="0">
                <a:solidFill>
                  <a:srgbClr val="000000"/>
                </a:solidFill>
                <a:latin typeface="Liberation Sans" panose="020B0604020202020204" pitchFamily="34" charset="0"/>
              </a:rPr>
              <a:t>Tax Expense </a:t>
            </a:r>
            <a:r>
              <a:rPr lang="en-US" sz="2000" dirty="0" smtClean="0">
                <a:solidFill>
                  <a:srgbClr val="000000"/>
                </a:solidFill>
                <a:latin typeface="Liberation Sans" panose="020B0604020202020204" pitchFamily="34" charset="0"/>
              </a:rPr>
              <a:t>	9,695</a:t>
            </a:r>
          </a:p>
          <a:p>
            <a:pPr lvl="1">
              <a:lnSpc>
                <a:spcPct val="110000"/>
              </a:lnSpc>
              <a:spcBef>
                <a:spcPts val="600"/>
              </a:spcBef>
              <a:buSzPct val="100000"/>
              <a:tabLst>
                <a:tab pos="860425" algn="l"/>
                <a:tab pos="1201738" algn="l"/>
                <a:tab pos="6864350" algn="r"/>
                <a:tab pos="7997825" algn="r"/>
              </a:tabLst>
            </a:pPr>
            <a:r>
              <a:rPr lang="en-US" sz="2000" dirty="0" smtClean="0">
                <a:solidFill>
                  <a:srgbClr val="000000"/>
                </a:solidFill>
                <a:latin typeface="Liberation Sans" panose="020B0604020202020204" pitchFamily="34" charset="0"/>
              </a:rPr>
              <a:t>	FICA </a:t>
            </a:r>
            <a:r>
              <a:rPr lang="en-US" sz="2000" dirty="0">
                <a:solidFill>
                  <a:srgbClr val="000000"/>
                </a:solidFill>
                <a:latin typeface="Liberation Sans" panose="020B0604020202020204" pitchFamily="34" charset="0"/>
              </a:rPr>
              <a:t>Taxes Payable </a:t>
            </a:r>
            <a:r>
              <a:rPr lang="en-US" sz="2000" dirty="0" smtClean="0">
                <a:solidFill>
                  <a:srgbClr val="000000"/>
                </a:solidFill>
                <a:latin typeface="Liberation Sans" panose="020B0604020202020204" pitchFamily="34" charset="0"/>
              </a:rPr>
              <a:t>(7.65</a:t>
            </a:r>
            <a:r>
              <a:rPr lang="en-US" sz="2000" dirty="0">
                <a:solidFill>
                  <a:srgbClr val="000000"/>
                </a:solidFill>
                <a:latin typeface="Liberation Sans" panose="020B0604020202020204" pitchFamily="34" charset="0"/>
              </a:rPr>
              <a:t>%) </a:t>
            </a:r>
            <a:r>
              <a:rPr lang="en-US" sz="2000" dirty="0" smtClean="0">
                <a:solidFill>
                  <a:srgbClr val="000000"/>
                </a:solidFill>
                <a:latin typeface="Liberation Sans" panose="020B0604020202020204" pitchFamily="34" charset="0"/>
              </a:rPr>
              <a:t>		5,355</a:t>
            </a:r>
          </a:p>
          <a:p>
            <a:pPr lvl="1">
              <a:lnSpc>
                <a:spcPct val="110000"/>
              </a:lnSpc>
              <a:spcBef>
                <a:spcPts val="600"/>
              </a:spcBef>
              <a:buSzPct val="100000"/>
              <a:tabLst>
                <a:tab pos="860425" algn="l"/>
                <a:tab pos="1201738" algn="l"/>
                <a:tab pos="6864350" algn="r"/>
                <a:tab pos="7997825" algn="r"/>
              </a:tabLst>
            </a:pPr>
            <a:r>
              <a:rPr lang="en-US" sz="2000" dirty="0" smtClean="0">
                <a:solidFill>
                  <a:srgbClr val="000000"/>
                </a:solidFill>
                <a:latin typeface="Liberation Sans" panose="020B0604020202020204" pitchFamily="34" charset="0"/>
              </a:rPr>
              <a:t>	Federal </a:t>
            </a:r>
            <a:r>
              <a:rPr lang="en-US" sz="2000" dirty="0">
                <a:solidFill>
                  <a:srgbClr val="000000"/>
                </a:solidFill>
                <a:latin typeface="Liberation Sans" panose="020B0604020202020204" pitchFamily="34" charset="0"/>
              </a:rPr>
              <a:t>Unemployment Taxes Payable </a:t>
            </a:r>
            <a:r>
              <a:rPr lang="en-US" sz="2000" dirty="0" smtClean="0">
                <a:solidFill>
                  <a:srgbClr val="000000"/>
                </a:solidFill>
                <a:latin typeface="Liberation Sans" panose="020B0604020202020204" pitchFamily="34" charset="0"/>
              </a:rPr>
              <a:t>(0.8</a:t>
            </a:r>
            <a:r>
              <a:rPr lang="en-US" sz="2000" dirty="0">
                <a:solidFill>
                  <a:srgbClr val="000000"/>
                </a:solidFill>
                <a:latin typeface="Liberation Sans" panose="020B0604020202020204" pitchFamily="34" charset="0"/>
              </a:rPr>
              <a:t>%) </a:t>
            </a:r>
            <a:r>
              <a:rPr lang="en-US" sz="2000" dirty="0" smtClean="0">
                <a:solidFill>
                  <a:srgbClr val="000000"/>
                </a:solidFill>
                <a:latin typeface="Liberation Sans" panose="020B0604020202020204" pitchFamily="34" charset="0"/>
              </a:rPr>
              <a:t>		560</a:t>
            </a:r>
          </a:p>
          <a:p>
            <a:pPr lvl="1">
              <a:lnSpc>
                <a:spcPct val="110000"/>
              </a:lnSpc>
              <a:spcBef>
                <a:spcPts val="600"/>
              </a:spcBef>
              <a:buSzPct val="100000"/>
              <a:tabLst>
                <a:tab pos="860425" algn="l"/>
                <a:tab pos="1201738" algn="l"/>
                <a:tab pos="6864350" algn="r"/>
                <a:tab pos="7997825" algn="r"/>
              </a:tabLst>
            </a:pPr>
            <a:r>
              <a:rPr lang="en-US" sz="2000" dirty="0" smtClean="0">
                <a:solidFill>
                  <a:srgbClr val="000000"/>
                </a:solidFill>
                <a:latin typeface="Liberation Sans" panose="020B0604020202020204" pitchFamily="34" charset="0"/>
              </a:rPr>
              <a:t>	State </a:t>
            </a:r>
            <a:r>
              <a:rPr lang="en-US" sz="2000" dirty="0">
                <a:solidFill>
                  <a:srgbClr val="000000"/>
                </a:solidFill>
                <a:latin typeface="Liberation Sans" panose="020B0604020202020204" pitchFamily="34" charset="0"/>
              </a:rPr>
              <a:t>Unemployment Taxes Payable </a:t>
            </a:r>
            <a:r>
              <a:rPr lang="en-US" sz="2000" dirty="0" smtClean="0">
                <a:solidFill>
                  <a:srgbClr val="000000"/>
                </a:solidFill>
                <a:latin typeface="Liberation Sans" panose="020B0604020202020204" pitchFamily="34" charset="0"/>
              </a:rPr>
              <a:t>(5.4</a:t>
            </a:r>
            <a:r>
              <a:rPr lang="en-US" sz="2000" dirty="0">
                <a:solidFill>
                  <a:srgbClr val="000000"/>
                </a:solidFill>
                <a:latin typeface="Liberation Sans" panose="020B0604020202020204" pitchFamily="34" charset="0"/>
              </a:rPr>
              <a:t>%) </a:t>
            </a:r>
            <a:r>
              <a:rPr lang="en-US" sz="2000" dirty="0" smtClean="0">
                <a:solidFill>
                  <a:srgbClr val="000000"/>
                </a:solidFill>
                <a:latin typeface="Liberation Sans" panose="020B0604020202020204" pitchFamily="34" charset="0"/>
              </a:rPr>
              <a:t>		3,780</a:t>
            </a:r>
            <a:endParaRPr lang="en-US" sz="2000" dirty="0">
              <a:solidFill>
                <a:srgbClr val="000000"/>
              </a:solidFill>
              <a:latin typeface="Liberation Sans" panose="020B0604020202020204" pitchFamily="34" charset="0"/>
            </a:endParaRPr>
          </a:p>
        </p:txBody>
      </p:sp>
      <p:sp>
        <p:nvSpPr>
          <p:cNvPr id="1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418756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609600" y="2133600"/>
            <a:ext cx="78613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tabLst>
                <a:tab pos="2286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228600" algn="l"/>
              </a:tabLst>
              <a:defRPr sz="2400" b="1">
                <a:solidFill>
                  <a:schemeClr val="bg2"/>
                </a:solidFill>
                <a:latin typeface="Arial" charset="0"/>
              </a:defRPr>
            </a:lvl2pPr>
            <a:lvl3pPr marL="682625" indent="-450850">
              <a:spcBef>
                <a:spcPct val="20000"/>
              </a:spcBef>
              <a:buClr>
                <a:schemeClr val="accent2"/>
              </a:buClr>
              <a:buSzPct val="75000"/>
              <a:buFont typeface="Wingdings" pitchFamily="2" charset="2"/>
              <a:buChar char="l"/>
              <a:tabLst>
                <a:tab pos="2286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2286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2286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286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286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286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28600" algn="l"/>
              </a:tabLst>
              <a:defRPr sz="2000" b="1">
                <a:solidFill>
                  <a:schemeClr val="bg2"/>
                </a:solidFill>
                <a:latin typeface="Arial" charset="0"/>
              </a:defRPr>
            </a:lvl9pPr>
          </a:lstStyle>
          <a:p>
            <a:pPr>
              <a:lnSpc>
                <a:spcPct val="125000"/>
              </a:lnSpc>
              <a:spcBef>
                <a:spcPct val="50000"/>
              </a:spcBef>
              <a:buClrTx/>
              <a:buSzPct val="80000"/>
              <a:buFontTx/>
              <a:buNone/>
            </a:pPr>
            <a:r>
              <a:rPr lang="en-US" altLang="en-US" sz="2300" b="0" dirty="0">
                <a:solidFill>
                  <a:schemeClr val="tx1"/>
                </a:solidFill>
                <a:latin typeface="Liberation Sans" panose="020B0604020202020204" pitchFamily="34" charset="0"/>
              </a:rPr>
              <a:t>Paid absences for vacation, illness, and holidays.</a:t>
            </a:r>
            <a:endParaRPr lang="en-US" altLang="en-US" sz="2300" dirty="0">
              <a:solidFill>
                <a:schemeClr val="tx1"/>
              </a:solidFill>
              <a:latin typeface="Liberation Sans" panose="020B0604020202020204" pitchFamily="34" charset="0"/>
            </a:endParaRPr>
          </a:p>
          <a:p>
            <a:pPr>
              <a:lnSpc>
                <a:spcPct val="125000"/>
              </a:lnSpc>
              <a:spcBef>
                <a:spcPct val="50000"/>
              </a:spcBef>
              <a:buClrTx/>
              <a:buSzPct val="80000"/>
              <a:buFontTx/>
              <a:buNone/>
            </a:pPr>
            <a:r>
              <a:rPr lang="en-US" altLang="en-US" sz="2300" dirty="0">
                <a:solidFill>
                  <a:schemeClr val="tx1"/>
                </a:solidFill>
                <a:latin typeface="Liberation Sans" panose="020B0604020202020204" pitchFamily="34" charset="0"/>
              </a:rPr>
              <a:t>Accrue</a:t>
            </a:r>
            <a:r>
              <a:rPr lang="en-US" altLang="en-US" sz="2300" b="0" dirty="0">
                <a:solidFill>
                  <a:schemeClr val="tx1"/>
                </a:solidFill>
                <a:latin typeface="Liberation Sans" panose="020B0604020202020204" pitchFamily="34" charset="0"/>
              </a:rPr>
              <a:t> a liability if:</a:t>
            </a:r>
          </a:p>
          <a:p>
            <a:pPr lvl="2">
              <a:lnSpc>
                <a:spcPct val="125000"/>
              </a:lnSpc>
              <a:spcBef>
                <a:spcPct val="5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Payment of the compensation is</a:t>
            </a:r>
            <a:r>
              <a:rPr lang="en-US" altLang="en-US" sz="2200" dirty="0">
                <a:solidFill>
                  <a:schemeClr val="tx1"/>
                </a:solidFill>
                <a:latin typeface="Liberation Sans" panose="020B0604020202020204" pitchFamily="34" charset="0"/>
              </a:rPr>
              <a:t> probable</a:t>
            </a:r>
            <a:r>
              <a:rPr lang="en-US" altLang="en-US" sz="2200" b="0" dirty="0">
                <a:solidFill>
                  <a:schemeClr val="tx1"/>
                </a:solidFill>
                <a:latin typeface="Liberation Sans" panose="020B0604020202020204" pitchFamily="34" charset="0"/>
              </a:rPr>
              <a:t>.</a:t>
            </a:r>
          </a:p>
          <a:p>
            <a:pPr lvl="2">
              <a:lnSpc>
                <a:spcPct val="125000"/>
              </a:lnSpc>
              <a:spcBef>
                <a:spcPct val="5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The amount can be </a:t>
            </a:r>
            <a:r>
              <a:rPr lang="en-US" altLang="en-US" sz="2200" dirty="0">
                <a:solidFill>
                  <a:schemeClr val="tx1"/>
                </a:solidFill>
                <a:latin typeface="Liberation Sans" panose="020B0604020202020204" pitchFamily="34" charset="0"/>
              </a:rPr>
              <a:t>reasonably estimated</a:t>
            </a:r>
            <a:r>
              <a:rPr lang="en-US" altLang="en-US" sz="2200" b="0" dirty="0">
                <a:solidFill>
                  <a:schemeClr val="tx1"/>
                </a:solidFill>
                <a:latin typeface="Liberation Sans" panose="020B0604020202020204" pitchFamily="34" charset="0"/>
              </a:rPr>
              <a:t>.</a:t>
            </a:r>
          </a:p>
        </p:txBody>
      </p:sp>
      <p:sp>
        <p:nvSpPr>
          <p:cNvPr id="21507" name="Rectangle 8"/>
          <p:cNvSpPr>
            <a:spLocks noChangeArrowheads="1"/>
          </p:cNvSpPr>
          <p:nvPr/>
        </p:nvSpPr>
        <p:spPr bwMode="auto">
          <a:xfrm>
            <a:off x="609600" y="1524000"/>
            <a:ext cx="3657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2">
                    <a:lumMod val="75000"/>
                  </a:schemeClr>
                </a:solidFill>
                <a:latin typeface="Liberation Sans" panose="020B0604020202020204" pitchFamily="34" charset="0"/>
              </a:rPr>
              <a:t>Paid Absences</a:t>
            </a:r>
          </a:p>
        </p:txBody>
      </p:sp>
      <p:sp>
        <p:nvSpPr>
          <p:cNvPr id="21508"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effectLst/>
                <a:latin typeface="Liberation Sans" panose="020B0604020202020204" pitchFamily="34" charset="0"/>
              </a:rPr>
              <a:t>LEARNING</a:t>
            </a:r>
          </a:p>
          <a:p>
            <a:pPr algn="l"/>
            <a:r>
              <a:rPr lang="en-US" altLang="en-US" sz="1700" b="1" dirty="0">
                <a:effectLst/>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34597" rIns="86493" bIns="43247" anchor="ctr"/>
          <a:lstStyle/>
          <a:p>
            <a:pPr marL="49213"/>
            <a:r>
              <a:rPr lang="en-US" sz="1900" b="1" dirty="0" smtClean="0">
                <a:solidFill>
                  <a:schemeClr val="bg1"/>
                </a:solidFill>
                <a:latin typeface="Liberation Sans" panose="020B0604020202020204" pitchFamily="34" charset="0"/>
              </a:rPr>
              <a:t>APPENDIX 11A: Discuss additional </a:t>
            </a:r>
            <a:r>
              <a:rPr lang="en-US" sz="1900" b="1" dirty="0">
                <a:solidFill>
                  <a:schemeClr val="bg1"/>
                </a:solidFill>
                <a:latin typeface="Liberation Sans" panose="020B0604020202020204" pitchFamily="34" charset="0"/>
              </a:rPr>
              <a:t>fringe </a:t>
            </a:r>
            <a:r>
              <a:rPr lang="en-US" sz="1900" b="1" dirty="0" smtClean="0">
                <a:solidFill>
                  <a:schemeClr val="bg1"/>
                </a:solidFill>
                <a:latin typeface="Liberation Sans" panose="020B0604020202020204" pitchFamily="34" charset="0"/>
              </a:rPr>
              <a:t>benefits </a:t>
            </a:r>
            <a:r>
              <a:rPr lang="en-US" sz="1900" b="1" dirty="0">
                <a:solidFill>
                  <a:schemeClr val="bg1"/>
                </a:solidFill>
                <a:latin typeface="Liberation Sans" panose="020B0604020202020204" pitchFamily="34" charset="0"/>
              </a:rPr>
              <a:t>associated with </a:t>
            </a:r>
            <a:r>
              <a:rPr lang="en-US" sz="1900" b="1" dirty="0" smtClean="0">
                <a:solidFill>
                  <a:schemeClr val="bg1"/>
                </a:solidFill>
                <a:latin typeface="Liberation Sans" panose="020B0604020202020204" pitchFamily="34" charset="0"/>
              </a:rPr>
              <a:t>employee compensation</a:t>
            </a:r>
            <a:r>
              <a:rPr lang="en-US" sz="1900" b="1" dirty="0">
                <a:solidFill>
                  <a:schemeClr val="bg1"/>
                </a:solidFill>
                <a:latin typeface="Liberation Sans" panose="020B0604020202020204" pitchFamily="34" charset="0"/>
              </a:rPr>
              <a:t>.</a:t>
            </a:r>
          </a:p>
        </p:txBody>
      </p:sp>
      <p:sp>
        <p:nvSpPr>
          <p:cNvPr id="9" name="Oval 8"/>
          <p:cNvSpPr/>
          <p:nvPr/>
        </p:nvSpPr>
        <p:spPr bwMode="auto">
          <a:xfrm>
            <a:off x="1872343" y="485775"/>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64008" tIns="0" rIns="86493" bIns="43247" numCol="1" spcCol="0" rtlCol="0" fromWordArt="0" anchor="ctr" anchorCtr="0" forceAA="0" compatLnSpc="1">
            <a:prstTxWarp prst="textNoShape">
              <a:avLst/>
            </a:prstTxWarp>
            <a:noAutofit/>
          </a:bodyPr>
          <a:lstStyle/>
          <a:p>
            <a:pPr algn="ctr"/>
            <a:r>
              <a:rPr lang="en-US" b="1" dirty="0" smtClean="0">
                <a:solidFill>
                  <a:schemeClr val="bg1"/>
                </a:solidFill>
                <a:latin typeface="Liberation Sans" panose="020B0604020202020204" pitchFamily="34" charset="0"/>
              </a:rPr>
              <a:t>4</a:t>
            </a:r>
            <a:endParaRPr lang="en-US"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1619123511"/>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5" name="Text Box 5"/>
          <p:cNvSpPr txBox="1">
            <a:spLocks noChangeArrowheads="1"/>
          </p:cNvSpPr>
          <p:nvPr/>
        </p:nvSpPr>
        <p:spPr bwMode="auto">
          <a:xfrm>
            <a:off x="990600" y="3116262"/>
            <a:ext cx="769620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spcBef>
                <a:spcPct val="20000"/>
              </a:spcBef>
              <a:buClr>
                <a:schemeClr val="accent2"/>
              </a:buClr>
              <a:buSzPct val="75000"/>
              <a:buFont typeface="Wingdings" pitchFamily="2" charset="2"/>
              <a:buChar char="l"/>
              <a:tabLst>
                <a:tab pos="5886450" algn="r"/>
                <a:tab pos="7258050" algn="r"/>
                <a:tab pos="7829550" algn="r"/>
              </a:tabLst>
              <a:defRPr sz="2800" b="1">
                <a:solidFill>
                  <a:schemeClr val="bg2"/>
                </a:solidFill>
                <a:latin typeface="Arial" charset="0"/>
              </a:defRPr>
            </a:lvl1pPr>
            <a:lvl2pPr marL="857250" indent="-285750">
              <a:spcBef>
                <a:spcPct val="20000"/>
              </a:spcBef>
              <a:buClr>
                <a:schemeClr val="accent2"/>
              </a:buClr>
              <a:buSzPct val="75000"/>
              <a:buFont typeface="Wingdings" pitchFamily="2" charset="2"/>
              <a:buChar char="l"/>
              <a:tabLst>
                <a:tab pos="5886450" algn="r"/>
                <a:tab pos="7258050" algn="r"/>
                <a:tab pos="7829550" algn="r"/>
              </a:tabLst>
              <a:defRPr sz="2400" b="1">
                <a:solidFill>
                  <a:schemeClr val="bg2"/>
                </a:solidFill>
                <a:latin typeface="Arial" charset="0"/>
              </a:defRPr>
            </a:lvl2pPr>
            <a:lvl3pPr marL="1200150" indent="-228600">
              <a:spcBef>
                <a:spcPct val="20000"/>
              </a:spcBef>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9pPr>
          </a:lstStyle>
          <a:p>
            <a:pPr>
              <a:spcBef>
                <a:spcPct val="25000"/>
              </a:spcBef>
              <a:buClrTx/>
              <a:buSzTx/>
              <a:buFontTx/>
              <a:buNone/>
            </a:pPr>
            <a:r>
              <a:rPr lang="en-US" altLang="en-US" sz="2200" b="0" dirty="0">
                <a:solidFill>
                  <a:schemeClr val="tx1"/>
                </a:solidFill>
                <a:latin typeface="Liberation Sans" panose="020B0604020202020204" pitchFamily="34" charset="0"/>
                <a:cs typeface="Arial" charset="0"/>
              </a:rPr>
              <a:t> Vacation Benefits Expense  	3,300</a:t>
            </a:r>
          </a:p>
          <a:p>
            <a:pPr>
              <a:spcBef>
                <a:spcPct val="25000"/>
              </a:spcBef>
              <a:buClrTx/>
              <a:buSzTx/>
              <a:buFontTx/>
              <a:buNone/>
            </a:pPr>
            <a:r>
              <a:rPr lang="en-US" altLang="en-US" sz="2200" b="0" dirty="0">
                <a:solidFill>
                  <a:schemeClr val="tx1"/>
                </a:solidFill>
                <a:latin typeface="Liberation Sans" panose="020B0604020202020204" pitchFamily="34" charset="0"/>
                <a:cs typeface="Arial" charset="0"/>
              </a:rPr>
              <a:t>	Vacation Benefits</a:t>
            </a:r>
            <a:r>
              <a:rPr lang="en-US" altLang="en-US" sz="2200" b="0" dirty="0">
                <a:solidFill>
                  <a:schemeClr val="tx1"/>
                </a:solidFill>
                <a:latin typeface="Liberation Sans" panose="020B0604020202020204" pitchFamily="34" charset="0"/>
              </a:rPr>
              <a:t> </a:t>
            </a:r>
            <a:r>
              <a:rPr lang="en-US" altLang="en-US" sz="2200" b="0" dirty="0">
                <a:solidFill>
                  <a:schemeClr val="tx1"/>
                </a:solidFill>
                <a:latin typeface="Liberation Sans" panose="020B0604020202020204" pitchFamily="34" charset="0"/>
                <a:cs typeface="Arial" charset="0"/>
              </a:rPr>
              <a:t>Liability		3,300</a:t>
            </a:r>
          </a:p>
        </p:txBody>
      </p:sp>
      <p:sp>
        <p:nvSpPr>
          <p:cNvPr id="22531" name="Text Box 4"/>
          <p:cNvSpPr txBox="1">
            <a:spLocks noChangeArrowheads="1"/>
          </p:cNvSpPr>
          <p:nvPr/>
        </p:nvSpPr>
        <p:spPr bwMode="auto">
          <a:xfrm>
            <a:off x="609600" y="1295400"/>
            <a:ext cx="80772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Tx/>
              <a:buFontTx/>
              <a:buNone/>
            </a:pPr>
            <a:r>
              <a:rPr lang="en-US" altLang="en-US" sz="2200" dirty="0">
                <a:solidFill>
                  <a:schemeClr val="tx1"/>
                </a:solidFill>
                <a:latin typeface="Liberation Sans" panose="020B0604020202020204" pitchFamily="34" charset="0"/>
              </a:rPr>
              <a:t>Illustration:  </a:t>
            </a:r>
            <a:r>
              <a:rPr lang="en-US" altLang="en-US" sz="2200" b="0" dirty="0">
                <a:solidFill>
                  <a:schemeClr val="tx1"/>
                </a:solidFill>
                <a:latin typeface="Liberation Sans" panose="020B0604020202020204" pitchFamily="34" charset="0"/>
              </a:rPr>
              <a:t>Academy Company employees are entitled to one</a:t>
            </a:r>
          </a:p>
          <a:p>
            <a:pPr>
              <a:lnSpc>
                <a:spcPct val="120000"/>
              </a:lnSpc>
              <a:spcBef>
                <a:spcPct val="0"/>
              </a:spcBef>
              <a:buClrTx/>
              <a:buSzTx/>
              <a:buFontTx/>
              <a:buNone/>
            </a:pPr>
            <a:r>
              <a:rPr lang="en-US" altLang="en-US" sz="2200" b="0" dirty="0">
                <a:solidFill>
                  <a:schemeClr val="tx1"/>
                </a:solidFill>
                <a:latin typeface="Liberation Sans" panose="020B0604020202020204" pitchFamily="34" charset="0"/>
              </a:rPr>
              <a:t>day’s vacation for each month worked. If 30 employees earn an average of $110 per day in a given </a:t>
            </a:r>
            <a:r>
              <a:rPr lang="en-US" altLang="en-US" sz="2200" b="0" dirty="0" smtClean="0">
                <a:solidFill>
                  <a:schemeClr val="tx1"/>
                </a:solidFill>
                <a:latin typeface="Liberation Sans" panose="020B0604020202020204" pitchFamily="34" charset="0"/>
              </a:rPr>
              <a:t>month record the adjusting entry to record accrued vacation for the month.</a:t>
            </a:r>
            <a:endParaRPr lang="en-US" altLang="en-US" sz="2200" b="0" dirty="0">
              <a:solidFill>
                <a:schemeClr val="tx1"/>
              </a:solidFill>
              <a:latin typeface="Liberation Sans" panose="020B0604020202020204" pitchFamily="34" charset="0"/>
            </a:endParaRPr>
          </a:p>
        </p:txBody>
      </p:sp>
      <p:sp>
        <p:nvSpPr>
          <p:cNvPr id="2" name="Text Box 5"/>
          <p:cNvSpPr txBox="1">
            <a:spLocks noChangeArrowheads="1"/>
          </p:cNvSpPr>
          <p:nvPr/>
        </p:nvSpPr>
        <p:spPr bwMode="auto">
          <a:xfrm>
            <a:off x="990600" y="4945062"/>
            <a:ext cx="769620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spcBef>
                <a:spcPct val="20000"/>
              </a:spcBef>
              <a:buClr>
                <a:schemeClr val="accent2"/>
              </a:buClr>
              <a:buSzPct val="75000"/>
              <a:buFont typeface="Wingdings" pitchFamily="2" charset="2"/>
              <a:buChar char="l"/>
              <a:tabLst>
                <a:tab pos="5886450" algn="r"/>
                <a:tab pos="7258050" algn="r"/>
                <a:tab pos="7829550" algn="r"/>
              </a:tabLst>
              <a:defRPr sz="2800" b="1">
                <a:solidFill>
                  <a:schemeClr val="bg2"/>
                </a:solidFill>
                <a:latin typeface="Arial" charset="0"/>
              </a:defRPr>
            </a:lvl1pPr>
            <a:lvl2pPr marL="857250" indent="-285750">
              <a:spcBef>
                <a:spcPct val="20000"/>
              </a:spcBef>
              <a:buClr>
                <a:schemeClr val="accent2"/>
              </a:buClr>
              <a:buSzPct val="75000"/>
              <a:buFont typeface="Wingdings" pitchFamily="2" charset="2"/>
              <a:buChar char="l"/>
              <a:tabLst>
                <a:tab pos="5886450" algn="r"/>
                <a:tab pos="7258050" algn="r"/>
                <a:tab pos="7829550" algn="r"/>
              </a:tabLst>
              <a:defRPr sz="2400" b="1">
                <a:solidFill>
                  <a:schemeClr val="bg2"/>
                </a:solidFill>
                <a:latin typeface="Arial" charset="0"/>
              </a:defRPr>
            </a:lvl2pPr>
            <a:lvl3pPr marL="1200150" indent="-228600">
              <a:spcBef>
                <a:spcPct val="20000"/>
              </a:spcBef>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886450" algn="r"/>
                <a:tab pos="7258050" algn="r"/>
                <a:tab pos="7829550" algn="r"/>
              </a:tabLst>
              <a:defRPr sz="2000" b="1">
                <a:solidFill>
                  <a:schemeClr val="bg2"/>
                </a:solidFill>
                <a:latin typeface="Arial" charset="0"/>
              </a:defRPr>
            </a:lvl9pPr>
          </a:lstStyle>
          <a:p>
            <a:pPr>
              <a:spcBef>
                <a:spcPct val="25000"/>
              </a:spcBef>
              <a:buClrTx/>
              <a:buSzTx/>
              <a:buFontTx/>
              <a:buNone/>
            </a:pPr>
            <a:r>
              <a:rPr lang="en-US" altLang="en-US" sz="2200" b="0" dirty="0">
                <a:solidFill>
                  <a:schemeClr val="tx1"/>
                </a:solidFill>
                <a:latin typeface="Liberation Sans" panose="020B0604020202020204" pitchFamily="34" charset="0"/>
                <a:cs typeface="Arial" charset="0"/>
              </a:rPr>
              <a:t> Vacation Benefits Liability	1,100</a:t>
            </a:r>
          </a:p>
          <a:p>
            <a:pPr>
              <a:spcBef>
                <a:spcPct val="25000"/>
              </a:spcBef>
              <a:buClrTx/>
              <a:buSzTx/>
              <a:buFontTx/>
              <a:buNone/>
            </a:pPr>
            <a:r>
              <a:rPr lang="en-US" altLang="en-US" sz="2200" b="0" dirty="0">
                <a:solidFill>
                  <a:schemeClr val="tx1"/>
                </a:solidFill>
                <a:latin typeface="Liberation Sans" panose="020B0604020202020204" pitchFamily="34" charset="0"/>
                <a:cs typeface="Arial" charset="0"/>
              </a:rPr>
              <a:t>	Cash		1,100</a:t>
            </a:r>
          </a:p>
        </p:txBody>
      </p:sp>
      <p:sp>
        <p:nvSpPr>
          <p:cNvPr id="22533" name="Text Box 4"/>
          <p:cNvSpPr txBox="1">
            <a:spLocks noChangeArrowheads="1"/>
          </p:cNvSpPr>
          <p:nvPr/>
        </p:nvSpPr>
        <p:spPr bwMode="auto">
          <a:xfrm>
            <a:off x="609600" y="4256087"/>
            <a:ext cx="8077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2200" b="0" dirty="0">
                <a:solidFill>
                  <a:schemeClr val="tx1"/>
                </a:solidFill>
                <a:latin typeface="Liberation Sans" panose="020B0604020202020204" pitchFamily="34" charset="0"/>
              </a:rPr>
              <a:t>Academy pays vacation benefits for 10 employees. </a:t>
            </a:r>
          </a:p>
        </p:txBody>
      </p:sp>
      <p:sp>
        <p:nvSpPr>
          <p:cNvPr id="22534"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Paid Absences</a:t>
            </a:r>
          </a:p>
        </p:txBody>
      </p:sp>
      <p:sp>
        <p:nvSpPr>
          <p:cNvPr id="22535"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33132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65">
                                            <p:txEl>
                                              <p:pRg st="0" end="0"/>
                                            </p:txEl>
                                          </p:spTgt>
                                        </p:tgtEl>
                                        <p:attrNameLst>
                                          <p:attrName>style.visibility</p:attrName>
                                        </p:attrNameLst>
                                      </p:cBhvr>
                                      <p:to>
                                        <p:strVal val="visible"/>
                                      </p:to>
                                    </p:set>
                                    <p:animEffect transition="in" filter="wipe(left)">
                                      <p:cBhvr>
                                        <p:cTn id="7" dur="500"/>
                                        <p:tgtEl>
                                          <p:spTgt spid="4505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65">
                                            <p:txEl>
                                              <p:pRg st="1" end="1"/>
                                            </p:txEl>
                                          </p:spTgt>
                                        </p:tgtEl>
                                        <p:attrNameLst>
                                          <p:attrName>style.visibility</p:attrName>
                                        </p:attrNameLst>
                                      </p:cBhvr>
                                      <p:to>
                                        <p:strVal val="visible"/>
                                      </p:to>
                                    </p:set>
                                    <p:animEffect transition="in" filter="wipe(left)">
                                      <p:cBhvr>
                                        <p:cTn id="12" dur="500"/>
                                        <p:tgtEl>
                                          <p:spTgt spid="4505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5" grpId="0" build="p" autoUpdateAnimBg="0"/>
      <p:bldP spid="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3200" dirty="0">
                <a:solidFill>
                  <a:schemeClr val="tx2">
                    <a:lumMod val="75000"/>
                  </a:schemeClr>
                </a:solidFill>
                <a:latin typeface="Liberation Sans" panose="020B0604020202020204" pitchFamily="34" charset="0"/>
              </a:rPr>
              <a:t>Postretirement Benefits</a:t>
            </a:r>
          </a:p>
        </p:txBody>
      </p:sp>
      <p:sp>
        <p:nvSpPr>
          <p:cNvPr id="2355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57" name="Text Box 8"/>
          <p:cNvSpPr txBox="1">
            <a:spLocks noChangeArrowheads="1"/>
          </p:cNvSpPr>
          <p:nvPr/>
        </p:nvSpPr>
        <p:spPr bwMode="auto">
          <a:xfrm>
            <a:off x="609600" y="1295400"/>
            <a:ext cx="7848600" cy="212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971550" indent="-457200">
              <a:defRPr sz="2400">
                <a:solidFill>
                  <a:schemeClr val="tx1"/>
                </a:solidFill>
                <a:latin typeface="Times New Roman" pitchFamily="18" charset="0"/>
              </a:defRPr>
            </a:lvl2pPr>
            <a:lvl3pPr marL="1543050" indent="-457200">
              <a:defRPr sz="2400">
                <a:solidFill>
                  <a:schemeClr val="tx1"/>
                </a:solidFill>
                <a:latin typeface="Times New Roman" pitchFamily="18" charset="0"/>
              </a:defRPr>
            </a:lvl3pPr>
            <a:lvl4pPr marL="2114550" indent="-457200">
              <a:defRPr sz="2400">
                <a:solidFill>
                  <a:schemeClr val="tx1"/>
                </a:solidFill>
                <a:latin typeface="Times New Roman" pitchFamily="18" charset="0"/>
              </a:defRPr>
            </a:lvl4pPr>
            <a:lvl5pPr marL="2686050" indent="-457200">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pPr>
            <a:r>
              <a:rPr lang="en-US" altLang="en-US" sz="2300" b="1" dirty="0">
                <a:solidFill>
                  <a:schemeClr val="tx2">
                    <a:lumMod val="75000"/>
                  </a:schemeClr>
                </a:solidFill>
                <a:latin typeface="Liberation Sans" panose="020B0604020202020204" pitchFamily="34" charset="0"/>
              </a:rPr>
              <a:t>Post-retirement benefits</a:t>
            </a:r>
            <a:r>
              <a:rPr lang="en-US" altLang="en-US" sz="2200" dirty="0">
                <a:solidFill>
                  <a:schemeClr val="tx2">
                    <a:lumMod val="75000"/>
                  </a:schemeClr>
                </a:solidFill>
                <a:latin typeface="Liberation Sans" panose="020B0604020202020204" pitchFamily="34" charset="0"/>
              </a:rPr>
              <a:t> </a:t>
            </a:r>
            <a:r>
              <a:rPr lang="en-US" altLang="en-US" sz="2200" dirty="0">
                <a:latin typeface="Liberation Sans" panose="020B0604020202020204" pitchFamily="34" charset="0"/>
              </a:rPr>
              <a:t>are benefits that employers provide to retired employees for </a:t>
            </a:r>
          </a:p>
          <a:p>
            <a:pPr lvl="1">
              <a:lnSpc>
                <a:spcPct val="120000"/>
              </a:lnSpc>
              <a:spcBef>
                <a:spcPct val="50000"/>
              </a:spcBef>
              <a:buFontTx/>
              <a:buAutoNum type="arabicPeriod"/>
            </a:pPr>
            <a:r>
              <a:rPr lang="en-US" altLang="en-US" sz="2200" dirty="0">
                <a:latin typeface="Liberation Sans" panose="020B0604020202020204" pitchFamily="34" charset="0"/>
              </a:rPr>
              <a:t>health care and life insurance</a:t>
            </a:r>
            <a:r>
              <a:rPr lang="en-US" altLang="en-US" dirty="0">
                <a:latin typeface="Liberation Sans" panose="020B0604020202020204" pitchFamily="34" charset="0"/>
              </a:rPr>
              <a:t> </a:t>
            </a:r>
          </a:p>
          <a:p>
            <a:pPr lvl="1">
              <a:lnSpc>
                <a:spcPct val="120000"/>
              </a:lnSpc>
              <a:spcBef>
                <a:spcPct val="50000"/>
              </a:spcBef>
              <a:buFontTx/>
              <a:buAutoNum type="arabicPeriod"/>
            </a:pPr>
            <a:r>
              <a:rPr lang="en-US" altLang="en-US" sz="2200" dirty="0">
                <a:latin typeface="Liberation Sans" panose="020B0604020202020204" pitchFamily="34" charset="0"/>
              </a:rPr>
              <a:t>pensions.</a:t>
            </a:r>
          </a:p>
        </p:txBody>
      </p:sp>
      <p:sp>
        <p:nvSpPr>
          <p:cNvPr id="23558" name="Text Box 9"/>
          <p:cNvSpPr txBox="1">
            <a:spLocks noChangeArrowheads="1"/>
          </p:cNvSpPr>
          <p:nvPr/>
        </p:nvSpPr>
        <p:spPr bwMode="auto">
          <a:xfrm>
            <a:off x="609600" y="3629025"/>
            <a:ext cx="78486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Tx/>
              <a:buSzTx/>
              <a:buFontTx/>
              <a:buNone/>
            </a:pPr>
            <a:r>
              <a:rPr lang="en-US" altLang="en-US" sz="2200" b="0" dirty="0">
                <a:solidFill>
                  <a:schemeClr val="tx1"/>
                </a:solidFill>
                <a:latin typeface="Liberation Sans" panose="020B0604020202020204" pitchFamily="34" charset="0"/>
              </a:rPr>
              <a:t>Companies account for post-retirement benefits on the </a:t>
            </a:r>
            <a:r>
              <a:rPr lang="en-US" altLang="en-US" sz="2200" dirty="0">
                <a:solidFill>
                  <a:schemeClr val="tx1"/>
                </a:solidFill>
                <a:latin typeface="Liberation Sans" panose="020B0604020202020204" pitchFamily="34" charset="0"/>
              </a:rPr>
              <a:t>accrual basis</a:t>
            </a:r>
            <a:r>
              <a:rPr lang="en-US" altLang="en-US" sz="2200" b="0" dirty="0">
                <a:solidFill>
                  <a:schemeClr val="tx1"/>
                </a:solidFill>
                <a:latin typeface="Liberation Sans" panose="020B0604020202020204" pitchFamily="34" charset="0"/>
              </a:rPr>
              <a:t>.</a:t>
            </a:r>
          </a:p>
        </p:txBody>
      </p:sp>
      <p:sp>
        <p:nvSpPr>
          <p:cNvPr id="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3809406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5" name="Text Box 5"/>
          <p:cNvSpPr txBox="1">
            <a:spLocks noChangeArrowheads="1"/>
          </p:cNvSpPr>
          <p:nvPr/>
        </p:nvSpPr>
        <p:spPr bwMode="auto">
          <a:xfrm>
            <a:off x="1447800" y="3735388"/>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Notes Payable	100,000</a:t>
            </a:r>
          </a:p>
        </p:txBody>
      </p:sp>
      <p:sp>
        <p:nvSpPr>
          <p:cNvPr id="424966" name="Text Box 6"/>
          <p:cNvSpPr txBox="1">
            <a:spLocks noChangeArrowheads="1"/>
          </p:cNvSpPr>
          <p:nvPr/>
        </p:nvSpPr>
        <p:spPr bwMode="auto">
          <a:xfrm>
            <a:off x="1447800" y="3276600"/>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26415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6415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Cash	100,000</a:t>
            </a:r>
          </a:p>
        </p:txBody>
      </p:sp>
      <p:sp>
        <p:nvSpPr>
          <p:cNvPr id="424968" name="Text Box 8"/>
          <p:cNvSpPr txBox="1">
            <a:spLocks noChangeArrowheads="1"/>
          </p:cNvSpPr>
          <p:nvPr/>
        </p:nvSpPr>
        <p:spPr bwMode="auto">
          <a:xfrm>
            <a:off x="1447800" y="5411788"/>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Interest Payable	4,000</a:t>
            </a:r>
          </a:p>
        </p:txBody>
      </p:sp>
      <p:sp>
        <p:nvSpPr>
          <p:cNvPr id="424969" name="Text Box 9"/>
          <p:cNvSpPr txBox="1">
            <a:spLocks noChangeArrowheads="1"/>
          </p:cNvSpPr>
          <p:nvPr/>
        </p:nvSpPr>
        <p:spPr bwMode="auto">
          <a:xfrm>
            <a:off x="1447800" y="4953000"/>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26415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6415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Interest Expense	4,000</a:t>
            </a:r>
          </a:p>
        </p:txBody>
      </p:sp>
      <p:sp>
        <p:nvSpPr>
          <p:cNvPr id="424971" name="Text Box 11"/>
          <p:cNvSpPr txBox="1">
            <a:spLocks noChangeArrowheads="1"/>
          </p:cNvSpPr>
          <p:nvPr/>
        </p:nvSpPr>
        <p:spPr bwMode="auto">
          <a:xfrm>
            <a:off x="1066800" y="5957888"/>
            <a:ext cx="510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1800" dirty="0">
                <a:solidFill>
                  <a:schemeClr val="tx1"/>
                </a:solidFill>
                <a:latin typeface="Liberation Sans" panose="020B0604020202020204" pitchFamily="34" charset="0"/>
                <a:cs typeface="Arial" charset="0"/>
              </a:rPr>
              <a:t>$100,000 x 12% x 4/12 = $4,000</a:t>
            </a:r>
          </a:p>
        </p:txBody>
      </p:sp>
      <p:sp>
        <p:nvSpPr>
          <p:cNvPr id="10247" name="Text Box 12"/>
          <p:cNvSpPr txBox="1">
            <a:spLocks noChangeArrowheads="1"/>
          </p:cNvSpPr>
          <p:nvPr/>
        </p:nvSpPr>
        <p:spPr bwMode="auto">
          <a:xfrm>
            <a:off x="609600" y="4419600"/>
            <a:ext cx="807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b="0" dirty="0">
                <a:solidFill>
                  <a:srgbClr val="000000"/>
                </a:solidFill>
                <a:latin typeface="Liberation Sans" panose="020B0604020202020204" pitchFamily="34" charset="0"/>
              </a:rPr>
              <a:t>b)	Prepare the adjusting entry on December 31</a:t>
            </a:r>
            <a:r>
              <a:rPr lang="en-US" altLang="en-US" sz="2200" b="0" baseline="30000" dirty="0">
                <a:solidFill>
                  <a:srgbClr val="000000"/>
                </a:solidFill>
                <a:latin typeface="Liberation Sans" panose="020B0604020202020204" pitchFamily="34" charset="0"/>
              </a:rPr>
              <a:t>st</a:t>
            </a:r>
            <a:r>
              <a:rPr lang="en-US" altLang="en-US" sz="2200" b="0" dirty="0">
                <a:solidFill>
                  <a:srgbClr val="000000"/>
                </a:solidFill>
                <a:latin typeface="Liberation Sans" panose="020B0604020202020204" pitchFamily="34" charset="0"/>
              </a:rPr>
              <a:t>. </a:t>
            </a:r>
          </a:p>
        </p:txBody>
      </p:sp>
      <p:sp>
        <p:nvSpPr>
          <p:cNvPr id="1024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9" name="Text Box 1027"/>
          <p:cNvSpPr txBox="1">
            <a:spLocks noChangeArrowheads="1"/>
          </p:cNvSpPr>
          <p:nvPr/>
        </p:nvSpPr>
        <p:spPr bwMode="auto">
          <a:xfrm>
            <a:off x="609600" y="1295400"/>
            <a:ext cx="8077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4572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72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72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72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72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9pPr>
          </a:lstStyle>
          <a:p>
            <a:pPr>
              <a:lnSpc>
                <a:spcPct val="120000"/>
              </a:lnSpc>
              <a:spcBef>
                <a:spcPct val="50000"/>
              </a:spcBef>
              <a:buClrTx/>
              <a:buSzTx/>
              <a:buFontTx/>
              <a:buNone/>
            </a:pPr>
            <a:r>
              <a:rPr lang="en-US" altLang="en-US" sz="2200" dirty="0">
                <a:solidFill>
                  <a:schemeClr val="tx1"/>
                </a:solidFill>
                <a:latin typeface="Liberation Sans" panose="020B0604020202020204" pitchFamily="34" charset="0"/>
              </a:rPr>
              <a:t>Illustration:  </a:t>
            </a:r>
            <a:r>
              <a:rPr lang="en-US" altLang="en-US" sz="2200" b="0" dirty="0">
                <a:solidFill>
                  <a:schemeClr val="tx1"/>
                </a:solidFill>
                <a:latin typeface="Liberation Sans" panose="020B0604020202020204" pitchFamily="34" charset="0"/>
              </a:rPr>
              <a:t>First National Bank agrees to lend $100,000 on September 1, </a:t>
            </a:r>
            <a:r>
              <a:rPr lang="en-US" altLang="en-US" sz="2200" b="0" dirty="0" smtClean="0">
                <a:solidFill>
                  <a:schemeClr val="tx1"/>
                </a:solidFill>
                <a:latin typeface="Liberation Sans" panose="020B0604020202020204" pitchFamily="34" charset="0"/>
              </a:rPr>
              <a:t>2017, </a:t>
            </a:r>
            <a:r>
              <a:rPr lang="en-US" altLang="en-US" sz="2200" b="0" dirty="0">
                <a:solidFill>
                  <a:schemeClr val="tx1"/>
                </a:solidFill>
                <a:latin typeface="Liberation Sans" panose="020B0604020202020204" pitchFamily="34" charset="0"/>
              </a:rPr>
              <a:t>if Cole Williams Co. signs a $100,000, 12%, four-month note maturing on January 1.</a:t>
            </a:r>
          </a:p>
          <a:p>
            <a:pPr>
              <a:lnSpc>
                <a:spcPct val="120000"/>
              </a:lnSpc>
              <a:spcBef>
                <a:spcPct val="50000"/>
              </a:spcBef>
              <a:buClrTx/>
              <a:buSzTx/>
              <a:buFontTx/>
              <a:buNone/>
            </a:pPr>
            <a:r>
              <a:rPr lang="en-US" altLang="en-US" sz="2200" b="0" dirty="0">
                <a:solidFill>
                  <a:schemeClr val="tx1"/>
                </a:solidFill>
                <a:latin typeface="Liberation Sans" panose="020B0604020202020204" pitchFamily="34" charset="0"/>
              </a:rPr>
              <a:t>a)	Prepare the entry on September 1</a:t>
            </a:r>
            <a:r>
              <a:rPr lang="en-US" altLang="en-US" sz="2200" b="0" baseline="30000" dirty="0">
                <a:solidFill>
                  <a:schemeClr val="tx1"/>
                </a:solidFill>
                <a:latin typeface="Liberation Sans" panose="020B0604020202020204" pitchFamily="34" charset="0"/>
              </a:rPr>
              <a:t>st</a:t>
            </a:r>
            <a:r>
              <a:rPr lang="en-US" altLang="en-US" sz="2200" b="0" dirty="0">
                <a:solidFill>
                  <a:schemeClr val="tx1"/>
                </a:solidFill>
                <a:latin typeface="Liberation Sans" panose="020B0604020202020204" pitchFamily="34" charset="0"/>
              </a:rPr>
              <a:t>.</a:t>
            </a:r>
          </a:p>
        </p:txBody>
      </p:sp>
      <p:sp>
        <p:nvSpPr>
          <p:cNvPr id="10251"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
        <p:nvSpPr>
          <p:cNvPr id="12"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Notes Payable</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wipe(left)">
                                      <p:cBhvr>
                                        <p:cTn id="7" dur="500"/>
                                        <p:tgtEl>
                                          <p:spTgt spid="424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65"/>
                                        </p:tgtEl>
                                        <p:attrNameLst>
                                          <p:attrName>style.visibility</p:attrName>
                                        </p:attrNameLst>
                                      </p:cBhvr>
                                      <p:to>
                                        <p:strVal val="visible"/>
                                      </p:to>
                                    </p:set>
                                    <p:animEffect transition="in" filter="wipe(left)">
                                      <p:cBhvr>
                                        <p:cTn id="12" dur="500"/>
                                        <p:tgtEl>
                                          <p:spTgt spid="424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4969"/>
                                        </p:tgtEl>
                                        <p:attrNameLst>
                                          <p:attrName>style.visibility</p:attrName>
                                        </p:attrNameLst>
                                      </p:cBhvr>
                                      <p:to>
                                        <p:strVal val="visible"/>
                                      </p:to>
                                    </p:set>
                                    <p:animEffect transition="in" filter="wipe(left)">
                                      <p:cBhvr>
                                        <p:cTn id="17" dur="500"/>
                                        <p:tgtEl>
                                          <p:spTgt spid="42496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24971"/>
                                        </p:tgtEl>
                                        <p:attrNameLst>
                                          <p:attrName>style.visibility</p:attrName>
                                        </p:attrNameLst>
                                      </p:cBhvr>
                                      <p:to>
                                        <p:strVal val="visible"/>
                                      </p:to>
                                    </p:set>
                                    <p:animEffect transition="in" filter="wipe(left)">
                                      <p:cBhvr>
                                        <p:cTn id="21" dur="500"/>
                                        <p:tgtEl>
                                          <p:spTgt spid="4249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4968"/>
                                        </p:tgtEl>
                                        <p:attrNameLst>
                                          <p:attrName>style.visibility</p:attrName>
                                        </p:attrNameLst>
                                      </p:cBhvr>
                                      <p:to>
                                        <p:strVal val="visible"/>
                                      </p:to>
                                    </p:set>
                                    <p:animEffect transition="in" filter="wipe(left)">
                                      <p:cBhvr>
                                        <p:cTn id="26" dur="500"/>
                                        <p:tgtEl>
                                          <p:spTgt spid="424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autoUpdateAnimBg="0"/>
      <p:bldP spid="424966" grpId="0" autoUpdateAnimBg="0"/>
      <p:bldP spid="424968" grpId="0" autoUpdateAnimBg="0"/>
      <p:bldP spid="424969" grpId="0" autoUpdateAnimBg="0"/>
      <p:bldP spid="42497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609600" y="1295400"/>
            <a:ext cx="8153400"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smtClean="0">
                <a:solidFill>
                  <a:srgbClr val="006600"/>
                </a:solidFill>
                <a:latin typeface="Liberation Sans" panose="020B0604020202020204" pitchFamily="34" charset="0"/>
              </a:rPr>
              <a:t>POSTRETIREMENT HEALTHCARE AND LIFE INSURANCE BENEFITS</a:t>
            </a:r>
            <a:endParaRPr lang="en-US" altLang="en-US" dirty="0">
              <a:solidFill>
                <a:srgbClr val="006600"/>
              </a:solidFill>
              <a:latin typeface="Liberation Sans" panose="020B0604020202020204" pitchFamily="34" charset="0"/>
            </a:endParaRPr>
          </a:p>
        </p:txBody>
      </p:sp>
      <p:sp>
        <p:nvSpPr>
          <p:cNvPr id="2458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581" name="Text Box 5"/>
          <p:cNvSpPr txBox="1">
            <a:spLocks noChangeArrowheads="1"/>
          </p:cNvSpPr>
          <p:nvPr/>
        </p:nvSpPr>
        <p:spPr bwMode="auto">
          <a:xfrm>
            <a:off x="609600" y="2362200"/>
            <a:ext cx="7848600" cy="337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2625" indent="-395288">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600200" indent="-457200">
              <a:defRPr sz="2400">
                <a:solidFill>
                  <a:schemeClr val="tx1"/>
                </a:solidFill>
                <a:latin typeface="Times New Roman" pitchFamily="18" charset="0"/>
              </a:defRPr>
            </a:lvl3pPr>
            <a:lvl4pPr marL="2171700" indent="-457200">
              <a:defRPr sz="2400">
                <a:solidFill>
                  <a:schemeClr val="tx1"/>
                </a:solidFill>
                <a:latin typeface="Times New Roman" pitchFamily="18" charset="0"/>
              </a:defRPr>
            </a:lvl4pPr>
            <a:lvl5pPr marL="2743200" indent="-457200">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Companies estimate and expense postretirement costs during the working years of the employee.</a:t>
            </a:r>
          </a:p>
          <a:p>
            <a:pPr>
              <a:lnSpc>
                <a:spcPct val="120000"/>
              </a:lnSpc>
              <a:spcBef>
                <a:spcPct val="50000"/>
              </a:spcBef>
              <a:buClr>
                <a:srgbClr val="800000"/>
              </a:buClr>
              <a:buSzPct val="80000"/>
              <a:buFont typeface="Wingdings" pitchFamily="2" charset="2"/>
              <a:buChar char="u"/>
            </a:pPr>
            <a:r>
              <a:rPr lang="en-US" altLang="en-US" sz="2200" dirty="0">
                <a:latin typeface="Liberation Sans" panose="020B0604020202020204" pitchFamily="34" charset="0"/>
              </a:rPr>
              <a:t>Companies rarely sets up funds to meet the cost of the future benefits. </a:t>
            </a:r>
          </a:p>
          <a:p>
            <a:pPr lvl="1">
              <a:lnSpc>
                <a:spcPct val="120000"/>
              </a:lnSpc>
              <a:spcBef>
                <a:spcPct val="50000"/>
              </a:spcBef>
              <a:buClr>
                <a:srgbClr val="800000"/>
              </a:buClr>
              <a:buSzPct val="80000"/>
              <a:buFont typeface="Arial" charset="0"/>
              <a:buChar char="►"/>
            </a:pPr>
            <a:r>
              <a:rPr lang="en-US" altLang="en-US" sz="2100" dirty="0">
                <a:latin typeface="Liberation Sans" panose="020B0604020202020204" pitchFamily="34" charset="0"/>
              </a:rPr>
              <a:t>Pay-as-you-go basis for these costs. </a:t>
            </a:r>
          </a:p>
          <a:p>
            <a:pPr lvl="1">
              <a:lnSpc>
                <a:spcPct val="120000"/>
              </a:lnSpc>
              <a:spcBef>
                <a:spcPct val="50000"/>
              </a:spcBef>
              <a:buClr>
                <a:srgbClr val="800000"/>
              </a:buClr>
              <a:buSzPct val="80000"/>
              <a:buFont typeface="Arial" charset="0"/>
              <a:buChar char="►"/>
            </a:pPr>
            <a:r>
              <a:rPr lang="en-US" altLang="en-US" sz="2100" dirty="0">
                <a:latin typeface="Liberation Sans" panose="020B0604020202020204" pitchFamily="34" charset="0"/>
              </a:rPr>
              <a:t>Major reason is that the company does not receive a tax deduction until it actually pays the medical bill.</a:t>
            </a:r>
          </a:p>
        </p:txBody>
      </p:sp>
      <p:sp>
        <p:nvSpPr>
          <p:cNvPr id="7"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3200" dirty="0">
                <a:solidFill>
                  <a:schemeClr val="tx2">
                    <a:lumMod val="75000"/>
                  </a:schemeClr>
                </a:solidFill>
                <a:latin typeface="Liberation Sans" panose="020B0604020202020204" pitchFamily="34" charset="0"/>
              </a:rPr>
              <a:t>Postretirement Benefits</a:t>
            </a:r>
          </a:p>
        </p:txBody>
      </p:sp>
      <p:sp>
        <p:nvSpPr>
          <p:cNvPr id="8"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97232290"/>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990600" y="2362200"/>
            <a:ext cx="2590800" cy="194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Grp="1" noChangeArrowheads="1"/>
          </p:cNvSpPr>
          <p:nvPr>
            <p:ph type="body" idx="1"/>
          </p:nvPr>
        </p:nvSpPr>
        <p:spPr>
          <a:xfrm>
            <a:off x="469900" y="1295400"/>
            <a:ext cx="8445500"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90488" tIns="44450" rIns="90488" bIns="44450"/>
          <a:lstStyle/>
          <a:p>
            <a:pPr marL="0" indent="0">
              <a:lnSpc>
                <a:spcPct val="120000"/>
              </a:lnSpc>
              <a:spcBef>
                <a:spcPct val="0"/>
              </a:spcBef>
              <a:buFont typeface="Wingdings" pitchFamily="2" charset="2"/>
              <a:buNone/>
            </a:pPr>
            <a:r>
              <a:rPr lang="en-US" altLang="en-US" sz="2000" b="0" dirty="0" smtClean="0">
                <a:effectLst/>
                <a:latin typeface="Liberation Sans" panose="020B0604020202020204" pitchFamily="34" charset="0"/>
              </a:rPr>
              <a:t>An arrangement whereby an employer provides benefits to employees after they retire for services they provided while they were working.</a:t>
            </a:r>
          </a:p>
        </p:txBody>
      </p:sp>
      <p:sp>
        <p:nvSpPr>
          <p:cNvPr id="25604" name="Rectangle 4"/>
          <p:cNvSpPr>
            <a:spLocks noChangeArrowheads="1"/>
          </p:cNvSpPr>
          <p:nvPr/>
        </p:nvSpPr>
        <p:spPr bwMode="auto">
          <a:xfrm>
            <a:off x="6400800" y="2362200"/>
            <a:ext cx="1981200" cy="609600"/>
          </a:xfrm>
          <a:prstGeom prst="rect">
            <a:avLst/>
          </a:prstGeom>
          <a:solidFill>
            <a:srgbClr val="FFFFFF"/>
          </a:solidFill>
          <a:ln w="12700">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800" b="0" dirty="0">
                <a:solidFill>
                  <a:schemeClr val="tx1"/>
                </a:solidFill>
                <a:latin typeface="Liberation Sans" panose="020B0604020202020204" pitchFamily="34" charset="0"/>
              </a:rPr>
              <a:t>Pension Plan</a:t>
            </a:r>
          </a:p>
          <a:p>
            <a:pPr algn="ctr">
              <a:spcBef>
                <a:spcPct val="0"/>
              </a:spcBef>
              <a:buClrTx/>
              <a:buSzTx/>
              <a:buFontTx/>
              <a:buNone/>
            </a:pPr>
            <a:r>
              <a:rPr lang="en-US" altLang="en-US" sz="1800" b="0" dirty="0">
                <a:solidFill>
                  <a:schemeClr val="tx1"/>
                </a:solidFill>
                <a:latin typeface="Liberation Sans" panose="020B0604020202020204" pitchFamily="34" charset="0"/>
              </a:rPr>
              <a:t>Administrator</a:t>
            </a:r>
          </a:p>
        </p:txBody>
      </p:sp>
      <p:sp>
        <p:nvSpPr>
          <p:cNvPr id="25605" name="AutoShape 5"/>
          <p:cNvSpPr>
            <a:spLocks noChangeArrowheads="1"/>
          </p:cNvSpPr>
          <p:nvPr/>
        </p:nvSpPr>
        <p:spPr bwMode="auto">
          <a:xfrm rot="-2377">
            <a:off x="4119563" y="4038600"/>
            <a:ext cx="1900237" cy="533400"/>
          </a:xfrm>
          <a:prstGeom prst="rightArrow">
            <a:avLst>
              <a:gd name="adj1" fmla="val 50000"/>
              <a:gd name="adj2" fmla="val 89062"/>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0000"/>
              </a:lnSpc>
              <a:spcBef>
                <a:spcPct val="0"/>
              </a:spcBef>
              <a:buClrTx/>
              <a:buSzTx/>
              <a:buFontTx/>
              <a:buNone/>
            </a:pPr>
            <a:r>
              <a:rPr lang="en-US" altLang="en-US" sz="1600" dirty="0">
                <a:solidFill>
                  <a:schemeClr val="tx1"/>
                </a:solidFill>
                <a:latin typeface="Liberation Sans" panose="020B0604020202020204" pitchFamily="34" charset="0"/>
              </a:rPr>
              <a:t>Contributions</a:t>
            </a:r>
          </a:p>
        </p:txBody>
      </p:sp>
      <p:sp>
        <p:nvSpPr>
          <p:cNvPr id="25606" name="Rectangle 6"/>
          <p:cNvSpPr>
            <a:spLocks noChangeArrowheads="1"/>
          </p:cNvSpPr>
          <p:nvPr/>
        </p:nvSpPr>
        <p:spPr bwMode="auto">
          <a:xfrm>
            <a:off x="1219200" y="4114800"/>
            <a:ext cx="2133600" cy="381000"/>
          </a:xfrm>
          <a:prstGeom prst="rect">
            <a:avLst/>
          </a:prstGeom>
          <a:solidFill>
            <a:srgbClr val="FFFFFF"/>
          </a:solidFill>
          <a:ln w="12700">
            <a:solidFill>
              <a:schemeClr val="tx1"/>
            </a:solidFill>
            <a:miter lim="800000"/>
            <a:headEnd/>
            <a:tailEnd/>
          </a:ln>
          <a:effectLst>
            <a:outerShdw dist="107763" dir="2700000" algn="ctr" rotWithShape="0">
              <a:schemeClr val="bg2"/>
            </a:outerShdw>
          </a:effec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800" b="0" dirty="0">
                <a:solidFill>
                  <a:schemeClr val="tx1"/>
                </a:solidFill>
                <a:latin typeface="Liberation Sans" panose="020B0604020202020204" pitchFamily="34" charset="0"/>
              </a:rPr>
              <a:t>Employer</a:t>
            </a:r>
          </a:p>
        </p:txBody>
      </p:sp>
      <p:graphicFrame>
        <p:nvGraphicFramePr>
          <p:cNvPr id="25607" name="Object 7"/>
          <p:cNvGraphicFramePr>
            <a:graphicFrameLocks noChangeAspect="1"/>
          </p:cNvGraphicFramePr>
          <p:nvPr>
            <p:extLst>
              <p:ext uri="{D42A27DB-BD31-4B8C-83A1-F6EECF244321}">
                <p14:modId xmlns:p14="http://schemas.microsoft.com/office/powerpoint/2010/main" val="2804829649"/>
              </p:ext>
            </p:extLst>
          </p:nvPr>
        </p:nvGraphicFramePr>
        <p:xfrm>
          <a:off x="1943100" y="4876800"/>
          <a:ext cx="1943100" cy="1147763"/>
        </p:xfrm>
        <a:graphic>
          <a:graphicData uri="http://schemas.openxmlformats.org/presentationml/2006/ole">
            <mc:AlternateContent xmlns:mc="http://schemas.openxmlformats.org/markup-compatibility/2006">
              <mc:Choice xmlns:v="urn:schemas-microsoft-com:vml" Requires="v">
                <p:oleObj spid="_x0000_s4122" name="Clip" r:id="rId6" imgW="2973493" imgH="2595316" progId="MS_ClipArt_Gallery.2">
                  <p:embed/>
                </p:oleObj>
              </mc:Choice>
              <mc:Fallback>
                <p:oleObj name="Clip" r:id="rId6" imgW="2973493" imgH="2595316"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4876800"/>
                        <a:ext cx="1943100" cy="114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8" name="Rectangle 8"/>
          <p:cNvSpPr>
            <a:spLocks noChangeArrowheads="1"/>
          </p:cNvSpPr>
          <p:nvPr/>
        </p:nvSpPr>
        <p:spPr bwMode="auto">
          <a:xfrm>
            <a:off x="381000" y="5105400"/>
            <a:ext cx="152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dirty="0">
                <a:solidFill>
                  <a:schemeClr val="tx1"/>
                </a:solidFill>
                <a:latin typeface="Liberation Sans" panose="020B0604020202020204" pitchFamily="34" charset="0"/>
              </a:rPr>
              <a:t>Retired </a:t>
            </a:r>
          </a:p>
          <a:p>
            <a:pPr algn="ctr">
              <a:spcBef>
                <a:spcPct val="0"/>
              </a:spcBef>
              <a:buClrTx/>
              <a:buSzTx/>
              <a:buFontTx/>
              <a:buNone/>
            </a:pPr>
            <a:r>
              <a:rPr lang="en-US" altLang="en-US" sz="1600" dirty="0">
                <a:solidFill>
                  <a:schemeClr val="tx1"/>
                </a:solidFill>
                <a:latin typeface="Liberation Sans" panose="020B0604020202020204" pitchFamily="34" charset="0"/>
              </a:rPr>
              <a:t>Employees</a:t>
            </a:r>
          </a:p>
        </p:txBody>
      </p:sp>
      <p:sp>
        <p:nvSpPr>
          <p:cNvPr id="25609" name="AutoShape 9"/>
          <p:cNvSpPr>
            <a:spLocks noChangeArrowheads="1"/>
          </p:cNvSpPr>
          <p:nvPr/>
        </p:nvSpPr>
        <p:spPr bwMode="auto">
          <a:xfrm>
            <a:off x="4267200" y="5181600"/>
            <a:ext cx="1981200" cy="533400"/>
          </a:xfrm>
          <a:prstGeom prst="leftArrow">
            <a:avLst>
              <a:gd name="adj1" fmla="val 50000"/>
              <a:gd name="adj2" fmla="val 92857"/>
            </a:avLst>
          </a:prstGeom>
          <a:solidFill>
            <a:srgbClr val="00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dirty="0">
                <a:solidFill>
                  <a:schemeClr val="tx1"/>
                </a:solidFill>
                <a:latin typeface="Liberation Sans" panose="020B0604020202020204" pitchFamily="34" charset="0"/>
              </a:rPr>
              <a:t>Benefit Payments</a:t>
            </a:r>
          </a:p>
        </p:txBody>
      </p:sp>
      <p:sp>
        <p:nvSpPr>
          <p:cNvPr id="25610" name="Rectangle 10"/>
          <p:cNvSpPr>
            <a:spLocks noChangeArrowheads="1"/>
          </p:cNvSpPr>
          <p:nvPr/>
        </p:nvSpPr>
        <p:spPr bwMode="auto">
          <a:xfrm>
            <a:off x="6781800" y="5410200"/>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1600" dirty="0">
                <a:solidFill>
                  <a:schemeClr val="tx1"/>
                </a:solidFill>
                <a:latin typeface="Liberation Sans" panose="020B0604020202020204" pitchFamily="34" charset="0"/>
              </a:rPr>
              <a:t>Assets &amp; </a:t>
            </a:r>
          </a:p>
          <a:p>
            <a:pPr algn="ctr">
              <a:spcBef>
                <a:spcPct val="0"/>
              </a:spcBef>
              <a:buClrTx/>
              <a:buSzTx/>
              <a:buFontTx/>
              <a:buNone/>
            </a:pPr>
            <a:r>
              <a:rPr lang="en-US" altLang="en-US" sz="1600" dirty="0">
                <a:solidFill>
                  <a:schemeClr val="tx1"/>
                </a:solidFill>
                <a:latin typeface="Liberation Sans" panose="020B0604020202020204" pitchFamily="34" charset="0"/>
              </a:rPr>
              <a:t>Liabilities</a:t>
            </a:r>
          </a:p>
        </p:txBody>
      </p:sp>
      <p:sp>
        <p:nvSpPr>
          <p:cNvPr id="25611" name="AutoShape 13" descr="ry7i5mq"/>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5612" name="AutoShape 14" descr="ry7i5mq"/>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5613" name="AutoShape 15" descr="ry7i5mq"/>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endParaRPr lang="en-US" altLang="en-US" sz="2400" b="0" dirty="0">
              <a:solidFill>
                <a:schemeClr val="tx1"/>
              </a:solidFill>
              <a:latin typeface="Liberation Sans" panose="020B0604020202020204" pitchFamily="34" charset="0"/>
            </a:endParaRPr>
          </a:p>
        </p:txBody>
      </p:sp>
      <p:pic>
        <p:nvPicPr>
          <p:cNvPr id="25614" name="Picture 16"/>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324600" y="3200400"/>
            <a:ext cx="2209800" cy="206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6" name="Line 1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17" name="Rectangle 5"/>
          <p:cNvSpPr>
            <a:spLocks noChangeArrowheads="1"/>
          </p:cNvSpPr>
          <p:nvPr/>
        </p:nvSpPr>
        <p:spPr bwMode="auto">
          <a:xfrm>
            <a:off x="6400800" y="304800"/>
            <a:ext cx="1752600" cy="914400"/>
          </a:xfrm>
          <a:prstGeom prst="rect">
            <a:avLst/>
          </a:prstGeom>
          <a:solidFill>
            <a:schemeClr val="bg1"/>
          </a:solidFill>
          <a:ln>
            <a:noFill/>
          </a:ln>
          <a:effectLst/>
          <a:extLs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Pct val="80000"/>
              <a:buFontTx/>
              <a:buNone/>
            </a:pPr>
            <a:r>
              <a:rPr lang="en-US" altLang="en-US" sz="2700" dirty="0" smtClean="0">
                <a:solidFill>
                  <a:srgbClr val="006600"/>
                </a:solidFill>
                <a:latin typeface="Liberation Sans" panose="020B0604020202020204" pitchFamily="34" charset="0"/>
              </a:rPr>
              <a:t>PENSION PLANS</a:t>
            </a:r>
            <a:endParaRPr lang="en-US" altLang="en-US" sz="2700" dirty="0">
              <a:solidFill>
                <a:srgbClr val="006600"/>
              </a:solidFill>
              <a:latin typeface="Liberation Sans" panose="020B0604020202020204" pitchFamily="34" charset="0"/>
            </a:endParaRPr>
          </a:p>
        </p:txBody>
      </p:sp>
      <p:sp>
        <p:nvSpPr>
          <p:cNvPr id="1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3200" dirty="0">
                <a:solidFill>
                  <a:schemeClr val="tx2">
                    <a:lumMod val="75000"/>
                  </a:schemeClr>
                </a:solidFill>
                <a:latin typeface="Liberation Sans" panose="020B0604020202020204" pitchFamily="34" charset="0"/>
              </a:rPr>
              <a:t>Postretirement Benefits</a:t>
            </a:r>
          </a:p>
        </p:txBody>
      </p:sp>
      <p:sp>
        <p:nvSpPr>
          <p:cNvPr id="2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766111992"/>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1600200"/>
            <a:ext cx="4038600" cy="457200"/>
          </a:xfrm>
          <a:prstGeom prst="rect">
            <a:avLst/>
          </a:prstGeom>
          <a:solidFill>
            <a:srgbClr val="0066FF"/>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buFont typeface="Wingdings" pitchFamily="2" charset="2"/>
              <a:buNone/>
            </a:pPr>
            <a:r>
              <a:rPr lang="en-US" altLang="en-US" sz="2400" dirty="0">
                <a:solidFill>
                  <a:srgbClr val="FFFF00"/>
                </a:solidFill>
                <a:latin typeface="Liberation Sans" panose="020B0604020202020204" pitchFamily="34" charset="0"/>
              </a:rPr>
              <a:t>Defined-Contribution Plan</a:t>
            </a:r>
          </a:p>
        </p:txBody>
      </p:sp>
      <p:sp>
        <p:nvSpPr>
          <p:cNvPr id="26627" name="Rectangle 3"/>
          <p:cNvSpPr>
            <a:spLocks noChangeArrowheads="1"/>
          </p:cNvSpPr>
          <p:nvPr/>
        </p:nvSpPr>
        <p:spPr bwMode="auto">
          <a:xfrm>
            <a:off x="4648200" y="1600200"/>
            <a:ext cx="4102100" cy="457200"/>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buFont typeface="Wingdings" pitchFamily="2" charset="2"/>
              <a:buNone/>
            </a:pPr>
            <a:r>
              <a:rPr lang="en-US" altLang="en-US" sz="2400" dirty="0">
                <a:solidFill>
                  <a:schemeClr val="hlink"/>
                </a:solidFill>
                <a:latin typeface="Liberation Sans" panose="020B0604020202020204" pitchFamily="34" charset="0"/>
              </a:rPr>
              <a:t>Defined-Benefit Plan</a:t>
            </a:r>
          </a:p>
        </p:txBody>
      </p:sp>
      <p:sp>
        <p:nvSpPr>
          <p:cNvPr id="26628" name="Rectangle 4"/>
          <p:cNvSpPr>
            <a:spLocks noChangeArrowheads="1"/>
          </p:cNvSpPr>
          <p:nvPr/>
        </p:nvSpPr>
        <p:spPr bwMode="auto">
          <a:xfrm>
            <a:off x="381000" y="2057400"/>
            <a:ext cx="4038600" cy="1828800"/>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5000"/>
              </a:spcBef>
              <a:buClr>
                <a:srgbClr val="800000"/>
              </a:buClr>
              <a:buSzPct val="80000"/>
              <a:buFont typeface="Wingdings" pitchFamily="2" charset="2"/>
              <a:buChar char="u"/>
            </a:pPr>
            <a:r>
              <a:rPr lang="en-US" altLang="en-US" sz="2000" b="0" dirty="0">
                <a:latin typeface="Liberation Sans" panose="020B0604020202020204" pitchFamily="34" charset="0"/>
              </a:rPr>
              <a:t>Employer contribution determined by plan (fixed)</a:t>
            </a:r>
          </a:p>
          <a:p>
            <a:pPr>
              <a:lnSpc>
                <a:spcPct val="120000"/>
              </a:lnSpc>
              <a:spcBef>
                <a:spcPct val="35000"/>
              </a:spcBef>
              <a:buClr>
                <a:srgbClr val="800000"/>
              </a:buClr>
              <a:buSzPct val="80000"/>
              <a:buFont typeface="Wingdings" pitchFamily="2" charset="2"/>
              <a:buChar char="u"/>
            </a:pPr>
            <a:r>
              <a:rPr lang="en-US" altLang="en-US" sz="2000" b="0" dirty="0">
                <a:latin typeface="Liberation Sans" panose="020B0604020202020204" pitchFamily="34" charset="0"/>
              </a:rPr>
              <a:t>Risk borne by employees</a:t>
            </a:r>
          </a:p>
          <a:p>
            <a:pPr>
              <a:lnSpc>
                <a:spcPct val="120000"/>
              </a:lnSpc>
              <a:spcBef>
                <a:spcPct val="35000"/>
              </a:spcBef>
              <a:buClr>
                <a:srgbClr val="800000"/>
              </a:buClr>
              <a:buSzPct val="80000"/>
              <a:buFont typeface="Wingdings" pitchFamily="2" charset="2"/>
              <a:buChar char="u"/>
            </a:pPr>
            <a:r>
              <a:rPr lang="en-US" altLang="en-US" sz="2000" b="0" dirty="0">
                <a:latin typeface="Liberation Sans" panose="020B0604020202020204" pitchFamily="34" charset="0"/>
              </a:rPr>
              <a:t>Benefits based on plan value</a:t>
            </a:r>
          </a:p>
        </p:txBody>
      </p:sp>
      <p:sp>
        <p:nvSpPr>
          <p:cNvPr id="26629" name="Rectangle 5"/>
          <p:cNvSpPr>
            <a:spLocks noChangeArrowheads="1"/>
          </p:cNvSpPr>
          <p:nvPr/>
        </p:nvSpPr>
        <p:spPr bwMode="auto">
          <a:xfrm>
            <a:off x="4648200" y="2057400"/>
            <a:ext cx="4102100" cy="1828800"/>
          </a:xfrm>
          <a:prstGeom prst="rect">
            <a:avLst/>
          </a:prstGeom>
          <a:solidFill>
            <a:srgbClr val="FFFFFF"/>
          </a:solidFill>
          <a:ln w="1905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5000"/>
              </a:spcBef>
              <a:buClr>
                <a:srgbClr val="800000"/>
              </a:buClr>
              <a:buSzPct val="80000"/>
              <a:buFont typeface="Wingdings" pitchFamily="2" charset="2"/>
              <a:buChar char="u"/>
            </a:pPr>
            <a:r>
              <a:rPr lang="en-US" altLang="en-US" sz="2000" b="0" dirty="0">
                <a:latin typeface="Liberation Sans" panose="020B0604020202020204" pitchFamily="34" charset="0"/>
              </a:rPr>
              <a:t>Benefit determined by plan</a:t>
            </a:r>
          </a:p>
          <a:p>
            <a:pPr>
              <a:lnSpc>
                <a:spcPct val="120000"/>
              </a:lnSpc>
              <a:spcBef>
                <a:spcPct val="35000"/>
              </a:spcBef>
              <a:buClr>
                <a:srgbClr val="800000"/>
              </a:buClr>
              <a:buSzPct val="80000"/>
              <a:buFont typeface="Wingdings" pitchFamily="2" charset="2"/>
              <a:buChar char="u"/>
            </a:pPr>
            <a:r>
              <a:rPr lang="en-US" altLang="en-US" sz="2000" b="0" dirty="0">
                <a:latin typeface="Liberation Sans" panose="020B0604020202020204" pitchFamily="34" charset="0"/>
              </a:rPr>
              <a:t>Employer contribution varies (determined by Actuaries)</a:t>
            </a:r>
          </a:p>
          <a:p>
            <a:pPr>
              <a:lnSpc>
                <a:spcPct val="120000"/>
              </a:lnSpc>
              <a:spcBef>
                <a:spcPct val="35000"/>
              </a:spcBef>
              <a:buClr>
                <a:srgbClr val="800000"/>
              </a:buClr>
              <a:buSzPct val="80000"/>
              <a:buFont typeface="Wingdings" pitchFamily="2" charset="2"/>
              <a:buChar char="u"/>
            </a:pPr>
            <a:r>
              <a:rPr lang="en-US" altLang="en-US" sz="2000" b="0" dirty="0">
                <a:latin typeface="Liberation Sans" panose="020B0604020202020204" pitchFamily="34" charset="0"/>
              </a:rPr>
              <a:t>Risk borne by employer</a:t>
            </a:r>
          </a:p>
        </p:txBody>
      </p:sp>
      <p:sp>
        <p:nvSpPr>
          <p:cNvPr id="26630" name="Rectangle 6"/>
          <p:cNvSpPr>
            <a:spLocks noChangeArrowheads="1"/>
          </p:cNvSpPr>
          <p:nvPr/>
        </p:nvSpPr>
        <p:spPr bwMode="auto">
          <a:xfrm>
            <a:off x="457200" y="4191000"/>
            <a:ext cx="8458200" cy="1905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8572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20015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800000"/>
              </a:buClr>
              <a:buSzPct val="80000"/>
              <a:buFont typeface="Wingdings" pitchFamily="2" charset="2"/>
              <a:buChar char="u"/>
            </a:pPr>
            <a:r>
              <a:rPr lang="en-US" altLang="en-US" sz="2000" b="0" dirty="0">
                <a:solidFill>
                  <a:schemeClr val="tx1"/>
                </a:solidFill>
                <a:latin typeface="Liberation Sans" panose="020B0604020202020204" pitchFamily="34" charset="0"/>
              </a:rPr>
              <a:t>Companies record pension costs as an </a:t>
            </a:r>
            <a:r>
              <a:rPr lang="en-US" altLang="en-US" sz="2000" dirty="0">
                <a:solidFill>
                  <a:schemeClr val="tx1"/>
                </a:solidFill>
                <a:latin typeface="Liberation Sans" panose="020B0604020202020204" pitchFamily="34" charset="0"/>
              </a:rPr>
              <a:t>expense</a:t>
            </a:r>
            <a:r>
              <a:rPr lang="en-US" altLang="en-US" sz="2000" b="0" dirty="0">
                <a:solidFill>
                  <a:schemeClr val="tx1"/>
                </a:solidFill>
                <a:latin typeface="Liberation Sans" panose="020B0604020202020204" pitchFamily="34" charset="0"/>
              </a:rPr>
              <a:t>.</a:t>
            </a:r>
          </a:p>
          <a:p>
            <a:pPr>
              <a:lnSpc>
                <a:spcPct val="120000"/>
              </a:lnSpc>
              <a:spcBef>
                <a:spcPct val="50000"/>
              </a:spcBef>
              <a:buClr>
                <a:srgbClr val="800000"/>
              </a:buClr>
              <a:buSzPct val="80000"/>
              <a:buFont typeface="Wingdings" pitchFamily="2" charset="2"/>
              <a:buChar char="u"/>
            </a:pPr>
            <a:r>
              <a:rPr lang="en-US" altLang="en-US" sz="2000" b="0" dirty="0">
                <a:solidFill>
                  <a:schemeClr val="tx1"/>
                </a:solidFill>
                <a:latin typeface="Liberation Sans" panose="020B0604020202020204" pitchFamily="34" charset="0"/>
              </a:rPr>
              <a:t>Actuaries </a:t>
            </a:r>
            <a:r>
              <a:rPr lang="en-US" altLang="en-US" sz="2000" dirty="0">
                <a:solidFill>
                  <a:schemeClr val="tx1"/>
                </a:solidFill>
                <a:latin typeface="Liberation Sans" panose="020B0604020202020204" pitchFamily="34" charset="0"/>
              </a:rPr>
              <a:t>estimate the employer contribution</a:t>
            </a:r>
            <a:r>
              <a:rPr lang="en-US" altLang="en-US" sz="2000" b="0" dirty="0">
                <a:solidFill>
                  <a:schemeClr val="tx1"/>
                </a:solidFill>
                <a:latin typeface="Liberation Sans" panose="020B0604020202020204" pitchFamily="34" charset="0"/>
              </a:rPr>
              <a:t> by considering  mortality rates, employee turnover, interest and earning rates, early retirement frequency, future salaries, etc.</a:t>
            </a:r>
          </a:p>
        </p:txBody>
      </p:sp>
      <p:sp>
        <p:nvSpPr>
          <p:cNvPr id="2663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3" name="Rectangle 5"/>
          <p:cNvSpPr>
            <a:spLocks noChangeArrowheads="1"/>
          </p:cNvSpPr>
          <p:nvPr/>
        </p:nvSpPr>
        <p:spPr bwMode="auto">
          <a:xfrm>
            <a:off x="6400800" y="304800"/>
            <a:ext cx="1752600" cy="914400"/>
          </a:xfrm>
          <a:prstGeom prst="rect">
            <a:avLst/>
          </a:prstGeom>
          <a:solidFill>
            <a:schemeClr val="bg1"/>
          </a:solidFill>
          <a:ln>
            <a:noFill/>
          </a:ln>
          <a:effectLst/>
          <a:extLs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Pct val="80000"/>
              <a:buFontTx/>
              <a:buNone/>
            </a:pPr>
            <a:r>
              <a:rPr lang="en-US" altLang="en-US" sz="2700" dirty="0" smtClean="0">
                <a:solidFill>
                  <a:srgbClr val="006600"/>
                </a:solidFill>
                <a:latin typeface="Liberation Sans" panose="020B0604020202020204" pitchFamily="34" charset="0"/>
              </a:rPr>
              <a:t>PENSION PLANS</a:t>
            </a:r>
            <a:endParaRPr lang="en-US" altLang="en-US" sz="2700" dirty="0">
              <a:solidFill>
                <a:srgbClr val="006600"/>
              </a:solidFill>
              <a:latin typeface="Liberation Sans" panose="020B0604020202020204" pitchFamily="34" charset="0"/>
            </a:endParaRPr>
          </a:p>
        </p:txBody>
      </p:sp>
      <p:sp>
        <p:nvSpPr>
          <p:cNvPr id="11"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sz="3200" dirty="0">
                <a:solidFill>
                  <a:schemeClr val="tx2">
                    <a:lumMod val="75000"/>
                  </a:schemeClr>
                </a:solidFill>
                <a:latin typeface="Liberation Sans" panose="020B0604020202020204" pitchFamily="34" charset="0"/>
              </a:rPr>
              <a:t>Postretirement Benefits</a:t>
            </a:r>
          </a:p>
        </p:txBody>
      </p:sp>
      <p:sp>
        <p:nvSpPr>
          <p:cNvPr id="1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72364296"/>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533400" y="3200400"/>
            <a:ext cx="8229600" cy="338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The </a:t>
            </a:r>
            <a:r>
              <a:rPr lang="en-US" altLang="en-US" sz="1900" b="0" dirty="0">
                <a:solidFill>
                  <a:schemeClr val="tx1"/>
                </a:solidFill>
                <a:latin typeface="Liberation Sans" panose="020B0604020202020204" pitchFamily="34" charset="0"/>
              </a:rPr>
              <a:t>basic definition of a liability under </a:t>
            </a:r>
            <a:r>
              <a:rPr lang="en-US" altLang="en-US" sz="1900" dirty="0">
                <a:solidFill>
                  <a:schemeClr val="tx1"/>
                </a:solidFill>
                <a:latin typeface="Liberation Sans" panose="020B0604020202020204" pitchFamily="34" charset="0"/>
              </a:rPr>
              <a:t>GAAP</a:t>
            </a:r>
            <a:r>
              <a:rPr lang="en-US" altLang="en-US" sz="1900" b="0" dirty="0">
                <a:solidFill>
                  <a:schemeClr val="tx1"/>
                </a:solidFill>
                <a:latin typeface="Liberation Sans" panose="020B0604020202020204" pitchFamily="34" charset="0"/>
              </a:rPr>
              <a:t> and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is very similar. Liabilities are defined by the </a:t>
            </a:r>
            <a:r>
              <a:rPr lang="en-US" altLang="en-US" sz="1900" dirty="0">
                <a:solidFill>
                  <a:schemeClr val="tx1"/>
                </a:solidFill>
                <a:latin typeface="Liberation Sans" panose="020B0604020202020204" pitchFamily="34" charset="0"/>
              </a:rPr>
              <a:t>IASB</a:t>
            </a:r>
            <a:r>
              <a:rPr lang="en-US" altLang="en-US" sz="1900" b="0" dirty="0">
                <a:solidFill>
                  <a:schemeClr val="tx1"/>
                </a:solidFill>
                <a:latin typeface="Liberation Sans" panose="020B0604020202020204" pitchFamily="34" charset="0"/>
              </a:rPr>
              <a:t> as a present obligation of the entity arising from past events, the settlement of which is expected to result in an outflow from the entity of resources embodying economic benefits. </a:t>
            </a:r>
            <a:endParaRPr lang="en-US" altLang="en-US" sz="1900" b="0" dirty="0" smtClean="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accounting for current liabilities such as notes payable, unearned revenue, and payroll </a:t>
            </a:r>
            <a:r>
              <a:rPr lang="en-US" sz="1900" b="0" smtClean="0">
                <a:solidFill>
                  <a:schemeClr val="tx1"/>
                </a:solidFill>
                <a:latin typeface="Liberation Sans" panose="020B0604020202020204" pitchFamily="34" charset="0"/>
              </a:rPr>
              <a:t>taxes payable </a:t>
            </a:r>
            <a:r>
              <a:rPr lang="en-US" sz="1900" b="0" dirty="0">
                <a:solidFill>
                  <a:schemeClr val="tx1"/>
                </a:solidFill>
                <a:latin typeface="Liberation Sans" panose="020B0604020202020204" pitchFamily="34" charset="0"/>
              </a:rPr>
              <a:t>are similar between GAAP and IFRS</a:t>
            </a:r>
            <a:r>
              <a:rPr lang="en-US" sz="1900" b="0" dirty="0" smtClean="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7" name="Rectangle 2"/>
          <p:cNvSpPr>
            <a:spLocks noChangeArrowheads="1"/>
          </p:cNvSpPr>
          <p:nvPr/>
        </p:nvSpPr>
        <p:spPr bwMode="auto">
          <a:xfrm>
            <a:off x="533400" y="26670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defRPr/>
            </a:pPr>
            <a:r>
              <a:rPr lang="en-US" altLang="en-US" b="1" dirty="0">
                <a:solidFill>
                  <a:schemeClr val="accent6">
                    <a:lumMod val="75000"/>
                  </a:schemeClr>
                </a:solidFill>
                <a:latin typeface="Liberation Sans" panose="020B0604020202020204" pitchFamily="34" charset="0"/>
              </a:rPr>
              <a:t>Key Points</a:t>
            </a:r>
          </a:p>
        </p:txBody>
      </p:sp>
      <p:sp>
        <p:nvSpPr>
          <p:cNvPr id="6" name="Rectangle 5"/>
          <p:cNvSpPr>
            <a:spLocks noChangeArrowheads="1"/>
          </p:cNvSpPr>
          <p:nvPr/>
        </p:nvSpPr>
        <p:spPr bwMode="auto">
          <a:xfrm>
            <a:off x="290286" y="16411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1509712"/>
            <a:ext cx="6241143" cy="928688"/>
          </a:xfrm>
          <a:prstGeom prst="rect">
            <a:avLst/>
          </a:prstGeom>
          <a:solidFill>
            <a:srgbClr val="0027A4"/>
          </a:solidFill>
          <a:ln>
            <a:noFill/>
          </a:ln>
          <a:effectLst/>
        </p:spPr>
        <p:txBody>
          <a:bodyPr wrap="square" lIns="86493" tIns="27432" rIns="86493" bIns="43247" anchor="ctr"/>
          <a:lstStyle/>
          <a:p>
            <a:pPr marL="53975" algn="l"/>
            <a:r>
              <a:rPr lang="en-US" sz="2200" b="1" dirty="0" smtClean="0">
                <a:solidFill>
                  <a:schemeClr val="accent3"/>
                </a:solidFill>
                <a:latin typeface="Liberation Sans" panose="020B0604020202020204" pitchFamily="34" charset="0"/>
              </a:rPr>
              <a:t>Compare the accounting for liabilities under GAAP and IFRS.</a:t>
            </a:r>
            <a:endParaRPr lang="en-US" sz="2200" b="1" dirty="0">
              <a:solidFill>
                <a:schemeClr val="accent3"/>
              </a:solidFill>
              <a:latin typeface="Liberation Sans" panose="020B0604020202020204" pitchFamily="34" charset="0"/>
            </a:endParaRPr>
          </a:p>
        </p:txBody>
      </p:sp>
      <p:sp>
        <p:nvSpPr>
          <p:cNvPr id="9" name="Oval 8"/>
          <p:cNvSpPr/>
          <p:nvPr/>
        </p:nvSpPr>
        <p:spPr bwMode="auto">
          <a:xfrm>
            <a:off x="1872343" y="1721167"/>
            <a:ext cx="522514" cy="514350"/>
          </a:xfrm>
          <a:prstGeom prst="ellipse">
            <a:avLst/>
          </a:prstGeom>
          <a:solidFill>
            <a:srgbClr val="FF00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5</a:t>
            </a:r>
            <a:endParaRPr lang="en-US" sz="2500" b="1" dirty="0">
              <a:solidFill>
                <a:schemeClr val="bg1"/>
              </a:solidFill>
              <a:latin typeface="Liberation Sans" panose="020B0604020202020204" pitchFamily="34" charset="0"/>
            </a:endParaRPr>
          </a:p>
        </p:txBody>
      </p:sp>
      <p:sp>
        <p:nvSpPr>
          <p:cNvPr id="11"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2"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3"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ChangeArrowheads="1"/>
          </p:cNvSpPr>
          <p:nvPr/>
        </p:nvSpPr>
        <p:spPr bwMode="auto">
          <a:xfrm>
            <a:off x="533400" y="1981200"/>
            <a:ext cx="8229600" cy="355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liabilities are </a:t>
            </a:r>
            <a:r>
              <a:rPr lang="en-US" sz="1900" b="0" dirty="0" smtClean="0">
                <a:solidFill>
                  <a:schemeClr val="tx1"/>
                </a:solidFill>
                <a:latin typeface="Liberation Sans" panose="020B0604020202020204" pitchFamily="34" charset="0"/>
              </a:rPr>
              <a:t>classified </a:t>
            </a:r>
            <a:r>
              <a:rPr lang="en-US" sz="1900" b="0" dirty="0">
                <a:solidFill>
                  <a:schemeClr val="tx1"/>
                </a:solidFill>
                <a:latin typeface="Liberation Sans" panose="020B0604020202020204" pitchFamily="34" charset="0"/>
              </a:rPr>
              <a:t>as current if they are expected to be paid within 12 months</a:t>
            </a:r>
            <a:r>
              <a:rPr lang="en-US" sz="1900" b="0" dirty="0" smtClean="0">
                <a:solidFill>
                  <a:schemeClr val="tx1"/>
                </a:solidFill>
                <a:latin typeface="Liberation Sans" panose="020B0604020202020204" pitchFamily="34" charset="0"/>
              </a:rPr>
              <a:t>. </a:t>
            </a:r>
          </a:p>
          <a:p>
            <a:pPr marL="0" lvl="1" indent="0">
              <a:lnSpc>
                <a:spcPct val="115000"/>
              </a:lnSpc>
              <a:spcBef>
                <a:spcPct val="50000"/>
              </a:spcBef>
              <a:buClr>
                <a:srgbClr val="800000"/>
              </a:buClr>
              <a:buSzPct val="80000"/>
              <a:buNone/>
            </a:pPr>
            <a:r>
              <a:rPr lang="en-US" altLang="en-US" sz="19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Companies </a:t>
            </a:r>
            <a:r>
              <a:rPr lang="en-US" sz="1900" b="0" dirty="0">
                <a:solidFill>
                  <a:schemeClr val="tx1"/>
                </a:solidFill>
                <a:latin typeface="Liberation Sans" panose="020B0604020202020204" pitchFamily="34" charset="0"/>
              </a:rPr>
              <a:t>using IFRS sometimes show liabilities before assets. Also, they will sometimes </a:t>
            </a:r>
            <a:r>
              <a:rPr lang="en-US" sz="1900" b="0" dirty="0" smtClean="0">
                <a:solidFill>
                  <a:schemeClr val="tx1"/>
                </a:solidFill>
                <a:latin typeface="Liberation Sans" panose="020B0604020202020204" pitchFamily="34" charset="0"/>
              </a:rPr>
              <a:t>show long-term </a:t>
            </a:r>
            <a:r>
              <a:rPr lang="en-US" sz="1900" b="0" dirty="0">
                <a:solidFill>
                  <a:schemeClr val="tx1"/>
                </a:solidFill>
                <a:latin typeface="Liberation Sans" panose="020B0604020202020204" pitchFamily="34" charset="0"/>
              </a:rPr>
              <a:t>liabilities before current liabilities</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companies sometimes will net current liabilities against current assets to show </a:t>
            </a:r>
            <a:r>
              <a:rPr lang="en-US" sz="1900" b="0" dirty="0" smtClean="0">
                <a:solidFill>
                  <a:schemeClr val="tx1"/>
                </a:solidFill>
                <a:latin typeface="Liberation Sans" panose="020B0604020202020204" pitchFamily="34" charset="0"/>
              </a:rPr>
              <a:t>working capital </a:t>
            </a:r>
            <a:r>
              <a:rPr lang="en-US" sz="1900" b="0" dirty="0">
                <a:solidFill>
                  <a:schemeClr val="tx1"/>
                </a:solidFill>
                <a:latin typeface="Liberation Sans" panose="020B0604020202020204" pitchFamily="34" charset="0"/>
              </a:rPr>
              <a:t>on the face of the statement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position</a:t>
            </a:r>
            <a:r>
              <a:rPr lang="en-US" sz="1900" b="0" dirty="0" smtClean="0">
                <a:solidFill>
                  <a:schemeClr val="tx1"/>
                </a:solidFill>
                <a:latin typeface="Liberation Sans" panose="020B0604020202020204" pitchFamily="34" charset="0"/>
              </a:rPr>
              <a:t>. </a:t>
            </a:r>
            <a:endParaRPr lang="en-US" sz="1900" b="0" dirty="0">
              <a:solidFill>
                <a:schemeClr val="tx1"/>
              </a:solidFill>
              <a:latin typeface="Liberation Sans" panose="020B0604020202020204" pitchFamily="34" charset="0"/>
            </a:endParaRPr>
          </a:p>
        </p:txBody>
      </p:sp>
      <p:sp>
        <p:nvSpPr>
          <p:cNvPr id="7"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altLang="en-US" b="1" dirty="0">
                <a:solidFill>
                  <a:schemeClr val="accent6">
                    <a:lumMod val="75000"/>
                  </a:schemeClr>
                </a:solidFill>
                <a:latin typeface="Liberation Sans" panose="020B0604020202020204" pitchFamily="34" charset="0"/>
              </a:rPr>
              <a:t>Key Points</a:t>
            </a:r>
          </a:p>
        </p:txBody>
      </p:sp>
      <p:sp>
        <p:nvSpPr>
          <p:cNvPr id="8"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0"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ChangeArrowheads="1"/>
          </p:cNvSpPr>
          <p:nvPr/>
        </p:nvSpPr>
        <p:spPr bwMode="auto">
          <a:xfrm>
            <a:off x="533400" y="1981200"/>
            <a:ext cx="8229600" cy="259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endParaRPr lang="en-US" altLang="en-US" sz="1900" dirty="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GAAP, some contingent liabilities are recorded in the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statements, others are disclosed</a:t>
            </a:r>
            <a:r>
              <a:rPr lang="en-US" sz="1900" b="0" dirty="0" smtClean="0">
                <a:solidFill>
                  <a:schemeClr val="tx1"/>
                </a:solidFill>
                <a:latin typeface="Liberation Sans" panose="020B0604020202020204" pitchFamily="34" charset="0"/>
              </a:rPr>
              <a:t>, and </a:t>
            </a:r>
            <a:r>
              <a:rPr lang="en-US" sz="1900" b="0" dirty="0">
                <a:solidFill>
                  <a:schemeClr val="tx1"/>
                </a:solidFill>
                <a:latin typeface="Liberation Sans" panose="020B0604020202020204" pitchFamily="34" charset="0"/>
              </a:rPr>
              <a:t>in some cases no disclosure is required. Unlike GAAP, IFRS reserves the use of the </a:t>
            </a:r>
            <a:r>
              <a:rPr lang="en-US" sz="1900" b="0" dirty="0" smtClean="0">
                <a:solidFill>
                  <a:schemeClr val="tx1"/>
                </a:solidFill>
                <a:latin typeface="Liberation Sans" panose="020B0604020202020204" pitchFamily="34" charset="0"/>
              </a:rPr>
              <a:t>term contingent </a:t>
            </a:r>
            <a:r>
              <a:rPr lang="en-US" sz="1900" b="0" dirty="0">
                <a:solidFill>
                  <a:schemeClr val="tx1"/>
                </a:solidFill>
                <a:latin typeface="Liberation Sans" panose="020B0604020202020204" pitchFamily="34" charset="0"/>
              </a:rPr>
              <a:t>liability to refer only to possible obligations that are not recognized in the </a:t>
            </a:r>
            <a:r>
              <a:rPr lang="en-US" sz="1900" b="0" dirty="0" smtClean="0">
                <a:solidFill>
                  <a:schemeClr val="tx1"/>
                </a:solidFill>
                <a:latin typeface="Liberation Sans" panose="020B0604020202020204" pitchFamily="34" charset="0"/>
              </a:rPr>
              <a:t>financial statements </a:t>
            </a:r>
            <a:r>
              <a:rPr lang="en-US" sz="1900" b="0" dirty="0">
                <a:solidFill>
                  <a:schemeClr val="tx1"/>
                </a:solidFill>
                <a:latin typeface="Liberation Sans" panose="020B0604020202020204" pitchFamily="34" charset="0"/>
              </a:rPr>
              <a:t>but may be disclosed if certain criteria are </a:t>
            </a:r>
            <a:r>
              <a:rPr lang="en-US" sz="1900" b="0" dirty="0" smtClean="0">
                <a:solidFill>
                  <a:schemeClr val="tx1"/>
                </a:solidFill>
                <a:latin typeface="Liberation Sans" panose="020B0604020202020204" pitchFamily="34" charset="0"/>
              </a:rPr>
              <a:t>met.</a:t>
            </a:r>
          </a:p>
        </p:txBody>
      </p:sp>
      <p:sp>
        <p:nvSpPr>
          <p:cNvPr id="7"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altLang="en-US" b="1" dirty="0">
                <a:solidFill>
                  <a:schemeClr val="accent6">
                    <a:lumMod val="75000"/>
                  </a:schemeClr>
                </a:solidFill>
                <a:latin typeface="Liberation Sans" panose="020B0604020202020204" pitchFamily="34" charset="0"/>
              </a:rPr>
              <a:t>Key Points</a:t>
            </a:r>
          </a:p>
        </p:txBody>
      </p:sp>
      <p:sp>
        <p:nvSpPr>
          <p:cNvPr id="8"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0"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81078385"/>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ChangeArrowheads="1"/>
          </p:cNvSpPr>
          <p:nvPr/>
        </p:nvSpPr>
        <p:spPr bwMode="auto">
          <a:xfrm>
            <a:off x="533400" y="1981200"/>
            <a:ext cx="8229600" cy="292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endParaRPr lang="en-US" altLang="en-US" sz="1900" dirty="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For </a:t>
            </a:r>
            <a:r>
              <a:rPr lang="en-US" sz="1900" b="0" dirty="0">
                <a:solidFill>
                  <a:schemeClr val="tx1"/>
                </a:solidFill>
                <a:latin typeface="Liberation Sans" panose="020B0604020202020204" pitchFamily="34" charset="0"/>
              </a:rPr>
              <a:t>those items that GAAP would treat as recordable contingent liabilities, IFRS instead uses </a:t>
            </a:r>
            <a:r>
              <a:rPr lang="en-US" sz="1900" b="0" dirty="0" smtClean="0">
                <a:solidFill>
                  <a:schemeClr val="tx1"/>
                </a:solidFill>
                <a:latin typeface="Liberation Sans" panose="020B0604020202020204" pitchFamily="34" charset="0"/>
              </a:rPr>
              <a:t>the term </a:t>
            </a:r>
            <a:r>
              <a:rPr lang="en-US" sz="1900" b="0" dirty="0">
                <a:solidFill>
                  <a:schemeClr val="tx1"/>
                </a:solidFill>
                <a:latin typeface="Liberation Sans" panose="020B0604020202020204" pitchFamily="34" charset="0"/>
              </a:rPr>
              <a:t>provisions. Provisions are </a:t>
            </a:r>
            <a:r>
              <a:rPr lang="en-US" sz="1900" b="0" dirty="0" smtClean="0">
                <a:solidFill>
                  <a:schemeClr val="tx1"/>
                </a:solidFill>
                <a:latin typeface="Liberation Sans" panose="020B0604020202020204" pitchFamily="34" charset="0"/>
              </a:rPr>
              <a:t>defined </a:t>
            </a:r>
            <a:r>
              <a:rPr lang="en-US" sz="1900" b="0" dirty="0">
                <a:solidFill>
                  <a:schemeClr val="tx1"/>
                </a:solidFill>
                <a:latin typeface="Liberation Sans" panose="020B0604020202020204" pitchFamily="34" charset="0"/>
              </a:rPr>
              <a:t>as liabilities of uncertain timing or amount. Examples </a:t>
            </a:r>
            <a:r>
              <a:rPr lang="en-US" sz="1900" b="0" dirty="0" smtClean="0">
                <a:solidFill>
                  <a:schemeClr val="tx1"/>
                </a:solidFill>
                <a:latin typeface="Liberation Sans" panose="020B0604020202020204" pitchFamily="34" charset="0"/>
              </a:rPr>
              <a:t>of provisions </a:t>
            </a:r>
            <a:r>
              <a:rPr lang="en-US" sz="1900" b="0" dirty="0">
                <a:solidFill>
                  <a:schemeClr val="tx1"/>
                </a:solidFill>
                <a:latin typeface="Liberation Sans" panose="020B0604020202020204" pitchFamily="34" charset="0"/>
              </a:rPr>
              <a:t>would be provisions for warranties, employee vacation pay, or anticipated losses. </a:t>
            </a:r>
            <a:r>
              <a:rPr lang="en-US" sz="1900" b="0" dirty="0" smtClean="0">
                <a:solidFill>
                  <a:schemeClr val="tx1"/>
                </a:solidFill>
                <a:latin typeface="Liberation Sans" panose="020B0604020202020204" pitchFamily="34" charset="0"/>
              </a:rPr>
              <a:t>Under IFRS</a:t>
            </a:r>
            <a:r>
              <a:rPr lang="en-US" sz="1900" b="0" dirty="0">
                <a:solidFill>
                  <a:schemeClr val="tx1"/>
                </a:solidFill>
                <a:latin typeface="Liberation Sans" panose="020B0604020202020204" pitchFamily="34" charset="0"/>
              </a:rPr>
              <a:t>, the measurement of a provision related to an uncertain obligation is based on the best </a:t>
            </a:r>
            <a:r>
              <a:rPr lang="en-US" sz="1900" b="0" dirty="0" smtClean="0">
                <a:solidFill>
                  <a:schemeClr val="tx1"/>
                </a:solidFill>
                <a:latin typeface="Liberation Sans" panose="020B0604020202020204" pitchFamily="34" charset="0"/>
              </a:rPr>
              <a:t>estimate of </a:t>
            </a:r>
            <a:r>
              <a:rPr lang="en-US" sz="1900" b="0" dirty="0">
                <a:solidFill>
                  <a:schemeClr val="tx1"/>
                </a:solidFill>
                <a:latin typeface="Liberation Sans" panose="020B0604020202020204" pitchFamily="34" charset="0"/>
              </a:rPr>
              <a:t>the expenditure required to settle the obligation.</a:t>
            </a:r>
          </a:p>
        </p:txBody>
      </p:sp>
      <p:sp>
        <p:nvSpPr>
          <p:cNvPr id="7"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altLang="en-US" b="1" dirty="0">
                <a:solidFill>
                  <a:schemeClr val="accent6">
                    <a:lumMod val="75000"/>
                  </a:schemeClr>
                </a:solidFill>
                <a:latin typeface="Liberation Sans" panose="020B0604020202020204" pitchFamily="34" charset="0"/>
              </a:rPr>
              <a:t>Key Points</a:t>
            </a:r>
          </a:p>
        </p:txBody>
      </p:sp>
      <p:sp>
        <p:nvSpPr>
          <p:cNvPr id="8"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0"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64065087"/>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ChangeArrowheads="1"/>
          </p:cNvSpPr>
          <p:nvPr/>
        </p:nvSpPr>
        <p:spPr bwMode="auto">
          <a:xfrm>
            <a:off x="533400" y="1981200"/>
            <a:ext cx="7924800" cy="244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The </a:t>
            </a:r>
            <a:r>
              <a:rPr lang="en-US" altLang="en-US" sz="1900" dirty="0">
                <a:solidFill>
                  <a:schemeClr val="tx1"/>
                </a:solidFill>
                <a:latin typeface="Liberation Sans" panose="020B0604020202020204" pitchFamily="34" charset="0"/>
              </a:rPr>
              <a:t>FASB</a:t>
            </a:r>
            <a:r>
              <a:rPr lang="en-US" altLang="en-US" sz="1900" b="0" dirty="0">
                <a:solidFill>
                  <a:schemeClr val="tx1"/>
                </a:solidFill>
                <a:latin typeface="Liberation Sans" panose="020B0604020202020204" pitchFamily="34" charset="0"/>
              </a:rPr>
              <a:t> and </a:t>
            </a:r>
            <a:r>
              <a:rPr lang="en-US" altLang="en-US" sz="1900" dirty="0">
                <a:solidFill>
                  <a:schemeClr val="tx1"/>
                </a:solidFill>
                <a:latin typeface="Liberation Sans" panose="020B0604020202020204" pitchFamily="34" charset="0"/>
              </a:rPr>
              <a:t>IASB</a:t>
            </a:r>
            <a:r>
              <a:rPr lang="en-US" altLang="en-US" sz="1900" b="0" dirty="0">
                <a:solidFill>
                  <a:schemeClr val="tx1"/>
                </a:solidFill>
                <a:latin typeface="Liberation Sans" panose="020B0604020202020204" pitchFamily="34" charset="0"/>
              </a:rPr>
              <a:t> are currently involved in two projects, each of which has implications for the accounting for liabilities. One project is investigating approaches to differentiate between debt and equity instruments. The other project, the elements phase of the conceptual framework project, will evaluate the definitions of the fundamental building blocks of accounting.  The results of these projects could change the classification of many debt and equity securities.</a:t>
            </a:r>
          </a:p>
        </p:txBody>
      </p:sp>
      <p:sp>
        <p:nvSpPr>
          <p:cNvPr id="7" name="Rectangle 2"/>
          <p:cNvSpPr>
            <a:spLocks noChangeArrowheads="1"/>
          </p:cNvSpPr>
          <p:nvPr/>
        </p:nvSpPr>
        <p:spPr bwMode="auto">
          <a:xfrm>
            <a:off x="533400" y="1447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altLang="en-US" b="1" dirty="0">
                <a:solidFill>
                  <a:schemeClr val="accent6">
                    <a:lumMod val="75000"/>
                  </a:schemeClr>
                </a:solidFill>
                <a:latin typeface="Liberation Sans" panose="020B0604020202020204" pitchFamily="34" charset="0"/>
              </a:rPr>
              <a:t>Looking to the Future</a:t>
            </a:r>
          </a:p>
        </p:txBody>
      </p:sp>
      <p:sp>
        <p:nvSpPr>
          <p:cNvPr id="8"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0"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533400" y="2033911"/>
            <a:ext cx="7924800" cy="433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nSpc>
                <a:spcPct val="125000"/>
              </a:lnSpc>
              <a:spcBef>
                <a:spcPts val="1200"/>
              </a:spcBef>
              <a:buClr>
                <a:schemeClr val="tx1"/>
              </a:buClr>
              <a:defRPr/>
            </a:pPr>
            <a:r>
              <a:rPr lang="en-US" sz="2100" dirty="0">
                <a:latin typeface="Liberation Sans" panose="020B0604020202020204" pitchFamily="34" charset="0"/>
              </a:rPr>
              <a:t>Which of the following is false?</a:t>
            </a:r>
          </a:p>
          <a:p>
            <a:pPr marL="685800" lvl="1" indent="-457200">
              <a:lnSpc>
                <a:spcPct val="125000"/>
              </a:lnSpc>
              <a:spcBef>
                <a:spcPts val="1200"/>
              </a:spcBef>
              <a:buClr>
                <a:schemeClr val="tx1"/>
              </a:buClr>
              <a:buFont typeface="Wingdings" pitchFamily="2" charset="2"/>
              <a:buAutoNum type="alphaLcParenR"/>
              <a:defRPr/>
            </a:pPr>
            <a:r>
              <a:rPr lang="en-US" sz="2100" dirty="0">
                <a:latin typeface="Liberation Sans" panose="020B0604020202020204" pitchFamily="34" charset="0"/>
              </a:rPr>
              <a:t>Under IFRS, current liabilities must always be presented before noncurrent liabilities.</a:t>
            </a:r>
          </a:p>
          <a:p>
            <a:pPr marL="685800" lvl="1" indent="-457200">
              <a:lnSpc>
                <a:spcPct val="125000"/>
              </a:lnSpc>
              <a:spcBef>
                <a:spcPts val="1200"/>
              </a:spcBef>
              <a:buClr>
                <a:schemeClr val="tx1"/>
              </a:buClr>
              <a:buFont typeface="Wingdings" pitchFamily="2" charset="2"/>
              <a:buAutoNum type="alphaLcParenR"/>
              <a:defRPr/>
            </a:pPr>
            <a:r>
              <a:rPr lang="en-US" sz="2100" dirty="0">
                <a:latin typeface="Liberation Sans" panose="020B0604020202020204" pitchFamily="34" charset="0"/>
              </a:rPr>
              <a:t>Under IFRS, an item is a current liability if it will be paid within the next 12 months.</a:t>
            </a:r>
          </a:p>
          <a:p>
            <a:pPr marL="685800" lvl="1" indent="-457200">
              <a:lnSpc>
                <a:spcPct val="125000"/>
              </a:lnSpc>
              <a:spcBef>
                <a:spcPts val="1200"/>
              </a:spcBef>
              <a:buClr>
                <a:schemeClr val="tx1"/>
              </a:buClr>
              <a:buFont typeface="Wingdings" pitchFamily="2" charset="2"/>
              <a:buAutoNum type="alphaLcParenR"/>
              <a:defRPr/>
            </a:pPr>
            <a:r>
              <a:rPr lang="en-US" sz="2100" dirty="0">
                <a:latin typeface="Liberation Sans" panose="020B0604020202020204" pitchFamily="34" charset="0"/>
              </a:rPr>
              <a:t>Under IFRS, current liabilities are shown in order of liquidity.</a:t>
            </a:r>
          </a:p>
          <a:p>
            <a:pPr marL="685800" lvl="1" indent="-457200">
              <a:lnSpc>
                <a:spcPct val="125000"/>
              </a:lnSpc>
              <a:spcBef>
                <a:spcPts val="1200"/>
              </a:spcBef>
              <a:buClr>
                <a:schemeClr val="tx1"/>
              </a:buClr>
              <a:buFont typeface="Wingdings" pitchFamily="2" charset="2"/>
              <a:buAutoNum type="alphaLcParenR"/>
              <a:defRPr/>
            </a:pPr>
            <a:r>
              <a:rPr lang="en-US" sz="2100" dirty="0">
                <a:latin typeface="Liberation Sans" panose="020B0604020202020204" pitchFamily="34" charset="0"/>
              </a:rPr>
              <a:t>Under IFRS, a liability is only recognized if it is a present obligation.</a:t>
            </a:r>
          </a:p>
        </p:txBody>
      </p:sp>
      <p:sp>
        <p:nvSpPr>
          <p:cNvPr id="8" name="Rectangle 2"/>
          <p:cNvSpPr>
            <a:spLocks noChangeArrowheads="1"/>
          </p:cNvSpPr>
          <p:nvPr/>
        </p:nvSpPr>
        <p:spPr bwMode="auto">
          <a:xfrm>
            <a:off x="533400" y="1447800"/>
            <a:ext cx="51816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2630789"/>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9"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1"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4"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533400" y="2033565"/>
            <a:ext cx="7924800" cy="241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lvl="1">
              <a:lnSpc>
                <a:spcPct val="125000"/>
              </a:lnSpc>
              <a:spcBef>
                <a:spcPts val="600"/>
              </a:spcBef>
              <a:buClr>
                <a:schemeClr val="tx1"/>
              </a:buClr>
              <a:defRPr/>
            </a:pPr>
            <a:r>
              <a:rPr lang="en-US" sz="2100" dirty="0">
                <a:latin typeface="Liberation Sans" panose="020B0604020202020204" pitchFamily="34" charset="0"/>
              </a:rPr>
              <a:t>The joint projects of the FASB and IASB could potentially:</a:t>
            </a:r>
          </a:p>
          <a:p>
            <a:pPr marL="685800" lvl="1" indent="-457200">
              <a:lnSpc>
                <a:spcPct val="125000"/>
              </a:lnSpc>
              <a:spcBef>
                <a:spcPts val="600"/>
              </a:spcBef>
              <a:buClr>
                <a:schemeClr val="tx1"/>
              </a:buClr>
              <a:buFont typeface="Wingdings" pitchFamily="2" charset="2"/>
              <a:buAutoNum type="alphaLcParenR"/>
              <a:defRPr/>
            </a:pPr>
            <a:r>
              <a:rPr lang="en-US" sz="2100" dirty="0">
                <a:latin typeface="Liberation Sans" panose="020B0604020202020204" pitchFamily="34" charset="0"/>
              </a:rPr>
              <a:t>change the definition of liabilities.</a:t>
            </a:r>
          </a:p>
          <a:p>
            <a:pPr marL="685800" lvl="1" indent="-457200">
              <a:lnSpc>
                <a:spcPct val="125000"/>
              </a:lnSpc>
              <a:spcBef>
                <a:spcPts val="600"/>
              </a:spcBef>
              <a:buClr>
                <a:schemeClr val="tx1"/>
              </a:buClr>
              <a:buFont typeface="Wingdings" pitchFamily="2" charset="2"/>
              <a:buAutoNum type="alphaLcParenR"/>
              <a:defRPr/>
            </a:pPr>
            <a:r>
              <a:rPr lang="en-US" sz="2100" dirty="0">
                <a:latin typeface="Liberation Sans" panose="020B0604020202020204" pitchFamily="34" charset="0"/>
              </a:rPr>
              <a:t>change the definition of equity.</a:t>
            </a:r>
          </a:p>
          <a:p>
            <a:pPr marL="685800" lvl="1" indent="-457200">
              <a:lnSpc>
                <a:spcPct val="125000"/>
              </a:lnSpc>
              <a:spcBef>
                <a:spcPts val="600"/>
              </a:spcBef>
              <a:buClr>
                <a:schemeClr val="tx1"/>
              </a:buClr>
              <a:buFont typeface="Wingdings" pitchFamily="2" charset="2"/>
              <a:buAutoNum type="alphaLcParenR"/>
              <a:defRPr/>
            </a:pPr>
            <a:r>
              <a:rPr lang="en-US" sz="2100" dirty="0">
                <a:latin typeface="Liberation Sans" panose="020B0604020202020204" pitchFamily="34" charset="0"/>
              </a:rPr>
              <a:t>change the definition of assets.</a:t>
            </a:r>
          </a:p>
          <a:p>
            <a:pPr marL="685800" lvl="1" indent="-457200">
              <a:lnSpc>
                <a:spcPct val="125000"/>
              </a:lnSpc>
              <a:spcBef>
                <a:spcPts val="600"/>
              </a:spcBef>
              <a:buClr>
                <a:schemeClr val="tx1"/>
              </a:buClr>
              <a:buFont typeface="Wingdings" pitchFamily="2" charset="2"/>
              <a:buAutoNum type="alphaLcParenR"/>
              <a:defRPr/>
            </a:pPr>
            <a:r>
              <a:rPr lang="en-US" sz="2100" dirty="0">
                <a:latin typeface="Liberation Sans" panose="020B0604020202020204" pitchFamily="34" charset="0"/>
              </a:rPr>
              <a:t>All of the above.</a:t>
            </a:r>
          </a:p>
        </p:txBody>
      </p:sp>
      <p:sp>
        <p:nvSpPr>
          <p:cNvPr id="8" name="Rectangle 2"/>
          <p:cNvSpPr>
            <a:spLocks noChangeArrowheads="1"/>
          </p:cNvSpPr>
          <p:nvPr/>
        </p:nvSpPr>
        <p:spPr bwMode="auto">
          <a:xfrm>
            <a:off x="533400" y="1447800"/>
            <a:ext cx="50292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defRPr/>
            </a:pPr>
            <a:r>
              <a:rPr lang="en-US" altLang="en-US" b="1" dirty="0">
                <a:solidFill>
                  <a:schemeClr val="tx1">
                    <a:lumMod val="75000"/>
                    <a:lumOff val="25000"/>
                  </a:schemeClr>
                </a:solidFill>
                <a:latin typeface="Liberation Sans" panose="020B0604020202020204" pitchFamily="34" charset="0"/>
              </a:rPr>
              <a:t>IFRS Self-Test Questions</a:t>
            </a:r>
          </a:p>
        </p:txBody>
      </p:sp>
      <p:sp>
        <p:nvSpPr>
          <p:cNvPr id="12" name="Notched Right Arrow 11"/>
          <p:cNvSpPr/>
          <p:nvPr/>
        </p:nvSpPr>
        <p:spPr bwMode="auto">
          <a:xfrm>
            <a:off x="152400" y="396875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9"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1" name="Text Box 8"/>
          <p:cNvSpPr txBox="1">
            <a:spLocks noChangeArrowheads="1"/>
          </p:cNvSpPr>
          <p:nvPr/>
        </p:nvSpPr>
        <p:spPr bwMode="auto">
          <a:xfrm>
            <a:off x="1905000" y="414338"/>
            <a:ext cx="4114800" cy="582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3200" b="1" dirty="0">
                <a:solidFill>
                  <a:schemeClr val="bg1"/>
                </a:solidFill>
                <a:latin typeface="Liberation Sans" panose="020B0604020202020204" pitchFamily="34" charset="0"/>
              </a:rPr>
              <a:t>A Look at IFRS</a:t>
            </a:r>
          </a:p>
        </p:txBody>
      </p:sp>
      <p:pic>
        <p:nvPicPr>
          <p:cNvPr id="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115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4"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96" name="Text Box 12"/>
          <p:cNvSpPr txBox="1">
            <a:spLocks noChangeArrowheads="1"/>
          </p:cNvSpPr>
          <p:nvPr/>
        </p:nvSpPr>
        <p:spPr bwMode="auto">
          <a:xfrm>
            <a:off x="1447800" y="4191000"/>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Cash	104,000</a:t>
            </a:r>
          </a:p>
        </p:txBody>
      </p:sp>
      <p:sp>
        <p:nvSpPr>
          <p:cNvPr id="11267"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268" name="Text Box 1027"/>
          <p:cNvSpPr txBox="1">
            <a:spLocks noChangeArrowheads="1"/>
          </p:cNvSpPr>
          <p:nvPr/>
        </p:nvSpPr>
        <p:spPr bwMode="auto">
          <a:xfrm>
            <a:off x="609600" y="1295400"/>
            <a:ext cx="8077200" cy="188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457200" algn="l"/>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72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72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72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72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7200" algn="l"/>
              </a:tabLst>
              <a:defRPr sz="2000" b="1">
                <a:solidFill>
                  <a:schemeClr val="bg2"/>
                </a:solidFill>
                <a:latin typeface="Arial" charset="0"/>
              </a:defRPr>
            </a:lvl9pPr>
          </a:lstStyle>
          <a:p>
            <a:pPr>
              <a:lnSpc>
                <a:spcPct val="120000"/>
              </a:lnSpc>
              <a:spcBef>
                <a:spcPct val="50000"/>
              </a:spcBef>
              <a:buClrTx/>
              <a:buSzTx/>
              <a:buFontTx/>
              <a:buNone/>
            </a:pPr>
            <a:r>
              <a:rPr lang="en-US" altLang="en-US" sz="2200" dirty="0">
                <a:solidFill>
                  <a:schemeClr val="tx1"/>
                </a:solidFill>
                <a:latin typeface="Liberation Sans" panose="020B0604020202020204" pitchFamily="34" charset="0"/>
              </a:rPr>
              <a:t>Illustration:  </a:t>
            </a:r>
            <a:r>
              <a:rPr lang="en-US" altLang="en-US" sz="2200" b="0" dirty="0">
                <a:solidFill>
                  <a:schemeClr val="tx1"/>
                </a:solidFill>
                <a:latin typeface="Liberation Sans" panose="020B0604020202020204" pitchFamily="34" charset="0"/>
              </a:rPr>
              <a:t>First National Bank agrees to lend $100,000 on September 1, </a:t>
            </a:r>
            <a:r>
              <a:rPr lang="en-US" altLang="en-US" sz="2200" b="0" dirty="0" smtClean="0">
                <a:solidFill>
                  <a:schemeClr val="tx1"/>
                </a:solidFill>
                <a:latin typeface="Liberation Sans" panose="020B0604020202020204" pitchFamily="34" charset="0"/>
              </a:rPr>
              <a:t>2017, </a:t>
            </a:r>
            <a:r>
              <a:rPr lang="en-US" altLang="en-US" sz="2200" b="0" dirty="0">
                <a:solidFill>
                  <a:schemeClr val="tx1"/>
                </a:solidFill>
                <a:latin typeface="Liberation Sans" panose="020B0604020202020204" pitchFamily="34" charset="0"/>
              </a:rPr>
              <a:t>if Cole Williams Co. signs a $100,000, 12%, four-month note maturing on January 1, </a:t>
            </a:r>
            <a:r>
              <a:rPr lang="en-US" altLang="en-US" sz="2200" b="0" dirty="0" smtClean="0">
                <a:solidFill>
                  <a:schemeClr val="tx1"/>
                </a:solidFill>
                <a:latin typeface="Liberation Sans" panose="020B0604020202020204" pitchFamily="34" charset="0"/>
              </a:rPr>
              <a:t>2018.</a:t>
            </a:r>
            <a:endParaRPr lang="en-US" altLang="en-US" sz="2200" b="0" dirty="0">
              <a:solidFill>
                <a:schemeClr val="tx1"/>
              </a:solidFill>
              <a:latin typeface="Liberation Sans" panose="020B0604020202020204" pitchFamily="34" charset="0"/>
            </a:endParaRPr>
          </a:p>
          <a:p>
            <a:pPr>
              <a:lnSpc>
                <a:spcPct val="120000"/>
              </a:lnSpc>
              <a:spcBef>
                <a:spcPct val="50000"/>
              </a:spcBef>
              <a:buClrTx/>
              <a:buSzTx/>
              <a:buFontTx/>
              <a:buNone/>
            </a:pPr>
            <a:r>
              <a:rPr lang="en-US" altLang="en-US" sz="2200" b="0" dirty="0">
                <a:solidFill>
                  <a:schemeClr val="tx1"/>
                </a:solidFill>
                <a:latin typeface="Liberation Sans" panose="020B0604020202020204" pitchFamily="34" charset="0"/>
              </a:rPr>
              <a:t>c)	Prepare the entry at maturity.</a:t>
            </a:r>
          </a:p>
        </p:txBody>
      </p:sp>
      <p:sp>
        <p:nvSpPr>
          <p:cNvPr id="424965" name="Text Box 5"/>
          <p:cNvSpPr txBox="1">
            <a:spLocks noChangeArrowheads="1"/>
          </p:cNvSpPr>
          <p:nvPr/>
        </p:nvSpPr>
        <p:spPr bwMode="auto">
          <a:xfrm>
            <a:off x="1447800" y="3735388"/>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25780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5780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5780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5780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578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578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578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578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5780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Interest Payable	4,000</a:t>
            </a:r>
          </a:p>
        </p:txBody>
      </p:sp>
      <p:sp>
        <p:nvSpPr>
          <p:cNvPr id="424966" name="Text Box 6"/>
          <p:cNvSpPr txBox="1">
            <a:spLocks noChangeArrowheads="1"/>
          </p:cNvSpPr>
          <p:nvPr/>
        </p:nvSpPr>
        <p:spPr bwMode="auto">
          <a:xfrm>
            <a:off x="1447800" y="3276600"/>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tabLst>
                <a:tab pos="526415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6415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Notes Payable	100,000</a:t>
            </a:r>
          </a:p>
        </p:txBody>
      </p:sp>
      <p:sp>
        <p:nvSpPr>
          <p:cNvPr id="11272"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
        <p:nvSpPr>
          <p:cNvPr id="9"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Notes Payable</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wipe(left)">
                                      <p:cBhvr>
                                        <p:cTn id="7" dur="500"/>
                                        <p:tgtEl>
                                          <p:spTgt spid="424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65"/>
                                        </p:tgtEl>
                                        <p:attrNameLst>
                                          <p:attrName>style.visibility</p:attrName>
                                        </p:attrNameLst>
                                      </p:cBhvr>
                                      <p:to>
                                        <p:strVal val="visible"/>
                                      </p:to>
                                    </p:set>
                                    <p:animEffect transition="in" filter="wipe(left)">
                                      <p:cBhvr>
                                        <p:cTn id="12" dur="500"/>
                                        <p:tgtEl>
                                          <p:spTgt spid="424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5996"/>
                                        </p:tgtEl>
                                        <p:attrNameLst>
                                          <p:attrName>style.visibility</p:attrName>
                                        </p:attrNameLst>
                                      </p:cBhvr>
                                      <p:to>
                                        <p:strVal val="visible"/>
                                      </p:to>
                                    </p:set>
                                    <p:animEffect transition="in" filter="wipe(left)">
                                      <p:cBhvr>
                                        <p:cTn id="17" dur="500"/>
                                        <p:tgtEl>
                                          <p:spTgt spid="425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96" grpId="0" autoUpdateAnimBg="0"/>
      <p:bldP spid="424965" grpId="0" autoUpdateAnimBg="0"/>
      <p:bldP spid="424966"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01640" y="1371600"/>
            <a:ext cx="79248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just">
              <a:lnSpc>
                <a:spcPct val="130000"/>
              </a:lnSpc>
            </a:pPr>
            <a:r>
              <a:rPr lang="en-US" altLang="en-US" sz="2000" b="0" dirty="0">
                <a:latin typeface="Liberation Sans" panose="020B0604020202020204" pitchFamily="34" charset="0"/>
              </a:rPr>
              <a:t>“Copyright © </a:t>
            </a:r>
            <a:r>
              <a:rPr lang="en-US" altLang="en-US" sz="2000" b="0" dirty="0" smtClean="0">
                <a:latin typeface="Liberation Sans" panose="020B0604020202020204" pitchFamily="34" charset="0"/>
              </a:rPr>
              <a:t>2015 </a:t>
            </a:r>
            <a:r>
              <a:rPr lang="en-US" altLang="en-US" sz="2000" b="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00943340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609600" y="1309688"/>
            <a:ext cx="8153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2">
                    <a:lumMod val="75000"/>
                  </a:schemeClr>
                </a:solidFill>
                <a:latin typeface="Liberation Sans" panose="020B0604020202020204" pitchFamily="34" charset="0"/>
              </a:rPr>
              <a:t>Sales Taxes Payable</a:t>
            </a:r>
          </a:p>
        </p:txBody>
      </p:sp>
      <p:sp>
        <p:nvSpPr>
          <p:cNvPr id="133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16"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1"/>
                </a:solidFill>
                <a:latin typeface="Liberation Sans" panose="020B0604020202020204" pitchFamily="34" charset="0"/>
              </a:rPr>
              <a:t>Current Liabilities</a:t>
            </a:r>
          </a:p>
        </p:txBody>
      </p:sp>
      <p:sp>
        <p:nvSpPr>
          <p:cNvPr id="13317"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
        <p:nvSpPr>
          <p:cNvPr id="8" name="Text Box 5"/>
          <p:cNvSpPr txBox="1">
            <a:spLocks noChangeArrowheads="1"/>
          </p:cNvSpPr>
          <p:nvPr/>
        </p:nvSpPr>
        <p:spPr bwMode="auto">
          <a:xfrm>
            <a:off x="609600" y="1922463"/>
            <a:ext cx="7696200" cy="459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257300" indent="-4572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Sales taxes are expressed as a stated percentage of the sales price. </a:t>
            </a:r>
          </a:p>
          <a:p>
            <a:pPr lvl="1">
              <a:lnSpc>
                <a:spcPct val="120000"/>
              </a:lnSpc>
              <a:spcBef>
                <a:spcPct val="5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Selling company (retailer) </a:t>
            </a:r>
          </a:p>
          <a:p>
            <a:pPr lvl="2">
              <a:lnSpc>
                <a:spcPct val="120000"/>
              </a:lnSpc>
              <a:spcBef>
                <a:spcPct val="50000"/>
              </a:spcBef>
              <a:buClr>
                <a:srgbClr val="800000"/>
              </a:buClr>
              <a:buSzPct val="80000"/>
              <a:buFont typeface="Arial" charset="0"/>
              <a:buChar char="►"/>
            </a:pPr>
            <a:r>
              <a:rPr lang="en-US" altLang="en-US" sz="2100" b="0" dirty="0">
                <a:solidFill>
                  <a:schemeClr val="tx1"/>
                </a:solidFill>
                <a:latin typeface="Liberation Sans" panose="020B0604020202020204" pitchFamily="34" charset="0"/>
              </a:rPr>
              <a:t>collects tax from the customer.</a:t>
            </a:r>
          </a:p>
          <a:p>
            <a:pPr lvl="2">
              <a:lnSpc>
                <a:spcPct val="120000"/>
              </a:lnSpc>
              <a:spcBef>
                <a:spcPct val="50000"/>
              </a:spcBef>
              <a:buClr>
                <a:srgbClr val="800000"/>
              </a:buClr>
              <a:buSzPct val="80000"/>
              <a:buFont typeface="Arial" charset="0"/>
              <a:buChar char="►"/>
            </a:pPr>
            <a:r>
              <a:rPr lang="en-US" altLang="en-US" sz="2100" b="0" dirty="0">
                <a:solidFill>
                  <a:schemeClr val="tx1"/>
                </a:solidFill>
                <a:latin typeface="Liberation Sans" panose="020B0604020202020204" pitchFamily="34" charset="0"/>
              </a:rPr>
              <a:t>enters tax separately in cash register or includes in total receipts.</a:t>
            </a:r>
          </a:p>
          <a:p>
            <a:pPr lvl="2">
              <a:lnSpc>
                <a:spcPct val="120000"/>
              </a:lnSpc>
              <a:spcBef>
                <a:spcPct val="50000"/>
              </a:spcBef>
              <a:buClr>
                <a:srgbClr val="800000"/>
              </a:buClr>
              <a:buSzPct val="80000"/>
              <a:buFont typeface="Arial" charset="0"/>
              <a:buChar char="►"/>
            </a:pPr>
            <a:r>
              <a:rPr lang="en-US" altLang="en-US" sz="2100" b="0" dirty="0">
                <a:solidFill>
                  <a:schemeClr val="tx1"/>
                </a:solidFill>
                <a:latin typeface="Liberation Sans" panose="020B0604020202020204" pitchFamily="34" charset="0"/>
              </a:rPr>
              <a:t>remits the collections to the state’s department of revenue.</a:t>
            </a:r>
          </a:p>
          <a:p>
            <a:pPr lvl="2">
              <a:lnSpc>
                <a:spcPct val="120000"/>
              </a:lnSpc>
              <a:spcBef>
                <a:spcPct val="50000"/>
              </a:spcBef>
              <a:buClr>
                <a:srgbClr val="800000"/>
              </a:buClr>
              <a:buSzPct val="80000"/>
              <a:buFont typeface="Arial" charset="0"/>
              <a:buChar char="►"/>
            </a:pPr>
            <a:endParaRPr lang="en-US" altLang="en-US" sz="2200" b="0" dirty="0">
              <a:solidFill>
                <a:srgbClr val="74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1295400"/>
            <a:ext cx="80772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0"/>
              </a:spcBef>
              <a:buClrTx/>
              <a:buSzTx/>
              <a:buFontTx/>
              <a:buNone/>
            </a:pPr>
            <a:r>
              <a:rPr lang="en-US" altLang="en-US" sz="2200" dirty="0">
                <a:solidFill>
                  <a:schemeClr val="tx1"/>
                </a:solidFill>
                <a:latin typeface="Liberation Sans" panose="020B0604020202020204" pitchFamily="34" charset="0"/>
              </a:rPr>
              <a:t>Illustration:</a:t>
            </a:r>
            <a:r>
              <a:rPr lang="en-US" altLang="en-US" sz="2200" b="0" dirty="0">
                <a:solidFill>
                  <a:schemeClr val="tx1"/>
                </a:solidFill>
                <a:latin typeface="Liberation Sans" panose="020B0604020202020204" pitchFamily="34" charset="0"/>
              </a:rPr>
              <a:t>  The March 25 cash register reading for Cooley Grocery shows sales of $10,000 and sales taxes of $600 (sales tax rate of 6%), the journal entry is:</a:t>
            </a:r>
          </a:p>
        </p:txBody>
      </p:sp>
      <p:sp>
        <p:nvSpPr>
          <p:cNvPr id="14339" name="Text Box 15"/>
          <p:cNvSpPr txBox="1">
            <a:spLocks noChangeArrowheads="1"/>
          </p:cNvSpPr>
          <p:nvPr/>
        </p:nvSpPr>
        <p:spPr bwMode="auto">
          <a:xfrm>
            <a:off x="609600" y="2835275"/>
            <a:ext cx="1219200"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526415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526415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526415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526415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Mar. 25</a:t>
            </a:r>
          </a:p>
        </p:txBody>
      </p:sp>
      <p:sp>
        <p:nvSpPr>
          <p:cNvPr id="430096" name="Text Box 16"/>
          <p:cNvSpPr txBox="1">
            <a:spLocks noChangeArrowheads="1"/>
          </p:cNvSpPr>
          <p:nvPr/>
        </p:nvSpPr>
        <p:spPr bwMode="auto">
          <a:xfrm>
            <a:off x="2057400" y="3294063"/>
            <a:ext cx="6172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chemeClr val="accent2"/>
              </a:buClr>
              <a:buSzPct val="75000"/>
              <a:buFont typeface="Wingdings" pitchFamily="2" charset="2"/>
              <a:buChar char="l"/>
              <a:tabLst>
                <a:tab pos="4521200" algn="r"/>
                <a:tab pos="5994400" algn="r"/>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21200" algn="r"/>
                <a:tab pos="5994400" algn="r"/>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21200" algn="r"/>
                <a:tab pos="5994400" algn="r"/>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	Sales Revenue		10,000</a:t>
            </a:r>
          </a:p>
        </p:txBody>
      </p:sp>
      <p:sp>
        <p:nvSpPr>
          <p:cNvPr id="430097" name="Text Box 17"/>
          <p:cNvSpPr txBox="1">
            <a:spLocks noChangeArrowheads="1"/>
          </p:cNvSpPr>
          <p:nvPr/>
        </p:nvSpPr>
        <p:spPr bwMode="auto">
          <a:xfrm>
            <a:off x="2057400" y="2835275"/>
            <a:ext cx="6172200" cy="430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Wingdings" pitchFamily="2" charset="2"/>
              <a:buChar char="l"/>
              <a:tabLst>
                <a:tab pos="4521200"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4521200"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4521200"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4521200"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Cash	10,600</a:t>
            </a:r>
            <a:endParaRPr lang="en-US" altLang="en-US" sz="2200" b="0" dirty="0">
              <a:solidFill>
                <a:srgbClr val="800000"/>
              </a:solidFill>
              <a:latin typeface="Liberation Sans" panose="020B0604020202020204" pitchFamily="34" charset="0"/>
              <a:cs typeface="Arial" charset="0"/>
            </a:endParaRPr>
          </a:p>
        </p:txBody>
      </p:sp>
      <p:sp>
        <p:nvSpPr>
          <p:cNvPr id="430098" name="Text Box 18"/>
          <p:cNvSpPr txBox="1">
            <a:spLocks noChangeArrowheads="1"/>
          </p:cNvSpPr>
          <p:nvPr/>
        </p:nvSpPr>
        <p:spPr bwMode="auto">
          <a:xfrm>
            <a:off x="2057400" y="3751263"/>
            <a:ext cx="6172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spcBef>
                <a:spcPct val="20000"/>
              </a:spcBef>
              <a:buClr>
                <a:schemeClr val="accent2"/>
              </a:buClr>
              <a:buSzPct val="75000"/>
              <a:buFont typeface="Wingdings" pitchFamily="2" charset="2"/>
              <a:buChar char="l"/>
              <a:tabLst>
                <a:tab pos="6691313" algn="r"/>
              </a:tabLst>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tabLst>
                <a:tab pos="6691313" algn="r"/>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6691313" algn="r"/>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6691313" algn="r"/>
              </a:tabLst>
              <a:defRPr sz="2000" b="1">
                <a:solidFill>
                  <a:schemeClr val="bg2"/>
                </a:solidFill>
                <a:latin typeface="Arial" charset="0"/>
              </a:defRPr>
            </a:lvl9pPr>
          </a:lstStyle>
          <a:p>
            <a:pPr>
              <a:spcBef>
                <a:spcPct val="50000"/>
              </a:spcBef>
              <a:buClrTx/>
              <a:buSzTx/>
              <a:buFontTx/>
              <a:buNone/>
            </a:pPr>
            <a:r>
              <a:rPr lang="en-US" altLang="en-US" sz="2200" b="0" dirty="0">
                <a:solidFill>
                  <a:schemeClr val="tx1"/>
                </a:solidFill>
                <a:latin typeface="Liberation Sans" panose="020B0604020202020204" pitchFamily="34" charset="0"/>
                <a:cs typeface="Arial" charset="0"/>
              </a:rPr>
              <a:t>Sales Tax Payable	600</a:t>
            </a:r>
          </a:p>
        </p:txBody>
      </p:sp>
      <p:sp>
        <p:nvSpPr>
          <p:cNvPr id="14343"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4" name="Rectangle 7"/>
          <p:cNvSpPr>
            <a:spLocks noChangeArrowheads="1"/>
          </p:cNvSpPr>
          <p:nvPr/>
        </p:nvSpPr>
        <p:spPr bwMode="auto">
          <a:xfrm>
            <a:off x="6096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Sales Taxes Payable</a:t>
            </a:r>
          </a:p>
        </p:txBody>
      </p:sp>
      <p:sp>
        <p:nvSpPr>
          <p:cNvPr id="14345" name="Text Box 13"/>
          <p:cNvSpPr txBox="1">
            <a:spLocks noChangeArrowheads="1"/>
          </p:cNvSpPr>
          <p:nvPr/>
        </p:nvSpPr>
        <p:spPr bwMode="auto">
          <a:xfrm>
            <a:off x="8153400" y="6369050"/>
            <a:ext cx="8382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097"/>
                                        </p:tgtEl>
                                        <p:attrNameLst>
                                          <p:attrName>style.visibility</p:attrName>
                                        </p:attrNameLst>
                                      </p:cBhvr>
                                      <p:to>
                                        <p:strVal val="visible"/>
                                      </p:to>
                                    </p:set>
                                    <p:animEffect transition="in" filter="wipe(left)">
                                      <p:cBhvr>
                                        <p:cTn id="7" dur="500"/>
                                        <p:tgtEl>
                                          <p:spTgt spid="430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096"/>
                                        </p:tgtEl>
                                        <p:attrNameLst>
                                          <p:attrName>style.visibility</p:attrName>
                                        </p:attrNameLst>
                                      </p:cBhvr>
                                      <p:to>
                                        <p:strVal val="visible"/>
                                      </p:to>
                                    </p:set>
                                    <p:animEffect transition="in" filter="wipe(left)">
                                      <p:cBhvr>
                                        <p:cTn id="12" dur="500"/>
                                        <p:tgtEl>
                                          <p:spTgt spid="4300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098"/>
                                        </p:tgtEl>
                                        <p:attrNameLst>
                                          <p:attrName>style.visibility</p:attrName>
                                        </p:attrNameLst>
                                      </p:cBhvr>
                                      <p:to>
                                        <p:strVal val="visible"/>
                                      </p:to>
                                    </p:set>
                                    <p:animEffect transition="in" filter="wipe(left)">
                                      <p:cBhvr>
                                        <p:cTn id="17" dur="500"/>
                                        <p:tgtEl>
                                          <p:spTgt spid="430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6" grpId="0" autoUpdateAnimBg="0"/>
      <p:bldP spid="430097" grpId="0" autoUpdateAnimBg="0"/>
      <p:bldP spid="430098" grpId="0" autoUpdateAnimBg="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9235</TotalTime>
  <Pages>43</Pages>
  <Words>4248</Words>
  <Application>Microsoft Office PowerPoint</Application>
  <PresentationFormat>On-screen Show (4:3)</PresentationFormat>
  <Paragraphs>548</Paragraphs>
  <Slides>70</Slides>
  <Notes>68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7" baseType="lpstr">
      <vt:lpstr>Arial</vt:lpstr>
      <vt:lpstr>Comic Sans MS</vt:lpstr>
      <vt:lpstr>Liberation Sans</vt:lpstr>
      <vt:lpstr>Times New Roman</vt:lpstr>
      <vt:lpstr>Wingdings</vt:lpstr>
      <vt:lpstr>movnglnc</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1528</cp:revision>
  <cp:lastPrinted>1999-09-16T17:08:20Z</cp:lastPrinted>
  <dcterms:created xsi:type="dcterms:W3CDTF">1997-03-28T18:03:02Z</dcterms:created>
  <dcterms:modified xsi:type="dcterms:W3CDTF">2022-06-04T15:51:57Z</dcterms:modified>
</cp:coreProperties>
</file>