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3" r:id="rId7"/>
    <p:sldId id="268" r:id="rId8"/>
    <p:sldId id="269" r:id="rId9"/>
    <p:sldId id="267" r:id="rId10"/>
    <p:sldId id="270" r:id="rId11"/>
    <p:sldId id="264" r:id="rId12"/>
    <p:sldId id="265" r:id="rId13"/>
    <p:sldId id="266" r:id="rId14"/>
    <p:sldId id="262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CB761D2B-F9D1-4F67-AFF2-5AF438D77A20}" type="datetimeFigureOut">
              <a:rPr lang="ar-JO" smtClean="0"/>
              <a:t>14/05/1445</a:t>
            </a:fld>
            <a:endParaRPr lang="ar-J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J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803E23E5-EE0F-43AE-8E6E-FAD7B26FC3A8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610738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760CA-F159-4FD4-9B5E-EF9EC5C90B73}" type="datetime1">
              <a:rPr lang="en-US" smtClean="0"/>
              <a:t>11/26/2023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8E6F-E2D3-4835-8C9B-E362A7BD5E0A}" type="datetime1">
              <a:rPr lang="en-US" smtClean="0"/>
              <a:t>11/26/2023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21B6-869F-4C4E-99CE-04B7DCE4267A}" type="datetime1">
              <a:rPr lang="en-US" smtClean="0"/>
              <a:t>11/26/2023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A76B0-E619-4CE7-873F-66C79CE82568}" type="datetime1">
              <a:rPr lang="en-US" smtClean="0"/>
              <a:t>11/26/2023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4D8AB-A121-4EC4-8423-30C78B621850}" type="datetime1">
              <a:rPr lang="en-US" smtClean="0"/>
              <a:t>11/26/2023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F6458-9C67-48AE-A34E-2B278AC57CE4}" type="datetime1">
              <a:rPr lang="en-US" smtClean="0"/>
              <a:t>11/26/2023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D14AA-2572-42C5-88C8-6E60E0F132A3}" type="datetime1">
              <a:rPr lang="en-US" smtClean="0"/>
              <a:t>11/26/2023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0E688-3083-4DB9-BB5F-3815E494CF07}" type="datetime1">
              <a:rPr lang="en-US" smtClean="0"/>
              <a:t>11/26/2023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D748-7E4B-483E-A044-617C4523A734}" type="datetime1">
              <a:rPr lang="en-US" smtClean="0"/>
              <a:t>11/26/2023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65ECF-2CEC-46CB-B65B-1FC4017BD02C}" type="datetime1">
              <a:rPr lang="en-US" smtClean="0"/>
              <a:t>11/26/2023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BF2D4-60EB-47FF-9D58-6C73C8F4C7C5}" type="datetime1">
              <a:rPr lang="en-US" smtClean="0"/>
              <a:t>11/26/2023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2913D-4C52-470A-88A5-151D3B9EC09B}" type="datetime1">
              <a:rPr lang="en-US" smtClean="0"/>
              <a:t>11/26/2023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145B8-2772-42C9-9CCD-6657D84F86CF}" type="datetime1">
              <a:rPr lang="en-US" smtClean="0"/>
              <a:t>11/26/2023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3E59-3D79-4CF1-BDEB-5EB55A177D87}" type="datetime1">
              <a:rPr lang="en-US" smtClean="0"/>
              <a:t>11/26/2023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5876B-2CA3-4496-936D-8937C10BA774}" type="datetime1">
              <a:rPr lang="en-US" smtClean="0"/>
              <a:t>11/26/2023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BCFD0-DA5C-4292-948B-F3443F7BDF2A}" type="datetime1">
              <a:rPr lang="en-US" smtClean="0"/>
              <a:t>11/26/2023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8A187-7297-4C1E-AA8E-59D207606769}" type="datetime1">
              <a:rPr lang="en-US" smtClean="0"/>
              <a:t>11/26/2023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hf hdr="0" ftr="0" dt="0"/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7803" y="317500"/>
            <a:ext cx="1651000" cy="1651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63634" y="2076995"/>
            <a:ext cx="7759337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800" b="1" dirty="0"/>
              <a:t> </a:t>
            </a:r>
            <a:r>
              <a:rPr lang="en-US" sz="2800" b="1" dirty="0" smtClean="0"/>
              <a:t>Faculty of Arts and Educational sciences</a:t>
            </a:r>
            <a:endParaRPr lang="ar-JO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756263" y="2886891"/>
            <a:ext cx="617873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Languages Department </a:t>
            </a:r>
            <a:endParaRPr lang="ar-JO" sz="2400" b="1" dirty="0"/>
          </a:p>
        </p:txBody>
      </p:sp>
      <p:sp>
        <p:nvSpPr>
          <p:cNvPr id="8" name="Rectangle 7"/>
          <p:cNvSpPr/>
          <p:nvPr/>
        </p:nvSpPr>
        <p:spPr>
          <a:xfrm>
            <a:off x="2505118" y="3377369"/>
            <a:ext cx="7181774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0"/>
                <a:solidFill>
                  <a:schemeClr val="tx1"/>
                </a:solidFill>
              </a:rPr>
              <a:t>English Language (2)</a:t>
            </a:r>
            <a:endParaRPr lang="en-US" sz="5400" b="1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59157" y="4401808"/>
            <a:ext cx="327369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(15200112)</a:t>
            </a:r>
            <a:endParaRPr lang="ar-JO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619380" y="5391150"/>
            <a:ext cx="695325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200" b="1" dirty="0" smtClean="0"/>
              <a:t>Instructor: Dr.Adli Odeh</a:t>
            </a:r>
            <a:endParaRPr lang="ar-JO" sz="32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6116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936">
        <p15:prstTrans prst="peelOff"/>
      </p:transition>
    </mc:Choice>
    <mc:Fallback xmlns="">
      <p:transition spd="slow" advTm="936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 smtClean="0"/>
              <a:t>5- </a:t>
            </a:r>
            <a:r>
              <a:rPr lang="en-US" dirty="0"/>
              <a:t>WE </a:t>
            </a:r>
            <a:r>
              <a:rPr lang="en-US" u="sng" dirty="0"/>
              <a:t>DO NOT USE</a:t>
            </a:r>
            <a:r>
              <a:rPr lang="en-US" dirty="0"/>
              <a:t> the present perfect Continuous  with </a:t>
            </a:r>
            <a:r>
              <a:rPr lang="en-US" dirty="0" err="1"/>
              <a:t>Stative</a:t>
            </a:r>
            <a:r>
              <a:rPr lang="en-US" dirty="0"/>
              <a:t> Verbs </a:t>
            </a:r>
            <a:r>
              <a:rPr lang="en-US" dirty="0" err="1" smtClean="0"/>
              <a:t>l.Instead</a:t>
            </a:r>
            <a:r>
              <a:rPr lang="en-US" dirty="0" smtClean="0"/>
              <a:t> </a:t>
            </a:r>
            <a:r>
              <a:rPr lang="en-US" dirty="0"/>
              <a:t>we sue the present perfect </a:t>
            </a:r>
          </a:p>
          <a:p>
            <a:pPr algn="l"/>
            <a:r>
              <a:rPr lang="en-US" b="1" u="sng" dirty="0"/>
              <a:t>I have known him for ten years    </a:t>
            </a:r>
            <a:r>
              <a:rPr lang="en-US" b="1" i="1" u="sng" dirty="0"/>
              <a:t>NOT</a:t>
            </a:r>
            <a:r>
              <a:rPr lang="en-US" b="1" u="sng" dirty="0"/>
              <a:t>    I have been knowing him for ten years</a:t>
            </a:r>
          </a:p>
          <a:p>
            <a:pPr marL="0" indent="0" algn="l">
              <a:buNone/>
            </a:pP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7353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The difference between present Perfect and Present Perfect Continuous</a:t>
            </a:r>
            <a:endParaRPr lang="ar-JO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054578" y="2098132"/>
            <a:ext cx="4368800" cy="313932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i="1" u="sng" dirty="0" smtClean="0"/>
              <a:t>Present Perfect Continuous</a:t>
            </a:r>
          </a:p>
          <a:p>
            <a:r>
              <a:rPr lang="en-US" dirty="0" smtClean="0"/>
              <a:t>1- She has been painting the ceiling.</a:t>
            </a:r>
          </a:p>
          <a:p>
            <a:r>
              <a:rPr lang="en-US" dirty="0" smtClean="0"/>
              <a:t>(we are interested in the activity itself. It doesn’t matter something has been finished or not)</a:t>
            </a:r>
          </a:p>
          <a:p>
            <a:r>
              <a:rPr lang="en-US" dirty="0" smtClean="0"/>
              <a:t>2- I have been repairing the car.</a:t>
            </a:r>
          </a:p>
          <a:p>
            <a:r>
              <a:rPr lang="en-US" dirty="0" smtClean="0"/>
              <a:t>3- She has been smoking too much recently. (she should smoke less)</a:t>
            </a:r>
          </a:p>
          <a:p>
            <a:r>
              <a:rPr lang="en-US" dirty="0" smtClean="0"/>
              <a:t>4- How long have you been reading that book.</a:t>
            </a:r>
          </a:p>
          <a:p>
            <a:endParaRPr lang="ar-JO" dirty="0"/>
          </a:p>
        </p:txBody>
      </p:sp>
      <p:sp>
        <p:nvSpPr>
          <p:cNvPr id="8" name="TextBox 7"/>
          <p:cNvSpPr txBox="1"/>
          <p:nvPr/>
        </p:nvSpPr>
        <p:spPr>
          <a:xfrm>
            <a:off x="6423378" y="2098132"/>
            <a:ext cx="5081234" cy="286232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i="1" u="sng" dirty="0" smtClean="0"/>
              <a:t>Present Perfect</a:t>
            </a:r>
          </a:p>
          <a:p>
            <a:r>
              <a:rPr lang="en-US" dirty="0" smtClean="0"/>
              <a:t>1- She has painted the ceiling.</a:t>
            </a:r>
          </a:p>
          <a:p>
            <a:r>
              <a:rPr lang="en-US" dirty="0" smtClean="0"/>
              <a:t>(We are interested in the result of the activity. The important thing has been finished)</a:t>
            </a:r>
          </a:p>
          <a:p>
            <a:r>
              <a:rPr lang="en-US" dirty="0" smtClean="0"/>
              <a:t>2. I have repaired the car.</a:t>
            </a:r>
          </a:p>
          <a:p>
            <a:r>
              <a:rPr lang="en-US" dirty="0" smtClean="0"/>
              <a:t>3- Somebody has smoked all my cigarettes.</a:t>
            </a:r>
          </a:p>
          <a:p>
            <a:r>
              <a:rPr lang="en-US" dirty="0" smtClean="0"/>
              <a:t>(the packet is empty)</a:t>
            </a:r>
          </a:p>
          <a:p>
            <a:r>
              <a:rPr lang="en-US" dirty="0" smtClean="0"/>
              <a:t>4- How many pages of that book have you read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6779515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241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3277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9448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9874" y="656547"/>
            <a:ext cx="7067006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600" dirty="0">
                <a:latin typeface="Arial Black" panose="020B0A04020102020204" pitchFamily="34" charset="0"/>
              </a:rPr>
              <a:t>PRESENT </a:t>
            </a:r>
            <a:r>
              <a:rPr lang="en-US" sz="3600" dirty="0" smtClean="0">
                <a:latin typeface="Arial Black" panose="020B0A04020102020204" pitchFamily="34" charset="0"/>
              </a:rPr>
              <a:t>Perfect Continuous</a:t>
            </a:r>
            <a:endParaRPr lang="ar-JO" sz="3600" b="1" dirty="0">
              <a:latin typeface="Arial Black" panose="020B0A040201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18903" y="1645920"/>
            <a:ext cx="1092054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en-US" sz="2000" b="1" dirty="0" smtClean="0"/>
          </a:p>
          <a:p>
            <a:r>
              <a:rPr lang="en-US" sz="2800" dirty="0" smtClean="0">
                <a:solidFill>
                  <a:srgbClr val="00B050"/>
                </a:solidFill>
              </a:rPr>
              <a:t>.</a:t>
            </a:r>
            <a:endParaRPr lang="ar-JO" sz="2800" dirty="0">
              <a:solidFill>
                <a:srgbClr val="00B05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0183" y="13062"/>
            <a:ext cx="931817" cy="966651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259874" y="1502688"/>
            <a:ext cx="6884126" cy="830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Arial Black" panose="020B0A04020102020204" pitchFamily="34" charset="0"/>
              </a:rPr>
              <a:t>Form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b="1" dirty="0" smtClean="0"/>
              <a:t>AFFIRMATIVE SENTENCE: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b="1" dirty="0"/>
              <a:t>Subject + auxiliary verb </a:t>
            </a:r>
            <a:r>
              <a:rPr lang="en-US" b="1" dirty="0" smtClean="0"/>
              <a:t>(</a:t>
            </a:r>
            <a:r>
              <a:rPr lang="en-US" b="1" dirty="0" err="1" smtClean="0"/>
              <a:t>havebeen</a:t>
            </a:r>
            <a:r>
              <a:rPr lang="en-US" b="1" dirty="0" smtClean="0"/>
              <a:t>/has been) </a:t>
            </a:r>
            <a:r>
              <a:rPr lang="en-US" b="1" dirty="0"/>
              <a:t>+ </a:t>
            </a:r>
            <a:r>
              <a:rPr lang="en-US" b="1" dirty="0" smtClean="0"/>
              <a:t>present participle ( v-</a:t>
            </a:r>
            <a:r>
              <a:rPr lang="en-US" b="1" dirty="0" err="1" smtClean="0"/>
              <a:t>ing</a:t>
            </a:r>
            <a:r>
              <a:rPr lang="en-US" b="1" dirty="0" smtClean="0"/>
              <a:t>) + C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sz="2400" b="1" dirty="0"/>
              <a:t>Example: </a:t>
            </a:r>
            <a:endParaRPr lang="en-US" sz="2400" b="1" dirty="0" smtClean="0"/>
          </a:p>
          <a:p>
            <a:endParaRPr lang="en-US" dirty="0" smtClean="0"/>
          </a:p>
          <a:p>
            <a:r>
              <a:rPr lang="en-US" sz="2400" b="1" dirty="0" smtClean="0"/>
              <a:t>1- I </a:t>
            </a:r>
            <a:r>
              <a:rPr lang="en-US" sz="2400" b="1" u="sng" dirty="0" smtClean="0"/>
              <a:t>have been</a:t>
            </a:r>
            <a:r>
              <a:rPr lang="en-US" sz="2400" b="1" dirty="0" smtClean="0"/>
              <a:t> working.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 2-  </a:t>
            </a:r>
            <a:r>
              <a:rPr lang="en-US" sz="2400" b="1" dirty="0"/>
              <a:t>T</a:t>
            </a:r>
            <a:r>
              <a:rPr lang="en-US" sz="2400" b="1" dirty="0" smtClean="0"/>
              <a:t>hey </a:t>
            </a:r>
            <a:r>
              <a:rPr lang="en-US" sz="2400" b="1" u="sng" dirty="0" smtClean="0"/>
              <a:t>have</a:t>
            </a:r>
            <a:r>
              <a:rPr lang="en-US" sz="2400" b="1" dirty="0" smtClean="0"/>
              <a:t> </a:t>
            </a:r>
            <a:r>
              <a:rPr lang="en-US" sz="2400" b="1" u="sng" dirty="0" smtClean="0"/>
              <a:t>been</a:t>
            </a:r>
            <a:r>
              <a:rPr lang="en-US" sz="2400" b="1" dirty="0" smtClean="0"/>
              <a:t> working.</a:t>
            </a:r>
          </a:p>
          <a:p>
            <a:endParaRPr lang="en-US" sz="2400" b="1" dirty="0"/>
          </a:p>
          <a:p>
            <a:r>
              <a:rPr lang="en-US" sz="2400" b="1" dirty="0" smtClean="0"/>
              <a:t>3- He/she/it </a:t>
            </a:r>
            <a:r>
              <a:rPr lang="en-US" sz="2400" b="1" u="sng" dirty="0" smtClean="0"/>
              <a:t>has been</a:t>
            </a:r>
            <a:r>
              <a:rPr lang="en-US" sz="2400" b="1" dirty="0" smtClean="0"/>
              <a:t> working.</a:t>
            </a:r>
          </a:p>
          <a:p>
            <a:endParaRPr lang="en-US" sz="2400" b="1" dirty="0"/>
          </a:p>
          <a:p>
            <a:r>
              <a:rPr lang="en-US" sz="2400" b="1" dirty="0" smtClean="0"/>
              <a:t>4- We/ you </a:t>
            </a:r>
            <a:r>
              <a:rPr lang="en-US" sz="2400" b="1" u="sng" dirty="0" smtClean="0"/>
              <a:t>have been</a:t>
            </a:r>
            <a:r>
              <a:rPr lang="en-US" sz="2400" b="1" dirty="0" smtClean="0"/>
              <a:t> working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6984296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201385">
        <p15:prstTrans prst="peelOff"/>
      </p:transition>
    </mc:Choice>
    <mc:Fallback xmlns="">
      <p:transition spd="slow" advTm="201385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NEGATIVE SENTENCE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280263"/>
          </a:xfrm>
        </p:spPr>
        <p:txBody>
          <a:bodyPr>
            <a:normAutofit fontScale="25000" lnSpcReduction="20000"/>
          </a:bodyPr>
          <a:lstStyle/>
          <a:p>
            <a:pPr algn="r" rtl="0"/>
            <a:endParaRPr lang="en-US" sz="4900" b="1" dirty="0" smtClean="0"/>
          </a:p>
          <a:p>
            <a:pPr algn="r" rtl="0"/>
            <a:r>
              <a:rPr lang="en-US" sz="6400" b="1" dirty="0"/>
              <a:t>Subje</a:t>
            </a:r>
            <a:r>
              <a:rPr lang="en-US" sz="6400" b="1" dirty="0" smtClean="0"/>
              <a:t>ct </a:t>
            </a:r>
            <a:r>
              <a:rPr lang="en-US" sz="6400" b="1" dirty="0"/>
              <a:t>+ auxiliary verb </a:t>
            </a:r>
            <a:r>
              <a:rPr lang="en-US" sz="6400" b="1" dirty="0" smtClean="0"/>
              <a:t>(have/has) </a:t>
            </a:r>
            <a:r>
              <a:rPr lang="en-US" sz="6400" b="1" dirty="0"/>
              <a:t>+ auxiliary negative (not</a:t>
            </a:r>
            <a:r>
              <a:rPr lang="en-US" sz="6400" b="1" dirty="0" smtClean="0"/>
              <a:t>)+ past </a:t>
            </a:r>
            <a:r>
              <a:rPr lang="en-US" sz="6400" b="1" dirty="0"/>
              <a:t>participle (</a:t>
            </a:r>
            <a:r>
              <a:rPr lang="en-US" sz="6400" b="1" dirty="0" smtClean="0"/>
              <a:t>v3)+C</a:t>
            </a:r>
            <a:endParaRPr lang="en-US" sz="6400" b="1" dirty="0"/>
          </a:p>
          <a:p>
            <a:pPr marL="0" indent="0" algn="l" rtl="0">
              <a:buNone/>
            </a:pPr>
            <a:endParaRPr lang="en-US" sz="3600" dirty="0" smtClean="0"/>
          </a:p>
          <a:p>
            <a:pPr marL="0" indent="0" algn="l" rtl="0">
              <a:buNone/>
            </a:pPr>
            <a:r>
              <a:rPr lang="en-US" sz="8600" b="1" dirty="0" smtClean="0"/>
              <a:t>Example</a:t>
            </a:r>
            <a:r>
              <a:rPr lang="en-US" sz="8600" b="1" dirty="0"/>
              <a:t>:</a:t>
            </a:r>
          </a:p>
          <a:p>
            <a:pPr algn="l" rtl="0"/>
            <a:endParaRPr lang="en-US" sz="8000" dirty="0"/>
          </a:p>
          <a:p>
            <a:pPr algn="l" rtl="0"/>
            <a:r>
              <a:rPr lang="en-US" sz="8000" b="1" dirty="0"/>
              <a:t>1- I </a:t>
            </a:r>
            <a:r>
              <a:rPr lang="en-US" sz="8000" b="1" u="sng" dirty="0" smtClean="0"/>
              <a:t>have not been\ haven’t been</a:t>
            </a:r>
            <a:r>
              <a:rPr lang="en-US" sz="8000" b="1" dirty="0" smtClean="0"/>
              <a:t> working.</a:t>
            </a:r>
            <a:endParaRPr lang="en-US" sz="8000" b="1" dirty="0"/>
          </a:p>
          <a:p>
            <a:pPr algn="l" rtl="0"/>
            <a:endParaRPr lang="en-US" sz="8000" b="1" dirty="0"/>
          </a:p>
          <a:p>
            <a:pPr algn="l" rtl="0"/>
            <a:r>
              <a:rPr lang="en-US" sz="8000" b="1" dirty="0"/>
              <a:t> 2-  They </a:t>
            </a:r>
            <a:r>
              <a:rPr lang="en-US" sz="8000" b="1" u="sng" dirty="0" smtClean="0"/>
              <a:t>have  not been\ haven’t been</a:t>
            </a:r>
            <a:r>
              <a:rPr lang="en-US" sz="8000" b="1" dirty="0" smtClean="0"/>
              <a:t> working.</a:t>
            </a:r>
            <a:endParaRPr lang="en-US" sz="8000" b="1" dirty="0"/>
          </a:p>
          <a:p>
            <a:pPr algn="l" rtl="0"/>
            <a:endParaRPr lang="en-US" sz="8000" b="1" dirty="0"/>
          </a:p>
          <a:p>
            <a:pPr algn="l" rtl="0"/>
            <a:r>
              <a:rPr lang="en-US" sz="8000" b="1" dirty="0"/>
              <a:t>3- He/she/it </a:t>
            </a:r>
            <a:r>
              <a:rPr lang="en-US" sz="8000" b="1" u="sng" dirty="0" smtClean="0"/>
              <a:t>has not been\ hasn’t been</a:t>
            </a:r>
            <a:r>
              <a:rPr lang="en-US" sz="8000" b="1" dirty="0" smtClean="0"/>
              <a:t> working.</a:t>
            </a:r>
            <a:endParaRPr lang="en-US" sz="8000" b="1" dirty="0"/>
          </a:p>
          <a:p>
            <a:pPr algn="l" rtl="0"/>
            <a:endParaRPr lang="en-US" sz="8000" b="1" dirty="0"/>
          </a:p>
          <a:p>
            <a:pPr algn="l" rtl="0"/>
            <a:r>
              <a:rPr lang="en-US" sz="8000" b="1" dirty="0"/>
              <a:t>4- We/ you </a:t>
            </a:r>
            <a:r>
              <a:rPr lang="en-US" sz="8000" b="1" u="sng" dirty="0" smtClean="0"/>
              <a:t>have not been\ haven’t been</a:t>
            </a:r>
            <a:r>
              <a:rPr lang="en-US" sz="8000" b="1" dirty="0" smtClean="0"/>
              <a:t> working</a:t>
            </a:r>
            <a:r>
              <a:rPr lang="en-US" sz="8000" dirty="0" smtClean="0"/>
              <a:t>.</a:t>
            </a:r>
            <a:endParaRPr lang="en-US" sz="8000" dirty="0"/>
          </a:p>
          <a:p>
            <a:pPr algn="l" rtl="0"/>
            <a:endParaRPr lang="en-US" sz="3600" dirty="0"/>
          </a:p>
          <a:p>
            <a:pPr marL="0" indent="0" algn="l" rtl="0">
              <a:buNone/>
            </a:pPr>
            <a:r>
              <a:rPr lang="en-US" sz="3600" dirty="0" smtClean="0"/>
              <a:t> </a:t>
            </a:r>
            <a:endParaRPr lang="ar-JO" sz="3600" b="1" dirty="0">
              <a:solidFill>
                <a:srgbClr val="00B05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2420" y="368300"/>
            <a:ext cx="1651000" cy="16510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1520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50421">
        <p15:prstTrans prst="peelOff"/>
      </p:transition>
    </mc:Choice>
    <mc:Fallback xmlns="">
      <p:transition spd="slow" advTm="50421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dirty="0"/>
              <a:t>INTERROGATIVE SENTENCE </a:t>
            </a:r>
            <a:r>
              <a:rPr lang="ar-SA" b="1" dirty="0" smtClean="0"/>
              <a:t>            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l" rtl="0"/>
            <a:r>
              <a:rPr lang="en-US" sz="3600" b="1" dirty="0"/>
              <a:t>Auxiliary verb (have/has) + subject + </a:t>
            </a:r>
            <a:r>
              <a:rPr lang="en-US" sz="3600" b="1" dirty="0" smtClean="0"/>
              <a:t>present participle </a:t>
            </a:r>
            <a:r>
              <a:rPr lang="en-US" sz="3600" b="1" dirty="0"/>
              <a:t>(v3)</a:t>
            </a:r>
          </a:p>
          <a:p>
            <a:pPr marL="0" indent="0" algn="l" rtl="0">
              <a:buNone/>
            </a:pPr>
            <a:r>
              <a:rPr lang="en-US" sz="3600" b="1" dirty="0"/>
              <a:t>Example:</a:t>
            </a:r>
          </a:p>
          <a:p>
            <a:pPr algn="l" rtl="0"/>
            <a:endParaRPr lang="en-US" sz="3600" b="1" dirty="0"/>
          </a:p>
          <a:p>
            <a:pPr marL="0" indent="0" algn="l" rtl="0">
              <a:buNone/>
            </a:pPr>
            <a:r>
              <a:rPr lang="en-US" sz="3600" b="1" dirty="0" smtClean="0"/>
              <a:t>1- </a:t>
            </a:r>
            <a:r>
              <a:rPr lang="en-US" sz="3600" b="1" u="sng" dirty="0" smtClean="0"/>
              <a:t>Have</a:t>
            </a:r>
            <a:r>
              <a:rPr lang="en-US" sz="3600" b="1" dirty="0" smtClean="0"/>
              <a:t> I been working?</a:t>
            </a:r>
            <a:endParaRPr lang="en-US" sz="3600" b="1" dirty="0"/>
          </a:p>
          <a:p>
            <a:pPr algn="l" rtl="0"/>
            <a:endParaRPr lang="en-US" sz="3600" b="1" dirty="0"/>
          </a:p>
          <a:p>
            <a:pPr marL="0" indent="0" algn="l" rtl="0">
              <a:buNone/>
            </a:pPr>
            <a:r>
              <a:rPr lang="en-US" sz="3600" b="1" dirty="0" smtClean="0"/>
              <a:t>2- </a:t>
            </a:r>
            <a:r>
              <a:rPr lang="en-US" sz="3600" b="1" u="sng" dirty="0" smtClean="0"/>
              <a:t>have</a:t>
            </a:r>
            <a:r>
              <a:rPr lang="en-US" sz="3600" b="1" dirty="0" smtClean="0"/>
              <a:t> </a:t>
            </a:r>
            <a:r>
              <a:rPr lang="en-US" sz="3600" b="1" dirty="0"/>
              <a:t> </a:t>
            </a:r>
            <a:r>
              <a:rPr lang="en-US" sz="3600" b="1" dirty="0" smtClean="0"/>
              <a:t>They been working?</a:t>
            </a:r>
            <a:endParaRPr lang="en-US" sz="3600" b="1" dirty="0"/>
          </a:p>
          <a:p>
            <a:pPr algn="l" rtl="0"/>
            <a:endParaRPr lang="en-US" sz="3600" b="1" dirty="0"/>
          </a:p>
          <a:p>
            <a:pPr marL="0" indent="0" algn="l" rtl="0">
              <a:buNone/>
            </a:pPr>
            <a:r>
              <a:rPr lang="en-US" sz="3600" b="1" dirty="0"/>
              <a:t>3- </a:t>
            </a:r>
            <a:r>
              <a:rPr lang="en-US" sz="3600" b="1" u="sng" dirty="0"/>
              <a:t>has </a:t>
            </a:r>
            <a:r>
              <a:rPr lang="en-US" sz="3600" b="1" dirty="0"/>
              <a:t>h</a:t>
            </a:r>
            <a:r>
              <a:rPr lang="en-US" sz="3600" b="1" dirty="0" smtClean="0"/>
              <a:t>e/she/it  been working?</a:t>
            </a:r>
            <a:endParaRPr lang="en-US" sz="3600" b="1" dirty="0"/>
          </a:p>
          <a:p>
            <a:pPr algn="l" rtl="0"/>
            <a:endParaRPr lang="en-US" sz="3600" b="1" dirty="0"/>
          </a:p>
          <a:p>
            <a:pPr marL="0" indent="0" algn="l" rtl="0">
              <a:buNone/>
            </a:pPr>
            <a:r>
              <a:rPr lang="en-US" sz="3600" b="1" dirty="0"/>
              <a:t>4- </a:t>
            </a:r>
            <a:r>
              <a:rPr lang="en-US" sz="3600" b="1" u="sng" dirty="0"/>
              <a:t>have</a:t>
            </a:r>
            <a:r>
              <a:rPr lang="en-US" sz="3600" b="1" dirty="0"/>
              <a:t> </a:t>
            </a:r>
            <a:r>
              <a:rPr lang="en-US" sz="3600" b="1" dirty="0" smtClean="0"/>
              <a:t>We</a:t>
            </a:r>
            <a:r>
              <a:rPr lang="en-US" sz="3600" b="1" dirty="0"/>
              <a:t>/ </a:t>
            </a:r>
            <a:r>
              <a:rPr lang="en-US" sz="3600" b="1" dirty="0" smtClean="0"/>
              <a:t>you been working</a:t>
            </a:r>
            <a:r>
              <a:rPr lang="en-US" sz="3600" dirty="0" smtClean="0"/>
              <a:t>?</a:t>
            </a:r>
            <a:endParaRPr lang="en-US" sz="3600" dirty="0"/>
          </a:p>
          <a:p>
            <a:pPr algn="l" rtl="0"/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0066" y="160746"/>
            <a:ext cx="1651000" cy="16510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3271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95260">
        <p15:prstTrans prst="peelOff"/>
      </p:transition>
    </mc:Choice>
    <mc:Fallback xmlns="">
      <p:transition spd="slow" advTm="9526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4370" y="475758"/>
            <a:ext cx="8911687" cy="741813"/>
          </a:xfrm>
        </p:spPr>
        <p:txBody>
          <a:bodyPr>
            <a:normAutofit/>
          </a:bodyPr>
          <a:lstStyle/>
          <a:p>
            <a:r>
              <a:rPr lang="en-US" b="1" dirty="0"/>
              <a:t> </a:t>
            </a:r>
            <a:r>
              <a:rPr lang="en-US" b="1" dirty="0" smtClean="0"/>
              <a:t>Contractions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55817" y="1894719"/>
            <a:ext cx="9048795" cy="3996630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600" b="1" dirty="0" smtClean="0"/>
              <a:t>1- I</a:t>
            </a:r>
            <a:r>
              <a:rPr lang="en-US" sz="3600" b="1" u="sng" dirty="0" smtClean="0"/>
              <a:t>’ve</a:t>
            </a:r>
            <a:r>
              <a:rPr lang="en-US" sz="3600" b="1" dirty="0" smtClean="0"/>
              <a:t> been working.</a:t>
            </a:r>
          </a:p>
          <a:p>
            <a:pPr marL="0" indent="0" algn="l" rtl="0">
              <a:buNone/>
            </a:pPr>
            <a:r>
              <a:rPr lang="en-US" sz="3600" b="1" dirty="0" smtClean="0"/>
              <a:t>2- You </a:t>
            </a:r>
            <a:r>
              <a:rPr lang="en-US" sz="3600" b="1" u="sng" dirty="0" smtClean="0"/>
              <a:t>haven’t</a:t>
            </a:r>
            <a:r>
              <a:rPr lang="en-US" sz="3600" b="1" dirty="0" smtClean="0"/>
              <a:t> been working.</a:t>
            </a:r>
          </a:p>
          <a:p>
            <a:pPr marL="0" indent="0" algn="l" rtl="0">
              <a:buNone/>
            </a:pPr>
            <a:r>
              <a:rPr lang="en-US" sz="3600" b="1" dirty="0" smtClean="0"/>
              <a:t>3-</a:t>
            </a:r>
            <a:r>
              <a:rPr lang="en-US" sz="3600" b="1" u="sng" dirty="0" smtClean="0"/>
              <a:t>Hasn’t</a:t>
            </a:r>
            <a:r>
              <a:rPr lang="en-US" sz="3600" b="1" dirty="0" smtClean="0"/>
              <a:t> he been working?</a:t>
            </a:r>
          </a:p>
          <a:p>
            <a:pPr marL="0" indent="0" algn="l" rtl="0">
              <a:buNone/>
            </a:pPr>
            <a:r>
              <a:rPr lang="en-US" sz="3600" b="1" dirty="0" smtClean="0"/>
              <a:t>4- Where</a:t>
            </a:r>
            <a:r>
              <a:rPr lang="en-US" sz="3600" b="1" u="sng" dirty="0" smtClean="0"/>
              <a:t>’ve</a:t>
            </a:r>
            <a:r>
              <a:rPr lang="en-US" sz="3600" b="1" dirty="0" smtClean="0"/>
              <a:t> you been ?</a:t>
            </a:r>
          </a:p>
          <a:p>
            <a:pPr marL="0" indent="0" algn="l" rtl="0">
              <a:buNone/>
            </a:pPr>
            <a:r>
              <a:rPr lang="en-US" sz="3600" b="1" dirty="0" smtClean="0"/>
              <a:t>5- What</a:t>
            </a:r>
            <a:r>
              <a:rPr lang="en-US" sz="3600" b="1" u="sng" dirty="0" smtClean="0"/>
              <a:t>’s</a:t>
            </a:r>
            <a:r>
              <a:rPr lang="en-US" sz="3600" b="1" dirty="0" smtClean="0"/>
              <a:t> he been doing?</a:t>
            </a:r>
            <a:endParaRPr lang="ar-JO" sz="36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7267" y="-201390"/>
            <a:ext cx="1224453" cy="1354297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1630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89512">
        <p15:prstTrans prst="peelOff"/>
      </p:transition>
    </mc:Choice>
    <mc:Fallback xmlns="">
      <p:transition spd="slow" advTm="89512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Uses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 smtClean="0"/>
              <a:t>1- To talk about situation or activity that started in the past and has been in progress for a period until now(not complete) with the expressions that indicate  the time period such as : k, all morning</a:t>
            </a:r>
          </a:p>
          <a:p>
            <a:pPr algn="l" rtl="0"/>
            <a:r>
              <a:rPr lang="en-US" b="1" dirty="0" smtClean="0"/>
              <a:t>Ex</a:t>
            </a:r>
            <a:r>
              <a:rPr lang="en-US" b="1" dirty="0"/>
              <a:t>. since, for, all day, </a:t>
            </a:r>
            <a:r>
              <a:rPr lang="en-US" b="1"/>
              <a:t>all </a:t>
            </a:r>
            <a:r>
              <a:rPr lang="en-US" b="1" smtClean="0"/>
              <a:t>week</a:t>
            </a:r>
            <a:endParaRPr lang="en-US" b="1" dirty="0" smtClean="0"/>
          </a:p>
          <a:p>
            <a:pPr algn="l" rtl="0"/>
            <a:r>
              <a:rPr lang="en-US" b="1" dirty="0" smtClean="0"/>
              <a:t>1- He has been sleeping for five hours.( and is still sleeping.</a:t>
            </a:r>
          </a:p>
          <a:p>
            <a:pPr algn="l" rtl="0"/>
            <a:r>
              <a:rPr lang="en-US" b="1" dirty="0" smtClean="0"/>
              <a:t>2- They have been building the bridge for several months.</a:t>
            </a:r>
          </a:p>
          <a:p>
            <a:pPr algn="l" rtl="0"/>
            <a:r>
              <a:rPr lang="en-US" b="1" dirty="0" smtClean="0"/>
              <a:t>3- They have been playing tennis since four o’clock.</a:t>
            </a:r>
          </a:p>
          <a:p>
            <a:pPr algn="l" rtl="0"/>
            <a:r>
              <a:rPr lang="en-US" b="1" dirty="0" smtClean="0"/>
              <a:t>4- It has been raining all day.</a:t>
            </a:r>
          </a:p>
          <a:p>
            <a:pPr algn="l" rtl="0"/>
            <a:r>
              <a:rPr lang="en-US" b="1" dirty="0" smtClean="0"/>
              <a:t>5- I have been doing my homework.( perhaps it is not finished)</a:t>
            </a:r>
            <a:endParaRPr lang="ar-JO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5521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 smtClean="0"/>
              <a:t>2- We use the present perfect continuous when we want to emphasize that the action </a:t>
            </a:r>
            <a:r>
              <a:rPr lang="en-US" b="1" u="sng" dirty="0" smtClean="0"/>
              <a:t>is long or repeated:</a:t>
            </a:r>
          </a:p>
          <a:p>
            <a:pPr algn="l"/>
            <a:r>
              <a:rPr lang="en-US" b="1" u="sng" dirty="0" smtClean="0"/>
              <a:t>Ex. She has been trying to pass her driving test for many years</a:t>
            </a:r>
          </a:p>
          <a:p>
            <a:pPr algn="l"/>
            <a:endParaRPr lang="en-US" b="1" u="sng" dirty="0" smtClean="0"/>
          </a:p>
          <a:p>
            <a:pPr algn="l"/>
            <a:endParaRPr lang="ar-JO" b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6249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 smtClean="0"/>
              <a:t>3- </a:t>
            </a:r>
            <a:r>
              <a:rPr lang="en-US" b="1" i="1" dirty="0" smtClean="0"/>
              <a:t>We </a:t>
            </a:r>
            <a:r>
              <a:rPr lang="en-US" b="1" i="1" dirty="0"/>
              <a:t>use the present perfect continuous when we are more interested in the activity than the result.</a:t>
            </a:r>
            <a:endParaRPr lang="en-US" dirty="0"/>
          </a:p>
          <a:p>
            <a:pPr algn="l"/>
            <a:r>
              <a:rPr lang="en-US" b="1" i="1" dirty="0" smtClean="0"/>
              <a:t>Ex. </a:t>
            </a:r>
            <a:endParaRPr lang="en-US" dirty="0"/>
          </a:p>
          <a:p>
            <a:pPr algn="l"/>
            <a:r>
              <a:rPr lang="en-US" b="1" i="1" dirty="0"/>
              <a:t>I am really hot .I have been running for several hours (the activity that made me hot)</a:t>
            </a:r>
            <a:endParaRPr lang="en-US" dirty="0"/>
          </a:p>
          <a:p>
            <a:pPr marL="0" indent="0" algn="l">
              <a:buNone/>
            </a:pP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1820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b="1" dirty="0" smtClean="0"/>
              <a:t>4-We often use the P.P.C when we ask questions with How Long…..?</a:t>
            </a:r>
          </a:p>
          <a:p>
            <a:pPr algn="l"/>
            <a:r>
              <a:rPr lang="en-US" b="1" dirty="0" smtClean="0"/>
              <a:t>And when we say how long something has been in progress.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Ex.</a:t>
            </a:r>
          </a:p>
          <a:p>
            <a:pPr algn="l"/>
            <a:r>
              <a:rPr lang="en-US" dirty="0" smtClean="0"/>
              <a:t>How long have you been waiting for me.</a:t>
            </a:r>
          </a:p>
          <a:p>
            <a:pPr algn="l"/>
            <a:r>
              <a:rPr lang="en-US" dirty="0" smtClean="0"/>
              <a:t>How long have they been living next door to me. </a:t>
            </a: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3832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3504</TotalTime>
  <Words>628</Words>
  <Application>Microsoft Office PowerPoint</Application>
  <PresentationFormat>Widescreen</PresentationFormat>
  <Paragraphs>117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Arial Black</vt:lpstr>
      <vt:lpstr>Calibri</vt:lpstr>
      <vt:lpstr>Century Gothic</vt:lpstr>
      <vt:lpstr>Tahoma</vt:lpstr>
      <vt:lpstr>Wingdings 3</vt:lpstr>
      <vt:lpstr>Wisp</vt:lpstr>
      <vt:lpstr>PowerPoint Presentation</vt:lpstr>
      <vt:lpstr>PowerPoint Presentation</vt:lpstr>
      <vt:lpstr>NEGATIVE SENTENCE</vt:lpstr>
      <vt:lpstr>INTERROGATIVE SENTENCE             </vt:lpstr>
      <vt:lpstr> Contractions</vt:lpstr>
      <vt:lpstr>Uses</vt:lpstr>
      <vt:lpstr>Uses</vt:lpstr>
      <vt:lpstr>Uses</vt:lpstr>
      <vt:lpstr>Uses</vt:lpstr>
      <vt:lpstr>Uses</vt:lpstr>
      <vt:lpstr>The difference between present Perfect and Present Perfect Continuous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45</cp:revision>
  <dcterms:created xsi:type="dcterms:W3CDTF">2020-06-26T10:37:56Z</dcterms:created>
  <dcterms:modified xsi:type="dcterms:W3CDTF">2023-11-26T10:41:24Z</dcterms:modified>
</cp:coreProperties>
</file>