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3"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E0FBC45-14D4-4381-99CC-F213F7CD8B80}" type="datetimeFigureOut">
              <a:rPr lang="en-GB" smtClean="0"/>
              <a:t>10/03/2024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74DFC6-DEF7-43BD-8EC1-E79C52AE5367}" type="slidenum">
              <a:rPr lang="en-GB" smtClean="0"/>
              <a:t>‹#›</a:t>
            </a:fld>
            <a:endParaRPr lang="en-GB"/>
          </a:p>
        </p:txBody>
      </p:sp>
    </p:spTree>
    <p:extLst>
      <p:ext uri="{BB962C8B-B14F-4D97-AF65-F5344CB8AC3E}">
        <p14:creationId xmlns:p14="http://schemas.microsoft.com/office/powerpoint/2010/main" val="3691782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E0FBC45-14D4-4381-99CC-F213F7CD8B80}" type="datetimeFigureOut">
              <a:rPr lang="en-GB" smtClean="0"/>
              <a:t>10/03/2024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74DFC6-DEF7-43BD-8EC1-E79C52AE5367}" type="slidenum">
              <a:rPr lang="en-GB" smtClean="0"/>
              <a:t>‹#›</a:t>
            </a:fld>
            <a:endParaRPr lang="en-GB"/>
          </a:p>
        </p:txBody>
      </p:sp>
    </p:spTree>
    <p:extLst>
      <p:ext uri="{BB962C8B-B14F-4D97-AF65-F5344CB8AC3E}">
        <p14:creationId xmlns:p14="http://schemas.microsoft.com/office/powerpoint/2010/main" val="2030550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E0FBC45-14D4-4381-99CC-F213F7CD8B80}" type="datetimeFigureOut">
              <a:rPr lang="en-GB" smtClean="0"/>
              <a:t>10/03/2024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74DFC6-DEF7-43BD-8EC1-E79C52AE5367}" type="slidenum">
              <a:rPr lang="en-GB" smtClean="0"/>
              <a:t>‹#›</a:t>
            </a:fld>
            <a:endParaRPr lang="en-GB"/>
          </a:p>
        </p:txBody>
      </p:sp>
    </p:spTree>
    <p:extLst>
      <p:ext uri="{BB962C8B-B14F-4D97-AF65-F5344CB8AC3E}">
        <p14:creationId xmlns:p14="http://schemas.microsoft.com/office/powerpoint/2010/main" val="1642568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E0FBC45-14D4-4381-99CC-F213F7CD8B80}" type="datetimeFigureOut">
              <a:rPr lang="en-GB" smtClean="0"/>
              <a:t>10/03/2024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74DFC6-DEF7-43BD-8EC1-E79C52AE5367}" type="slidenum">
              <a:rPr lang="en-GB" smtClean="0"/>
              <a:t>‹#›</a:t>
            </a:fld>
            <a:endParaRPr lang="en-GB"/>
          </a:p>
        </p:txBody>
      </p:sp>
    </p:spTree>
    <p:extLst>
      <p:ext uri="{BB962C8B-B14F-4D97-AF65-F5344CB8AC3E}">
        <p14:creationId xmlns:p14="http://schemas.microsoft.com/office/powerpoint/2010/main" val="3517770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0FBC45-14D4-4381-99CC-F213F7CD8B80}" type="datetimeFigureOut">
              <a:rPr lang="en-GB" smtClean="0"/>
              <a:t>10/03/2024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74DFC6-DEF7-43BD-8EC1-E79C52AE5367}" type="slidenum">
              <a:rPr lang="en-GB" smtClean="0"/>
              <a:t>‹#›</a:t>
            </a:fld>
            <a:endParaRPr lang="en-GB"/>
          </a:p>
        </p:txBody>
      </p:sp>
    </p:spTree>
    <p:extLst>
      <p:ext uri="{BB962C8B-B14F-4D97-AF65-F5344CB8AC3E}">
        <p14:creationId xmlns:p14="http://schemas.microsoft.com/office/powerpoint/2010/main" val="4065270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E0FBC45-14D4-4381-99CC-F213F7CD8B80}" type="datetimeFigureOut">
              <a:rPr lang="en-GB" smtClean="0"/>
              <a:t>10/03/2024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74DFC6-DEF7-43BD-8EC1-E79C52AE5367}" type="slidenum">
              <a:rPr lang="en-GB" smtClean="0"/>
              <a:t>‹#›</a:t>
            </a:fld>
            <a:endParaRPr lang="en-GB"/>
          </a:p>
        </p:txBody>
      </p:sp>
    </p:spTree>
    <p:extLst>
      <p:ext uri="{BB962C8B-B14F-4D97-AF65-F5344CB8AC3E}">
        <p14:creationId xmlns:p14="http://schemas.microsoft.com/office/powerpoint/2010/main" val="2384927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E0FBC45-14D4-4381-99CC-F213F7CD8B80}" type="datetimeFigureOut">
              <a:rPr lang="en-GB" smtClean="0"/>
              <a:t>10/03/2024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674DFC6-DEF7-43BD-8EC1-E79C52AE5367}" type="slidenum">
              <a:rPr lang="en-GB" smtClean="0"/>
              <a:t>‹#›</a:t>
            </a:fld>
            <a:endParaRPr lang="en-GB"/>
          </a:p>
        </p:txBody>
      </p:sp>
    </p:spTree>
    <p:extLst>
      <p:ext uri="{BB962C8B-B14F-4D97-AF65-F5344CB8AC3E}">
        <p14:creationId xmlns:p14="http://schemas.microsoft.com/office/powerpoint/2010/main" val="1724641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E0FBC45-14D4-4381-99CC-F213F7CD8B80}" type="datetimeFigureOut">
              <a:rPr lang="en-GB" smtClean="0"/>
              <a:t>10/03/2024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674DFC6-DEF7-43BD-8EC1-E79C52AE5367}" type="slidenum">
              <a:rPr lang="en-GB" smtClean="0"/>
              <a:t>‹#›</a:t>
            </a:fld>
            <a:endParaRPr lang="en-GB"/>
          </a:p>
        </p:txBody>
      </p:sp>
    </p:spTree>
    <p:extLst>
      <p:ext uri="{BB962C8B-B14F-4D97-AF65-F5344CB8AC3E}">
        <p14:creationId xmlns:p14="http://schemas.microsoft.com/office/powerpoint/2010/main" val="4205451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0FBC45-14D4-4381-99CC-F213F7CD8B80}" type="datetimeFigureOut">
              <a:rPr lang="en-GB" smtClean="0"/>
              <a:t>10/03/2024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674DFC6-DEF7-43BD-8EC1-E79C52AE5367}" type="slidenum">
              <a:rPr lang="en-GB" smtClean="0"/>
              <a:t>‹#›</a:t>
            </a:fld>
            <a:endParaRPr lang="en-GB"/>
          </a:p>
        </p:txBody>
      </p:sp>
    </p:spTree>
    <p:extLst>
      <p:ext uri="{BB962C8B-B14F-4D97-AF65-F5344CB8AC3E}">
        <p14:creationId xmlns:p14="http://schemas.microsoft.com/office/powerpoint/2010/main" val="29620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0FBC45-14D4-4381-99CC-F213F7CD8B80}" type="datetimeFigureOut">
              <a:rPr lang="en-GB" smtClean="0"/>
              <a:t>10/03/2024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74DFC6-DEF7-43BD-8EC1-E79C52AE5367}" type="slidenum">
              <a:rPr lang="en-GB" smtClean="0"/>
              <a:t>‹#›</a:t>
            </a:fld>
            <a:endParaRPr lang="en-GB"/>
          </a:p>
        </p:txBody>
      </p:sp>
    </p:spTree>
    <p:extLst>
      <p:ext uri="{BB962C8B-B14F-4D97-AF65-F5344CB8AC3E}">
        <p14:creationId xmlns:p14="http://schemas.microsoft.com/office/powerpoint/2010/main" val="950569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0FBC45-14D4-4381-99CC-F213F7CD8B80}" type="datetimeFigureOut">
              <a:rPr lang="en-GB" smtClean="0"/>
              <a:t>10/03/2024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74DFC6-DEF7-43BD-8EC1-E79C52AE5367}" type="slidenum">
              <a:rPr lang="en-GB" smtClean="0"/>
              <a:t>‹#›</a:t>
            </a:fld>
            <a:endParaRPr lang="en-GB"/>
          </a:p>
        </p:txBody>
      </p:sp>
    </p:spTree>
    <p:extLst>
      <p:ext uri="{BB962C8B-B14F-4D97-AF65-F5344CB8AC3E}">
        <p14:creationId xmlns:p14="http://schemas.microsoft.com/office/powerpoint/2010/main" val="2545796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0FBC45-14D4-4381-99CC-F213F7CD8B80}" type="datetimeFigureOut">
              <a:rPr lang="en-GB" smtClean="0"/>
              <a:t>10/03/2024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74DFC6-DEF7-43BD-8EC1-E79C52AE5367}" type="slidenum">
              <a:rPr lang="en-GB" smtClean="0"/>
              <a:t>‹#›</a:t>
            </a:fld>
            <a:endParaRPr lang="en-GB"/>
          </a:p>
        </p:txBody>
      </p:sp>
    </p:spTree>
    <p:extLst>
      <p:ext uri="{BB962C8B-B14F-4D97-AF65-F5344CB8AC3E}">
        <p14:creationId xmlns:p14="http://schemas.microsoft.com/office/powerpoint/2010/main" val="303141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wipo.int/copyright/ar/" TargetMode="External"/><Relationship Id="rId2" Type="http://schemas.openxmlformats.org/officeDocument/2006/relationships/hyperlink" Target="https://www.wipo.int/patents/ar/" TargetMode="External"/><Relationship Id="rId1" Type="http://schemas.openxmlformats.org/officeDocument/2006/relationships/slideLayout" Target="../slideLayouts/slideLayout7.xml"/><Relationship Id="rId4" Type="http://schemas.openxmlformats.org/officeDocument/2006/relationships/hyperlink" Target="https://www.wipo.int/trademarks/ar/"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106189" y="2478405"/>
            <a:ext cx="3577590" cy="758190"/>
            <a:chOff x="0" y="0"/>
            <a:chExt cx="3577590" cy="758190"/>
          </a:xfrm>
        </p:grpSpPr>
        <p:sp>
          <p:nvSpPr>
            <p:cNvPr id="5" name="Shape 179"/>
            <p:cNvSpPr/>
            <p:nvPr/>
          </p:nvSpPr>
          <p:spPr>
            <a:xfrm>
              <a:off x="195834" y="637794"/>
              <a:ext cx="196596" cy="120396"/>
            </a:xfrm>
            <a:custGeom>
              <a:avLst/>
              <a:gdLst/>
              <a:ahLst/>
              <a:cxnLst/>
              <a:rect l="0" t="0" r="0" b="0"/>
              <a:pathLst>
                <a:path w="196596" h="120396">
                  <a:moveTo>
                    <a:pt x="154686" y="0"/>
                  </a:moveTo>
                  <a:cubicBezTo>
                    <a:pt x="182118" y="11430"/>
                    <a:pt x="196596" y="21336"/>
                    <a:pt x="196596" y="28956"/>
                  </a:cubicBezTo>
                  <a:cubicBezTo>
                    <a:pt x="196596" y="38100"/>
                    <a:pt x="188976" y="51054"/>
                    <a:pt x="174498" y="68580"/>
                  </a:cubicBezTo>
                  <a:cubicBezTo>
                    <a:pt x="159258" y="86106"/>
                    <a:pt x="147828" y="94488"/>
                    <a:pt x="139446" y="94488"/>
                  </a:cubicBezTo>
                  <a:cubicBezTo>
                    <a:pt x="128778" y="88392"/>
                    <a:pt x="115824" y="82296"/>
                    <a:pt x="102108" y="76200"/>
                  </a:cubicBezTo>
                  <a:cubicBezTo>
                    <a:pt x="100584" y="76200"/>
                    <a:pt x="93726" y="83820"/>
                    <a:pt x="82296" y="98298"/>
                  </a:cubicBezTo>
                  <a:cubicBezTo>
                    <a:pt x="70104" y="113538"/>
                    <a:pt x="60960" y="120396"/>
                    <a:pt x="54102" y="120396"/>
                  </a:cubicBezTo>
                  <a:cubicBezTo>
                    <a:pt x="48006" y="120396"/>
                    <a:pt x="38100" y="117348"/>
                    <a:pt x="22860" y="109728"/>
                  </a:cubicBezTo>
                  <a:cubicBezTo>
                    <a:pt x="7620" y="102870"/>
                    <a:pt x="0" y="96774"/>
                    <a:pt x="0" y="92202"/>
                  </a:cubicBezTo>
                  <a:cubicBezTo>
                    <a:pt x="11430" y="76962"/>
                    <a:pt x="20574" y="65532"/>
                    <a:pt x="27432" y="57912"/>
                  </a:cubicBezTo>
                  <a:cubicBezTo>
                    <a:pt x="43434" y="38100"/>
                    <a:pt x="53340" y="28194"/>
                    <a:pt x="55626" y="28194"/>
                  </a:cubicBezTo>
                  <a:cubicBezTo>
                    <a:pt x="57150" y="28956"/>
                    <a:pt x="65532" y="33528"/>
                    <a:pt x="79248" y="41148"/>
                  </a:cubicBezTo>
                  <a:cubicBezTo>
                    <a:pt x="90678" y="48006"/>
                    <a:pt x="98298" y="51054"/>
                    <a:pt x="100584" y="51054"/>
                  </a:cubicBezTo>
                  <a:cubicBezTo>
                    <a:pt x="104394" y="51054"/>
                    <a:pt x="112776" y="41910"/>
                    <a:pt x="127254" y="25146"/>
                  </a:cubicBezTo>
                  <a:cubicBezTo>
                    <a:pt x="141732" y="8382"/>
                    <a:pt x="150876" y="0"/>
                    <a:pt x="15468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6" name="Shape 180"/>
            <p:cNvSpPr/>
            <p:nvPr/>
          </p:nvSpPr>
          <p:spPr>
            <a:xfrm>
              <a:off x="1744218" y="467106"/>
              <a:ext cx="605028" cy="214122"/>
            </a:xfrm>
            <a:custGeom>
              <a:avLst/>
              <a:gdLst/>
              <a:ahLst/>
              <a:cxnLst/>
              <a:rect l="0" t="0" r="0" b="0"/>
              <a:pathLst>
                <a:path w="605028" h="214122">
                  <a:moveTo>
                    <a:pt x="598170" y="0"/>
                  </a:moveTo>
                  <a:cubicBezTo>
                    <a:pt x="602742" y="3048"/>
                    <a:pt x="605028" y="6096"/>
                    <a:pt x="605028" y="8382"/>
                  </a:cubicBezTo>
                  <a:cubicBezTo>
                    <a:pt x="605028" y="17526"/>
                    <a:pt x="599694" y="31242"/>
                    <a:pt x="587502" y="51054"/>
                  </a:cubicBezTo>
                  <a:cubicBezTo>
                    <a:pt x="569214" y="81534"/>
                    <a:pt x="550926" y="104394"/>
                    <a:pt x="532638" y="119634"/>
                  </a:cubicBezTo>
                  <a:cubicBezTo>
                    <a:pt x="514350" y="135636"/>
                    <a:pt x="488442" y="150114"/>
                    <a:pt x="454914" y="163068"/>
                  </a:cubicBezTo>
                  <a:cubicBezTo>
                    <a:pt x="416814" y="177546"/>
                    <a:pt x="368046" y="190500"/>
                    <a:pt x="308610" y="200406"/>
                  </a:cubicBezTo>
                  <a:cubicBezTo>
                    <a:pt x="252222" y="209550"/>
                    <a:pt x="202692" y="214122"/>
                    <a:pt x="159258" y="214122"/>
                  </a:cubicBezTo>
                  <a:cubicBezTo>
                    <a:pt x="69342" y="214122"/>
                    <a:pt x="17526" y="198120"/>
                    <a:pt x="5334" y="166116"/>
                  </a:cubicBezTo>
                  <a:cubicBezTo>
                    <a:pt x="2286" y="156972"/>
                    <a:pt x="0" y="140970"/>
                    <a:pt x="0" y="119634"/>
                  </a:cubicBezTo>
                  <a:cubicBezTo>
                    <a:pt x="0" y="106680"/>
                    <a:pt x="2286" y="89154"/>
                    <a:pt x="6858" y="67056"/>
                  </a:cubicBezTo>
                  <a:cubicBezTo>
                    <a:pt x="12192" y="40386"/>
                    <a:pt x="18288" y="26670"/>
                    <a:pt x="25146" y="26670"/>
                  </a:cubicBezTo>
                  <a:cubicBezTo>
                    <a:pt x="29718" y="26670"/>
                    <a:pt x="31242" y="28956"/>
                    <a:pt x="31242" y="32766"/>
                  </a:cubicBezTo>
                  <a:cubicBezTo>
                    <a:pt x="31242" y="35814"/>
                    <a:pt x="31242" y="40386"/>
                    <a:pt x="29718" y="45720"/>
                  </a:cubicBezTo>
                  <a:cubicBezTo>
                    <a:pt x="28956" y="51816"/>
                    <a:pt x="28194" y="55626"/>
                    <a:pt x="28194" y="58674"/>
                  </a:cubicBezTo>
                  <a:cubicBezTo>
                    <a:pt x="28194" y="107442"/>
                    <a:pt x="75438" y="131826"/>
                    <a:pt x="168402" y="131064"/>
                  </a:cubicBezTo>
                  <a:cubicBezTo>
                    <a:pt x="269748" y="131826"/>
                    <a:pt x="360426" y="121158"/>
                    <a:pt x="439674" y="100584"/>
                  </a:cubicBezTo>
                  <a:cubicBezTo>
                    <a:pt x="508254" y="83058"/>
                    <a:pt x="553974" y="58674"/>
                    <a:pt x="576072" y="28956"/>
                  </a:cubicBezTo>
                  <a:lnTo>
                    <a:pt x="5981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7" name="Shape 181"/>
            <p:cNvSpPr/>
            <p:nvPr/>
          </p:nvSpPr>
          <p:spPr>
            <a:xfrm>
              <a:off x="0" y="373380"/>
              <a:ext cx="195834" cy="121158"/>
            </a:xfrm>
            <a:custGeom>
              <a:avLst/>
              <a:gdLst/>
              <a:ahLst/>
              <a:cxnLst/>
              <a:rect l="0" t="0" r="0" b="0"/>
              <a:pathLst>
                <a:path w="195834" h="121158">
                  <a:moveTo>
                    <a:pt x="153924" y="0"/>
                  </a:moveTo>
                  <a:cubicBezTo>
                    <a:pt x="182118" y="13716"/>
                    <a:pt x="195834" y="23622"/>
                    <a:pt x="195834" y="30480"/>
                  </a:cubicBezTo>
                  <a:cubicBezTo>
                    <a:pt x="195834" y="38862"/>
                    <a:pt x="188976" y="51816"/>
                    <a:pt x="173736" y="69342"/>
                  </a:cubicBezTo>
                  <a:cubicBezTo>
                    <a:pt x="159258" y="86868"/>
                    <a:pt x="147066" y="96012"/>
                    <a:pt x="138684" y="96012"/>
                  </a:cubicBezTo>
                  <a:cubicBezTo>
                    <a:pt x="128016" y="89154"/>
                    <a:pt x="115824" y="83058"/>
                    <a:pt x="102108" y="76962"/>
                  </a:cubicBezTo>
                  <a:cubicBezTo>
                    <a:pt x="99060" y="76962"/>
                    <a:pt x="92202" y="84582"/>
                    <a:pt x="80772" y="99060"/>
                  </a:cubicBezTo>
                  <a:cubicBezTo>
                    <a:pt x="70104" y="113538"/>
                    <a:pt x="60960" y="121158"/>
                    <a:pt x="53340" y="121158"/>
                  </a:cubicBezTo>
                  <a:cubicBezTo>
                    <a:pt x="47244" y="121158"/>
                    <a:pt x="37338" y="117348"/>
                    <a:pt x="22860" y="110490"/>
                  </a:cubicBezTo>
                  <a:cubicBezTo>
                    <a:pt x="7620" y="102870"/>
                    <a:pt x="0" y="96774"/>
                    <a:pt x="0" y="92964"/>
                  </a:cubicBezTo>
                  <a:cubicBezTo>
                    <a:pt x="32766" y="50292"/>
                    <a:pt x="51816" y="29718"/>
                    <a:pt x="55626" y="29718"/>
                  </a:cubicBezTo>
                  <a:cubicBezTo>
                    <a:pt x="57150" y="29718"/>
                    <a:pt x="64770" y="33528"/>
                    <a:pt x="76962" y="41148"/>
                  </a:cubicBezTo>
                  <a:cubicBezTo>
                    <a:pt x="89916" y="48768"/>
                    <a:pt x="97536" y="51816"/>
                    <a:pt x="100584" y="51816"/>
                  </a:cubicBezTo>
                  <a:cubicBezTo>
                    <a:pt x="103632" y="51816"/>
                    <a:pt x="112014" y="43434"/>
                    <a:pt x="125730" y="25908"/>
                  </a:cubicBezTo>
                  <a:cubicBezTo>
                    <a:pt x="140208" y="9144"/>
                    <a:pt x="149352" y="0"/>
                    <a:pt x="153924"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8" name="Shape 182"/>
            <p:cNvSpPr/>
            <p:nvPr/>
          </p:nvSpPr>
          <p:spPr>
            <a:xfrm>
              <a:off x="2970276" y="332994"/>
              <a:ext cx="227076" cy="104394"/>
            </a:xfrm>
            <a:custGeom>
              <a:avLst/>
              <a:gdLst/>
              <a:ahLst/>
              <a:cxnLst/>
              <a:rect l="0" t="0" r="0" b="0"/>
              <a:pathLst>
                <a:path w="227076" h="104394">
                  <a:moveTo>
                    <a:pt x="82296" y="0"/>
                  </a:moveTo>
                  <a:cubicBezTo>
                    <a:pt x="84582" y="0"/>
                    <a:pt x="91440" y="6858"/>
                    <a:pt x="102108" y="21336"/>
                  </a:cubicBezTo>
                  <a:cubicBezTo>
                    <a:pt x="112776" y="35052"/>
                    <a:pt x="119634" y="42672"/>
                    <a:pt x="121920" y="42672"/>
                  </a:cubicBezTo>
                  <a:cubicBezTo>
                    <a:pt x="127254" y="42672"/>
                    <a:pt x="139446" y="37338"/>
                    <a:pt x="157734" y="26670"/>
                  </a:cubicBezTo>
                  <a:cubicBezTo>
                    <a:pt x="176784" y="16002"/>
                    <a:pt x="188214" y="10668"/>
                    <a:pt x="192786" y="10668"/>
                  </a:cubicBezTo>
                  <a:lnTo>
                    <a:pt x="195072" y="10668"/>
                  </a:lnTo>
                  <a:cubicBezTo>
                    <a:pt x="216408" y="35814"/>
                    <a:pt x="227076" y="51054"/>
                    <a:pt x="227076" y="56388"/>
                  </a:cubicBezTo>
                  <a:cubicBezTo>
                    <a:pt x="227076" y="63246"/>
                    <a:pt x="215646" y="73152"/>
                    <a:pt x="193548" y="85344"/>
                  </a:cubicBezTo>
                  <a:cubicBezTo>
                    <a:pt x="172212" y="97536"/>
                    <a:pt x="156210" y="104394"/>
                    <a:pt x="147828" y="104394"/>
                  </a:cubicBezTo>
                  <a:lnTo>
                    <a:pt x="140208" y="102870"/>
                  </a:lnTo>
                  <a:cubicBezTo>
                    <a:pt x="134112" y="94488"/>
                    <a:pt x="124968" y="83058"/>
                    <a:pt x="111252" y="68580"/>
                  </a:cubicBezTo>
                  <a:lnTo>
                    <a:pt x="106680" y="67818"/>
                  </a:lnTo>
                  <a:cubicBezTo>
                    <a:pt x="104394" y="67818"/>
                    <a:pt x="95250" y="72390"/>
                    <a:pt x="81534" y="81534"/>
                  </a:cubicBezTo>
                  <a:cubicBezTo>
                    <a:pt x="67056" y="90678"/>
                    <a:pt x="57150" y="95250"/>
                    <a:pt x="51054" y="95250"/>
                  </a:cubicBezTo>
                  <a:cubicBezTo>
                    <a:pt x="44196" y="95250"/>
                    <a:pt x="34290" y="88392"/>
                    <a:pt x="20574" y="74676"/>
                  </a:cubicBezTo>
                  <a:cubicBezTo>
                    <a:pt x="6858" y="60960"/>
                    <a:pt x="0" y="50292"/>
                    <a:pt x="0" y="44196"/>
                  </a:cubicBezTo>
                  <a:lnTo>
                    <a:pt x="0" y="42672"/>
                  </a:lnTo>
                  <a:cubicBezTo>
                    <a:pt x="49530" y="14478"/>
                    <a:pt x="76962" y="0"/>
                    <a:pt x="8229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9" name="Shape 183"/>
            <p:cNvSpPr/>
            <p:nvPr/>
          </p:nvSpPr>
          <p:spPr>
            <a:xfrm>
              <a:off x="1970532" y="332994"/>
              <a:ext cx="196596" cy="120396"/>
            </a:xfrm>
            <a:custGeom>
              <a:avLst/>
              <a:gdLst/>
              <a:ahLst/>
              <a:cxnLst/>
              <a:rect l="0" t="0" r="0" b="0"/>
              <a:pathLst>
                <a:path w="196596" h="120396">
                  <a:moveTo>
                    <a:pt x="153924" y="0"/>
                  </a:moveTo>
                  <a:cubicBezTo>
                    <a:pt x="182118" y="12954"/>
                    <a:pt x="196596" y="22860"/>
                    <a:pt x="196596" y="28956"/>
                  </a:cubicBezTo>
                  <a:cubicBezTo>
                    <a:pt x="196596" y="38100"/>
                    <a:pt x="188976" y="51054"/>
                    <a:pt x="174498" y="68580"/>
                  </a:cubicBezTo>
                  <a:cubicBezTo>
                    <a:pt x="159258" y="86106"/>
                    <a:pt x="147828" y="95250"/>
                    <a:pt x="139446" y="95250"/>
                  </a:cubicBezTo>
                  <a:cubicBezTo>
                    <a:pt x="128778" y="88392"/>
                    <a:pt x="116586" y="82296"/>
                    <a:pt x="102108" y="76200"/>
                  </a:cubicBezTo>
                  <a:cubicBezTo>
                    <a:pt x="94488" y="85344"/>
                    <a:pt x="86868" y="93726"/>
                    <a:pt x="79248" y="102108"/>
                  </a:cubicBezTo>
                  <a:cubicBezTo>
                    <a:pt x="68580" y="114300"/>
                    <a:pt x="60198" y="120396"/>
                    <a:pt x="53340" y="120396"/>
                  </a:cubicBezTo>
                  <a:cubicBezTo>
                    <a:pt x="48006" y="120396"/>
                    <a:pt x="37338" y="117348"/>
                    <a:pt x="22860" y="110490"/>
                  </a:cubicBezTo>
                  <a:cubicBezTo>
                    <a:pt x="7620" y="102870"/>
                    <a:pt x="0" y="96774"/>
                    <a:pt x="0" y="92202"/>
                  </a:cubicBezTo>
                  <a:lnTo>
                    <a:pt x="28194" y="56388"/>
                  </a:lnTo>
                  <a:cubicBezTo>
                    <a:pt x="42672" y="38100"/>
                    <a:pt x="52578" y="28194"/>
                    <a:pt x="56388" y="28194"/>
                  </a:cubicBezTo>
                  <a:cubicBezTo>
                    <a:pt x="83058" y="43434"/>
                    <a:pt x="97536" y="51054"/>
                    <a:pt x="101346" y="51054"/>
                  </a:cubicBezTo>
                  <a:cubicBezTo>
                    <a:pt x="104394" y="51054"/>
                    <a:pt x="112776" y="42672"/>
                    <a:pt x="127254" y="25146"/>
                  </a:cubicBezTo>
                  <a:cubicBezTo>
                    <a:pt x="141732" y="8382"/>
                    <a:pt x="150876" y="0"/>
                    <a:pt x="153924"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10" name="Shape 184"/>
            <p:cNvSpPr/>
            <p:nvPr/>
          </p:nvSpPr>
          <p:spPr>
            <a:xfrm>
              <a:off x="16002" y="318515"/>
              <a:ext cx="516636" cy="347472"/>
            </a:xfrm>
            <a:custGeom>
              <a:avLst/>
              <a:gdLst/>
              <a:ahLst/>
              <a:cxnLst/>
              <a:rect l="0" t="0" r="0" b="0"/>
              <a:pathLst>
                <a:path w="516636" h="347472">
                  <a:moveTo>
                    <a:pt x="434340" y="0"/>
                  </a:moveTo>
                  <a:cubicBezTo>
                    <a:pt x="459486" y="0"/>
                    <a:pt x="480822" y="12192"/>
                    <a:pt x="496062" y="37338"/>
                  </a:cubicBezTo>
                  <a:cubicBezTo>
                    <a:pt x="509778" y="58674"/>
                    <a:pt x="516636" y="83059"/>
                    <a:pt x="516636" y="110490"/>
                  </a:cubicBezTo>
                  <a:cubicBezTo>
                    <a:pt x="516636" y="148590"/>
                    <a:pt x="504444" y="185928"/>
                    <a:pt x="480060" y="223266"/>
                  </a:cubicBezTo>
                  <a:cubicBezTo>
                    <a:pt x="458914" y="254128"/>
                    <a:pt x="436054" y="273415"/>
                    <a:pt x="410516" y="281131"/>
                  </a:cubicBezTo>
                  <a:lnTo>
                    <a:pt x="390144" y="284100"/>
                  </a:lnTo>
                  <a:lnTo>
                    <a:pt x="390144" y="284988"/>
                  </a:lnTo>
                  <a:lnTo>
                    <a:pt x="384048" y="284988"/>
                  </a:lnTo>
                  <a:lnTo>
                    <a:pt x="372618" y="284988"/>
                  </a:lnTo>
                  <a:lnTo>
                    <a:pt x="370332" y="284988"/>
                  </a:lnTo>
                  <a:cubicBezTo>
                    <a:pt x="353568" y="284988"/>
                    <a:pt x="336804" y="281940"/>
                    <a:pt x="320040" y="276606"/>
                  </a:cubicBezTo>
                  <a:cubicBezTo>
                    <a:pt x="297942" y="269748"/>
                    <a:pt x="284988" y="260604"/>
                    <a:pt x="278892" y="249174"/>
                  </a:cubicBezTo>
                  <a:cubicBezTo>
                    <a:pt x="266319" y="260985"/>
                    <a:pt x="252603" y="269939"/>
                    <a:pt x="237554" y="275940"/>
                  </a:cubicBezTo>
                  <a:lnTo>
                    <a:pt x="192786" y="284150"/>
                  </a:lnTo>
                  <a:lnTo>
                    <a:pt x="192786" y="284988"/>
                  </a:lnTo>
                  <a:lnTo>
                    <a:pt x="188214" y="284988"/>
                  </a:lnTo>
                  <a:lnTo>
                    <a:pt x="180594" y="284988"/>
                  </a:lnTo>
                  <a:lnTo>
                    <a:pt x="179832" y="284988"/>
                  </a:lnTo>
                  <a:cubicBezTo>
                    <a:pt x="166116" y="284988"/>
                    <a:pt x="154686" y="284226"/>
                    <a:pt x="146304" y="282702"/>
                  </a:cubicBezTo>
                  <a:cubicBezTo>
                    <a:pt x="142494" y="282702"/>
                    <a:pt x="134112" y="279654"/>
                    <a:pt x="121920" y="274320"/>
                  </a:cubicBezTo>
                  <a:cubicBezTo>
                    <a:pt x="112014" y="269748"/>
                    <a:pt x="101346" y="267462"/>
                    <a:pt x="89154" y="267462"/>
                  </a:cubicBezTo>
                  <a:cubicBezTo>
                    <a:pt x="69342" y="267462"/>
                    <a:pt x="48006" y="284988"/>
                    <a:pt x="25908" y="320040"/>
                  </a:cubicBezTo>
                  <a:lnTo>
                    <a:pt x="17526" y="336804"/>
                  </a:lnTo>
                  <a:cubicBezTo>
                    <a:pt x="13716" y="343662"/>
                    <a:pt x="9144" y="347472"/>
                    <a:pt x="5334" y="347472"/>
                  </a:cubicBezTo>
                  <a:cubicBezTo>
                    <a:pt x="1524" y="347472"/>
                    <a:pt x="0" y="345948"/>
                    <a:pt x="762" y="342138"/>
                  </a:cubicBezTo>
                  <a:cubicBezTo>
                    <a:pt x="1524" y="332994"/>
                    <a:pt x="4572" y="323088"/>
                    <a:pt x="9906" y="311659"/>
                  </a:cubicBezTo>
                  <a:cubicBezTo>
                    <a:pt x="48768" y="230124"/>
                    <a:pt x="89154" y="188976"/>
                    <a:pt x="131826" y="188976"/>
                  </a:cubicBezTo>
                  <a:cubicBezTo>
                    <a:pt x="156972" y="203454"/>
                    <a:pt x="172974" y="211074"/>
                    <a:pt x="180594" y="211074"/>
                  </a:cubicBezTo>
                  <a:lnTo>
                    <a:pt x="192786" y="211074"/>
                  </a:lnTo>
                  <a:lnTo>
                    <a:pt x="216408" y="211074"/>
                  </a:lnTo>
                  <a:cubicBezTo>
                    <a:pt x="236220" y="211074"/>
                    <a:pt x="249936" y="208026"/>
                    <a:pt x="256794" y="202692"/>
                  </a:cubicBezTo>
                  <a:cubicBezTo>
                    <a:pt x="265938" y="195834"/>
                    <a:pt x="276606" y="181356"/>
                    <a:pt x="289560" y="160020"/>
                  </a:cubicBezTo>
                  <a:cubicBezTo>
                    <a:pt x="300990" y="140209"/>
                    <a:pt x="312420" y="125730"/>
                    <a:pt x="322326" y="116586"/>
                  </a:cubicBezTo>
                  <a:lnTo>
                    <a:pt x="326136" y="118872"/>
                  </a:lnTo>
                  <a:cubicBezTo>
                    <a:pt x="322326" y="128016"/>
                    <a:pt x="316992" y="140970"/>
                    <a:pt x="310896" y="159259"/>
                  </a:cubicBezTo>
                  <a:cubicBezTo>
                    <a:pt x="305562" y="172212"/>
                    <a:pt x="303276" y="185166"/>
                    <a:pt x="303276" y="198882"/>
                  </a:cubicBezTo>
                  <a:cubicBezTo>
                    <a:pt x="303276" y="207264"/>
                    <a:pt x="313182" y="211074"/>
                    <a:pt x="332232" y="211074"/>
                  </a:cubicBezTo>
                  <a:lnTo>
                    <a:pt x="372618" y="211074"/>
                  </a:lnTo>
                  <a:lnTo>
                    <a:pt x="380238" y="211074"/>
                  </a:lnTo>
                  <a:cubicBezTo>
                    <a:pt x="406146" y="211074"/>
                    <a:pt x="428244" y="207264"/>
                    <a:pt x="447294" y="199644"/>
                  </a:cubicBezTo>
                  <a:cubicBezTo>
                    <a:pt x="472440" y="188976"/>
                    <a:pt x="485394" y="173736"/>
                    <a:pt x="485394" y="153162"/>
                  </a:cubicBezTo>
                  <a:cubicBezTo>
                    <a:pt x="485394" y="144018"/>
                    <a:pt x="477774" y="139446"/>
                    <a:pt x="463296" y="139446"/>
                  </a:cubicBezTo>
                  <a:cubicBezTo>
                    <a:pt x="460248" y="139446"/>
                    <a:pt x="456438" y="140209"/>
                    <a:pt x="451104" y="141732"/>
                  </a:cubicBezTo>
                  <a:cubicBezTo>
                    <a:pt x="445770" y="144018"/>
                    <a:pt x="441198" y="144780"/>
                    <a:pt x="438150" y="144780"/>
                  </a:cubicBezTo>
                  <a:cubicBezTo>
                    <a:pt x="411480" y="144780"/>
                    <a:pt x="398526" y="130302"/>
                    <a:pt x="398526" y="101346"/>
                  </a:cubicBezTo>
                  <a:cubicBezTo>
                    <a:pt x="398526" y="90678"/>
                    <a:pt x="402336" y="71628"/>
                    <a:pt x="409956" y="44196"/>
                  </a:cubicBezTo>
                  <a:cubicBezTo>
                    <a:pt x="419100" y="14478"/>
                    <a:pt x="427482" y="0"/>
                    <a:pt x="43434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11" name="Shape 185"/>
            <p:cNvSpPr/>
            <p:nvPr/>
          </p:nvSpPr>
          <p:spPr>
            <a:xfrm>
              <a:off x="3057906" y="253746"/>
              <a:ext cx="101346" cy="95250"/>
            </a:xfrm>
            <a:custGeom>
              <a:avLst/>
              <a:gdLst/>
              <a:ahLst/>
              <a:cxnLst/>
              <a:rect l="0" t="0" r="0" b="0"/>
              <a:pathLst>
                <a:path w="101346" h="95250">
                  <a:moveTo>
                    <a:pt x="61722" y="0"/>
                  </a:moveTo>
                  <a:cubicBezTo>
                    <a:pt x="76200" y="15240"/>
                    <a:pt x="89154" y="32004"/>
                    <a:pt x="101346" y="49530"/>
                  </a:cubicBezTo>
                  <a:cubicBezTo>
                    <a:pt x="99060" y="54864"/>
                    <a:pt x="89916" y="64008"/>
                    <a:pt x="72390" y="76200"/>
                  </a:cubicBezTo>
                  <a:cubicBezTo>
                    <a:pt x="54864" y="89154"/>
                    <a:pt x="43434" y="95250"/>
                    <a:pt x="37338" y="95250"/>
                  </a:cubicBezTo>
                  <a:cubicBezTo>
                    <a:pt x="12192" y="71628"/>
                    <a:pt x="0" y="56388"/>
                    <a:pt x="0" y="49530"/>
                  </a:cubicBezTo>
                  <a:lnTo>
                    <a:pt x="762" y="47244"/>
                  </a:lnTo>
                  <a:cubicBezTo>
                    <a:pt x="16764" y="33528"/>
                    <a:pt x="37338" y="17526"/>
                    <a:pt x="61722"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12" name="Shape 186"/>
            <p:cNvSpPr/>
            <p:nvPr/>
          </p:nvSpPr>
          <p:spPr>
            <a:xfrm>
              <a:off x="889254" y="218694"/>
              <a:ext cx="108966" cy="106680"/>
            </a:xfrm>
            <a:custGeom>
              <a:avLst/>
              <a:gdLst/>
              <a:ahLst/>
              <a:cxnLst/>
              <a:rect l="0" t="0" r="0" b="0"/>
              <a:pathLst>
                <a:path w="108966" h="106680">
                  <a:moveTo>
                    <a:pt x="58674" y="0"/>
                  </a:moveTo>
                  <a:cubicBezTo>
                    <a:pt x="92202" y="22098"/>
                    <a:pt x="108966" y="41148"/>
                    <a:pt x="108966" y="56388"/>
                  </a:cubicBezTo>
                  <a:cubicBezTo>
                    <a:pt x="108966" y="64008"/>
                    <a:pt x="89916" y="80772"/>
                    <a:pt x="51816" y="106680"/>
                  </a:cubicBezTo>
                  <a:cubicBezTo>
                    <a:pt x="40386" y="92964"/>
                    <a:pt x="32766" y="83820"/>
                    <a:pt x="27432" y="79248"/>
                  </a:cubicBezTo>
                  <a:cubicBezTo>
                    <a:pt x="15240" y="66294"/>
                    <a:pt x="6096" y="60198"/>
                    <a:pt x="0" y="60198"/>
                  </a:cubicBezTo>
                  <a:lnTo>
                    <a:pt x="0" y="56388"/>
                  </a:lnTo>
                  <a:lnTo>
                    <a:pt x="58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13" name="Shape 187"/>
            <p:cNvSpPr/>
            <p:nvPr/>
          </p:nvSpPr>
          <p:spPr>
            <a:xfrm>
              <a:off x="560070" y="207264"/>
              <a:ext cx="566166" cy="503682"/>
            </a:xfrm>
            <a:custGeom>
              <a:avLst/>
              <a:gdLst/>
              <a:ahLst/>
              <a:cxnLst/>
              <a:rect l="0" t="0" r="0" b="0"/>
              <a:pathLst>
                <a:path w="566166" h="503682">
                  <a:moveTo>
                    <a:pt x="234696" y="0"/>
                  </a:moveTo>
                  <a:lnTo>
                    <a:pt x="239268" y="5334"/>
                  </a:lnTo>
                  <a:cubicBezTo>
                    <a:pt x="237744" y="18288"/>
                    <a:pt x="232410" y="51053"/>
                    <a:pt x="224028" y="104394"/>
                  </a:cubicBezTo>
                  <a:cubicBezTo>
                    <a:pt x="217170" y="141732"/>
                    <a:pt x="214122" y="172974"/>
                    <a:pt x="214122" y="197358"/>
                  </a:cubicBezTo>
                  <a:cubicBezTo>
                    <a:pt x="214122" y="200406"/>
                    <a:pt x="214122" y="205740"/>
                    <a:pt x="213360" y="214884"/>
                  </a:cubicBezTo>
                  <a:cubicBezTo>
                    <a:pt x="213360" y="222503"/>
                    <a:pt x="213360" y="229362"/>
                    <a:pt x="213360" y="233934"/>
                  </a:cubicBezTo>
                  <a:cubicBezTo>
                    <a:pt x="213360" y="292608"/>
                    <a:pt x="232410" y="322326"/>
                    <a:pt x="271272" y="322326"/>
                  </a:cubicBezTo>
                  <a:lnTo>
                    <a:pt x="274320" y="322326"/>
                  </a:lnTo>
                  <a:lnTo>
                    <a:pt x="278892" y="322326"/>
                  </a:lnTo>
                  <a:cubicBezTo>
                    <a:pt x="317754" y="322326"/>
                    <a:pt x="352806" y="313944"/>
                    <a:pt x="382524" y="296418"/>
                  </a:cubicBezTo>
                  <a:cubicBezTo>
                    <a:pt x="406908" y="282702"/>
                    <a:pt x="434340" y="258318"/>
                    <a:pt x="465582" y="224790"/>
                  </a:cubicBezTo>
                  <a:cubicBezTo>
                    <a:pt x="455676" y="215646"/>
                    <a:pt x="439674" y="207264"/>
                    <a:pt x="419100" y="199644"/>
                  </a:cubicBezTo>
                  <a:cubicBezTo>
                    <a:pt x="398526" y="192024"/>
                    <a:pt x="381000" y="187452"/>
                    <a:pt x="368046" y="187452"/>
                  </a:cubicBezTo>
                  <a:cubicBezTo>
                    <a:pt x="363474" y="187452"/>
                    <a:pt x="352044" y="193547"/>
                    <a:pt x="333756" y="205740"/>
                  </a:cubicBezTo>
                  <a:cubicBezTo>
                    <a:pt x="329946" y="205740"/>
                    <a:pt x="328422" y="203453"/>
                    <a:pt x="328422" y="198882"/>
                  </a:cubicBezTo>
                  <a:cubicBezTo>
                    <a:pt x="328422" y="185928"/>
                    <a:pt x="338328" y="173736"/>
                    <a:pt x="357378" y="160782"/>
                  </a:cubicBezTo>
                  <a:cubicBezTo>
                    <a:pt x="374904" y="149352"/>
                    <a:pt x="390144" y="144018"/>
                    <a:pt x="403860" y="144018"/>
                  </a:cubicBezTo>
                  <a:cubicBezTo>
                    <a:pt x="419100" y="144018"/>
                    <a:pt x="440436" y="150114"/>
                    <a:pt x="468630" y="163068"/>
                  </a:cubicBezTo>
                  <a:cubicBezTo>
                    <a:pt x="496824" y="176022"/>
                    <a:pt x="518160" y="182880"/>
                    <a:pt x="534162" y="182880"/>
                  </a:cubicBezTo>
                  <a:cubicBezTo>
                    <a:pt x="539496" y="182880"/>
                    <a:pt x="544068" y="182118"/>
                    <a:pt x="549402" y="180594"/>
                  </a:cubicBezTo>
                  <a:cubicBezTo>
                    <a:pt x="553974" y="179070"/>
                    <a:pt x="557022" y="178308"/>
                    <a:pt x="558546" y="178308"/>
                  </a:cubicBezTo>
                  <a:cubicBezTo>
                    <a:pt x="563880" y="178308"/>
                    <a:pt x="566166" y="182118"/>
                    <a:pt x="566166" y="188976"/>
                  </a:cubicBezTo>
                  <a:cubicBezTo>
                    <a:pt x="566166" y="195072"/>
                    <a:pt x="559308" y="203453"/>
                    <a:pt x="545592" y="214122"/>
                  </a:cubicBezTo>
                  <a:cubicBezTo>
                    <a:pt x="533400" y="221742"/>
                    <a:pt x="521970" y="230124"/>
                    <a:pt x="510540" y="238506"/>
                  </a:cubicBezTo>
                  <a:cubicBezTo>
                    <a:pt x="473202" y="270510"/>
                    <a:pt x="435864" y="302514"/>
                    <a:pt x="398526" y="334518"/>
                  </a:cubicBezTo>
                  <a:cubicBezTo>
                    <a:pt x="360807" y="365379"/>
                    <a:pt x="328660" y="384667"/>
                    <a:pt x="301764" y="392382"/>
                  </a:cubicBezTo>
                  <a:lnTo>
                    <a:pt x="286512" y="394721"/>
                  </a:lnTo>
                  <a:lnTo>
                    <a:pt x="286512" y="396240"/>
                  </a:lnTo>
                  <a:lnTo>
                    <a:pt x="276606" y="396240"/>
                  </a:lnTo>
                  <a:lnTo>
                    <a:pt x="274320" y="396240"/>
                  </a:lnTo>
                  <a:lnTo>
                    <a:pt x="268224" y="396240"/>
                  </a:lnTo>
                  <a:cubicBezTo>
                    <a:pt x="236982" y="396240"/>
                    <a:pt x="211836" y="390144"/>
                    <a:pt x="192024" y="377190"/>
                  </a:cubicBezTo>
                  <a:cubicBezTo>
                    <a:pt x="184404" y="402336"/>
                    <a:pt x="174498" y="425196"/>
                    <a:pt x="161544" y="445770"/>
                  </a:cubicBezTo>
                  <a:cubicBezTo>
                    <a:pt x="137922" y="483870"/>
                    <a:pt x="102870" y="503682"/>
                    <a:pt x="56388" y="503682"/>
                  </a:cubicBezTo>
                  <a:cubicBezTo>
                    <a:pt x="45720" y="503682"/>
                    <a:pt x="33528" y="500634"/>
                    <a:pt x="19812" y="496062"/>
                  </a:cubicBezTo>
                  <a:cubicBezTo>
                    <a:pt x="6096" y="490728"/>
                    <a:pt x="0" y="486156"/>
                    <a:pt x="0" y="482346"/>
                  </a:cubicBezTo>
                  <a:cubicBezTo>
                    <a:pt x="0" y="480060"/>
                    <a:pt x="3810" y="477774"/>
                    <a:pt x="12954" y="475488"/>
                  </a:cubicBezTo>
                  <a:cubicBezTo>
                    <a:pt x="19812" y="473202"/>
                    <a:pt x="26670" y="471678"/>
                    <a:pt x="32766" y="470153"/>
                  </a:cubicBezTo>
                  <a:cubicBezTo>
                    <a:pt x="47244" y="418338"/>
                    <a:pt x="53340" y="365760"/>
                    <a:pt x="52578" y="312420"/>
                  </a:cubicBezTo>
                  <a:cubicBezTo>
                    <a:pt x="51816" y="267462"/>
                    <a:pt x="54864" y="232410"/>
                    <a:pt x="60198" y="208788"/>
                  </a:cubicBezTo>
                  <a:cubicBezTo>
                    <a:pt x="67818" y="178308"/>
                    <a:pt x="85344" y="140970"/>
                    <a:pt x="112014" y="96012"/>
                  </a:cubicBezTo>
                  <a:cubicBezTo>
                    <a:pt x="113538" y="96774"/>
                    <a:pt x="114300" y="96774"/>
                    <a:pt x="114300" y="98298"/>
                  </a:cubicBezTo>
                  <a:cubicBezTo>
                    <a:pt x="114300" y="100584"/>
                    <a:pt x="115062" y="102870"/>
                    <a:pt x="115062" y="103632"/>
                  </a:cubicBezTo>
                  <a:cubicBezTo>
                    <a:pt x="101346" y="161544"/>
                    <a:pt x="94488" y="220980"/>
                    <a:pt x="94488" y="281940"/>
                  </a:cubicBezTo>
                  <a:cubicBezTo>
                    <a:pt x="94488" y="319278"/>
                    <a:pt x="90678" y="353568"/>
                    <a:pt x="82296" y="385572"/>
                  </a:cubicBezTo>
                  <a:cubicBezTo>
                    <a:pt x="74676" y="410718"/>
                    <a:pt x="67056" y="436626"/>
                    <a:pt x="60198" y="462534"/>
                  </a:cubicBezTo>
                  <a:cubicBezTo>
                    <a:pt x="77724" y="455676"/>
                    <a:pt x="89154" y="451103"/>
                    <a:pt x="95250" y="448056"/>
                  </a:cubicBezTo>
                  <a:cubicBezTo>
                    <a:pt x="108204" y="441198"/>
                    <a:pt x="119634" y="431292"/>
                    <a:pt x="131064" y="418338"/>
                  </a:cubicBezTo>
                  <a:cubicBezTo>
                    <a:pt x="163068" y="381000"/>
                    <a:pt x="179070" y="306324"/>
                    <a:pt x="179070" y="194310"/>
                  </a:cubicBezTo>
                  <a:cubicBezTo>
                    <a:pt x="179070" y="131064"/>
                    <a:pt x="197358" y="65532"/>
                    <a:pt x="23469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14" name="Shape 188"/>
            <p:cNvSpPr/>
            <p:nvPr/>
          </p:nvSpPr>
          <p:spPr>
            <a:xfrm>
              <a:off x="369570" y="196596"/>
              <a:ext cx="196596" cy="121158"/>
            </a:xfrm>
            <a:custGeom>
              <a:avLst/>
              <a:gdLst/>
              <a:ahLst/>
              <a:cxnLst/>
              <a:rect l="0" t="0" r="0" b="0"/>
              <a:pathLst>
                <a:path w="196596" h="121158">
                  <a:moveTo>
                    <a:pt x="153924" y="0"/>
                  </a:moveTo>
                  <a:cubicBezTo>
                    <a:pt x="182880" y="12192"/>
                    <a:pt x="196596" y="22098"/>
                    <a:pt x="196596" y="30480"/>
                  </a:cubicBezTo>
                  <a:cubicBezTo>
                    <a:pt x="196596" y="38862"/>
                    <a:pt x="188976" y="51816"/>
                    <a:pt x="173736" y="69342"/>
                  </a:cubicBezTo>
                  <a:cubicBezTo>
                    <a:pt x="159258" y="86868"/>
                    <a:pt x="147828" y="96012"/>
                    <a:pt x="139446" y="96012"/>
                  </a:cubicBezTo>
                  <a:cubicBezTo>
                    <a:pt x="128778" y="89154"/>
                    <a:pt x="116586" y="83058"/>
                    <a:pt x="102108" y="76962"/>
                  </a:cubicBezTo>
                  <a:cubicBezTo>
                    <a:pt x="100584" y="77724"/>
                    <a:pt x="93726" y="84582"/>
                    <a:pt x="82296" y="99060"/>
                  </a:cubicBezTo>
                  <a:cubicBezTo>
                    <a:pt x="70866" y="114300"/>
                    <a:pt x="60960" y="121158"/>
                    <a:pt x="53340" y="121158"/>
                  </a:cubicBezTo>
                  <a:cubicBezTo>
                    <a:pt x="48006" y="121158"/>
                    <a:pt x="38100" y="117348"/>
                    <a:pt x="23622" y="110490"/>
                  </a:cubicBezTo>
                  <a:cubicBezTo>
                    <a:pt x="7620" y="102870"/>
                    <a:pt x="0" y="96774"/>
                    <a:pt x="0" y="92964"/>
                  </a:cubicBezTo>
                  <a:cubicBezTo>
                    <a:pt x="33528" y="50292"/>
                    <a:pt x="51816" y="28956"/>
                    <a:pt x="56388" y="28956"/>
                  </a:cubicBezTo>
                  <a:cubicBezTo>
                    <a:pt x="57912" y="28956"/>
                    <a:pt x="64770" y="32766"/>
                    <a:pt x="77724" y="40386"/>
                  </a:cubicBezTo>
                  <a:cubicBezTo>
                    <a:pt x="89916" y="48006"/>
                    <a:pt x="97536" y="51816"/>
                    <a:pt x="101346" y="51816"/>
                  </a:cubicBezTo>
                  <a:cubicBezTo>
                    <a:pt x="103632" y="51816"/>
                    <a:pt x="112776" y="43434"/>
                    <a:pt x="126492" y="25908"/>
                  </a:cubicBezTo>
                  <a:cubicBezTo>
                    <a:pt x="140970" y="9144"/>
                    <a:pt x="150114" y="762"/>
                    <a:pt x="153924"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15" name="Shape 189"/>
            <p:cNvSpPr/>
            <p:nvPr/>
          </p:nvSpPr>
          <p:spPr>
            <a:xfrm>
              <a:off x="3498342" y="137922"/>
              <a:ext cx="79248" cy="475488"/>
            </a:xfrm>
            <a:custGeom>
              <a:avLst/>
              <a:gdLst/>
              <a:ahLst/>
              <a:cxnLst/>
              <a:rect l="0" t="0" r="0" b="0"/>
              <a:pathLst>
                <a:path w="79248" h="475488">
                  <a:moveTo>
                    <a:pt x="79248" y="0"/>
                  </a:moveTo>
                  <a:cubicBezTo>
                    <a:pt x="79248" y="32004"/>
                    <a:pt x="74676" y="92964"/>
                    <a:pt x="65532" y="182118"/>
                  </a:cubicBezTo>
                  <a:lnTo>
                    <a:pt x="51816" y="328422"/>
                  </a:lnTo>
                  <a:cubicBezTo>
                    <a:pt x="48768" y="357378"/>
                    <a:pt x="40386" y="387858"/>
                    <a:pt x="27432" y="420624"/>
                  </a:cubicBezTo>
                  <a:cubicBezTo>
                    <a:pt x="17526" y="447294"/>
                    <a:pt x="9144" y="465582"/>
                    <a:pt x="2286" y="475488"/>
                  </a:cubicBezTo>
                  <a:lnTo>
                    <a:pt x="0" y="474726"/>
                  </a:lnTo>
                  <a:cubicBezTo>
                    <a:pt x="6858" y="407670"/>
                    <a:pt x="16002" y="308610"/>
                    <a:pt x="27432" y="176784"/>
                  </a:cubicBezTo>
                  <a:cubicBezTo>
                    <a:pt x="28194" y="167640"/>
                    <a:pt x="35052" y="139446"/>
                    <a:pt x="48006" y="92202"/>
                  </a:cubicBezTo>
                  <a:cubicBezTo>
                    <a:pt x="59436" y="51054"/>
                    <a:pt x="68580" y="21336"/>
                    <a:pt x="74676" y="1524"/>
                  </a:cubicBezTo>
                  <a:lnTo>
                    <a:pt x="7924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16" name="Shape 190"/>
            <p:cNvSpPr/>
            <p:nvPr/>
          </p:nvSpPr>
          <p:spPr>
            <a:xfrm>
              <a:off x="1434084" y="137922"/>
              <a:ext cx="79248" cy="475488"/>
            </a:xfrm>
            <a:custGeom>
              <a:avLst/>
              <a:gdLst/>
              <a:ahLst/>
              <a:cxnLst/>
              <a:rect l="0" t="0" r="0" b="0"/>
              <a:pathLst>
                <a:path w="79248" h="475488">
                  <a:moveTo>
                    <a:pt x="79248" y="0"/>
                  </a:moveTo>
                  <a:cubicBezTo>
                    <a:pt x="79248" y="32004"/>
                    <a:pt x="74676" y="92964"/>
                    <a:pt x="65532" y="182118"/>
                  </a:cubicBezTo>
                  <a:lnTo>
                    <a:pt x="51816" y="328422"/>
                  </a:lnTo>
                  <a:cubicBezTo>
                    <a:pt x="48768" y="357378"/>
                    <a:pt x="40386" y="387858"/>
                    <a:pt x="27432" y="420624"/>
                  </a:cubicBezTo>
                  <a:cubicBezTo>
                    <a:pt x="17526" y="447294"/>
                    <a:pt x="9144" y="465582"/>
                    <a:pt x="2286" y="475488"/>
                  </a:cubicBezTo>
                  <a:lnTo>
                    <a:pt x="0" y="474726"/>
                  </a:lnTo>
                  <a:cubicBezTo>
                    <a:pt x="6858" y="407670"/>
                    <a:pt x="16002" y="308610"/>
                    <a:pt x="27432" y="176784"/>
                  </a:cubicBezTo>
                  <a:cubicBezTo>
                    <a:pt x="28194" y="167640"/>
                    <a:pt x="35052" y="139446"/>
                    <a:pt x="48006" y="92202"/>
                  </a:cubicBezTo>
                  <a:cubicBezTo>
                    <a:pt x="59436" y="51054"/>
                    <a:pt x="68580" y="21336"/>
                    <a:pt x="74676" y="1524"/>
                  </a:cubicBezTo>
                  <a:lnTo>
                    <a:pt x="7924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17" name="Shape 191"/>
            <p:cNvSpPr/>
            <p:nvPr/>
          </p:nvSpPr>
          <p:spPr>
            <a:xfrm>
              <a:off x="1146810" y="135636"/>
              <a:ext cx="223266" cy="494538"/>
            </a:xfrm>
            <a:custGeom>
              <a:avLst/>
              <a:gdLst/>
              <a:ahLst/>
              <a:cxnLst/>
              <a:rect l="0" t="0" r="0" b="0"/>
              <a:pathLst>
                <a:path w="223266" h="494538">
                  <a:moveTo>
                    <a:pt x="217932" y="0"/>
                  </a:moveTo>
                  <a:lnTo>
                    <a:pt x="223266" y="6096"/>
                  </a:lnTo>
                  <a:cubicBezTo>
                    <a:pt x="220218" y="46482"/>
                    <a:pt x="217170" y="107442"/>
                    <a:pt x="214122" y="188976"/>
                  </a:cubicBezTo>
                  <a:cubicBezTo>
                    <a:pt x="212598" y="298704"/>
                    <a:pt x="195072" y="381762"/>
                    <a:pt x="161544" y="437388"/>
                  </a:cubicBezTo>
                  <a:cubicBezTo>
                    <a:pt x="137922" y="475488"/>
                    <a:pt x="102870" y="494538"/>
                    <a:pt x="56388" y="494538"/>
                  </a:cubicBezTo>
                  <a:cubicBezTo>
                    <a:pt x="45720" y="494538"/>
                    <a:pt x="33528" y="492252"/>
                    <a:pt x="19812" y="486918"/>
                  </a:cubicBezTo>
                  <a:cubicBezTo>
                    <a:pt x="6858" y="482346"/>
                    <a:pt x="0" y="477774"/>
                    <a:pt x="0" y="473964"/>
                  </a:cubicBezTo>
                  <a:cubicBezTo>
                    <a:pt x="0" y="471678"/>
                    <a:pt x="3810" y="469392"/>
                    <a:pt x="12954" y="466344"/>
                  </a:cubicBezTo>
                  <a:cubicBezTo>
                    <a:pt x="19812" y="464820"/>
                    <a:pt x="26670" y="463296"/>
                    <a:pt x="32766" y="461772"/>
                  </a:cubicBezTo>
                  <a:cubicBezTo>
                    <a:pt x="46482" y="411480"/>
                    <a:pt x="53340" y="364998"/>
                    <a:pt x="53340" y="322326"/>
                  </a:cubicBezTo>
                  <a:cubicBezTo>
                    <a:pt x="53340" y="316992"/>
                    <a:pt x="52578" y="309372"/>
                    <a:pt x="52578" y="298704"/>
                  </a:cubicBezTo>
                  <a:cubicBezTo>
                    <a:pt x="52578" y="288036"/>
                    <a:pt x="51816" y="279654"/>
                    <a:pt x="51816" y="274320"/>
                  </a:cubicBezTo>
                  <a:cubicBezTo>
                    <a:pt x="51816" y="207264"/>
                    <a:pt x="67818" y="144018"/>
                    <a:pt x="99822" y="83820"/>
                  </a:cubicBezTo>
                  <a:cubicBezTo>
                    <a:pt x="102870" y="83820"/>
                    <a:pt x="105156" y="86106"/>
                    <a:pt x="108204" y="89916"/>
                  </a:cubicBezTo>
                  <a:cubicBezTo>
                    <a:pt x="99060" y="126492"/>
                    <a:pt x="94488" y="188214"/>
                    <a:pt x="94488" y="273558"/>
                  </a:cubicBezTo>
                  <a:cubicBezTo>
                    <a:pt x="94488" y="310134"/>
                    <a:pt x="89916" y="345186"/>
                    <a:pt x="82296" y="377190"/>
                  </a:cubicBezTo>
                  <a:cubicBezTo>
                    <a:pt x="74676" y="402336"/>
                    <a:pt x="67056" y="428244"/>
                    <a:pt x="59436" y="453390"/>
                  </a:cubicBezTo>
                  <a:cubicBezTo>
                    <a:pt x="76962" y="448056"/>
                    <a:pt x="89154" y="443484"/>
                    <a:pt x="96012" y="439674"/>
                  </a:cubicBezTo>
                  <a:cubicBezTo>
                    <a:pt x="108204" y="432816"/>
                    <a:pt x="119634" y="422910"/>
                    <a:pt x="131064" y="409956"/>
                  </a:cubicBezTo>
                  <a:cubicBezTo>
                    <a:pt x="149352" y="387858"/>
                    <a:pt x="160782" y="353568"/>
                    <a:pt x="166116" y="307086"/>
                  </a:cubicBezTo>
                  <a:cubicBezTo>
                    <a:pt x="169164" y="284226"/>
                    <a:pt x="169926" y="241554"/>
                    <a:pt x="169926" y="179070"/>
                  </a:cubicBezTo>
                  <a:cubicBezTo>
                    <a:pt x="169926" y="151638"/>
                    <a:pt x="174498" y="120396"/>
                    <a:pt x="183642" y="86106"/>
                  </a:cubicBezTo>
                  <a:cubicBezTo>
                    <a:pt x="192786" y="49530"/>
                    <a:pt x="204216" y="20574"/>
                    <a:pt x="217932"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18" name="Shape 192"/>
            <p:cNvSpPr/>
            <p:nvPr/>
          </p:nvSpPr>
          <p:spPr>
            <a:xfrm>
              <a:off x="1167384" y="90677"/>
              <a:ext cx="84582" cy="160020"/>
            </a:xfrm>
            <a:custGeom>
              <a:avLst/>
              <a:gdLst/>
              <a:ahLst/>
              <a:cxnLst/>
              <a:rect l="0" t="0" r="0" b="0"/>
              <a:pathLst>
                <a:path w="84582" h="160020">
                  <a:moveTo>
                    <a:pt x="73152" y="0"/>
                  </a:moveTo>
                  <a:cubicBezTo>
                    <a:pt x="80772" y="0"/>
                    <a:pt x="84582" y="3049"/>
                    <a:pt x="84582" y="9144"/>
                  </a:cubicBezTo>
                  <a:cubicBezTo>
                    <a:pt x="84582" y="13716"/>
                    <a:pt x="80010" y="21337"/>
                    <a:pt x="70866" y="32004"/>
                  </a:cubicBezTo>
                  <a:cubicBezTo>
                    <a:pt x="61722" y="42673"/>
                    <a:pt x="57150" y="51054"/>
                    <a:pt x="57150" y="56388"/>
                  </a:cubicBezTo>
                  <a:cubicBezTo>
                    <a:pt x="61722" y="63247"/>
                    <a:pt x="67056" y="74676"/>
                    <a:pt x="72390" y="89154"/>
                  </a:cubicBezTo>
                  <a:cubicBezTo>
                    <a:pt x="54864" y="136399"/>
                    <a:pt x="34290" y="160020"/>
                    <a:pt x="11430" y="160020"/>
                  </a:cubicBezTo>
                  <a:cubicBezTo>
                    <a:pt x="3810" y="160020"/>
                    <a:pt x="0" y="157735"/>
                    <a:pt x="0" y="153162"/>
                  </a:cubicBezTo>
                  <a:cubicBezTo>
                    <a:pt x="0" y="151638"/>
                    <a:pt x="5334" y="147066"/>
                    <a:pt x="15240" y="137923"/>
                  </a:cubicBezTo>
                  <a:cubicBezTo>
                    <a:pt x="25908" y="129540"/>
                    <a:pt x="30480" y="121159"/>
                    <a:pt x="30480" y="112776"/>
                  </a:cubicBezTo>
                  <a:cubicBezTo>
                    <a:pt x="28194" y="105918"/>
                    <a:pt x="23622" y="96012"/>
                    <a:pt x="17526" y="83059"/>
                  </a:cubicBezTo>
                  <a:cubicBezTo>
                    <a:pt x="17526" y="73914"/>
                    <a:pt x="25146" y="57912"/>
                    <a:pt x="39624" y="35052"/>
                  </a:cubicBezTo>
                  <a:cubicBezTo>
                    <a:pt x="54864" y="12192"/>
                    <a:pt x="65532" y="0"/>
                    <a:pt x="73152"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19" name="Shape 193"/>
            <p:cNvSpPr/>
            <p:nvPr/>
          </p:nvSpPr>
          <p:spPr>
            <a:xfrm>
              <a:off x="2352294" y="0"/>
              <a:ext cx="1104138" cy="710946"/>
            </a:xfrm>
            <a:custGeom>
              <a:avLst/>
              <a:gdLst/>
              <a:ahLst/>
              <a:cxnLst/>
              <a:rect l="0" t="0" r="0" b="0"/>
              <a:pathLst>
                <a:path w="1104138" h="710946">
                  <a:moveTo>
                    <a:pt x="721614" y="0"/>
                  </a:moveTo>
                  <a:cubicBezTo>
                    <a:pt x="723138" y="1524"/>
                    <a:pt x="723900" y="3048"/>
                    <a:pt x="723900" y="5334"/>
                  </a:cubicBezTo>
                  <a:cubicBezTo>
                    <a:pt x="723900" y="19812"/>
                    <a:pt x="711708" y="38862"/>
                    <a:pt x="687324" y="61722"/>
                  </a:cubicBezTo>
                  <a:cubicBezTo>
                    <a:pt x="648462" y="98298"/>
                    <a:pt x="589788" y="140970"/>
                    <a:pt x="511302" y="190500"/>
                  </a:cubicBezTo>
                  <a:cubicBezTo>
                    <a:pt x="491490" y="203453"/>
                    <a:pt x="477774" y="212598"/>
                    <a:pt x="470916" y="217932"/>
                  </a:cubicBezTo>
                  <a:cubicBezTo>
                    <a:pt x="459486" y="226314"/>
                    <a:pt x="452628" y="233172"/>
                    <a:pt x="448818" y="239268"/>
                  </a:cubicBezTo>
                  <a:cubicBezTo>
                    <a:pt x="441960" y="251460"/>
                    <a:pt x="435864" y="285750"/>
                    <a:pt x="430530" y="342138"/>
                  </a:cubicBezTo>
                  <a:cubicBezTo>
                    <a:pt x="426720" y="382524"/>
                    <a:pt x="424434" y="419100"/>
                    <a:pt x="424434" y="450342"/>
                  </a:cubicBezTo>
                  <a:cubicBezTo>
                    <a:pt x="424434" y="502920"/>
                    <a:pt x="448818" y="529590"/>
                    <a:pt x="496824" y="529590"/>
                  </a:cubicBezTo>
                  <a:lnTo>
                    <a:pt x="499872" y="529590"/>
                  </a:lnTo>
                  <a:lnTo>
                    <a:pt x="512064" y="529590"/>
                  </a:lnTo>
                  <a:cubicBezTo>
                    <a:pt x="526542" y="529590"/>
                    <a:pt x="539496" y="528066"/>
                    <a:pt x="548640" y="526542"/>
                  </a:cubicBezTo>
                  <a:cubicBezTo>
                    <a:pt x="553212" y="525780"/>
                    <a:pt x="562356" y="523494"/>
                    <a:pt x="576834" y="518922"/>
                  </a:cubicBezTo>
                  <a:cubicBezTo>
                    <a:pt x="589026" y="515112"/>
                    <a:pt x="597408" y="513588"/>
                    <a:pt x="601218" y="512826"/>
                  </a:cubicBezTo>
                  <a:cubicBezTo>
                    <a:pt x="609600" y="513588"/>
                    <a:pt x="619506" y="517398"/>
                    <a:pt x="630936" y="526542"/>
                  </a:cubicBezTo>
                  <a:cubicBezTo>
                    <a:pt x="643128" y="536448"/>
                    <a:pt x="653034" y="542544"/>
                    <a:pt x="659130" y="543306"/>
                  </a:cubicBezTo>
                  <a:cubicBezTo>
                    <a:pt x="665988" y="543306"/>
                    <a:pt x="685038" y="533400"/>
                    <a:pt x="716280" y="513588"/>
                  </a:cubicBezTo>
                  <a:cubicBezTo>
                    <a:pt x="720852" y="519684"/>
                    <a:pt x="724662" y="525018"/>
                    <a:pt x="728472" y="531114"/>
                  </a:cubicBezTo>
                  <a:cubicBezTo>
                    <a:pt x="733044" y="536448"/>
                    <a:pt x="739902" y="538734"/>
                    <a:pt x="748284" y="538734"/>
                  </a:cubicBezTo>
                  <a:cubicBezTo>
                    <a:pt x="753618" y="538734"/>
                    <a:pt x="762762" y="532638"/>
                    <a:pt x="774192" y="520446"/>
                  </a:cubicBezTo>
                  <a:cubicBezTo>
                    <a:pt x="786384" y="508254"/>
                    <a:pt x="794766" y="502158"/>
                    <a:pt x="798576" y="502158"/>
                  </a:cubicBezTo>
                  <a:cubicBezTo>
                    <a:pt x="803148" y="502158"/>
                    <a:pt x="806196" y="509016"/>
                    <a:pt x="809244" y="522732"/>
                  </a:cubicBezTo>
                  <a:cubicBezTo>
                    <a:pt x="813054" y="526542"/>
                    <a:pt x="826008" y="528828"/>
                    <a:pt x="846582" y="528828"/>
                  </a:cubicBezTo>
                  <a:lnTo>
                    <a:pt x="865632" y="529590"/>
                  </a:lnTo>
                  <a:lnTo>
                    <a:pt x="870966" y="529590"/>
                  </a:lnTo>
                  <a:cubicBezTo>
                    <a:pt x="896112" y="529590"/>
                    <a:pt x="929640" y="515112"/>
                    <a:pt x="972312" y="486156"/>
                  </a:cubicBezTo>
                  <a:cubicBezTo>
                    <a:pt x="1013460" y="458724"/>
                    <a:pt x="1038606" y="434340"/>
                    <a:pt x="1048512" y="413766"/>
                  </a:cubicBezTo>
                  <a:cubicBezTo>
                    <a:pt x="1056894" y="395478"/>
                    <a:pt x="1062228" y="364236"/>
                    <a:pt x="1062990" y="320039"/>
                  </a:cubicBezTo>
                  <a:cubicBezTo>
                    <a:pt x="1063752" y="281177"/>
                    <a:pt x="1064514" y="241553"/>
                    <a:pt x="1065276" y="202692"/>
                  </a:cubicBezTo>
                  <a:cubicBezTo>
                    <a:pt x="1068324" y="157734"/>
                    <a:pt x="1076706" y="124206"/>
                    <a:pt x="1089660" y="102108"/>
                  </a:cubicBezTo>
                  <a:lnTo>
                    <a:pt x="1098804" y="102108"/>
                  </a:lnTo>
                  <a:lnTo>
                    <a:pt x="1098804" y="262127"/>
                  </a:lnTo>
                  <a:cubicBezTo>
                    <a:pt x="1098804" y="303276"/>
                    <a:pt x="1097280" y="332232"/>
                    <a:pt x="1094232" y="348234"/>
                  </a:cubicBezTo>
                  <a:cubicBezTo>
                    <a:pt x="1091184" y="361950"/>
                    <a:pt x="1082040" y="388620"/>
                    <a:pt x="1066800" y="425958"/>
                  </a:cubicBezTo>
                  <a:cubicBezTo>
                    <a:pt x="1066800" y="429006"/>
                    <a:pt x="1073658" y="435864"/>
                    <a:pt x="1085850" y="446532"/>
                  </a:cubicBezTo>
                  <a:cubicBezTo>
                    <a:pt x="1098042" y="457200"/>
                    <a:pt x="1104138" y="467106"/>
                    <a:pt x="1104138" y="475488"/>
                  </a:cubicBezTo>
                  <a:cubicBezTo>
                    <a:pt x="1104138" y="486156"/>
                    <a:pt x="1098804" y="500634"/>
                    <a:pt x="1087374" y="518922"/>
                  </a:cubicBezTo>
                  <a:cubicBezTo>
                    <a:pt x="1075944" y="538734"/>
                    <a:pt x="1065276" y="548640"/>
                    <a:pt x="1055370" y="548640"/>
                  </a:cubicBezTo>
                  <a:cubicBezTo>
                    <a:pt x="1030224" y="528066"/>
                    <a:pt x="1006602" y="517398"/>
                    <a:pt x="982980" y="518160"/>
                  </a:cubicBezTo>
                  <a:cubicBezTo>
                    <a:pt x="963930" y="518922"/>
                    <a:pt x="944118" y="533400"/>
                    <a:pt x="925068" y="561594"/>
                  </a:cubicBezTo>
                  <a:cubicBezTo>
                    <a:pt x="905256" y="589788"/>
                    <a:pt x="887730" y="603504"/>
                    <a:pt x="871728" y="603504"/>
                  </a:cubicBezTo>
                  <a:lnTo>
                    <a:pt x="865632" y="603504"/>
                  </a:lnTo>
                  <a:lnTo>
                    <a:pt x="854202" y="603504"/>
                  </a:lnTo>
                  <a:lnTo>
                    <a:pt x="852678" y="603504"/>
                  </a:lnTo>
                  <a:cubicBezTo>
                    <a:pt x="835152" y="603504"/>
                    <a:pt x="819150" y="595122"/>
                    <a:pt x="803910" y="576834"/>
                  </a:cubicBezTo>
                  <a:cubicBezTo>
                    <a:pt x="787908" y="558546"/>
                    <a:pt x="778764" y="548640"/>
                    <a:pt x="776478" y="547878"/>
                  </a:cubicBezTo>
                  <a:cubicBezTo>
                    <a:pt x="744474" y="572262"/>
                    <a:pt x="723138" y="584454"/>
                    <a:pt x="711708" y="584454"/>
                  </a:cubicBezTo>
                  <a:cubicBezTo>
                    <a:pt x="707136" y="584454"/>
                    <a:pt x="696468" y="579120"/>
                    <a:pt x="678942" y="567690"/>
                  </a:cubicBezTo>
                  <a:cubicBezTo>
                    <a:pt x="675132" y="569214"/>
                    <a:pt x="664464" y="573024"/>
                    <a:pt x="647700" y="581406"/>
                  </a:cubicBezTo>
                  <a:cubicBezTo>
                    <a:pt x="633984" y="587502"/>
                    <a:pt x="623316" y="590550"/>
                    <a:pt x="615696" y="590550"/>
                  </a:cubicBezTo>
                  <a:cubicBezTo>
                    <a:pt x="606552" y="590550"/>
                    <a:pt x="597408" y="587502"/>
                    <a:pt x="590550" y="579882"/>
                  </a:cubicBezTo>
                  <a:cubicBezTo>
                    <a:pt x="582168" y="572262"/>
                    <a:pt x="574548" y="567690"/>
                    <a:pt x="568452" y="566166"/>
                  </a:cubicBezTo>
                  <a:cubicBezTo>
                    <a:pt x="563118" y="566166"/>
                    <a:pt x="553974" y="572262"/>
                    <a:pt x="539496" y="585216"/>
                  </a:cubicBezTo>
                  <a:lnTo>
                    <a:pt x="519684" y="598363"/>
                  </a:lnTo>
                  <a:lnTo>
                    <a:pt x="519684" y="603504"/>
                  </a:lnTo>
                  <a:lnTo>
                    <a:pt x="499872" y="603504"/>
                  </a:lnTo>
                  <a:lnTo>
                    <a:pt x="496824" y="603504"/>
                  </a:lnTo>
                  <a:cubicBezTo>
                    <a:pt x="437388" y="603504"/>
                    <a:pt x="404622" y="560070"/>
                    <a:pt x="397002" y="473202"/>
                  </a:cubicBezTo>
                  <a:cubicBezTo>
                    <a:pt x="364236" y="529590"/>
                    <a:pt x="345186" y="561594"/>
                    <a:pt x="340614" y="567690"/>
                  </a:cubicBezTo>
                  <a:cubicBezTo>
                    <a:pt x="323088" y="592074"/>
                    <a:pt x="305562" y="603504"/>
                    <a:pt x="287274" y="603504"/>
                  </a:cubicBezTo>
                  <a:lnTo>
                    <a:pt x="286512" y="603504"/>
                  </a:lnTo>
                  <a:lnTo>
                    <a:pt x="270510" y="603504"/>
                  </a:lnTo>
                  <a:lnTo>
                    <a:pt x="268224" y="603504"/>
                  </a:lnTo>
                  <a:cubicBezTo>
                    <a:pt x="236982" y="603504"/>
                    <a:pt x="211836" y="597408"/>
                    <a:pt x="192024" y="584454"/>
                  </a:cubicBezTo>
                  <a:cubicBezTo>
                    <a:pt x="184404" y="609600"/>
                    <a:pt x="174498" y="632460"/>
                    <a:pt x="161544" y="653034"/>
                  </a:cubicBezTo>
                  <a:cubicBezTo>
                    <a:pt x="137922" y="691134"/>
                    <a:pt x="102870" y="710946"/>
                    <a:pt x="56388" y="710946"/>
                  </a:cubicBezTo>
                  <a:cubicBezTo>
                    <a:pt x="45720" y="710946"/>
                    <a:pt x="33528" y="707898"/>
                    <a:pt x="19812" y="703326"/>
                  </a:cubicBezTo>
                  <a:cubicBezTo>
                    <a:pt x="6096" y="697992"/>
                    <a:pt x="0" y="693420"/>
                    <a:pt x="0" y="689610"/>
                  </a:cubicBezTo>
                  <a:cubicBezTo>
                    <a:pt x="0" y="687324"/>
                    <a:pt x="3810" y="685038"/>
                    <a:pt x="12954" y="682752"/>
                  </a:cubicBezTo>
                  <a:cubicBezTo>
                    <a:pt x="19812" y="680466"/>
                    <a:pt x="26670" y="678942"/>
                    <a:pt x="32766" y="677418"/>
                  </a:cubicBezTo>
                  <a:cubicBezTo>
                    <a:pt x="47244" y="625602"/>
                    <a:pt x="53340" y="573024"/>
                    <a:pt x="52578" y="519684"/>
                  </a:cubicBezTo>
                  <a:cubicBezTo>
                    <a:pt x="51816" y="474726"/>
                    <a:pt x="54864" y="439674"/>
                    <a:pt x="60198" y="416052"/>
                  </a:cubicBezTo>
                  <a:cubicBezTo>
                    <a:pt x="67818" y="385572"/>
                    <a:pt x="85344" y="348234"/>
                    <a:pt x="112014" y="303276"/>
                  </a:cubicBezTo>
                  <a:cubicBezTo>
                    <a:pt x="113538" y="304038"/>
                    <a:pt x="114300" y="304038"/>
                    <a:pt x="114300" y="305562"/>
                  </a:cubicBezTo>
                  <a:cubicBezTo>
                    <a:pt x="114300" y="307848"/>
                    <a:pt x="115062" y="310134"/>
                    <a:pt x="115062" y="310896"/>
                  </a:cubicBezTo>
                  <a:cubicBezTo>
                    <a:pt x="101346" y="368808"/>
                    <a:pt x="94488" y="428244"/>
                    <a:pt x="94488" y="489204"/>
                  </a:cubicBezTo>
                  <a:cubicBezTo>
                    <a:pt x="94488" y="526542"/>
                    <a:pt x="90678" y="560832"/>
                    <a:pt x="82296" y="592836"/>
                  </a:cubicBezTo>
                  <a:cubicBezTo>
                    <a:pt x="74676" y="617982"/>
                    <a:pt x="67056" y="643890"/>
                    <a:pt x="60198" y="669798"/>
                  </a:cubicBezTo>
                  <a:cubicBezTo>
                    <a:pt x="77724" y="662940"/>
                    <a:pt x="89154" y="658368"/>
                    <a:pt x="95250" y="655320"/>
                  </a:cubicBezTo>
                  <a:cubicBezTo>
                    <a:pt x="108204" y="648462"/>
                    <a:pt x="119634" y="638556"/>
                    <a:pt x="131064" y="625602"/>
                  </a:cubicBezTo>
                  <a:cubicBezTo>
                    <a:pt x="163068" y="588264"/>
                    <a:pt x="179070" y="513588"/>
                    <a:pt x="179070" y="401574"/>
                  </a:cubicBezTo>
                  <a:cubicBezTo>
                    <a:pt x="179070" y="338328"/>
                    <a:pt x="197358" y="272796"/>
                    <a:pt x="234696" y="207264"/>
                  </a:cubicBezTo>
                  <a:lnTo>
                    <a:pt x="239268" y="212598"/>
                  </a:lnTo>
                  <a:cubicBezTo>
                    <a:pt x="237744" y="225552"/>
                    <a:pt x="232410" y="258318"/>
                    <a:pt x="224028" y="311658"/>
                  </a:cubicBezTo>
                  <a:cubicBezTo>
                    <a:pt x="217170" y="348996"/>
                    <a:pt x="214122" y="380238"/>
                    <a:pt x="214122" y="404622"/>
                  </a:cubicBezTo>
                  <a:cubicBezTo>
                    <a:pt x="214122" y="407670"/>
                    <a:pt x="214122" y="413004"/>
                    <a:pt x="213360" y="422148"/>
                  </a:cubicBezTo>
                  <a:cubicBezTo>
                    <a:pt x="213360" y="429768"/>
                    <a:pt x="213360" y="436626"/>
                    <a:pt x="213360" y="441198"/>
                  </a:cubicBezTo>
                  <a:cubicBezTo>
                    <a:pt x="213360" y="499872"/>
                    <a:pt x="232410" y="529590"/>
                    <a:pt x="271272" y="529590"/>
                  </a:cubicBezTo>
                  <a:lnTo>
                    <a:pt x="286512" y="529590"/>
                  </a:lnTo>
                  <a:lnTo>
                    <a:pt x="292608" y="529590"/>
                  </a:lnTo>
                  <a:cubicBezTo>
                    <a:pt x="307086" y="529590"/>
                    <a:pt x="325374" y="518160"/>
                    <a:pt x="346710" y="496062"/>
                  </a:cubicBezTo>
                  <a:cubicBezTo>
                    <a:pt x="367284" y="475488"/>
                    <a:pt x="379476" y="457200"/>
                    <a:pt x="384810" y="441198"/>
                  </a:cubicBezTo>
                  <a:cubicBezTo>
                    <a:pt x="390906" y="425196"/>
                    <a:pt x="393954" y="403098"/>
                    <a:pt x="395478" y="376428"/>
                  </a:cubicBezTo>
                  <a:cubicBezTo>
                    <a:pt x="398526" y="339852"/>
                    <a:pt x="400050" y="317753"/>
                    <a:pt x="400812" y="310896"/>
                  </a:cubicBezTo>
                  <a:cubicBezTo>
                    <a:pt x="406146" y="278130"/>
                    <a:pt x="416814" y="249174"/>
                    <a:pt x="433578" y="224789"/>
                  </a:cubicBezTo>
                  <a:cubicBezTo>
                    <a:pt x="446532" y="206502"/>
                    <a:pt x="467868" y="184403"/>
                    <a:pt x="498348" y="156972"/>
                  </a:cubicBezTo>
                  <a:cubicBezTo>
                    <a:pt x="512826" y="144018"/>
                    <a:pt x="539496" y="125730"/>
                    <a:pt x="576834" y="102870"/>
                  </a:cubicBezTo>
                  <a:cubicBezTo>
                    <a:pt x="617982" y="77724"/>
                    <a:pt x="644652" y="59436"/>
                    <a:pt x="658368" y="49530"/>
                  </a:cubicBezTo>
                  <a:cubicBezTo>
                    <a:pt x="670560" y="40386"/>
                    <a:pt x="691134" y="23622"/>
                    <a:pt x="721614"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grpSp>
      <p:grpSp>
        <p:nvGrpSpPr>
          <p:cNvPr id="20" name="Group 19"/>
          <p:cNvGrpSpPr/>
          <p:nvPr/>
        </p:nvGrpSpPr>
        <p:grpSpPr>
          <a:xfrm>
            <a:off x="4264431" y="3652964"/>
            <a:ext cx="3624580" cy="954405"/>
            <a:chOff x="0" y="0"/>
            <a:chExt cx="3624834" cy="954786"/>
          </a:xfrm>
        </p:grpSpPr>
        <p:sp>
          <p:nvSpPr>
            <p:cNvPr id="21" name="Shape 194"/>
            <p:cNvSpPr/>
            <p:nvPr/>
          </p:nvSpPr>
          <p:spPr>
            <a:xfrm>
              <a:off x="1930146" y="641604"/>
              <a:ext cx="84582" cy="160020"/>
            </a:xfrm>
            <a:custGeom>
              <a:avLst/>
              <a:gdLst/>
              <a:ahLst/>
              <a:cxnLst/>
              <a:rect l="0" t="0" r="0" b="0"/>
              <a:pathLst>
                <a:path w="84582" h="160020">
                  <a:moveTo>
                    <a:pt x="73152" y="0"/>
                  </a:moveTo>
                  <a:cubicBezTo>
                    <a:pt x="80772" y="0"/>
                    <a:pt x="84582" y="3048"/>
                    <a:pt x="84582" y="8382"/>
                  </a:cubicBezTo>
                  <a:cubicBezTo>
                    <a:pt x="84582" y="12954"/>
                    <a:pt x="80010" y="20574"/>
                    <a:pt x="70866" y="32004"/>
                  </a:cubicBezTo>
                  <a:cubicBezTo>
                    <a:pt x="61722" y="42672"/>
                    <a:pt x="57150" y="51054"/>
                    <a:pt x="57150" y="56388"/>
                  </a:cubicBezTo>
                  <a:cubicBezTo>
                    <a:pt x="61722" y="63246"/>
                    <a:pt x="67056" y="73914"/>
                    <a:pt x="72390" y="89154"/>
                  </a:cubicBezTo>
                  <a:cubicBezTo>
                    <a:pt x="54864" y="136398"/>
                    <a:pt x="34290" y="160020"/>
                    <a:pt x="11430" y="160020"/>
                  </a:cubicBezTo>
                  <a:cubicBezTo>
                    <a:pt x="3810" y="160020"/>
                    <a:pt x="0" y="157734"/>
                    <a:pt x="0" y="153162"/>
                  </a:cubicBezTo>
                  <a:cubicBezTo>
                    <a:pt x="0" y="151638"/>
                    <a:pt x="5334" y="146304"/>
                    <a:pt x="15240" y="137922"/>
                  </a:cubicBezTo>
                  <a:cubicBezTo>
                    <a:pt x="25908" y="129540"/>
                    <a:pt x="30480" y="121158"/>
                    <a:pt x="30480" y="112776"/>
                  </a:cubicBezTo>
                  <a:cubicBezTo>
                    <a:pt x="27432" y="105156"/>
                    <a:pt x="23622" y="96012"/>
                    <a:pt x="17526" y="83058"/>
                  </a:cubicBezTo>
                  <a:cubicBezTo>
                    <a:pt x="17526" y="73914"/>
                    <a:pt x="25146" y="57912"/>
                    <a:pt x="39624" y="35052"/>
                  </a:cubicBezTo>
                  <a:cubicBezTo>
                    <a:pt x="54102" y="11430"/>
                    <a:pt x="65532" y="0"/>
                    <a:pt x="73152"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22" name="Shape 195"/>
            <p:cNvSpPr/>
            <p:nvPr/>
          </p:nvSpPr>
          <p:spPr>
            <a:xfrm>
              <a:off x="2958846" y="611886"/>
              <a:ext cx="75438" cy="83820"/>
            </a:xfrm>
            <a:custGeom>
              <a:avLst/>
              <a:gdLst/>
              <a:ahLst/>
              <a:cxnLst/>
              <a:rect l="0" t="0" r="0" b="0"/>
              <a:pathLst>
                <a:path w="75438" h="83820">
                  <a:moveTo>
                    <a:pt x="46482" y="0"/>
                  </a:moveTo>
                  <a:cubicBezTo>
                    <a:pt x="47244" y="3048"/>
                    <a:pt x="51816" y="11430"/>
                    <a:pt x="61722" y="25146"/>
                  </a:cubicBezTo>
                  <a:cubicBezTo>
                    <a:pt x="70866" y="38862"/>
                    <a:pt x="75438" y="47244"/>
                    <a:pt x="75438" y="51054"/>
                  </a:cubicBezTo>
                  <a:cubicBezTo>
                    <a:pt x="75438" y="54102"/>
                    <a:pt x="69342" y="60198"/>
                    <a:pt x="56388" y="70104"/>
                  </a:cubicBezTo>
                  <a:cubicBezTo>
                    <a:pt x="43434" y="79248"/>
                    <a:pt x="34290" y="83820"/>
                    <a:pt x="30480" y="83820"/>
                  </a:cubicBezTo>
                  <a:cubicBezTo>
                    <a:pt x="16764" y="70104"/>
                    <a:pt x="6096" y="54864"/>
                    <a:pt x="0" y="38862"/>
                  </a:cubicBezTo>
                  <a:cubicBezTo>
                    <a:pt x="13716" y="26670"/>
                    <a:pt x="28956" y="13716"/>
                    <a:pt x="46482"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23" name="Shape 196"/>
            <p:cNvSpPr/>
            <p:nvPr/>
          </p:nvSpPr>
          <p:spPr>
            <a:xfrm>
              <a:off x="2480310" y="373380"/>
              <a:ext cx="195834" cy="121158"/>
            </a:xfrm>
            <a:custGeom>
              <a:avLst/>
              <a:gdLst/>
              <a:ahLst/>
              <a:cxnLst/>
              <a:rect l="0" t="0" r="0" b="0"/>
              <a:pathLst>
                <a:path w="195834" h="121158">
                  <a:moveTo>
                    <a:pt x="153924" y="0"/>
                  </a:moveTo>
                  <a:cubicBezTo>
                    <a:pt x="182118" y="13716"/>
                    <a:pt x="195834" y="23622"/>
                    <a:pt x="195834" y="30480"/>
                  </a:cubicBezTo>
                  <a:cubicBezTo>
                    <a:pt x="195834" y="38862"/>
                    <a:pt x="188976" y="51816"/>
                    <a:pt x="173736" y="69342"/>
                  </a:cubicBezTo>
                  <a:cubicBezTo>
                    <a:pt x="159258" y="86868"/>
                    <a:pt x="147066" y="96012"/>
                    <a:pt x="138684" y="96012"/>
                  </a:cubicBezTo>
                  <a:cubicBezTo>
                    <a:pt x="128016" y="89154"/>
                    <a:pt x="115824" y="83058"/>
                    <a:pt x="102108" y="76962"/>
                  </a:cubicBezTo>
                  <a:cubicBezTo>
                    <a:pt x="99060" y="76962"/>
                    <a:pt x="92202" y="84582"/>
                    <a:pt x="80772" y="99060"/>
                  </a:cubicBezTo>
                  <a:cubicBezTo>
                    <a:pt x="70104" y="113538"/>
                    <a:pt x="60960" y="121158"/>
                    <a:pt x="53340" y="121158"/>
                  </a:cubicBezTo>
                  <a:cubicBezTo>
                    <a:pt x="47244" y="121158"/>
                    <a:pt x="37338" y="117348"/>
                    <a:pt x="22860" y="110490"/>
                  </a:cubicBezTo>
                  <a:cubicBezTo>
                    <a:pt x="7620" y="102870"/>
                    <a:pt x="0" y="96774"/>
                    <a:pt x="0" y="92964"/>
                  </a:cubicBezTo>
                  <a:cubicBezTo>
                    <a:pt x="32766" y="50292"/>
                    <a:pt x="51816" y="29718"/>
                    <a:pt x="55626" y="29718"/>
                  </a:cubicBezTo>
                  <a:cubicBezTo>
                    <a:pt x="57150" y="29718"/>
                    <a:pt x="64770" y="33528"/>
                    <a:pt x="76962" y="41148"/>
                  </a:cubicBezTo>
                  <a:cubicBezTo>
                    <a:pt x="89916" y="48768"/>
                    <a:pt x="97536" y="51816"/>
                    <a:pt x="100584" y="51816"/>
                  </a:cubicBezTo>
                  <a:cubicBezTo>
                    <a:pt x="103632" y="51816"/>
                    <a:pt x="112014" y="43434"/>
                    <a:pt x="125730" y="25908"/>
                  </a:cubicBezTo>
                  <a:cubicBezTo>
                    <a:pt x="140208" y="9144"/>
                    <a:pt x="149352" y="0"/>
                    <a:pt x="153924"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24" name="Shape 197"/>
            <p:cNvSpPr/>
            <p:nvPr/>
          </p:nvSpPr>
          <p:spPr>
            <a:xfrm>
              <a:off x="413766" y="372618"/>
              <a:ext cx="196596" cy="120396"/>
            </a:xfrm>
            <a:custGeom>
              <a:avLst/>
              <a:gdLst/>
              <a:ahLst/>
              <a:cxnLst/>
              <a:rect l="0" t="0" r="0" b="0"/>
              <a:pathLst>
                <a:path w="196596" h="120396">
                  <a:moveTo>
                    <a:pt x="154686" y="0"/>
                  </a:moveTo>
                  <a:cubicBezTo>
                    <a:pt x="182880" y="12954"/>
                    <a:pt x="196596" y="22860"/>
                    <a:pt x="196596" y="28956"/>
                  </a:cubicBezTo>
                  <a:cubicBezTo>
                    <a:pt x="196596" y="38100"/>
                    <a:pt x="188976" y="51054"/>
                    <a:pt x="174498" y="68580"/>
                  </a:cubicBezTo>
                  <a:cubicBezTo>
                    <a:pt x="159258" y="86106"/>
                    <a:pt x="147828" y="95250"/>
                    <a:pt x="139446" y="95250"/>
                  </a:cubicBezTo>
                  <a:cubicBezTo>
                    <a:pt x="128778" y="88392"/>
                    <a:pt x="116586" y="82296"/>
                    <a:pt x="102108" y="76962"/>
                  </a:cubicBezTo>
                  <a:cubicBezTo>
                    <a:pt x="99822" y="76962"/>
                    <a:pt x="92964" y="83820"/>
                    <a:pt x="81534" y="98298"/>
                  </a:cubicBezTo>
                  <a:cubicBezTo>
                    <a:pt x="70866" y="113538"/>
                    <a:pt x="60960" y="120396"/>
                    <a:pt x="54102" y="120396"/>
                  </a:cubicBezTo>
                  <a:cubicBezTo>
                    <a:pt x="48006" y="120396"/>
                    <a:pt x="38100" y="117348"/>
                    <a:pt x="22860" y="109728"/>
                  </a:cubicBezTo>
                  <a:cubicBezTo>
                    <a:pt x="7620" y="102870"/>
                    <a:pt x="0" y="96774"/>
                    <a:pt x="0" y="92202"/>
                  </a:cubicBezTo>
                  <a:lnTo>
                    <a:pt x="28194" y="56388"/>
                  </a:lnTo>
                  <a:cubicBezTo>
                    <a:pt x="42672" y="38100"/>
                    <a:pt x="52578" y="28194"/>
                    <a:pt x="56388" y="28194"/>
                  </a:cubicBezTo>
                  <a:cubicBezTo>
                    <a:pt x="83820" y="44196"/>
                    <a:pt x="99060" y="51816"/>
                    <a:pt x="101346" y="51816"/>
                  </a:cubicBezTo>
                  <a:cubicBezTo>
                    <a:pt x="103632" y="51816"/>
                    <a:pt x="112014" y="42672"/>
                    <a:pt x="126492" y="25908"/>
                  </a:cubicBezTo>
                  <a:cubicBezTo>
                    <a:pt x="140970" y="8382"/>
                    <a:pt x="150114" y="0"/>
                    <a:pt x="15468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25" name="Shape 198"/>
            <p:cNvSpPr/>
            <p:nvPr/>
          </p:nvSpPr>
          <p:spPr>
            <a:xfrm>
              <a:off x="1090422" y="363474"/>
              <a:ext cx="791718" cy="591312"/>
            </a:xfrm>
            <a:custGeom>
              <a:avLst/>
              <a:gdLst/>
              <a:ahLst/>
              <a:cxnLst/>
              <a:rect l="0" t="0" r="0" b="0"/>
              <a:pathLst>
                <a:path w="791718" h="591312">
                  <a:moveTo>
                    <a:pt x="788670" y="0"/>
                  </a:moveTo>
                  <a:cubicBezTo>
                    <a:pt x="790956" y="3048"/>
                    <a:pt x="791718" y="6096"/>
                    <a:pt x="791718" y="9906"/>
                  </a:cubicBezTo>
                  <a:cubicBezTo>
                    <a:pt x="791718" y="16002"/>
                    <a:pt x="781812" y="51054"/>
                    <a:pt x="762000" y="115062"/>
                  </a:cubicBezTo>
                  <a:cubicBezTo>
                    <a:pt x="750570" y="153162"/>
                    <a:pt x="733044" y="184404"/>
                    <a:pt x="709422" y="208788"/>
                  </a:cubicBezTo>
                  <a:cubicBezTo>
                    <a:pt x="699516" y="219456"/>
                    <a:pt x="690563" y="227266"/>
                    <a:pt x="682562" y="232410"/>
                  </a:cubicBezTo>
                  <a:lnTo>
                    <a:pt x="672846" y="235911"/>
                  </a:lnTo>
                  <a:lnTo>
                    <a:pt x="672846" y="240030"/>
                  </a:lnTo>
                  <a:lnTo>
                    <a:pt x="661416" y="240030"/>
                  </a:lnTo>
                  <a:lnTo>
                    <a:pt x="646938" y="240030"/>
                  </a:lnTo>
                  <a:lnTo>
                    <a:pt x="640080" y="240030"/>
                  </a:lnTo>
                  <a:cubicBezTo>
                    <a:pt x="619506" y="240030"/>
                    <a:pt x="594360" y="234696"/>
                    <a:pt x="566166" y="223266"/>
                  </a:cubicBezTo>
                  <a:cubicBezTo>
                    <a:pt x="537972" y="212598"/>
                    <a:pt x="518160" y="207264"/>
                    <a:pt x="506730" y="207264"/>
                  </a:cubicBezTo>
                  <a:cubicBezTo>
                    <a:pt x="435102" y="207264"/>
                    <a:pt x="374904" y="236220"/>
                    <a:pt x="327660" y="294132"/>
                  </a:cubicBezTo>
                  <a:lnTo>
                    <a:pt x="197358" y="453390"/>
                  </a:lnTo>
                  <a:cubicBezTo>
                    <a:pt x="145542" y="515874"/>
                    <a:pt x="80010" y="562356"/>
                    <a:pt x="0" y="591312"/>
                  </a:cubicBezTo>
                  <a:cubicBezTo>
                    <a:pt x="4572" y="584454"/>
                    <a:pt x="19050" y="570738"/>
                    <a:pt x="45720" y="550926"/>
                  </a:cubicBezTo>
                  <a:cubicBezTo>
                    <a:pt x="83058" y="523494"/>
                    <a:pt x="112776" y="498348"/>
                    <a:pt x="135636" y="475488"/>
                  </a:cubicBezTo>
                  <a:cubicBezTo>
                    <a:pt x="175260" y="435864"/>
                    <a:pt x="215646" y="385572"/>
                    <a:pt x="256032" y="326136"/>
                  </a:cubicBezTo>
                  <a:cubicBezTo>
                    <a:pt x="341376" y="198882"/>
                    <a:pt x="434340" y="135636"/>
                    <a:pt x="534162" y="135636"/>
                  </a:cubicBezTo>
                  <a:cubicBezTo>
                    <a:pt x="547116" y="135636"/>
                    <a:pt x="564642" y="140970"/>
                    <a:pt x="587502" y="150876"/>
                  </a:cubicBezTo>
                  <a:cubicBezTo>
                    <a:pt x="610362" y="160782"/>
                    <a:pt x="627126" y="166116"/>
                    <a:pt x="637032" y="166116"/>
                  </a:cubicBezTo>
                  <a:lnTo>
                    <a:pt x="646938" y="166116"/>
                  </a:lnTo>
                  <a:lnTo>
                    <a:pt x="672846" y="166116"/>
                  </a:lnTo>
                  <a:lnTo>
                    <a:pt x="673608" y="166116"/>
                  </a:lnTo>
                  <a:cubicBezTo>
                    <a:pt x="696468" y="166116"/>
                    <a:pt x="712470" y="160020"/>
                    <a:pt x="721614" y="147828"/>
                  </a:cubicBezTo>
                  <a:cubicBezTo>
                    <a:pt x="722376" y="144018"/>
                    <a:pt x="724662" y="128778"/>
                    <a:pt x="728472" y="103632"/>
                  </a:cubicBezTo>
                  <a:cubicBezTo>
                    <a:pt x="729996" y="90678"/>
                    <a:pt x="738378" y="73152"/>
                    <a:pt x="752856" y="49530"/>
                  </a:cubicBezTo>
                  <a:cubicBezTo>
                    <a:pt x="765810" y="28194"/>
                    <a:pt x="778002" y="12192"/>
                    <a:pt x="78867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26" name="Shape 199"/>
            <p:cNvSpPr/>
            <p:nvPr/>
          </p:nvSpPr>
          <p:spPr>
            <a:xfrm>
              <a:off x="0" y="363474"/>
              <a:ext cx="1269492" cy="318516"/>
            </a:xfrm>
            <a:custGeom>
              <a:avLst/>
              <a:gdLst/>
              <a:ahLst/>
              <a:cxnLst/>
              <a:rect l="0" t="0" r="0" b="0"/>
              <a:pathLst>
                <a:path w="1269492" h="318516">
                  <a:moveTo>
                    <a:pt x="1266444" y="0"/>
                  </a:moveTo>
                  <a:cubicBezTo>
                    <a:pt x="1268730" y="3048"/>
                    <a:pt x="1269492" y="6096"/>
                    <a:pt x="1269492" y="9906"/>
                  </a:cubicBezTo>
                  <a:cubicBezTo>
                    <a:pt x="1269492" y="16002"/>
                    <a:pt x="1259586" y="51054"/>
                    <a:pt x="1239774" y="115062"/>
                  </a:cubicBezTo>
                  <a:cubicBezTo>
                    <a:pt x="1228344" y="153162"/>
                    <a:pt x="1210818" y="184404"/>
                    <a:pt x="1187196" y="208788"/>
                  </a:cubicBezTo>
                  <a:cubicBezTo>
                    <a:pt x="1177290" y="219456"/>
                    <a:pt x="1168337" y="227266"/>
                    <a:pt x="1160336" y="232410"/>
                  </a:cubicBezTo>
                  <a:lnTo>
                    <a:pt x="1146048" y="237558"/>
                  </a:lnTo>
                  <a:lnTo>
                    <a:pt x="1146048" y="240030"/>
                  </a:lnTo>
                  <a:lnTo>
                    <a:pt x="1139190" y="240030"/>
                  </a:lnTo>
                  <a:lnTo>
                    <a:pt x="1124712" y="240030"/>
                  </a:lnTo>
                  <a:lnTo>
                    <a:pt x="1123188" y="240030"/>
                  </a:lnTo>
                  <a:cubicBezTo>
                    <a:pt x="1100328" y="240030"/>
                    <a:pt x="1079754" y="233172"/>
                    <a:pt x="1060704" y="217932"/>
                  </a:cubicBezTo>
                  <a:cubicBezTo>
                    <a:pt x="1054608" y="213360"/>
                    <a:pt x="1038606" y="197358"/>
                    <a:pt x="1011936" y="169926"/>
                  </a:cubicBezTo>
                  <a:cubicBezTo>
                    <a:pt x="998220" y="185928"/>
                    <a:pt x="986028" y="198120"/>
                    <a:pt x="976122" y="207264"/>
                  </a:cubicBezTo>
                  <a:cubicBezTo>
                    <a:pt x="928116" y="249936"/>
                    <a:pt x="835152" y="280416"/>
                    <a:pt x="696468" y="299466"/>
                  </a:cubicBezTo>
                  <a:cubicBezTo>
                    <a:pt x="601980" y="312420"/>
                    <a:pt x="496062" y="318516"/>
                    <a:pt x="378714" y="318516"/>
                  </a:cubicBezTo>
                  <a:cubicBezTo>
                    <a:pt x="291084" y="318516"/>
                    <a:pt x="224790" y="315468"/>
                    <a:pt x="178308" y="308610"/>
                  </a:cubicBezTo>
                  <a:cubicBezTo>
                    <a:pt x="86106" y="295656"/>
                    <a:pt x="31242" y="268986"/>
                    <a:pt x="13716" y="229362"/>
                  </a:cubicBezTo>
                  <a:cubicBezTo>
                    <a:pt x="4572" y="209550"/>
                    <a:pt x="0" y="184404"/>
                    <a:pt x="0" y="154686"/>
                  </a:cubicBezTo>
                  <a:cubicBezTo>
                    <a:pt x="55626" y="191262"/>
                    <a:pt x="139446" y="214884"/>
                    <a:pt x="251460" y="227076"/>
                  </a:cubicBezTo>
                  <a:cubicBezTo>
                    <a:pt x="314706" y="233934"/>
                    <a:pt x="406146" y="236982"/>
                    <a:pt x="525018" y="236982"/>
                  </a:cubicBezTo>
                  <a:cubicBezTo>
                    <a:pt x="784860" y="236982"/>
                    <a:pt x="950976" y="197358"/>
                    <a:pt x="1023366" y="118110"/>
                  </a:cubicBezTo>
                  <a:cubicBezTo>
                    <a:pt x="1056894" y="150114"/>
                    <a:pt x="1089660" y="166116"/>
                    <a:pt x="1121664" y="166116"/>
                  </a:cubicBezTo>
                  <a:lnTo>
                    <a:pt x="1124712" y="166116"/>
                  </a:lnTo>
                  <a:lnTo>
                    <a:pt x="1146048" y="166116"/>
                  </a:lnTo>
                  <a:lnTo>
                    <a:pt x="1151382" y="166116"/>
                  </a:lnTo>
                  <a:cubicBezTo>
                    <a:pt x="1174242" y="166116"/>
                    <a:pt x="1190244" y="160020"/>
                    <a:pt x="1199388" y="147828"/>
                  </a:cubicBezTo>
                  <a:cubicBezTo>
                    <a:pt x="1200150" y="144018"/>
                    <a:pt x="1202436" y="128778"/>
                    <a:pt x="1206246" y="103632"/>
                  </a:cubicBezTo>
                  <a:cubicBezTo>
                    <a:pt x="1207770" y="90678"/>
                    <a:pt x="1216152" y="73152"/>
                    <a:pt x="1230630" y="49530"/>
                  </a:cubicBezTo>
                  <a:cubicBezTo>
                    <a:pt x="1243584" y="28194"/>
                    <a:pt x="1255776" y="12192"/>
                    <a:pt x="1266444"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27" name="Shape 200"/>
            <p:cNvSpPr/>
            <p:nvPr/>
          </p:nvSpPr>
          <p:spPr>
            <a:xfrm>
              <a:off x="1450848" y="341376"/>
              <a:ext cx="196596" cy="121158"/>
            </a:xfrm>
            <a:custGeom>
              <a:avLst/>
              <a:gdLst/>
              <a:ahLst/>
              <a:cxnLst/>
              <a:rect l="0" t="0" r="0" b="0"/>
              <a:pathLst>
                <a:path w="196596" h="121158">
                  <a:moveTo>
                    <a:pt x="154686" y="0"/>
                  </a:moveTo>
                  <a:cubicBezTo>
                    <a:pt x="182880" y="13716"/>
                    <a:pt x="196596" y="23622"/>
                    <a:pt x="196596" y="29718"/>
                  </a:cubicBezTo>
                  <a:cubicBezTo>
                    <a:pt x="196596" y="38100"/>
                    <a:pt x="188976" y="51816"/>
                    <a:pt x="174498" y="69342"/>
                  </a:cubicBezTo>
                  <a:cubicBezTo>
                    <a:pt x="159258" y="86868"/>
                    <a:pt x="147828" y="95250"/>
                    <a:pt x="139446" y="95250"/>
                  </a:cubicBezTo>
                  <a:cubicBezTo>
                    <a:pt x="118110" y="83058"/>
                    <a:pt x="105918" y="76962"/>
                    <a:pt x="102870" y="76962"/>
                  </a:cubicBezTo>
                  <a:cubicBezTo>
                    <a:pt x="99822" y="76962"/>
                    <a:pt x="92964" y="84582"/>
                    <a:pt x="82296" y="99060"/>
                  </a:cubicBezTo>
                  <a:cubicBezTo>
                    <a:pt x="70866" y="113538"/>
                    <a:pt x="61722" y="121158"/>
                    <a:pt x="54102" y="121158"/>
                  </a:cubicBezTo>
                  <a:cubicBezTo>
                    <a:pt x="48006" y="121158"/>
                    <a:pt x="38100" y="117348"/>
                    <a:pt x="23622" y="110490"/>
                  </a:cubicBezTo>
                  <a:cubicBezTo>
                    <a:pt x="8382" y="102870"/>
                    <a:pt x="0" y="97536"/>
                    <a:pt x="0" y="92964"/>
                  </a:cubicBezTo>
                  <a:cubicBezTo>
                    <a:pt x="12192" y="77724"/>
                    <a:pt x="20574" y="66294"/>
                    <a:pt x="27432" y="58674"/>
                  </a:cubicBezTo>
                  <a:cubicBezTo>
                    <a:pt x="43434" y="38862"/>
                    <a:pt x="53340" y="28956"/>
                    <a:pt x="56388" y="28956"/>
                  </a:cubicBezTo>
                  <a:cubicBezTo>
                    <a:pt x="57912" y="29718"/>
                    <a:pt x="65532" y="34290"/>
                    <a:pt x="79248" y="41910"/>
                  </a:cubicBezTo>
                  <a:cubicBezTo>
                    <a:pt x="91440" y="48006"/>
                    <a:pt x="98298" y="51054"/>
                    <a:pt x="101346" y="51054"/>
                  </a:cubicBezTo>
                  <a:cubicBezTo>
                    <a:pt x="104394" y="51054"/>
                    <a:pt x="113538" y="42672"/>
                    <a:pt x="127254" y="25908"/>
                  </a:cubicBezTo>
                  <a:cubicBezTo>
                    <a:pt x="141732" y="8382"/>
                    <a:pt x="150876" y="0"/>
                    <a:pt x="15468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28" name="Shape 201"/>
            <p:cNvSpPr/>
            <p:nvPr/>
          </p:nvSpPr>
          <p:spPr>
            <a:xfrm>
              <a:off x="3214878" y="332994"/>
              <a:ext cx="227076" cy="104394"/>
            </a:xfrm>
            <a:custGeom>
              <a:avLst/>
              <a:gdLst/>
              <a:ahLst/>
              <a:cxnLst/>
              <a:rect l="0" t="0" r="0" b="0"/>
              <a:pathLst>
                <a:path w="227076" h="104394">
                  <a:moveTo>
                    <a:pt x="82296" y="0"/>
                  </a:moveTo>
                  <a:cubicBezTo>
                    <a:pt x="84582" y="0"/>
                    <a:pt x="91440" y="6858"/>
                    <a:pt x="102108" y="21336"/>
                  </a:cubicBezTo>
                  <a:cubicBezTo>
                    <a:pt x="112776" y="35052"/>
                    <a:pt x="119634" y="42672"/>
                    <a:pt x="121920" y="42672"/>
                  </a:cubicBezTo>
                  <a:cubicBezTo>
                    <a:pt x="127254" y="42672"/>
                    <a:pt x="139446" y="37338"/>
                    <a:pt x="157734" y="26670"/>
                  </a:cubicBezTo>
                  <a:cubicBezTo>
                    <a:pt x="176784" y="16002"/>
                    <a:pt x="188214" y="10668"/>
                    <a:pt x="192786" y="10668"/>
                  </a:cubicBezTo>
                  <a:lnTo>
                    <a:pt x="195072" y="10668"/>
                  </a:lnTo>
                  <a:cubicBezTo>
                    <a:pt x="216408" y="35814"/>
                    <a:pt x="227076" y="51054"/>
                    <a:pt x="227076" y="56388"/>
                  </a:cubicBezTo>
                  <a:cubicBezTo>
                    <a:pt x="227076" y="63246"/>
                    <a:pt x="215646" y="73152"/>
                    <a:pt x="193548" y="85344"/>
                  </a:cubicBezTo>
                  <a:cubicBezTo>
                    <a:pt x="172212" y="97536"/>
                    <a:pt x="156210" y="104394"/>
                    <a:pt x="147828" y="104394"/>
                  </a:cubicBezTo>
                  <a:lnTo>
                    <a:pt x="140208" y="102870"/>
                  </a:lnTo>
                  <a:cubicBezTo>
                    <a:pt x="134112" y="94488"/>
                    <a:pt x="124968" y="83058"/>
                    <a:pt x="111252" y="68580"/>
                  </a:cubicBezTo>
                  <a:lnTo>
                    <a:pt x="106680" y="67818"/>
                  </a:lnTo>
                  <a:cubicBezTo>
                    <a:pt x="104394" y="67818"/>
                    <a:pt x="95250" y="72390"/>
                    <a:pt x="81534" y="81534"/>
                  </a:cubicBezTo>
                  <a:cubicBezTo>
                    <a:pt x="67056" y="90678"/>
                    <a:pt x="57150" y="95250"/>
                    <a:pt x="51054" y="95250"/>
                  </a:cubicBezTo>
                  <a:cubicBezTo>
                    <a:pt x="44196" y="95250"/>
                    <a:pt x="34290" y="88392"/>
                    <a:pt x="20574" y="74676"/>
                  </a:cubicBezTo>
                  <a:cubicBezTo>
                    <a:pt x="6858" y="60960"/>
                    <a:pt x="0" y="50292"/>
                    <a:pt x="0" y="44196"/>
                  </a:cubicBezTo>
                  <a:lnTo>
                    <a:pt x="0" y="42672"/>
                  </a:lnTo>
                  <a:cubicBezTo>
                    <a:pt x="49530" y="14478"/>
                    <a:pt x="76962" y="0"/>
                    <a:pt x="8229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29" name="Shape 202"/>
            <p:cNvSpPr/>
            <p:nvPr/>
          </p:nvSpPr>
          <p:spPr>
            <a:xfrm>
              <a:off x="1757934" y="270510"/>
              <a:ext cx="102108" cy="101346"/>
            </a:xfrm>
            <a:custGeom>
              <a:avLst/>
              <a:gdLst/>
              <a:ahLst/>
              <a:cxnLst/>
              <a:rect l="0" t="0" r="0" b="0"/>
              <a:pathLst>
                <a:path w="102108" h="101346">
                  <a:moveTo>
                    <a:pt x="54864" y="0"/>
                  </a:moveTo>
                  <a:cubicBezTo>
                    <a:pt x="86868" y="22860"/>
                    <a:pt x="102108" y="40386"/>
                    <a:pt x="102108" y="53340"/>
                  </a:cubicBezTo>
                  <a:cubicBezTo>
                    <a:pt x="102108" y="60960"/>
                    <a:pt x="84582" y="76962"/>
                    <a:pt x="48768" y="101346"/>
                  </a:cubicBezTo>
                  <a:cubicBezTo>
                    <a:pt x="25146" y="71628"/>
                    <a:pt x="8382" y="57150"/>
                    <a:pt x="0" y="57150"/>
                  </a:cubicBezTo>
                  <a:lnTo>
                    <a:pt x="0" y="53340"/>
                  </a:lnTo>
                  <a:lnTo>
                    <a:pt x="5486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30" name="Shape 203"/>
            <p:cNvSpPr/>
            <p:nvPr/>
          </p:nvSpPr>
          <p:spPr>
            <a:xfrm>
              <a:off x="1145286" y="270510"/>
              <a:ext cx="102108" cy="101346"/>
            </a:xfrm>
            <a:custGeom>
              <a:avLst/>
              <a:gdLst/>
              <a:ahLst/>
              <a:cxnLst/>
              <a:rect l="0" t="0" r="0" b="0"/>
              <a:pathLst>
                <a:path w="102108" h="101346">
                  <a:moveTo>
                    <a:pt x="54864" y="0"/>
                  </a:moveTo>
                  <a:cubicBezTo>
                    <a:pt x="86868" y="22860"/>
                    <a:pt x="102108" y="40386"/>
                    <a:pt x="102108" y="53340"/>
                  </a:cubicBezTo>
                  <a:cubicBezTo>
                    <a:pt x="102108" y="60960"/>
                    <a:pt x="84582" y="76962"/>
                    <a:pt x="48768" y="101346"/>
                  </a:cubicBezTo>
                  <a:cubicBezTo>
                    <a:pt x="25146" y="71628"/>
                    <a:pt x="8382" y="57150"/>
                    <a:pt x="0" y="57150"/>
                  </a:cubicBezTo>
                  <a:lnTo>
                    <a:pt x="0" y="53340"/>
                  </a:lnTo>
                  <a:lnTo>
                    <a:pt x="5486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31" name="Shape 204"/>
            <p:cNvSpPr/>
            <p:nvPr/>
          </p:nvSpPr>
          <p:spPr>
            <a:xfrm>
              <a:off x="3302508" y="253746"/>
              <a:ext cx="101346" cy="95250"/>
            </a:xfrm>
            <a:custGeom>
              <a:avLst/>
              <a:gdLst/>
              <a:ahLst/>
              <a:cxnLst/>
              <a:rect l="0" t="0" r="0" b="0"/>
              <a:pathLst>
                <a:path w="101346" h="95250">
                  <a:moveTo>
                    <a:pt x="61722" y="0"/>
                  </a:moveTo>
                  <a:cubicBezTo>
                    <a:pt x="76200" y="15240"/>
                    <a:pt x="89154" y="32004"/>
                    <a:pt x="101346" y="49530"/>
                  </a:cubicBezTo>
                  <a:cubicBezTo>
                    <a:pt x="99060" y="54864"/>
                    <a:pt x="89916" y="64008"/>
                    <a:pt x="72390" y="76200"/>
                  </a:cubicBezTo>
                  <a:cubicBezTo>
                    <a:pt x="54864" y="89154"/>
                    <a:pt x="43434" y="95250"/>
                    <a:pt x="37338" y="95250"/>
                  </a:cubicBezTo>
                  <a:cubicBezTo>
                    <a:pt x="12192" y="71628"/>
                    <a:pt x="0" y="56388"/>
                    <a:pt x="0" y="49530"/>
                  </a:cubicBezTo>
                  <a:lnTo>
                    <a:pt x="762" y="47244"/>
                  </a:lnTo>
                  <a:cubicBezTo>
                    <a:pt x="16764" y="33528"/>
                    <a:pt x="37338" y="17526"/>
                    <a:pt x="61722"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32" name="Shape 205"/>
            <p:cNvSpPr/>
            <p:nvPr/>
          </p:nvSpPr>
          <p:spPr>
            <a:xfrm>
              <a:off x="2201418" y="137922"/>
              <a:ext cx="79248" cy="475488"/>
            </a:xfrm>
            <a:custGeom>
              <a:avLst/>
              <a:gdLst/>
              <a:ahLst/>
              <a:cxnLst/>
              <a:rect l="0" t="0" r="0" b="0"/>
              <a:pathLst>
                <a:path w="79248" h="475488">
                  <a:moveTo>
                    <a:pt x="79248" y="0"/>
                  </a:moveTo>
                  <a:cubicBezTo>
                    <a:pt x="79248" y="32004"/>
                    <a:pt x="74676" y="92964"/>
                    <a:pt x="65532" y="182118"/>
                  </a:cubicBezTo>
                  <a:lnTo>
                    <a:pt x="51816" y="328422"/>
                  </a:lnTo>
                  <a:cubicBezTo>
                    <a:pt x="48768" y="357378"/>
                    <a:pt x="40386" y="387858"/>
                    <a:pt x="27432" y="420624"/>
                  </a:cubicBezTo>
                  <a:cubicBezTo>
                    <a:pt x="17526" y="447294"/>
                    <a:pt x="9144" y="465582"/>
                    <a:pt x="2286" y="475488"/>
                  </a:cubicBezTo>
                  <a:lnTo>
                    <a:pt x="0" y="474726"/>
                  </a:lnTo>
                  <a:cubicBezTo>
                    <a:pt x="6858" y="407670"/>
                    <a:pt x="16002" y="308610"/>
                    <a:pt x="27432" y="176784"/>
                  </a:cubicBezTo>
                  <a:cubicBezTo>
                    <a:pt x="28194" y="167640"/>
                    <a:pt x="35052" y="139446"/>
                    <a:pt x="48006" y="92202"/>
                  </a:cubicBezTo>
                  <a:cubicBezTo>
                    <a:pt x="59436" y="51054"/>
                    <a:pt x="68580" y="21336"/>
                    <a:pt x="74676" y="1524"/>
                  </a:cubicBezTo>
                  <a:lnTo>
                    <a:pt x="7924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33" name="Shape 206"/>
            <p:cNvSpPr/>
            <p:nvPr/>
          </p:nvSpPr>
          <p:spPr>
            <a:xfrm>
              <a:off x="1914906" y="135636"/>
              <a:ext cx="223266" cy="494538"/>
            </a:xfrm>
            <a:custGeom>
              <a:avLst/>
              <a:gdLst/>
              <a:ahLst/>
              <a:cxnLst/>
              <a:rect l="0" t="0" r="0" b="0"/>
              <a:pathLst>
                <a:path w="223266" h="494538">
                  <a:moveTo>
                    <a:pt x="217932" y="0"/>
                  </a:moveTo>
                  <a:lnTo>
                    <a:pt x="223266" y="6096"/>
                  </a:lnTo>
                  <a:cubicBezTo>
                    <a:pt x="220218" y="46482"/>
                    <a:pt x="217170" y="107442"/>
                    <a:pt x="214122" y="188976"/>
                  </a:cubicBezTo>
                  <a:cubicBezTo>
                    <a:pt x="212598" y="298704"/>
                    <a:pt x="195072" y="381762"/>
                    <a:pt x="161544" y="437388"/>
                  </a:cubicBezTo>
                  <a:cubicBezTo>
                    <a:pt x="137922" y="475488"/>
                    <a:pt x="102870" y="494538"/>
                    <a:pt x="56388" y="494538"/>
                  </a:cubicBezTo>
                  <a:cubicBezTo>
                    <a:pt x="45720" y="494538"/>
                    <a:pt x="33528" y="492252"/>
                    <a:pt x="19812" y="486918"/>
                  </a:cubicBezTo>
                  <a:cubicBezTo>
                    <a:pt x="6858" y="482346"/>
                    <a:pt x="0" y="477774"/>
                    <a:pt x="0" y="473964"/>
                  </a:cubicBezTo>
                  <a:cubicBezTo>
                    <a:pt x="0" y="471678"/>
                    <a:pt x="3810" y="469392"/>
                    <a:pt x="12954" y="466344"/>
                  </a:cubicBezTo>
                  <a:cubicBezTo>
                    <a:pt x="19812" y="464820"/>
                    <a:pt x="26670" y="463296"/>
                    <a:pt x="32766" y="461772"/>
                  </a:cubicBezTo>
                  <a:cubicBezTo>
                    <a:pt x="46482" y="411480"/>
                    <a:pt x="53340" y="364998"/>
                    <a:pt x="53340" y="322326"/>
                  </a:cubicBezTo>
                  <a:cubicBezTo>
                    <a:pt x="53340" y="316992"/>
                    <a:pt x="52578" y="309372"/>
                    <a:pt x="52578" y="298704"/>
                  </a:cubicBezTo>
                  <a:cubicBezTo>
                    <a:pt x="52578" y="288036"/>
                    <a:pt x="51816" y="279654"/>
                    <a:pt x="51816" y="274320"/>
                  </a:cubicBezTo>
                  <a:cubicBezTo>
                    <a:pt x="51816" y="207264"/>
                    <a:pt x="67818" y="144018"/>
                    <a:pt x="99822" y="83820"/>
                  </a:cubicBezTo>
                  <a:cubicBezTo>
                    <a:pt x="102870" y="83820"/>
                    <a:pt x="105156" y="86106"/>
                    <a:pt x="108204" y="89916"/>
                  </a:cubicBezTo>
                  <a:cubicBezTo>
                    <a:pt x="99060" y="126492"/>
                    <a:pt x="94488" y="188214"/>
                    <a:pt x="94488" y="273558"/>
                  </a:cubicBezTo>
                  <a:cubicBezTo>
                    <a:pt x="94488" y="310134"/>
                    <a:pt x="89916" y="345186"/>
                    <a:pt x="82296" y="377190"/>
                  </a:cubicBezTo>
                  <a:cubicBezTo>
                    <a:pt x="74676" y="402336"/>
                    <a:pt x="67056" y="428244"/>
                    <a:pt x="59436" y="453390"/>
                  </a:cubicBezTo>
                  <a:cubicBezTo>
                    <a:pt x="76962" y="448056"/>
                    <a:pt x="89154" y="443484"/>
                    <a:pt x="96012" y="439674"/>
                  </a:cubicBezTo>
                  <a:cubicBezTo>
                    <a:pt x="108204" y="432816"/>
                    <a:pt x="119634" y="422910"/>
                    <a:pt x="131064" y="409956"/>
                  </a:cubicBezTo>
                  <a:cubicBezTo>
                    <a:pt x="149352" y="387858"/>
                    <a:pt x="160782" y="353568"/>
                    <a:pt x="166116" y="307086"/>
                  </a:cubicBezTo>
                  <a:cubicBezTo>
                    <a:pt x="169164" y="284226"/>
                    <a:pt x="169926" y="241554"/>
                    <a:pt x="169926" y="179070"/>
                  </a:cubicBezTo>
                  <a:cubicBezTo>
                    <a:pt x="169926" y="151638"/>
                    <a:pt x="174498" y="120396"/>
                    <a:pt x="183642" y="86106"/>
                  </a:cubicBezTo>
                  <a:cubicBezTo>
                    <a:pt x="192786" y="49530"/>
                    <a:pt x="204216" y="20574"/>
                    <a:pt x="217932"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34" name="Shape 207"/>
            <p:cNvSpPr/>
            <p:nvPr/>
          </p:nvSpPr>
          <p:spPr>
            <a:xfrm>
              <a:off x="2496312" y="0"/>
              <a:ext cx="1128522" cy="665988"/>
            </a:xfrm>
            <a:custGeom>
              <a:avLst/>
              <a:gdLst/>
              <a:ahLst/>
              <a:cxnLst/>
              <a:rect l="0" t="0" r="0" b="0"/>
              <a:pathLst>
                <a:path w="1128522" h="665988">
                  <a:moveTo>
                    <a:pt x="628650" y="0"/>
                  </a:moveTo>
                  <a:cubicBezTo>
                    <a:pt x="630174" y="1524"/>
                    <a:pt x="630936" y="3048"/>
                    <a:pt x="630936" y="5334"/>
                  </a:cubicBezTo>
                  <a:cubicBezTo>
                    <a:pt x="630936" y="19812"/>
                    <a:pt x="618744" y="38862"/>
                    <a:pt x="594360" y="61722"/>
                  </a:cubicBezTo>
                  <a:cubicBezTo>
                    <a:pt x="555498" y="98298"/>
                    <a:pt x="496824" y="140970"/>
                    <a:pt x="418338" y="190500"/>
                  </a:cubicBezTo>
                  <a:cubicBezTo>
                    <a:pt x="398526" y="203454"/>
                    <a:pt x="384810" y="212598"/>
                    <a:pt x="377952" y="217932"/>
                  </a:cubicBezTo>
                  <a:cubicBezTo>
                    <a:pt x="366522" y="226314"/>
                    <a:pt x="359664" y="233172"/>
                    <a:pt x="355854" y="239268"/>
                  </a:cubicBezTo>
                  <a:cubicBezTo>
                    <a:pt x="348996" y="251460"/>
                    <a:pt x="342900" y="285750"/>
                    <a:pt x="337566" y="342138"/>
                  </a:cubicBezTo>
                  <a:cubicBezTo>
                    <a:pt x="333756" y="382524"/>
                    <a:pt x="331470" y="419100"/>
                    <a:pt x="331470" y="450342"/>
                  </a:cubicBezTo>
                  <a:cubicBezTo>
                    <a:pt x="331470" y="502920"/>
                    <a:pt x="355854" y="529590"/>
                    <a:pt x="403860" y="529590"/>
                  </a:cubicBezTo>
                  <a:lnTo>
                    <a:pt x="407670" y="529590"/>
                  </a:lnTo>
                  <a:lnTo>
                    <a:pt x="426720" y="529590"/>
                  </a:lnTo>
                  <a:lnTo>
                    <a:pt x="443484" y="529590"/>
                  </a:lnTo>
                  <a:cubicBezTo>
                    <a:pt x="463296" y="529590"/>
                    <a:pt x="477012" y="526542"/>
                    <a:pt x="483870" y="521208"/>
                  </a:cubicBezTo>
                  <a:cubicBezTo>
                    <a:pt x="493014" y="514350"/>
                    <a:pt x="503682" y="499872"/>
                    <a:pt x="516636" y="478536"/>
                  </a:cubicBezTo>
                  <a:cubicBezTo>
                    <a:pt x="528066" y="458724"/>
                    <a:pt x="539496" y="444246"/>
                    <a:pt x="549402" y="435102"/>
                  </a:cubicBezTo>
                  <a:lnTo>
                    <a:pt x="553212" y="437388"/>
                  </a:lnTo>
                  <a:cubicBezTo>
                    <a:pt x="549402" y="446532"/>
                    <a:pt x="544068" y="459486"/>
                    <a:pt x="537972" y="477774"/>
                  </a:cubicBezTo>
                  <a:cubicBezTo>
                    <a:pt x="532638" y="490728"/>
                    <a:pt x="530352" y="503682"/>
                    <a:pt x="530352" y="517398"/>
                  </a:cubicBezTo>
                  <a:cubicBezTo>
                    <a:pt x="530352" y="525780"/>
                    <a:pt x="540258" y="529590"/>
                    <a:pt x="559308" y="529590"/>
                  </a:cubicBezTo>
                  <a:lnTo>
                    <a:pt x="600456" y="529590"/>
                  </a:lnTo>
                  <a:lnTo>
                    <a:pt x="612648" y="529590"/>
                  </a:lnTo>
                  <a:cubicBezTo>
                    <a:pt x="627126" y="529590"/>
                    <a:pt x="640080" y="528066"/>
                    <a:pt x="649224" y="526542"/>
                  </a:cubicBezTo>
                  <a:cubicBezTo>
                    <a:pt x="653796" y="525780"/>
                    <a:pt x="662940" y="523494"/>
                    <a:pt x="677418" y="518922"/>
                  </a:cubicBezTo>
                  <a:cubicBezTo>
                    <a:pt x="689610" y="515112"/>
                    <a:pt x="697992" y="513588"/>
                    <a:pt x="701802" y="512826"/>
                  </a:cubicBezTo>
                  <a:cubicBezTo>
                    <a:pt x="710184" y="513588"/>
                    <a:pt x="720090" y="517398"/>
                    <a:pt x="731520" y="526542"/>
                  </a:cubicBezTo>
                  <a:cubicBezTo>
                    <a:pt x="743712" y="536448"/>
                    <a:pt x="753618" y="542544"/>
                    <a:pt x="759714" y="543306"/>
                  </a:cubicBezTo>
                  <a:cubicBezTo>
                    <a:pt x="766572" y="543306"/>
                    <a:pt x="785622" y="533400"/>
                    <a:pt x="816864" y="513588"/>
                  </a:cubicBezTo>
                  <a:cubicBezTo>
                    <a:pt x="821436" y="519684"/>
                    <a:pt x="825246" y="525018"/>
                    <a:pt x="829056" y="531114"/>
                  </a:cubicBezTo>
                  <a:cubicBezTo>
                    <a:pt x="833628" y="536448"/>
                    <a:pt x="840486" y="538734"/>
                    <a:pt x="848868" y="538734"/>
                  </a:cubicBezTo>
                  <a:cubicBezTo>
                    <a:pt x="854202" y="538734"/>
                    <a:pt x="863346" y="532638"/>
                    <a:pt x="874776" y="520446"/>
                  </a:cubicBezTo>
                  <a:cubicBezTo>
                    <a:pt x="886968" y="508254"/>
                    <a:pt x="895350" y="502158"/>
                    <a:pt x="899160" y="502158"/>
                  </a:cubicBezTo>
                  <a:cubicBezTo>
                    <a:pt x="903732" y="502158"/>
                    <a:pt x="906780" y="509016"/>
                    <a:pt x="909828" y="522732"/>
                  </a:cubicBezTo>
                  <a:cubicBezTo>
                    <a:pt x="913638" y="526542"/>
                    <a:pt x="926592" y="528828"/>
                    <a:pt x="947166" y="528828"/>
                  </a:cubicBezTo>
                  <a:lnTo>
                    <a:pt x="966216" y="529590"/>
                  </a:lnTo>
                  <a:lnTo>
                    <a:pt x="973836" y="529590"/>
                  </a:lnTo>
                  <a:cubicBezTo>
                    <a:pt x="1016508" y="529590"/>
                    <a:pt x="1044702" y="509016"/>
                    <a:pt x="1059180" y="467106"/>
                  </a:cubicBezTo>
                  <a:cubicBezTo>
                    <a:pt x="1067562" y="443484"/>
                    <a:pt x="1072134" y="404622"/>
                    <a:pt x="1072134" y="352044"/>
                  </a:cubicBezTo>
                  <a:cubicBezTo>
                    <a:pt x="1072134" y="319278"/>
                    <a:pt x="1078230" y="282702"/>
                    <a:pt x="1091184" y="241554"/>
                  </a:cubicBezTo>
                  <a:cubicBezTo>
                    <a:pt x="1100328" y="210312"/>
                    <a:pt x="1111758" y="187452"/>
                    <a:pt x="1124712" y="172974"/>
                  </a:cubicBezTo>
                  <a:lnTo>
                    <a:pt x="1128522" y="176022"/>
                  </a:lnTo>
                  <a:cubicBezTo>
                    <a:pt x="1123950" y="188976"/>
                    <a:pt x="1120140" y="212598"/>
                    <a:pt x="1116330" y="246126"/>
                  </a:cubicBezTo>
                  <a:cubicBezTo>
                    <a:pt x="1114044" y="269748"/>
                    <a:pt x="1110996" y="304800"/>
                    <a:pt x="1107186" y="351282"/>
                  </a:cubicBezTo>
                  <a:cubicBezTo>
                    <a:pt x="1100328" y="426720"/>
                    <a:pt x="1081278" y="489966"/>
                    <a:pt x="1050036" y="540258"/>
                  </a:cubicBezTo>
                  <a:cubicBezTo>
                    <a:pt x="1024890" y="582930"/>
                    <a:pt x="998982" y="603504"/>
                    <a:pt x="973836" y="603504"/>
                  </a:cubicBezTo>
                  <a:lnTo>
                    <a:pt x="966216" y="603504"/>
                  </a:lnTo>
                  <a:lnTo>
                    <a:pt x="953262" y="603504"/>
                  </a:lnTo>
                  <a:lnTo>
                    <a:pt x="951738" y="603504"/>
                  </a:lnTo>
                  <a:lnTo>
                    <a:pt x="951738" y="603113"/>
                  </a:lnTo>
                  <a:lnTo>
                    <a:pt x="928021" y="597027"/>
                  </a:lnTo>
                  <a:cubicBezTo>
                    <a:pt x="919925" y="592645"/>
                    <a:pt x="912114" y="585978"/>
                    <a:pt x="904494" y="576834"/>
                  </a:cubicBezTo>
                  <a:cubicBezTo>
                    <a:pt x="888492" y="558546"/>
                    <a:pt x="879348" y="548640"/>
                    <a:pt x="877062" y="547878"/>
                  </a:cubicBezTo>
                  <a:cubicBezTo>
                    <a:pt x="845058" y="572262"/>
                    <a:pt x="823722" y="584454"/>
                    <a:pt x="812292" y="584454"/>
                  </a:cubicBezTo>
                  <a:cubicBezTo>
                    <a:pt x="807720" y="584454"/>
                    <a:pt x="797052" y="579120"/>
                    <a:pt x="779526" y="567690"/>
                  </a:cubicBezTo>
                  <a:cubicBezTo>
                    <a:pt x="775716" y="569214"/>
                    <a:pt x="765048" y="573024"/>
                    <a:pt x="748284" y="581406"/>
                  </a:cubicBezTo>
                  <a:cubicBezTo>
                    <a:pt x="734568" y="587502"/>
                    <a:pt x="723900" y="590550"/>
                    <a:pt x="716280" y="590550"/>
                  </a:cubicBezTo>
                  <a:cubicBezTo>
                    <a:pt x="707136" y="590550"/>
                    <a:pt x="697992" y="587502"/>
                    <a:pt x="691134" y="579882"/>
                  </a:cubicBezTo>
                  <a:cubicBezTo>
                    <a:pt x="682752" y="572262"/>
                    <a:pt x="675132" y="567690"/>
                    <a:pt x="669036" y="566166"/>
                  </a:cubicBezTo>
                  <a:cubicBezTo>
                    <a:pt x="663702" y="566166"/>
                    <a:pt x="654558" y="572262"/>
                    <a:pt x="640080" y="585216"/>
                  </a:cubicBezTo>
                  <a:cubicBezTo>
                    <a:pt x="632841" y="591312"/>
                    <a:pt x="625983" y="595884"/>
                    <a:pt x="619411" y="598932"/>
                  </a:cubicBezTo>
                  <a:lnTo>
                    <a:pt x="617220" y="599460"/>
                  </a:lnTo>
                  <a:lnTo>
                    <a:pt x="617220" y="603504"/>
                  </a:lnTo>
                  <a:lnTo>
                    <a:pt x="600456" y="603504"/>
                  </a:lnTo>
                  <a:lnTo>
                    <a:pt x="597408" y="603504"/>
                  </a:lnTo>
                  <a:cubicBezTo>
                    <a:pt x="580644" y="603504"/>
                    <a:pt x="563880" y="600456"/>
                    <a:pt x="547116" y="595122"/>
                  </a:cubicBezTo>
                  <a:cubicBezTo>
                    <a:pt x="525018" y="588264"/>
                    <a:pt x="512064" y="579120"/>
                    <a:pt x="505968" y="567690"/>
                  </a:cubicBezTo>
                  <a:cubicBezTo>
                    <a:pt x="493395" y="579501"/>
                    <a:pt x="479679" y="588454"/>
                    <a:pt x="464629" y="594455"/>
                  </a:cubicBezTo>
                  <a:lnTo>
                    <a:pt x="426720" y="601408"/>
                  </a:lnTo>
                  <a:lnTo>
                    <a:pt x="426720" y="603504"/>
                  </a:lnTo>
                  <a:lnTo>
                    <a:pt x="415290" y="603504"/>
                  </a:lnTo>
                  <a:lnTo>
                    <a:pt x="407670" y="603504"/>
                  </a:lnTo>
                  <a:lnTo>
                    <a:pt x="403860" y="603504"/>
                  </a:lnTo>
                  <a:cubicBezTo>
                    <a:pt x="344424" y="603504"/>
                    <a:pt x="311658" y="560070"/>
                    <a:pt x="304038" y="473202"/>
                  </a:cubicBezTo>
                  <a:cubicBezTo>
                    <a:pt x="271272" y="529590"/>
                    <a:pt x="252222" y="561594"/>
                    <a:pt x="247650" y="567690"/>
                  </a:cubicBezTo>
                  <a:cubicBezTo>
                    <a:pt x="230124" y="592074"/>
                    <a:pt x="212598" y="603504"/>
                    <a:pt x="194310" y="603504"/>
                  </a:cubicBezTo>
                  <a:lnTo>
                    <a:pt x="192786" y="603504"/>
                  </a:lnTo>
                  <a:lnTo>
                    <a:pt x="179832" y="603504"/>
                  </a:lnTo>
                  <a:lnTo>
                    <a:pt x="177546" y="603504"/>
                  </a:lnTo>
                  <a:lnTo>
                    <a:pt x="177546" y="603348"/>
                  </a:lnTo>
                  <a:lnTo>
                    <a:pt x="146304" y="601218"/>
                  </a:lnTo>
                  <a:cubicBezTo>
                    <a:pt x="142494" y="601218"/>
                    <a:pt x="134112" y="598170"/>
                    <a:pt x="121920" y="592836"/>
                  </a:cubicBezTo>
                  <a:cubicBezTo>
                    <a:pt x="112014" y="588264"/>
                    <a:pt x="101346" y="585978"/>
                    <a:pt x="89154" y="585978"/>
                  </a:cubicBezTo>
                  <a:cubicBezTo>
                    <a:pt x="69342" y="585978"/>
                    <a:pt x="48006" y="603504"/>
                    <a:pt x="25908" y="638556"/>
                  </a:cubicBezTo>
                  <a:lnTo>
                    <a:pt x="17526" y="655320"/>
                  </a:lnTo>
                  <a:cubicBezTo>
                    <a:pt x="13716" y="662178"/>
                    <a:pt x="9144" y="665988"/>
                    <a:pt x="5334" y="665988"/>
                  </a:cubicBezTo>
                  <a:cubicBezTo>
                    <a:pt x="1524" y="665988"/>
                    <a:pt x="0" y="664464"/>
                    <a:pt x="762" y="660654"/>
                  </a:cubicBezTo>
                  <a:cubicBezTo>
                    <a:pt x="1524" y="651510"/>
                    <a:pt x="4572" y="641604"/>
                    <a:pt x="9906" y="630174"/>
                  </a:cubicBezTo>
                  <a:cubicBezTo>
                    <a:pt x="48768" y="548640"/>
                    <a:pt x="89154" y="507492"/>
                    <a:pt x="131826" y="507492"/>
                  </a:cubicBezTo>
                  <a:cubicBezTo>
                    <a:pt x="156972" y="521970"/>
                    <a:pt x="172974" y="529590"/>
                    <a:pt x="180594" y="529590"/>
                  </a:cubicBezTo>
                  <a:lnTo>
                    <a:pt x="192786" y="529590"/>
                  </a:lnTo>
                  <a:lnTo>
                    <a:pt x="199644" y="529590"/>
                  </a:lnTo>
                  <a:cubicBezTo>
                    <a:pt x="214122" y="529590"/>
                    <a:pt x="232410" y="518160"/>
                    <a:pt x="253746" y="496062"/>
                  </a:cubicBezTo>
                  <a:cubicBezTo>
                    <a:pt x="274320" y="475488"/>
                    <a:pt x="286512" y="457200"/>
                    <a:pt x="291846" y="441198"/>
                  </a:cubicBezTo>
                  <a:cubicBezTo>
                    <a:pt x="297942" y="425196"/>
                    <a:pt x="300990" y="403098"/>
                    <a:pt x="302514" y="376428"/>
                  </a:cubicBezTo>
                  <a:cubicBezTo>
                    <a:pt x="305562" y="339852"/>
                    <a:pt x="307086" y="317754"/>
                    <a:pt x="307848" y="310896"/>
                  </a:cubicBezTo>
                  <a:cubicBezTo>
                    <a:pt x="313182" y="278130"/>
                    <a:pt x="323850" y="249174"/>
                    <a:pt x="340614" y="224790"/>
                  </a:cubicBezTo>
                  <a:cubicBezTo>
                    <a:pt x="353568" y="206502"/>
                    <a:pt x="374904" y="184404"/>
                    <a:pt x="405384" y="156972"/>
                  </a:cubicBezTo>
                  <a:cubicBezTo>
                    <a:pt x="419862" y="144018"/>
                    <a:pt x="446532" y="125730"/>
                    <a:pt x="483870" y="102870"/>
                  </a:cubicBezTo>
                  <a:cubicBezTo>
                    <a:pt x="525018" y="77724"/>
                    <a:pt x="551688" y="59436"/>
                    <a:pt x="565404" y="49530"/>
                  </a:cubicBezTo>
                  <a:cubicBezTo>
                    <a:pt x="577596" y="40386"/>
                    <a:pt x="598170" y="23622"/>
                    <a:pt x="62865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grpSp>
      <p:sp>
        <p:nvSpPr>
          <p:cNvPr id="36" name="Rectangle 33"/>
          <p:cNvSpPr>
            <a:spLocks noChangeArrowheads="1"/>
          </p:cNvSpPr>
          <p:nvPr/>
        </p:nvSpPr>
        <p:spPr bwMode="auto">
          <a:xfrm>
            <a:off x="0" y="12160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37" name="Rectangle 34"/>
          <p:cNvSpPr>
            <a:spLocks noChangeArrowheads="1"/>
          </p:cNvSpPr>
          <p:nvPr/>
        </p:nvSpPr>
        <p:spPr bwMode="auto">
          <a:xfrm>
            <a:off x="0" y="26289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Arial" panose="020B0604020202020204" pitchFamily="34" charset="0"/>
                <a:ea typeface="Traditional Arabic" panose="02020603050405020304" pitchFamily="18" charset="-78"/>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42714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62498" y="1264803"/>
            <a:ext cx="10366941" cy="1354217"/>
          </a:xfrm>
          <a:prstGeom prst="rect">
            <a:avLst/>
          </a:prstGeom>
          <a:noFill/>
        </p:spPr>
        <p:txBody>
          <a:bodyPr wrap="none" rtlCol="0">
            <a:spAutoFit/>
          </a:bodyPr>
          <a:lstStyle/>
          <a:p>
            <a:pPr algn="r" rtl="1"/>
            <a:r>
              <a:rPr lang="ar-SA" sz="2800" b="1" dirty="0" smtClean="0"/>
              <a:t>الأخـــلاقيات </a:t>
            </a:r>
            <a:r>
              <a:rPr lang="ar-SA" b="1" dirty="0" smtClean="0"/>
              <a:t> </a:t>
            </a:r>
            <a:endParaRPr lang="en-US" b="1" dirty="0" smtClean="0"/>
          </a:p>
          <a:p>
            <a:pPr algn="r" rtl="1"/>
            <a:r>
              <a:rPr lang="ar-SA" dirty="0" smtClean="0"/>
              <a:t>قبل الشروع بالتفصيل إلى أخلاقيات شبكة الإنترنت كموضوع بحثنا نتعرف فيما يلي على</a:t>
            </a:r>
            <a:r>
              <a:rPr lang="en-US" dirty="0" smtClean="0"/>
              <a:t> </a:t>
            </a:r>
            <a:r>
              <a:rPr lang="ar-SA" dirty="0" smtClean="0"/>
              <a:t>مفهوم الأخلاق والأخلاق كعلم، والأخلاقيات عامة </a:t>
            </a:r>
          </a:p>
          <a:p>
            <a:pPr algn="r" rtl="1"/>
            <a:r>
              <a:rPr lang="ar-SA" dirty="0" smtClean="0"/>
              <a:t>وما يرتبط بطرق التعامل مـع المعلومـات</a:t>
            </a:r>
            <a:r>
              <a:rPr lang="en-US" dirty="0" smtClean="0"/>
              <a:t> </a:t>
            </a:r>
            <a:r>
              <a:rPr lang="ar-SA" dirty="0" smtClean="0"/>
              <a:t>والإنترنت، مبرزين في ذلك الأطر والقواعد الأخلاقية التي تمكن من ضبط مختلف التعاملات اللائقة</a:t>
            </a:r>
          </a:p>
          <a:p>
            <a:pPr algn="r" rtl="1"/>
            <a:r>
              <a:rPr lang="en-US" dirty="0" smtClean="0"/>
              <a:t> </a:t>
            </a:r>
            <a:r>
              <a:rPr lang="ar-SA" dirty="0" smtClean="0"/>
              <a:t>واللازمة على شبكة الإنترنت، خاصة أمام تزايد التعاملات الماسة هذه القواعد، وبخاصة أخـلاق الأفراد واالمجتمعات والديانات.  </a:t>
            </a:r>
            <a:endParaRPr lang="en-US" dirty="0"/>
          </a:p>
        </p:txBody>
      </p:sp>
      <p:sp>
        <p:nvSpPr>
          <p:cNvPr id="9" name="TextBox 8"/>
          <p:cNvSpPr txBox="1"/>
          <p:nvPr/>
        </p:nvSpPr>
        <p:spPr>
          <a:xfrm>
            <a:off x="522514" y="2847703"/>
            <a:ext cx="11469189" cy="3416320"/>
          </a:xfrm>
          <a:prstGeom prst="rect">
            <a:avLst/>
          </a:prstGeom>
          <a:noFill/>
        </p:spPr>
        <p:txBody>
          <a:bodyPr wrap="square" rtlCol="0">
            <a:spAutoFit/>
          </a:bodyPr>
          <a:lstStyle/>
          <a:p>
            <a:pPr algn="just" rtl="1"/>
            <a:r>
              <a:rPr lang="ar-SA" sz="3600" b="1" dirty="0" smtClean="0"/>
              <a:t> </a:t>
            </a:r>
            <a:r>
              <a:rPr lang="ar-SA" sz="2800" b="1" dirty="0" smtClean="0"/>
              <a:t>الأخـــلاق</a:t>
            </a:r>
            <a:r>
              <a:rPr lang="ar-SA" sz="3600" b="1" dirty="0" smtClean="0"/>
              <a:t>  </a:t>
            </a:r>
            <a:endParaRPr lang="en-US" dirty="0"/>
          </a:p>
          <a:p>
            <a:pPr algn="just" rtl="1"/>
            <a:r>
              <a:rPr lang="ar-SA" dirty="0"/>
              <a:t>ليس ثمة إجماع بين المفكرين على تعريف الأخلاق تعريفا جامعا، شأنه في ذلك شأن غالب المصطلحات المستخدمة في العلوم الاجتماعية،</a:t>
            </a:r>
          </a:p>
          <a:p>
            <a:pPr algn="just" rtl="1"/>
            <a:r>
              <a:rPr lang="ar-SA" dirty="0"/>
              <a:t>ان بعض تعاريف الأخلاق المتفقة أن الأخلاق هـوالسلوك الإنساني الحسن والذي يقبله العقل والمجتمع، ونبدأها بتعريف ابن المنظور، الذي </a:t>
            </a:r>
          </a:p>
          <a:p>
            <a:pPr algn="just" rtl="1"/>
            <a:r>
              <a:rPr lang="ar-SA" dirty="0"/>
              <a:t>جمـع في تعريفه مفهوم الأخلاق في القرآن الكريم وفي أحاديث الرسول, ثم التعريف اللغوي، فجـاءعنه أن</a:t>
            </a:r>
            <a:r>
              <a:rPr lang="ar-SA" baseline="30000" dirty="0"/>
              <a:t> </a:t>
            </a:r>
            <a:r>
              <a:rPr lang="ar-SA" dirty="0"/>
              <a:t>كلمة الأخلاق مشتقة من خلق والخلق</a:t>
            </a:r>
          </a:p>
          <a:p>
            <a:pPr algn="just" rtl="1"/>
            <a:r>
              <a:rPr lang="ar-SA" dirty="0"/>
              <a:t>هو السجية، في التنـزيل "إنك لعلى خلق عظيم" وفي قول الرسول: "ليس شيء في الميزان أثقل من حسن الخلق"، والخلق بضم اللام وسكونها هو الدين </a:t>
            </a:r>
          </a:p>
          <a:p>
            <a:pPr algn="just" rtl="1"/>
            <a:r>
              <a:rPr lang="ar-SA" dirty="0"/>
              <a:t>والطبع والسجية، وحقيقته أنه لصورة الإنسان الباطنة، وهي نفسه، وأوصافها، ومعانيها المختصة بها مترلة الخلق لصورته الظاهرة، وأوصافها، ومعانيها،</a:t>
            </a:r>
          </a:p>
          <a:p>
            <a:pPr algn="just" rtl="1"/>
            <a:r>
              <a:rPr lang="ar-SA" dirty="0"/>
              <a:t>ولهما أوصاف حـسنة وقبيحـة والثواب والعقاب يتعلقان بأوصاف الصورة الباطنة أكثر مما يتعلقان بأوصاف الصورة الظاهرةز </a:t>
            </a:r>
          </a:p>
          <a:p>
            <a:pPr algn="just" rtl="1"/>
            <a:r>
              <a:rPr lang="ar-SA" dirty="0"/>
              <a:t>"والأخلاق يقابلها</a:t>
            </a:r>
            <a:r>
              <a:rPr lang="en-US" b="1" i="1" dirty="0"/>
              <a:t>ethic </a:t>
            </a:r>
            <a:r>
              <a:rPr lang="en-US" dirty="0"/>
              <a:t> </a:t>
            </a:r>
            <a:r>
              <a:rPr lang="ar-SA" dirty="0"/>
              <a:t>في اللغة الفرنسية والانجليزية، المشتقة من الجدر اليونـاني</a:t>
            </a:r>
            <a:r>
              <a:rPr lang="en-US" b="1" i="1" dirty="0"/>
              <a:t>Ethos </a:t>
            </a:r>
            <a:r>
              <a:rPr lang="ar-SA" dirty="0"/>
              <a:t>، والتي تعني خلق وتكون الأخلاق طقما من المعتقدات،</a:t>
            </a:r>
          </a:p>
          <a:p>
            <a:pPr algn="just" rtl="1"/>
            <a:r>
              <a:rPr lang="ar-SA" dirty="0"/>
              <a:t> أو النمطيات أو المثاليات الموجهـة والـتي تتخلل الفرد أو مجموعة من الناس في المجتمع"، كما أن الأخلاق "تطلق على الـسلوك الفـردي المتوافق</a:t>
            </a:r>
          </a:p>
          <a:p>
            <a:pPr algn="just" rtl="1"/>
            <a:r>
              <a:rPr lang="ar-SA" dirty="0"/>
              <a:t> مع أعراف المجتتمع وعاداته وتقاليده السائدة كما "تطلق على قواعد السلوك وأسلوب المرء وطريقته في الحياة". </a:t>
            </a:r>
            <a:endParaRPr lang="en-GB" dirty="0" smtClean="0"/>
          </a:p>
          <a:p>
            <a:pPr algn="r" rtl="1"/>
            <a:endParaRPr lang="en-GB" dirty="0"/>
          </a:p>
        </p:txBody>
      </p:sp>
    </p:spTree>
    <p:extLst>
      <p:ext uri="{BB962C8B-B14F-4D97-AF65-F5344CB8AC3E}">
        <p14:creationId xmlns:p14="http://schemas.microsoft.com/office/powerpoint/2010/main" val="2654996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36469" y="1058091"/>
            <a:ext cx="9980022" cy="1754326"/>
          </a:xfrm>
          <a:prstGeom prst="rect">
            <a:avLst/>
          </a:prstGeom>
          <a:noFill/>
        </p:spPr>
        <p:txBody>
          <a:bodyPr wrap="square" rtlCol="0">
            <a:spAutoFit/>
          </a:bodyPr>
          <a:lstStyle/>
          <a:p>
            <a:pPr algn="r" rtl="1"/>
            <a:r>
              <a:rPr lang="ar-SA" dirty="0"/>
              <a:t>وتعرف موسوعة ويكيبيديا (</a:t>
            </a:r>
            <a:r>
              <a:rPr lang="en-US" b="1" baseline="-25000" dirty="0"/>
              <a:t>Wikipedia</a:t>
            </a:r>
            <a:r>
              <a:rPr lang="ar-SA" dirty="0"/>
              <a:t>) الأخلاق "</a:t>
            </a:r>
            <a:r>
              <a:rPr lang="ar-SA" dirty="0" smtClean="0"/>
              <a:t>أنها </a:t>
            </a:r>
            <a:r>
              <a:rPr lang="ar-SA" dirty="0"/>
              <a:t>شكل من أشكال الوعي الإنساني،يقوم على ضبط وتنظيم سلوك الإنسان في كافة مجالات الحياة الاجتماعية بدون استثناء، في </a:t>
            </a:r>
            <a:r>
              <a:rPr lang="ar-SA" dirty="0" smtClean="0"/>
              <a:t>المترل مع </a:t>
            </a:r>
            <a:r>
              <a:rPr lang="ar-SA" dirty="0"/>
              <a:t>الأسرة وفي التعامل مع الناس، في العمل وفي السياسة، في العلم وفي الأمكنة العامة".وتتخـذالأخلاق أيضا صيغة عرفية لتدل على أخلاق فئة من الناس تجمعهم مهنة أو صفة معينـة، </a:t>
            </a:r>
            <a:r>
              <a:rPr lang="ar-SA" dirty="0" smtClean="0"/>
              <a:t>فيقـال لذلك </a:t>
            </a:r>
            <a:r>
              <a:rPr lang="ar-SA" dirty="0"/>
              <a:t>أخلاق المعلمين وأخلاق الأطباء، أخلاق المحامين، كما لا ننسى الدلالة الاجتماعية </a:t>
            </a:r>
            <a:r>
              <a:rPr lang="ar-SA" dirty="0" smtClean="0"/>
              <a:t>للأخلاق من </a:t>
            </a:r>
            <a:r>
              <a:rPr lang="ar-SA" dirty="0"/>
              <a:t>حيث اتجاهها للاقتران بالعادات والأعراف والتقاليد المؤطرة بزمان ومكان محددين، </a:t>
            </a:r>
            <a:r>
              <a:rPr lang="ar-SA" dirty="0" smtClean="0"/>
              <a:t>كـذلك المنحنى </a:t>
            </a:r>
            <a:r>
              <a:rPr lang="ar-SA" dirty="0"/>
              <a:t>الديني الذي يربط الأخلاق بالحلال والحرام، ومن أقوال العلماء في تعريـف الأخـلاق،"قول أفلاطون تبعا لسقراط قال أن الأخلاق علم"، أما المذاهب الحديثة فتقول الأخـلاق "</a:t>
            </a:r>
            <a:r>
              <a:rPr lang="ar-SA" dirty="0" smtClean="0"/>
              <a:t>أنها  سيادة </a:t>
            </a:r>
            <a:r>
              <a:rPr lang="ar-SA" dirty="0"/>
              <a:t>الغايات".</a:t>
            </a:r>
            <a:r>
              <a:rPr lang="en-US" dirty="0" smtClean="0">
                <a:effectLst/>
              </a:rPr>
              <a:t> </a:t>
            </a:r>
            <a:endParaRPr lang="en-GB" dirty="0"/>
          </a:p>
        </p:txBody>
      </p:sp>
      <p:sp>
        <p:nvSpPr>
          <p:cNvPr id="4" name="TextBox 3"/>
          <p:cNvSpPr txBox="1"/>
          <p:nvPr/>
        </p:nvSpPr>
        <p:spPr>
          <a:xfrm>
            <a:off x="535577" y="3331029"/>
            <a:ext cx="10306594" cy="1631216"/>
          </a:xfrm>
          <a:prstGeom prst="rect">
            <a:avLst/>
          </a:prstGeom>
          <a:noFill/>
        </p:spPr>
        <p:txBody>
          <a:bodyPr wrap="square" rtlCol="0">
            <a:spAutoFit/>
          </a:bodyPr>
          <a:lstStyle/>
          <a:p>
            <a:pPr algn="r" rtl="1"/>
            <a:r>
              <a:rPr lang="ar-SA" sz="2800" b="1" dirty="0"/>
              <a:t>علـم الأخــلاق  </a:t>
            </a:r>
            <a:endParaRPr lang="en-US" sz="2800" b="1" dirty="0"/>
          </a:p>
          <a:p>
            <a:pPr algn="r" rtl="1"/>
            <a:r>
              <a:rPr lang="ar-SA" dirty="0"/>
              <a:t>"علم الأخلاق هو العلم المعياري لسلوك الكائنات البشرية التي تحيى في </a:t>
            </a:r>
            <a:r>
              <a:rPr lang="ar-SA" dirty="0" smtClean="0"/>
              <a:t>المجتمعات </a:t>
            </a:r>
            <a:r>
              <a:rPr lang="ar-SA" dirty="0"/>
              <a:t>وإنه </a:t>
            </a:r>
            <a:r>
              <a:rPr lang="ar-SA" dirty="0" smtClean="0"/>
              <a:t>العلم الذي </a:t>
            </a:r>
            <a:r>
              <a:rPr lang="ar-SA" dirty="0"/>
              <a:t>يحكم على مثل هذا السلوك بالصواب أو بالخطأ، بالصلاح أو بالطلاح، إن هذا </a:t>
            </a:r>
            <a:r>
              <a:rPr lang="ar-SA" dirty="0" smtClean="0"/>
              <a:t>التعريـف ينص </a:t>
            </a:r>
            <a:r>
              <a:rPr lang="ar-SA" dirty="0"/>
              <a:t>أولا على أن الأخلاق علم، ويمكن تحديد العلم بأنه نسق </a:t>
            </a:r>
            <a:r>
              <a:rPr lang="ar-SA" dirty="0" smtClean="0"/>
              <a:t>معرفي لمجموعـة </a:t>
            </a:r>
            <a:r>
              <a:rPr lang="ar-SA" dirty="0"/>
              <a:t>وقـائع </a:t>
            </a:r>
            <a:r>
              <a:rPr lang="ar-SA" dirty="0" smtClean="0"/>
              <a:t>جزئيـة مترابطة</a:t>
            </a:r>
            <a:r>
              <a:rPr lang="ar-SA" dirty="0"/>
              <a:t>، فعلم الطب يعالج الأمراض، وعلم النبات يدرس النبات، وعلم الأخلاق يعالج </a:t>
            </a:r>
            <a:r>
              <a:rPr lang="ar-SA" dirty="0" smtClean="0"/>
              <a:t>أحكامـا معينة</a:t>
            </a:r>
            <a:r>
              <a:rPr lang="ar-SA" dirty="0"/>
              <a:t>، يصدرها على السلوك الإنساني".  </a:t>
            </a:r>
            <a:endParaRPr lang="en-US" dirty="0"/>
          </a:p>
          <a:p>
            <a:pPr algn="r" rtl="1"/>
            <a:endParaRPr lang="en-GB" dirty="0"/>
          </a:p>
        </p:txBody>
      </p:sp>
    </p:spTree>
    <p:extLst>
      <p:ext uri="{BB962C8B-B14F-4D97-AF65-F5344CB8AC3E}">
        <p14:creationId xmlns:p14="http://schemas.microsoft.com/office/powerpoint/2010/main" val="676817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5577" y="796834"/>
            <a:ext cx="10228217" cy="2031325"/>
          </a:xfrm>
          <a:prstGeom prst="rect">
            <a:avLst/>
          </a:prstGeom>
          <a:noFill/>
        </p:spPr>
        <p:txBody>
          <a:bodyPr wrap="square" rtlCol="0">
            <a:spAutoFit/>
          </a:bodyPr>
          <a:lstStyle/>
          <a:p>
            <a:pPr algn="r" rtl="1"/>
            <a:r>
              <a:rPr lang="ar-SA" dirty="0" smtClean="0"/>
              <a:t>ويعرف كذلك انه "علم دراسة الأخلاق، ويتضمن الأخلاق المعيارية ونظريـة الأخـلاق، ويدرس الجانب الأول مسائل المنفعة والخير والشر، لوضع قانون أخلاقي للسلوك وبين ما يستحق أن يكون من أجله، وأي سلوك هو الخير وما الذي يعطي للحياة معنى" . ويبحث علم الأخـلاق مجالين متميزين؛ علم الأخلاق العملي الذي يبحث في أنواع الأفعال الفاضلة الـتي ينبغـي علـى الإنسان أن يتحلى بها، ويمارسها في حياته العملية اليومية، مثل الـصدق والإخـلاص والأمانـة والوفاء، والعفة والشجاعة، والعدل والرحمة ونحو ذلك، وقد عرفت كل الأمـم والـشعوب في القديم والحديث هذا النوع من الأخلاق العملية، أما المجال الثاني فهو علم الأخلاق النظري الـذي يبحث في المبادئ الكلية التي تستنبط منها الواجبات الفرعية، كالبحث عن حقيقة الخبر المطلـق، وفكرة الفضيلة، وعن مصدر الإيجاب ومنبعه، وعن مقاصد العمل، البعيدة وأهدافه العليـا ونحـو ذلك، ويطلق على هذا العلم أيضا فلسفة الأخلاق. </a:t>
            </a:r>
            <a:endParaRPr lang="en-GB" dirty="0"/>
          </a:p>
        </p:txBody>
      </p:sp>
      <p:sp>
        <p:nvSpPr>
          <p:cNvPr id="3" name="TextBox 2"/>
          <p:cNvSpPr txBox="1"/>
          <p:nvPr/>
        </p:nvSpPr>
        <p:spPr>
          <a:xfrm>
            <a:off x="6257108" y="3187337"/>
            <a:ext cx="4325657" cy="461665"/>
          </a:xfrm>
          <a:prstGeom prst="rect">
            <a:avLst/>
          </a:prstGeom>
          <a:noFill/>
        </p:spPr>
        <p:txBody>
          <a:bodyPr wrap="square" rtlCol="0">
            <a:spAutoFit/>
          </a:bodyPr>
          <a:lstStyle/>
          <a:p>
            <a:pPr algn="r" rtl="1"/>
            <a:r>
              <a:rPr lang="ar-SA" sz="2400" b="1" dirty="0" smtClean="0"/>
              <a:t>مفهوم الأخـلاقيـات</a:t>
            </a:r>
            <a:endParaRPr lang="en-GB" b="1" dirty="0"/>
          </a:p>
        </p:txBody>
      </p:sp>
      <p:sp>
        <p:nvSpPr>
          <p:cNvPr id="4" name="TextBox 3"/>
          <p:cNvSpPr txBox="1"/>
          <p:nvPr/>
        </p:nvSpPr>
        <p:spPr>
          <a:xfrm>
            <a:off x="2534194" y="3997234"/>
            <a:ext cx="8229600" cy="646331"/>
          </a:xfrm>
          <a:prstGeom prst="rect">
            <a:avLst/>
          </a:prstGeom>
          <a:noFill/>
        </p:spPr>
        <p:txBody>
          <a:bodyPr wrap="square" rtlCol="0">
            <a:spAutoFit/>
          </a:bodyPr>
          <a:lstStyle/>
          <a:p>
            <a:pPr algn="r" rtl="1"/>
            <a:r>
              <a:rPr lang="ar-SA" dirty="0" smtClean="0"/>
              <a:t>والأخلاقيات هي "حقل يدرس أسئلة القيم، وهي الحكم على فعل الإنسان هل هو حسن أو سيء في مواقف معينة، الأخلاقيات هي المقاييس والقواعد التي تبنى عليها قرارا وأفعال كثيرة عندما لا يوجد عادة جواب واضح". </a:t>
            </a:r>
            <a:endParaRPr lang="en-GB" dirty="0"/>
          </a:p>
        </p:txBody>
      </p:sp>
    </p:spTree>
    <p:extLst>
      <p:ext uri="{BB962C8B-B14F-4D97-AF65-F5344CB8AC3E}">
        <p14:creationId xmlns:p14="http://schemas.microsoft.com/office/powerpoint/2010/main" val="3222540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1520" y="901337"/>
            <a:ext cx="10424160" cy="4001095"/>
          </a:xfrm>
          <a:prstGeom prst="rect">
            <a:avLst/>
          </a:prstGeom>
          <a:noFill/>
        </p:spPr>
        <p:txBody>
          <a:bodyPr wrap="square" rtlCol="0">
            <a:spAutoFit/>
          </a:bodyPr>
          <a:lstStyle/>
          <a:p>
            <a:pPr algn="r" rtl="1"/>
            <a:r>
              <a:rPr lang="ar-SA" sz="2800" b="1" dirty="0" smtClean="0"/>
              <a:t>خلاقيات التعامل مع المعلومات</a:t>
            </a:r>
          </a:p>
          <a:p>
            <a:pPr algn="r" rtl="1"/>
            <a:r>
              <a:rPr lang="ar-SA" dirty="0" smtClean="0"/>
              <a:t>اجتهد المختصون في مجال المعلومات والمكتبات لوضع أطر وضوابط أخلاقية تحكم التعامل مع المعلومات، وقد توصلنا لجمع بعض هذه القيم والأطر الواجب إتباعها في تعاملنا مع المعلومات</a:t>
            </a:r>
          </a:p>
          <a:p>
            <a:pPr marL="342900" indent="-342900" algn="r" rtl="1">
              <a:buAutoNum type="arabic1Minus"/>
            </a:pPr>
            <a:r>
              <a:rPr lang="ar-SA" sz="2800" b="1" dirty="0" smtClean="0"/>
              <a:t>قيم المعلومات</a:t>
            </a:r>
          </a:p>
          <a:p>
            <a:pPr algn="r" rtl="1"/>
            <a:r>
              <a:rPr lang="ar-SA" dirty="0" smtClean="0"/>
              <a:t> على الرغم من التغير الدائم للمجتمع المعلوماتي، إلا أن قيم المعلومات لا تتغير، فهي ثابتـة وعلينا مراعاة هذه القيم وهي: </a:t>
            </a:r>
          </a:p>
          <a:p>
            <a:pPr algn="r" rtl="1"/>
            <a:endParaRPr lang="ar-SA" dirty="0" smtClean="0"/>
          </a:p>
          <a:p>
            <a:pPr lvl="1" algn="r" rtl="1"/>
            <a:r>
              <a:rPr lang="ar-SA" dirty="0" smtClean="0"/>
              <a:t>-  </a:t>
            </a:r>
            <a:r>
              <a:rPr lang="ar-SA" b="1" u="sng" dirty="0" smtClean="0"/>
              <a:t>إحترام الأمانة العلمية </a:t>
            </a:r>
            <a:r>
              <a:rPr lang="ar-SA" dirty="0" smtClean="0"/>
              <a:t>خاصة من طرف المستفيد من المعلومات احترام ضـوابط الأمانـة العلمية، وعدم التعدي على بعض الحدود،  خاصة وقد تفشت ظاهرة سرقة البحوث العلميـة حتى على المستوى الأكاديمي. </a:t>
            </a:r>
          </a:p>
          <a:p>
            <a:pPr marL="742950" lvl="1" indent="-285750" algn="r" rtl="1">
              <a:buFontTx/>
              <a:buChar char="-"/>
            </a:pPr>
            <a:r>
              <a:rPr lang="ar-SA" b="1" u="sng" dirty="0" smtClean="0"/>
              <a:t>احترام الملكية الفكرية </a:t>
            </a:r>
            <a:r>
              <a:rPr lang="ar-SA" dirty="0" smtClean="0"/>
              <a:t>اعتبارا أنه قيمة من قيم المعلومات حيث يضمن حقوق أصحابها مما يساعد على توفير المناخ للإبداع وإشعاع المعرفة. </a:t>
            </a:r>
          </a:p>
          <a:p>
            <a:pPr marL="742950" lvl="1" indent="-285750" algn="r" rtl="1">
              <a:buFontTx/>
              <a:buChar char="-"/>
            </a:pPr>
            <a:r>
              <a:rPr lang="ar-SA" b="1" u="sng" dirty="0" smtClean="0"/>
              <a:t>التصدي لظاهرة العداء العلمي </a:t>
            </a:r>
            <a:r>
              <a:rPr lang="ar-SA" dirty="0" smtClean="0"/>
              <a:t>سواء تحت دوافع الجمود الإيديولوجي، والأداء الحـرص على الدين أو بعض الأفكار الأخرى، لتسريع حركة التنمية مقابل تجاهل ضوابط المنهجيـة العلمية.</a:t>
            </a:r>
          </a:p>
          <a:p>
            <a:pPr marL="742950" lvl="1" indent="-285750" algn="r" rtl="1">
              <a:buFontTx/>
              <a:buChar char="-"/>
            </a:pPr>
            <a:r>
              <a:rPr lang="ar-SA" b="1" u="sng" dirty="0" smtClean="0"/>
              <a:t>التصدي لظواهر انتزاع سلطة </a:t>
            </a:r>
            <a:r>
              <a:rPr lang="ar-SA" dirty="0" smtClean="0"/>
              <a:t>المعرفة سواء بصورة رسمية أو غير رسمية. </a:t>
            </a:r>
            <a:endParaRPr lang="en-GB" dirty="0"/>
          </a:p>
        </p:txBody>
      </p:sp>
    </p:spTree>
    <p:extLst>
      <p:ext uri="{BB962C8B-B14F-4D97-AF65-F5344CB8AC3E}">
        <p14:creationId xmlns:p14="http://schemas.microsoft.com/office/powerpoint/2010/main" val="3569679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18903" y="744583"/>
            <a:ext cx="10424160" cy="1015663"/>
          </a:xfrm>
          <a:prstGeom prst="rect">
            <a:avLst/>
          </a:prstGeom>
          <a:noFill/>
        </p:spPr>
        <p:txBody>
          <a:bodyPr wrap="square" rtlCol="0">
            <a:spAutoFit/>
          </a:bodyPr>
          <a:lstStyle/>
          <a:p>
            <a:pPr algn="r" rtl="1"/>
            <a:r>
              <a:rPr lang="ar-SA" sz="2400" b="1" dirty="0" smtClean="0"/>
              <a:t>ب- حياد القيم</a:t>
            </a:r>
          </a:p>
          <a:p>
            <a:pPr algn="r" rtl="1"/>
            <a:r>
              <a:rPr lang="ar-SA" dirty="0" smtClean="0"/>
              <a:t> حياد قيم المعلومات يظهر جليا في المكتبات ومراكز المعلومات, أن المكتبات إذا لم تـتمكن أن تكـون محايدة حيادا يميزها بمكوناتها الاربعة فربما تتميز بهذا الحياد في تقديم خدماتها وهذه المكونـات هي حياد المهنة، حياد المواد التي تحتويها المكتبة، حياد المستفيدين، حياد الأمناء. </a:t>
            </a:r>
            <a:endParaRPr lang="en-GB" dirty="0"/>
          </a:p>
        </p:txBody>
      </p:sp>
      <p:sp>
        <p:nvSpPr>
          <p:cNvPr id="3" name="TextBox 2"/>
          <p:cNvSpPr txBox="1"/>
          <p:nvPr/>
        </p:nvSpPr>
        <p:spPr>
          <a:xfrm>
            <a:off x="1123406" y="2534194"/>
            <a:ext cx="10319657" cy="1354217"/>
          </a:xfrm>
          <a:prstGeom prst="rect">
            <a:avLst/>
          </a:prstGeom>
          <a:noFill/>
        </p:spPr>
        <p:txBody>
          <a:bodyPr wrap="square" rtlCol="0">
            <a:spAutoFit/>
          </a:bodyPr>
          <a:lstStyle/>
          <a:p>
            <a:pPr algn="r" rtl="1"/>
            <a:r>
              <a:rPr lang="ar-SA" sz="2800" b="1" dirty="0" smtClean="0"/>
              <a:t>ج- دقة المعلومات </a:t>
            </a:r>
          </a:p>
          <a:p>
            <a:pPr algn="r" rtl="1"/>
            <a:r>
              <a:rPr lang="ar-SA" dirty="0" smtClean="0"/>
              <a:t>من مبادئ إتاحة وحفظ المعلومات سواء الموجودة على الأوعية المختلفـة، أو المحفوظـة في مراكز وقواعد المعلومات، مبدأ دقة المعلومات الذي لا يقل أهمية عن مبادئ السرية والخـصوصية في قواعد المعلومات وبالتالي فيجب أن تخضع هذه المعلومات لأعلى المعايير في الدقة والنوعية</a:t>
            </a:r>
            <a:endParaRPr lang="en-GB" dirty="0"/>
          </a:p>
        </p:txBody>
      </p:sp>
      <p:sp>
        <p:nvSpPr>
          <p:cNvPr id="4" name="TextBox 3"/>
          <p:cNvSpPr txBox="1"/>
          <p:nvPr/>
        </p:nvSpPr>
        <p:spPr>
          <a:xfrm>
            <a:off x="822960" y="4336869"/>
            <a:ext cx="10907486" cy="1908215"/>
          </a:xfrm>
          <a:prstGeom prst="rect">
            <a:avLst/>
          </a:prstGeom>
          <a:noFill/>
        </p:spPr>
        <p:txBody>
          <a:bodyPr wrap="square" rtlCol="0">
            <a:spAutoFit/>
          </a:bodyPr>
          <a:lstStyle/>
          <a:p>
            <a:pPr algn="r" rtl="1"/>
            <a:r>
              <a:rPr lang="ar-SA" sz="2800" b="1" dirty="0" smtClean="0"/>
              <a:t>د- الخصوصية </a:t>
            </a:r>
          </a:p>
          <a:p>
            <a:pPr algn="r" rtl="1"/>
            <a:r>
              <a:rPr lang="ar-SA" dirty="0" smtClean="0"/>
              <a:t>تعتبر مسألة الخصوصية من أهم المسائل الأخلاقية لمعظم المهن العملية، وكذلك بالنسبة لنظم المعلومات ومختلف المؤسسات، وعلى الرغم من أنها مسالة قديمة وقد طرحت مـن قبـل جمعيـة المكتبات الأمريكية </a:t>
            </a:r>
            <a:r>
              <a:rPr lang="en-US" dirty="0" smtClean="0"/>
              <a:t> , (ALA),</a:t>
            </a:r>
            <a:r>
              <a:rPr lang="en-GB" dirty="0" smtClean="0"/>
              <a:t>1938 </a:t>
            </a:r>
            <a:r>
              <a:rPr lang="ar-SA" dirty="0" smtClean="0"/>
              <a:t>إلا أنها مازالت تطرح إشكالات كبيرة خاصـة مـع التقـدم التكنولوجي المعلوماتي وما أوجدته شبكة الإنترنت من قضايا جديدة، وتتمثل في حـق الفـرد في الاحتفاظ بمعلومات عن نفسه دون إفشاء أو كشف إلا بموافقته، وحمايتها من الإتاحة غير المصرح </a:t>
            </a:r>
            <a:r>
              <a:rPr lang="ar-SA" dirty="0" smtClean="0"/>
              <a:t>بها سواء تعلق الأمر بمعلومات سجلات الإعارة بالمكتبات أو سجلات البحوث على الخط المباشر أو السجلات الطبية في المستشفيات أو سجلات البنوك وغيرها. </a:t>
            </a:r>
            <a:endParaRPr lang="en-GB" dirty="0"/>
          </a:p>
        </p:txBody>
      </p:sp>
    </p:spTree>
    <p:extLst>
      <p:ext uri="{BB962C8B-B14F-4D97-AF65-F5344CB8AC3E}">
        <p14:creationId xmlns:p14="http://schemas.microsoft.com/office/powerpoint/2010/main" val="1521563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81051" y="783771"/>
            <a:ext cx="9261566" cy="1477328"/>
          </a:xfrm>
          <a:prstGeom prst="rect">
            <a:avLst/>
          </a:prstGeom>
          <a:noFill/>
        </p:spPr>
        <p:txBody>
          <a:bodyPr wrap="square" rtlCol="0">
            <a:spAutoFit/>
          </a:bodyPr>
          <a:lstStyle/>
          <a:p>
            <a:pPr algn="r" rtl="1"/>
            <a:r>
              <a:rPr lang="ar-SA" dirty="0" smtClean="0"/>
              <a:t>ويقابل هذا الحق المؤسسات العمومية ذات الصالح العام التي تستفيد من هـذه المعلومـات للبحث والتطوير وأهمية هذه المعلومات في اتخاذ القرار، كما ستستفيد المخابر والمستشفيات مـن السجلات الطبية في تحسين الرعاية الصحية للمرضى أو للأشخاص ذاتهم . ويشير ريتشرد ماسون </a:t>
            </a:r>
            <a:r>
              <a:rPr lang="en-GB" dirty="0" smtClean="0"/>
              <a:t>Masson Richard </a:t>
            </a:r>
            <a:r>
              <a:rPr lang="ar-SA" dirty="0" smtClean="0"/>
              <a:t>إلى أن حق الخصوصية مهدد دائما بسبب قوتين</a:t>
            </a:r>
          </a:p>
          <a:p>
            <a:pPr marL="285750" indent="-285750" algn="r" rtl="1">
              <a:buFontTx/>
              <a:buChar char="-"/>
            </a:pPr>
            <a:r>
              <a:rPr lang="ar-SA" dirty="0" smtClean="0"/>
              <a:t>زيادة في المقدرة على استخدام الحاسوب في المراقبة.</a:t>
            </a:r>
          </a:p>
          <a:p>
            <a:pPr marL="285750" indent="-285750" algn="r" rtl="1">
              <a:buFontTx/>
              <a:buChar char="-"/>
            </a:pPr>
            <a:r>
              <a:rPr lang="en-GB" dirty="0" smtClean="0"/>
              <a:t> </a:t>
            </a:r>
            <a:r>
              <a:rPr lang="ar-SA" dirty="0" smtClean="0"/>
              <a:t>زيادة قيمة المعلومات في اتخاذ القرار. </a:t>
            </a:r>
            <a:endParaRPr lang="en-GB" dirty="0"/>
          </a:p>
        </p:txBody>
      </p:sp>
      <p:sp>
        <p:nvSpPr>
          <p:cNvPr id="3" name="TextBox 2"/>
          <p:cNvSpPr txBox="1"/>
          <p:nvPr/>
        </p:nvSpPr>
        <p:spPr>
          <a:xfrm>
            <a:off x="1240971" y="2261099"/>
            <a:ext cx="10097589" cy="4401205"/>
          </a:xfrm>
          <a:prstGeom prst="rect">
            <a:avLst/>
          </a:prstGeom>
          <a:noFill/>
        </p:spPr>
        <p:txBody>
          <a:bodyPr wrap="square" rtlCol="0">
            <a:spAutoFit/>
          </a:bodyPr>
          <a:lstStyle/>
          <a:p>
            <a:pPr algn="r" rtl="1"/>
            <a:r>
              <a:rPr lang="ar-SA" sz="2800" b="1" dirty="0" smtClean="0"/>
              <a:t>هـ - الملكية الفكرية </a:t>
            </a:r>
          </a:p>
          <a:p>
            <a:pPr algn="r" rtl="1"/>
            <a:r>
              <a:rPr lang="ar-SA" dirty="0" smtClean="0"/>
              <a:t>تتطلب الأنشطة العلمية المختلفة استخدام الوسائط المطبوعة وغير المطبوعة والرقمية، ويبدو نسخ أو تصوير هذه الأوعية ضرورة ملحة أحيانا، كما يبدو جليا أن لقواعد البيانـات أهـداف ربحية عن طريق البيع أو التأجير، بينما يتجلى هدف المكتبات في إتاحة المعلومات بأقل تكلفـة. ولذا فان المكتبي سيقع أمام خيارين متناقضين إما طاعة القانون باحترام الملكية الفكرية، وإما بمنـع النسخ والتصوير، والالتزام بالواجب الأخلاقي بتقديم المعلومات وإتاحتها للمستفيدين . ويبقـى السؤال مطروح يتطلب من الضمير الخلقي إيجاد حل له، أما المستفيد فيحق له الاستفادة من مختلف الأوعية الفكرية، واستغلالها استغلالا كاملا حتى باستخدام النسخ والتصوير بما يكفيـه لحاجتـه العلمية، من دون استعمالها لأغراض تجارية، كما يتوجب عليه احترام حقوق الملكيـة الفكريـة المنصوص عليها في القوانين والاتفاقيات المختلفة. وبهذا تبرز قضية الملكية الفكرية وحمايتها على الرغم من تنامي التشريعات المتعلقة بها، إلا أن العالم يعاني اليوم من صعوبة اعتماد إجراءات ثابتة ومقبولة تقنياً لتثبيت حمايـة حقـوق الملكيـة الفكرية لوجود وجهات نظر عدة متناقضة حول حقوق الملكية في العالم. </a:t>
            </a:r>
          </a:p>
          <a:p>
            <a:pPr algn="r" rtl="1"/>
            <a:endParaRPr lang="ar-SA" dirty="0" smtClean="0"/>
          </a:p>
          <a:p>
            <a:pPr rtl="1"/>
            <a:r>
              <a:rPr lang="ar-SA" b="1" dirty="0"/>
              <a:t>تشير الملكية الفكرية إلى إبداعات العقل من اختراعات ومصنفات أدبية وفنية وتصاميم وشعارات وأسماء وصور مستخدمة في التجارة.</a:t>
            </a:r>
          </a:p>
          <a:p>
            <a:pPr algn="r" rtl="1"/>
            <a:r>
              <a:rPr lang="ar-SA" b="1" dirty="0"/>
              <a:t>والملكية الفكرية محمية قانونا بموجب حقوق منها مثلا </a:t>
            </a:r>
            <a:r>
              <a:rPr lang="ar-SA" b="1" dirty="0">
                <a:hlinkClick r:id="rId2"/>
              </a:rPr>
              <a:t>البراءات</a:t>
            </a:r>
            <a:r>
              <a:rPr lang="ar-SA" b="1" dirty="0"/>
              <a:t> و</a:t>
            </a:r>
            <a:r>
              <a:rPr lang="ar-SA" b="1" dirty="0">
                <a:hlinkClick r:id="rId3"/>
              </a:rPr>
              <a:t>حق المؤلف</a:t>
            </a:r>
            <a:r>
              <a:rPr lang="ar-SA" b="1" dirty="0"/>
              <a:t> و</a:t>
            </a:r>
            <a:r>
              <a:rPr lang="ar-SA" b="1" dirty="0">
                <a:hlinkClick r:id="rId4"/>
              </a:rPr>
              <a:t>العلامات التجارية</a:t>
            </a:r>
            <a:r>
              <a:rPr lang="ar-SA" b="1" dirty="0"/>
              <a:t> التي تمكّن الأشخاص من كسب الاعتراف بابتكارهم أو اختراعهم أو فائدة مالية نظيرها. ويرمي نظام الملكية الفكرية، من خلال إرساء توازن سليم بين مصالح المبتكرين ومصالح الجمهور العام، إلى إتاحة بيئة تساعد على ازدهار الإبداع والابتكار.</a:t>
            </a:r>
          </a:p>
          <a:p>
            <a:pPr algn="r" rtl="1"/>
            <a:endParaRPr lang="en-GB" dirty="0"/>
          </a:p>
        </p:txBody>
      </p:sp>
    </p:spTree>
    <p:extLst>
      <p:ext uri="{BB962C8B-B14F-4D97-AF65-F5344CB8AC3E}">
        <p14:creationId xmlns:p14="http://schemas.microsoft.com/office/powerpoint/2010/main" val="2723550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2331" y="914400"/>
            <a:ext cx="10580915" cy="3293209"/>
          </a:xfrm>
          <a:prstGeom prst="rect">
            <a:avLst/>
          </a:prstGeom>
          <a:noFill/>
        </p:spPr>
        <p:txBody>
          <a:bodyPr wrap="square" rtlCol="0">
            <a:spAutoFit/>
          </a:bodyPr>
          <a:lstStyle/>
          <a:p>
            <a:pPr algn="r" rtl="1"/>
            <a:r>
              <a:rPr lang="ar-SA" sz="2800" b="1" dirty="0" smtClean="0"/>
              <a:t>و- الحرية الفكرية </a:t>
            </a:r>
          </a:p>
          <a:p>
            <a:pPr algn="r" rtl="1"/>
            <a:r>
              <a:rPr lang="ar-SA" dirty="0" smtClean="0"/>
              <a:t>جاء في الميثاق الأخلاقي لجمعية المكتبات اليابانية في تفسير الحرية الفكرية، " أن حرية النشر لا تعني ببساطة حرية الناشر في نشر المطبوعات والمعلومات، ولكن بصفة أساسية تعـني حريـة القارئ في أن يعرف ما يدور" ، ومن هذا فمن واجب المكتبي إتاحة المعلومات للمستفيدين بحرية على قدر الإمكان، من خلال التعرف على رغباتهم بعيدا عن التـأثيرات الفكريـة والـسياسية والشخصية في مختلف الموضوعات ولمختلف الشرائح، وبمختلف التقنيات الحديثة، مع الأخذ بعين الاعتبار دور الحاجات الخاصة وما يتطلبه من نفقات إضافية، ومن ثم فإن على المكتبات التزامات أخلاقية تجاه تلبية الطلبات لمختلف الفئات، والاتجاهات الفكرية.</a:t>
            </a:r>
          </a:p>
          <a:p>
            <a:pPr algn="r" rtl="1"/>
            <a:endParaRPr lang="ar-SA" dirty="0"/>
          </a:p>
          <a:p>
            <a:pPr algn="r" rtl="1"/>
            <a:r>
              <a:rPr lang="ar-SA" b="1" dirty="0"/>
              <a:t>تشمل الحرية الفكرية حرية الاحتفاظ بالأفكار وتلقيها ونشرها دون قيود. يُنظر إلى الحرية الفكرية أنها جزء أساسي من المجتمع الديمقراطي</a:t>
            </a:r>
            <a:r>
              <a:rPr lang="ar-SA" b="1" dirty="0" smtClean="0"/>
              <a:t>،</a:t>
            </a:r>
            <a:r>
              <a:rPr lang="ar-SA" b="1" baseline="30000" dirty="0" smtClean="0"/>
              <a:t> </a:t>
            </a:r>
            <a:r>
              <a:rPr lang="ar-SA" b="1" dirty="0" smtClean="0"/>
              <a:t>تحمي </a:t>
            </a:r>
            <a:r>
              <a:rPr lang="ar-SA" b="1" dirty="0"/>
              <a:t>الحرية الفكرية حق الفرد في الوصول إلى الأفكار والمعلومات واستكشافها والنظر فيها والتعبير عنها، أساسًا لمواطنة مستنيرة تتمتع بالحكم الذاتي. تشكل الحرية الفكرية حجر الأساس لحريات التعبير والكلام والصحافة وتتعلق بحرية المعلومات والحق في الخصوصية</a:t>
            </a:r>
            <a:r>
              <a:rPr lang="ar-SA" dirty="0"/>
              <a:t>.</a:t>
            </a:r>
            <a:endParaRPr lang="ar-SA" dirty="0" smtClean="0"/>
          </a:p>
          <a:p>
            <a:pPr algn="r" rtl="1"/>
            <a:endParaRPr lang="en-GB" dirty="0"/>
          </a:p>
        </p:txBody>
      </p:sp>
      <p:sp>
        <p:nvSpPr>
          <p:cNvPr id="3" name="TextBox 2"/>
          <p:cNvSpPr txBox="1"/>
          <p:nvPr/>
        </p:nvSpPr>
        <p:spPr>
          <a:xfrm>
            <a:off x="581296" y="4376057"/>
            <a:ext cx="10802983" cy="1969770"/>
          </a:xfrm>
          <a:prstGeom prst="rect">
            <a:avLst/>
          </a:prstGeom>
          <a:noFill/>
        </p:spPr>
        <p:txBody>
          <a:bodyPr wrap="square" rtlCol="0">
            <a:spAutoFit/>
          </a:bodyPr>
          <a:lstStyle/>
          <a:p>
            <a:pPr algn="r" rtl="1"/>
            <a:r>
              <a:rPr lang="ar-SA" sz="2800" b="1" dirty="0" smtClean="0"/>
              <a:t>ز- إتاحة الوصول للمعلومات</a:t>
            </a:r>
          </a:p>
          <a:p>
            <a:pPr algn="r" rtl="1"/>
            <a:r>
              <a:rPr lang="ar-SA" dirty="0" smtClean="0"/>
              <a:t> ترتبط إتاحة المعلومات بقضية أخلاقيات المعلومات، كما تخص جانب المكتبات بمختلـف أنواعها، وازداد الأمر تعقيدا قضية تكاليف الحصول على المعلومات ومصادرها وتجهيزاتها، الـتي أصبحت مكلفة للغاية مما سبب إحراجا للمكتبة، فإما أن يساهم المستفيد في هذه التكاليف وإمـا عجزت المكتبات على إتاحة المعلومات بالصيغة اللائقة، كما أصبحت هناك ضـرورة تـدريب المستفيدين على استعمال التكنولوجيا الحديثة، ليتمكن من الوصول إلى المعلومات على اخـتلاف الأوعية المعلوماتية، ولهذا فان على المكتبات ومراكز المعلومات التزامات أخلاقية تـرتبط بقـضية إتاحة المعلومات بمختلف أنواعها وتوفير الأجهزة المختلفة، وتدريب المستفيدين علـى الأجهـزة لضمان الاستغلال الأحسن لها.</a:t>
            </a:r>
            <a:endParaRPr lang="en-GB" dirty="0"/>
          </a:p>
        </p:txBody>
      </p:sp>
    </p:spTree>
    <p:extLst>
      <p:ext uri="{BB962C8B-B14F-4D97-AF65-F5344CB8AC3E}">
        <p14:creationId xmlns:p14="http://schemas.microsoft.com/office/powerpoint/2010/main" val="3459538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8457" y="705394"/>
            <a:ext cx="10946674" cy="4985980"/>
          </a:xfrm>
          <a:prstGeom prst="rect">
            <a:avLst/>
          </a:prstGeom>
          <a:noFill/>
        </p:spPr>
        <p:txBody>
          <a:bodyPr wrap="square" rtlCol="0">
            <a:spAutoFit/>
          </a:bodyPr>
          <a:lstStyle/>
          <a:p>
            <a:pPr algn="r" rtl="1"/>
            <a:r>
              <a:rPr lang="ar-SA" sz="2800" b="1" dirty="0" smtClean="0"/>
              <a:t>ح- اختيار مصادر المعلومات والرقابة</a:t>
            </a:r>
          </a:p>
          <a:p>
            <a:pPr algn="r" rtl="1"/>
            <a:endParaRPr lang="ar-SA" sz="2800" b="1" dirty="0" smtClean="0"/>
          </a:p>
          <a:p>
            <a:pPr algn="r" rtl="1"/>
            <a:r>
              <a:rPr lang="ar-SA" dirty="0" smtClean="0"/>
              <a:t>إن الواجب الأخلاقي يقتضي اختيار بين مصادر المعلومات المتوفرة في أوعية مختلفة مطبوعة وغير مطبوعة ورقمية وحتى على الخط، وتبدو أحيانا هذه الفكرة تتعارض مع مبدأ الحرية الفكرية، لكنها في الحقيقة واجب يراعى فيه خصوصيات وظروف المجتمات، وحفاظا من المكتبات علـى عدم الإخلال بالسلوك العام ودون المساس بحرية الرأي السديد والنافع.</a:t>
            </a:r>
          </a:p>
          <a:p>
            <a:pPr algn="r" rtl="1"/>
            <a:endParaRPr lang="ar-SA" dirty="0" smtClean="0"/>
          </a:p>
          <a:p>
            <a:pPr algn="r" rtl="1"/>
            <a:r>
              <a:rPr lang="ar-SA" sz="2800" b="1" dirty="0"/>
              <a:t>ط- الخدمة المرجعية </a:t>
            </a:r>
          </a:p>
          <a:p>
            <a:pPr algn="r" rtl="1"/>
            <a:endParaRPr lang="ar-SA" dirty="0"/>
          </a:p>
          <a:p>
            <a:pPr algn="r" rtl="1"/>
            <a:r>
              <a:rPr lang="ar-SA" dirty="0" smtClean="0"/>
              <a:t>إن الواجب الأخلاقي للخدمة المرجعية في المكتبات ومراكز المعلومات يدعو إلى الرد علـى الأسئلة والانشغالات التي يطرحها المستفيدون، هذه الخدمة تؤدى بطريقة تبدو غير سـليمة مـن الذاتية، وتفضيل مستفيد على آخر، ومنها ما تستقبله مصلحة المراجع من أسئلة الاداراة العليـا، وكبار المسؤولين الذين يمثلون هيئات ذات مصلحة عمومية، في حين يقول أمنـاء المكتبـات أن خدمة هذه الفئة تعني خدمة الآلاف بل الملايين من المواطنين. </a:t>
            </a:r>
          </a:p>
          <a:p>
            <a:pPr algn="r" rtl="1"/>
            <a:endParaRPr lang="ar-SA" dirty="0"/>
          </a:p>
          <a:p>
            <a:pPr algn="r" rtl="1"/>
            <a:r>
              <a:rPr lang="ar-SA" dirty="0" smtClean="0"/>
              <a:t>أما قضية أسئلة بعض الرواد والمستفيدين والتي تتعارض مع الضمير الخلقي، كأسئلة تطلـب معلومات عن كيفية فتح الأقفال والخزائن مثلا، أو الأسئلة التي تخضع في حكمها للتجريم القانوني، كأسئلة تطلب كيفية علاج مرض ما، أو كيفية تحضير غازات أو المتفجرات، فيجب التعامل معها بحذر، وعلى خدمة المراجع أن تكون باطلاع ودراية كافية بأخلاقيات المهنة، والقـوانين العامـة للمجتمع لكي لا يسقط المكتبي في سلوكات قد تضره وتضر المؤسسة بصفة عامة.</a:t>
            </a:r>
            <a:endParaRPr lang="en-GB" b="1" dirty="0"/>
          </a:p>
        </p:txBody>
      </p:sp>
    </p:spTree>
    <p:extLst>
      <p:ext uri="{BB962C8B-B14F-4D97-AF65-F5344CB8AC3E}">
        <p14:creationId xmlns:p14="http://schemas.microsoft.com/office/powerpoint/2010/main" val="3927028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1315</TotalTime>
  <Words>1702</Words>
  <Application>Microsoft Office PowerPoint</Application>
  <PresentationFormat>Widescreen</PresentationFormat>
  <Paragraphs>59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Traditional Arabic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Areej</dc:creator>
  <cp:lastModifiedBy>Areej</cp:lastModifiedBy>
  <cp:revision>10</cp:revision>
  <dcterms:created xsi:type="dcterms:W3CDTF">2024-03-10T09:13:51Z</dcterms:created>
  <dcterms:modified xsi:type="dcterms:W3CDTF">2024-03-11T07:09:16Z</dcterms:modified>
</cp:coreProperties>
</file>