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DAE3C58-941D-4997-A69B-5936FA693F66}" type="datetimeFigureOut">
              <a:rPr lang="en-US" smtClean="0">
                <a:solidFill>
                  <a:srgbClr val="000000"/>
                </a:solidFill>
              </a:rPr>
              <a:pPr>
                <a:defRPr/>
              </a:pPr>
              <a:t>12/8/2020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E71971C-CF63-460B-8210-5B5395BE6821}" type="slidenum">
              <a:rPr lang="ar-SA"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87998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7B1B02F-C7D6-4634-92CA-B78F730B2693}" type="datetimeFigureOut">
              <a:rPr lang="en-US" smtClean="0">
                <a:solidFill>
                  <a:srgbClr val="000000"/>
                </a:solidFill>
              </a:rPr>
              <a:pPr>
                <a:defRPr/>
              </a:pPr>
              <a:t>12/8/2020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87C0B9C-7367-45DA-879B-1C7E4909B9A9}" type="slidenum">
              <a:rPr lang="ar-SA"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6428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9955873-F411-4479-8EC4-09C4B93CCFE7}" type="datetimeFigureOut">
              <a:rPr lang="en-US" smtClean="0">
                <a:solidFill>
                  <a:srgbClr val="000000"/>
                </a:solidFill>
              </a:rPr>
              <a:pPr>
                <a:defRPr/>
              </a:pPr>
              <a:t>12/8/2020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613D23E-A71A-4CBD-BB5A-99B3E2AA1ED4}" type="slidenum">
              <a:rPr lang="ar-SA"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36361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4638"/>
            <a:ext cx="10972800" cy="1143000"/>
          </a:xfrm>
        </p:spPr>
        <p:txBody>
          <a:bodyPr/>
          <a:lstStyle/>
          <a:p>
            <a:r>
              <a:rPr lang="ar-SA" smtClean="0"/>
              <a:t>انقر لتحرير نمط العنوان الرئيسي</a:t>
            </a:r>
            <a:endParaRPr lang="ar-SA"/>
          </a:p>
        </p:txBody>
      </p:sp>
      <p:sp>
        <p:nvSpPr>
          <p:cNvPr id="3" name="عنصر نائب للجدول 2"/>
          <p:cNvSpPr>
            <a:spLocks noGrp="1"/>
          </p:cNvSpPr>
          <p:nvPr>
            <p:ph type="tbl" idx="1"/>
          </p:nvPr>
        </p:nvSpPr>
        <p:spPr>
          <a:xfrm>
            <a:off x="609600" y="1600201"/>
            <a:ext cx="10972800" cy="4525963"/>
          </a:xfrm>
        </p:spPr>
        <p:txBody>
          <a:bodyPr/>
          <a:lstStyle/>
          <a:p>
            <a:pPr lvl="0"/>
            <a:endParaRPr lang="ar-SA" noProof="0"/>
          </a:p>
        </p:txBody>
      </p:sp>
      <p:sp>
        <p:nvSpPr>
          <p:cNvPr id="4" name="Rectangle 4"/>
          <p:cNvSpPr>
            <a:spLocks noGrp="1" noChangeArrowheads="1"/>
          </p:cNvSpPr>
          <p:nvPr>
            <p:ph type="dt" sz="half" idx="10"/>
          </p:nvPr>
        </p:nvSpPr>
        <p:spPr>
          <a:ln/>
        </p:spPr>
        <p:txBody>
          <a:bodyPr/>
          <a:lstStyle>
            <a:lvl1pPr>
              <a:defRPr/>
            </a:lvl1pPr>
          </a:lstStyle>
          <a:p>
            <a:pPr>
              <a:defRPr/>
            </a:pPr>
            <a:fld id="{382C7764-E786-4515-BBE5-4673E276A70E}" type="datetimeFigureOut">
              <a:rPr lang="en-US" smtClean="0">
                <a:solidFill>
                  <a:srgbClr val="000000"/>
                </a:solidFill>
              </a:rPr>
              <a:pPr>
                <a:defRPr/>
              </a:pPr>
              <a:t>12/8/2020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5C36629-F008-483D-B6C1-1255239E22CA}" type="slidenum">
              <a:rPr lang="ar-SA"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168333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4638"/>
            <a:ext cx="10972800" cy="1143000"/>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sz="half" idx="1"/>
          </p:nvPr>
        </p:nvSpPr>
        <p:spPr>
          <a:xfrm>
            <a:off x="609600" y="1600201"/>
            <a:ext cx="53848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197600" y="1600201"/>
            <a:ext cx="53848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4"/>
          <p:cNvSpPr>
            <a:spLocks noGrp="1" noChangeArrowheads="1"/>
          </p:cNvSpPr>
          <p:nvPr>
            <p:ph type="dt" sz="half" idx="10"/>
          </p:nvPr>
        </p:nvSpPr>
        <p:spPr>
          <a:ln/>
        </p:spPr>
        <p:txBody>
          <a:bodyPr/>
          <a:lstStyle>
            <a:lvl1pPr>
              <a:defRPr/>
            </a:lvl1pPr>
          </a:lstStyle>
          <a:p>
            <a:pPr>
              <a:defRPr/>
            </a:pPr>
            <a:fld id="{342415A2-C9FA-48E2-AB37-D30E280C7C8E}" type="datetimeFigureOut">
              <a:rPr lang="en-US" smtClean="0">
                <a:solidFill>
                  <a:srgbClr val="000000"/>
                </a:solidFill>
              </a:rPr>
              <a:pPr>
                <a:defRPr/>
              </a:pPr>
              <a:t>12/8/2020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C644505-554E-4CD3-A075-0B362CB9AB20}" type="slidenum">
              <a:rPr lang="ar-SA"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28308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212BE30-73A7-42A3-89E7-D103D1CEB30F}" type="datetimeFigureOut">
              <a:rPr lang="en-US" smtClean="0">
                <a:solidFill>
                  <a:srgbClr val="000000"/>
                </a:solidFill>
              </a:rPr>
              <a:pPr>
                <a:defRPr/>
              </a:pPr>
              <a:t>12/8/2020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9137719-00CD-4634-86CB-35919F2BFCE8}" type="slidenum">
              <a:rPr lang="ar-SA"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423471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A2307F2-EB92-49FA-87B0-1D0B19D076B4}" type="datetimeFigureOut">
              <a:rPr lang="en-US" smtClean="0">
                <a:solidFill>
                  <a:srgbClr val="000000"/>
                </a:solidFill>
              </a:rPr>
              <a:pPr>
                <a:defRPr/>
              </a:pPr>
              <a:t>12/8/2020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B1196A6-7CBA-4564-A14A-2D2ED485135C}" type="slidenum">
              <a:rPr lang="ar-SA"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495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D644201-5114-4781-A6EE-3339D9A4DBD9}" type="datetimeFigureOut">
              <a:rPr lang="en-US" smtClean="0">
                <a:solidFill>
                  <a:srgbClr val="000000"/>
                </a:solidFill>
              </a:rPr>
              <a:pPr>
                <a:defRPr/>
              </a:pPr>
              <a:t>12/8/2020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02C20A4-D42E-47BB-9391-11791F20F8BA}" type="slidenum">
              <a:rPr lang="ar-SA"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578207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3442BA6-97B2-4138-9E1F-57C53C563E65}" type="datetimeFigureOut">
              <a:rPr lang="en-US" smtClean="0">
                <a:solidFill>
                  <a:srgbClr val="000000"/>
                </a:solidFill>
              </a:rPr>
              <a:pPr>
                <a:defRPr/>
              </a:pPr>
              <a:t>12/8/2020</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1BCA0A1-0F41-4DE3-BEA8-3772D50D3B79}" type="slidenum">
              <a:rPr lang="ar-SA"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2065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EFE8F88-C42D-45CC-80FB-606225D83556}" type="datetimeFigureOut">
              <a:rPr lang="en-US" smtClean="0">
                <a:solidFill>
                  <a:srgbClr val="000000"/>
                </a:solidFill>
              </a:rPr>
              <a:pPr>
                <a:defRPr/>
              </a:pPr>
              <a:t>12/8/2020</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D774585-2D18-464F-B3EF-56CF4FEC7A3F}" type="slidenum">
              <a:rPr lang="ar-SA"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192192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CA8D805-778A-431C-B733-38A74F1358D6}" type="datetimeFigureOut">
              <a:rPr lang="en-US" smtClean="0">
                <a:solidFill>
                  <a:srgbClr val="000000"/>
                </a:solidFill>
              </a:rPr>
              <a:pPr>
                <a:defRPr/>
              </a:pPr>
              <a:t>12/8/2020</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3A97F7F-06B7-4F13-B966-FA1B06237400}" type="slidenum">
              <a:rPr lang="ar-SA"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771532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09F0F3D-1D3D-44F9-BA0B-7E95C2C3F7A7}" type="datetimeFigureOut">
              <a:rPr lang="en-US" smtClean="0">
                <a:solidFill>
                  <a:srgbClr val="000000"/>
                </a:solidFill>
              </a:rPr>
              <a:pPr>
                <a:defRPr/>
              </a:pPr>
              <a:t>12/8/2020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9602FF3-DC97-4589-B668-06A9B8CACE34}" type="slidenum">
              <a:rPr lang="ar-SA"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597236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A76F198-8418-4DC6-8260-A37C8CA9450D}" type="datetimeFigureOut">
              <a:rPr lang="en-US" smtClean="0">
                <a:solidFill>
                  <a:srgbClr val="000000"/>
                </a:solidFill>
              </a:rPr>
              <a:pPr>
                <a:defRPr/>
              </a:pPr>
              <a:t>12/8/2020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947578D-FB7A-400C-B1F8-9A78F1B35F8E}" type="slidenum">
              <a:rPr lang="ar-SA"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842311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mn-lt"/>
                <a:cs typeface="+mn-cs"/>
              </a:defRPr>
            </a:lvl1pPr>
          </a:lstStyle>
          <a:p>
            <a:pPr>
              <a:defRPr/>
            </a:pPr>
            <a:fld id="{77369780-B00B-4840-8E50-1FF2EB3E2C63}" type="datetimeFigureOut">
              <a:rPr lang="en-US" smtClean="0">
                <a:solidFill>
                  <a:srgbClr val="000000"/>
                </a:solidFill>
              </a:rPr>
              <a:pPr>
                <a:defRPr/>
              </a:pPr>
              <a:t>12/8/2020</a:t>
            </a:fld>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mn-lt"/>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fld id="{64A60A43-74FE-4417-A494-0F94BE3DFD25}" type="slidenum">
              <a:rPr lang="ar-SA"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5807128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Title 1"/>
          <p:cNvSpPr>
            <a:spLocks noGrp="1"/>
          </p:cNvSpPr>
          <p:nvPr>
            <p:ph type="title"/>
          </p:nvPr>
        </p:nvSpPr>
        <p:spPr/>
        <p:txBody>
          <a:bodyPr/>
          <a:lstStyle/>
          <a:p>
            <a:r>
              <a:rPr lang="en-US" altLang="en-US" b="1" smtClean="0"/>
              <a:t>Grafting and budding </a:t>
            </a:r>
          </a:p>
        </p:txBody>
      </p:sp>
      <p:sp>
        <p:nvSpPr>
          <p:cNvPr id="289795" name="Content Placeholder 2"/>
          <p:cNvSpPr>
            <a:spLocks noGrp="1"/>
          </p:cNvSpPr>
          <p:nvPr>
            <p:ph idx="1"/>
          </p:nvPr>
        </p:nvSpPr>
        <p:spPr>
          <a:xfrm>
            <a:off x="1981200" y="1295400"/>
            <a:ext cx="8229600" cy="5181600"/>
          </a:xfrm>
        </p:spPr>
        <p:txBody>
          <a:bodyPr/>
          <a:lstStyle/>
          <a:p>
            <a:r>
              <a:rPr lang="en-US" altLang="en-US" sz="2400"/>
              <a:t>The goal of grafting and budding is to join  together two living plant parts so that the  combination grows as one plant.</a:t>
            </a:r>
          </a:p>
          <a:p>
            <a:r>
              <a:rPr lang="en-US" altLang="en-US" sz="2400"/>
              <a:t>Grafts are made because the plant variety  does not grow true-to-seed and cuttings  are difficult to root.</a:t>
            </a:r>
          </a:p>
          <a:p>
            <a:r>
              <a:rPr lang="en-US" altLang="en-US" sz="2400"/>
              <a:t>Grafting is done in winter or early spring with dormant scion wood. </a:t>
            </a:r>
          </a:p>
          <a:p>
            <a:r>
              <a:rPr lang="en-US" altLang="en-US" sz="2400"/>
              <a:t>Budding is accomplished by inserting a single bud of the desired cultivar into the stock in contact with the cambium. </a:t>
            </a:r>
          </a:p>
          <a:p>
            <a:r>
              <a:rPr lang="en-US" altLang="en-US" sz="2400"/>
              <a:t>This procedure is usually done during the late growing season (July, August, or early September), although it may be done at other time.</a:t>
            </a:r>
          </a:p>
        </p:txBody>
      </p:sp>
    </p:spTree>
    <p:extLst>
      <p:ext uri="{BB962C8B-B14F-4D97-AF65-F5344CB8AC3E}">
        <p14:creationId xmlns:p14="http://schemas.microsoft.com/office/powerpoint/2010/main" val="1973959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Title 1"/>
          <p:cNvSpPr>
            <a:spLocks noGrp="1"/>
          </p:cNvSpPr>
          <p:nvPr>
            <p:ph type="title"/>
          </p:nvPr>
        </p:nvSpPr>
        <p:spPr/>
        <p:txBody>
          <a:bodyPr/>
          <a:lstStyle/>
          <a:p>
            <a:r>
              <a:rPr lang="en-US" altLang="en-US" sz="4000" b="1"/>
              <a:t>1.Cleft Graft</a:t>
            </a:r>
          </a:p>
        </p:txBody>
      </p:sp>
      <p:sp>
        <p:nvSpPr>
          <p:cNvPr id="3" name="Content Placeholder 2"/>
          <p:cNvSpPr>
            <a:spLocks noGrp="1"/>
          </p:cNvSpPr>
          <p:nvPr>
            <p:ph idx="1"/>
          </p:nvPr>
        </p:nvSpPr>
        <p:spPr/>
        <p:txBody>
          <a:bodyPr/>
          <a:lstStyle/>
          <a:p>
            <a:pPr>
              <a:defRPr/>
            </a:pPr>
            <a:r>
              <a:rPr lang="en-US" sz="2400" dirty="0"/>
              <a:t>One of the simplest and most popular forms of grafting, cleft  grafting  is a method for top working both flowering and fruiting trees (apples, cherries, pears, and peaches) in order to change varieties.</a:t>
            </a:r>
          </a:p>
          <a:p>
            <a:pPr marL="0" indent="0">
              <a:buNone/>
              <a:defRPr/>
            </a:pPr>
            <a:endParaRPr lang="en-US" sz="2400" dirty="0"/>
          </a:p>
          <a:p>
            <a:pPr>
              <a:defRPr/>
            </a:pPr>
            <a:r>
              <a:rPr lang="en-US" sz="2400" dirty="0"/>
              <a:t>   The rootstock used for cleft grafting should range from 1 to 4  inches in diameter and should be straight.</a:t>
            </a:r>
          </a:p>
          <a:p>
            <a:pPr>
              <a:defRPr/>
            </a:pPr>
            <a:endParaRPr lang="en-US" sz="2400" dirty="0"/>
          </a:p>
          <a:p>
            <a:pPr>
              <a:defRPr/>
            </a:pPr>
            <a:r>
              <a:rPr lang="en-US" sz="2400" dirty="0"/>
              <a:t> The scion should be about 1/4 inch in diameter, straight, and long  enough to have at least three buds.</a:t>
            </a:r>
          </a:p>
        </p:txBody>
      </p:sp>
    </p:spTree>
    <p:extLst>
      <p:ext uri="{BB962C8B-B14F-4D97-AF65-F5344CB8AC3E}">
        <p14:creationId xmlns:p14="http://schemas.microsoft.com/office/powerpoint/2010/main" val="3657773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itle 1"/>
          <p:cNvSpPr>
            <a:spLocks noGrp="1"/>
          </p:cNvSpPr>
          <p:nvPr>
            <p:ph type="title"/>
          </p:nvPr>
        </p:nvSpPr>
        <p:spPr/>
        <p:txBody>
          <a:bodyPr/>
          <a:lstStyle/>
          <a:p>
            <a:endParaRPr lang="en-US" altLang="en-US" b="1" smtClean="0"/>
          </a:p>
        </p:txBody>
      </p:sp>
      <p:sp>
        <p:nvSpPr>
          <p:cNvPr id="300035" name="Content Placeholder 2"/>
          <p:cNvSpPr>
            <a:spLocks noGrp="1"/>
          </p:cNvSpPr>
          <p:nvPr>
            <p:ph idx="1"/>
          </p:nvPr>
        </p:nvSpPr>
        <p:spPr/>
        <p:txBody>
          <a:bodyPr/>
          <a:lstStyle/>
          <a:p>
            <a:r>
              <a:rPr lang="en-US" altLang="en-US" sz="2400"/>
              <a:t>Grafts using small scions and large understocks.</a:t>
            </a:r>
          </a:p>
          <a:p>
            <a:r>
              <a:rPr lang="en-US" altLang="en-US" sz="2400"/>
              <a:t>Most commonly used to topwork a tree [to  change from one variety to another]</a:t>
            </a:r>
          </a:p>
          <a:p>
            <a:r>
              <a:rPr lang="en-US" altLang="en-US" sz="2400"/>
              <a:t>Young trees may be grafted on the trunk, while  older trees are grafted on branches not more  than 3 inches in diameter.</a:t>
            </a:r>
          </a:p>
          <a:p>
            <a:r>
              <a:rPr lang="en-US" altLang="en-US" sz="2400"/>
              <a:t>Branches fully exposed to sunlight are more  successful.</a:t>
            </a:r>
          </a:p>
          <a:p>
            <a:endParaRPr lang="en-US" altLang="en-US" sz="2400"/>
          </a:p>
          <a:p>
            <a:endParaRPr lang="en-US" altLang="en-US" smtClean="0"/>
          </a:p>
        </p:txBody>
      </p:sp>
    </p:spTree>
    <p:extLst>
      <p:ext uri="{BB962C8B-B14F-4D97-AF65-F5344CB8AC3E}">
        <p14:creationId xmlns:p14="http://schemas.microsoft.com/office/powerpoint/2010/main" val="1873329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8"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1" y="76200"/>
            <a:ext cx="6689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752600" y="533400"/>
            <a:ext cx="1828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b="1" dirty="0">
                <a:solidFill>
                  <a:srgbClr val="000000"/>
                </a:solidFill>
                <a:latin typeface="Arial"/>
                <a:cs typeface="Arial"/>
              </a:rPr>
              <a:t>Cleft Graft</a:t>
            </a:r>
          </a:p>
        </p:txBody>
      </p:sp>
    </p:spTree>
    <p:extLst>
      <p:ext uri="{BB962C8B-B14F-4D97-AF65-F5344CB8AC3E}">
        <p14:creationId xmlns:p14="http://schemas.microsoft.com/office/powerpoint/2010/main" val="1594754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object 2"/>
          <p:cNvSpPr>
            <a:spLocks noChangeArrowheads="1"/>
          </p:cNvSpPr>
          <p:nvPr/>
        </p:nvSpPr>
        <p:spPr bwMode="auto">
          <a:xfrm>
            <a:off x="1828800" y="1219200"/>
            <a:ext cx="8305800" cy="54102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None/>
            </a:pPr>
            <a:endParaRPr lang="en-US" altLang="en-US" sz="1800">
              <a:solidFill>
                <a:srgbClr val="000000"/>
              </a:solidFill>
              <a:latin typeface="Times New Roman" panose="02020603050405020304" pitchFamily="18" charset="0"/>
              <a:cs typeface="Times New Roman" panose="02020603050405020304" pitchFamily="18" charset="0"/>
            </a:endParaRPr>
          </a:p>
        </p:txBody>
      </p:sp>
      <p:sp>
        <p:nvSpPr>
          <p:cNvPr id="3" name="object 3"/>
          <p:cNvSpPr txBox="1">
            <a:spLocks noGrp="1"/>
          </p:cNvSpPr>
          <p:nvPr>
            <p:ph type="title"/>
          </p:nvPr>
        </p:nvSpPr>
        <p:spPr>
          <a:xfrm>
            <a:off x="2908301" y="492125"/>
            <a:ext cx="2105025" cy="573088"/>
          </a:xfrm>
        </p:spPr>
        <p:txBody>
          <a:bodyPr vert="horz" wrap="square" lIns="0" tIns="12700" rIns="0" bIns="0" numCol="1" rtlCol="0" anchor="ctr" anchorCtr="0" compatLnSpc="1">
            <a:prstTxWarp prst="textNoShape">
              <a:avLst/>
            </a:prstTxWarp>
            <a:spAutoFit/>
          </a:bodyPr>
          <a:lstStyle/>
          <a:p>
            <a:pPr marL="12700">
              <a:spcBef>
                <a:spcPts val="100"/>
              </a:spcBef>
              <a:defRPr/>
            </a:pPr>
            <a:r>
              <a:rPr sz="3600" spc="-5" dirty="0"/>
              <a:t>Cleft</a:t>
            </a:r>
            <a:r>
              <a:rPr sz="3600" spc="-100" dirty="0"/>
              <a:t> </a:t>
            </a:r>
            <a:r>
              <a:rPr sz="3600" spc="-5" dirty="0"/>
              <a:t>Graft</a:t>
            </a:r>
            <a:endParaRPr sz="3600" dirty="0"/>
          </a:p>
        </p:txBody>
      </p:sp>
    </p:spTree>
    <p:extLst>
      <p:ext uri="{BB962C8B-B14F-4D97-AF65-F5344CB8AC3E}">
        <p14:creationId xmlns:p14="http://schemas.microsoft.com/office/powerpoint/2010/main" val="2191245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itle 1"/>
          <p:cNvSpPr>
            <a:spLocks noGrp="1"/>
          </p:cNvSpPr>
          <p:nvPr>
            <p:ph type="title"/>
          </p:nvPr>
        </p:nvSpPr>
        <p:spPr/>
        <p:txBody>
          <a:bodyPr/>
          <a:lstStyle/>
          <a:p>
            <a:r>
              <a:rPr lang="en-US" altLang="en-US" sz="4000" b="1"/>
              <a:t>2. Bark Graft</a:t>
            </a:r>
          </a:p>
        </p:txBody>
      </p:sp>
      <p:sp>
        <p:nvSpPr>
          <p:cNvPr id="303107" name="Content Placeholder 2"/>
          <p:cNvSpPr>
            <a:spLocks noGrp="1"/>
          </p:cNvSpPr>
          <p:nvPr>
            <p:ph idx="1"/>
          </p:nvPr>
        </p:nvSpPr>
        <p:spPr/>
        <p:txBody>
          <a:bodyPr/>
          <a:lstStyle/>
          <a:p>
            <a:r>
              <a:rPr lang="en-US" altLang="en-US" sz="2400"/>
              <a:t>This technique can be applied to rootstock of larger  diameter (4 to 12 inches).</a:t>
            </a:r>
          </a:p>
          <a:p>
            <a:endParaRPr lang="en-US" altLang="en-US" sz="2400"/>
          </a:p>
          <a:p>
            <a:r>
              <a:rPr lang="en-US" altLang="en-US" sz="2400"/>
              <a:t>Cut surface of the rootstock and make a vertical slit  through the bark where each scion can be inserted (2  inches long and spaced 1 inch apart).</a:t>
            </a:r>
          </a:p>
          <a:p>
            <a:endParaRPr lang="en-US" altLang="en-US" sz="2400"/>
          </a:p>
          <a:p>
            <a:r>
              <a:rPr lang="en-US" altLang="en-US" sz="2400"/>
              <a:t>Prepare several scions for each graft. Cut the base of  each scion to a 1 ½- to 2-inch tapered wedge on one side  only.</a:t>
            </a:r>
          </a:p>
          <a:p>
            <a:endParaRPr lang="en-US" altLang="en-US" smtClean="0"/>
          </a:p>
        </p:txBody>
      </p:sp>
    </p:spTree>
    <p:extLst>
      <p:ext uri="{BB962C8B-B14F-4D97-AF65-F5344CB8AC3E}">
        <p14:creationId xmlns:p14="http://schemas.microsoft.com/office/powerpoint/2010/main" val="706554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3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46239" y="76200"/>
            <a:ext cx="5983287"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4131" name="Rectangle 4"/>
          <p:cNvSpPr>
            <a:spLocks noChangeArrowheads="1"/>
          </p:cNvSpPr>
          <p:nvPr/>
        </p:nvSpPr>
        <p:spPr bwMode="auto">
          <a:xfrm>
            <a:off x="7629525" y="4876800"/>
            <a:ext cx="2895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None/>
            </a:pPr>
            <a:r>
              <a:rPr lang="en-US" altLang="en-US" sz="1600">
                <a:solidFill>
                  <a:srgbClr val="000000"/>
                </a:solidFill>
                <a:latin typeface="Times New Roman" panose="02020603050405020304" pitchFamily="18" charset="0"/>
                <a:cs typeface="Times New Roman" panose="02020603050405020304" pitchFamily="18" charset="0"/>
              </a:rPr>
              <a:t>Steps in preparing the bark graft</a:t>
            </a:r>
          </a:p>
          <a:p>
            <a:pPr eaLnBrk="0" fontAlgn="base" hangingPunct="0">
              <a:spcBef>
                <a:spcPct val="0"/>
              </a:spcBef>
              <a:spcAft>
                <a:spcPct val="0"/>
              </a:spcAft>
              <a:buNone/>
            </a:pPr>
            <a:r>
              <a:rPr lang="en-US" altLang="en-US" sz="1600">
                <a:solidFill>
                  <a:srgbClr val="000000"/>
                </a:solidFill>
                <a:latin typeface="Times New Roman" panose="02020603050405020304" pitchFamily="18" charset="0"/>
                <a:cs typeface="Times New Roman" panose="02020603050405020304" pitchFamily="18" charset="0"/>
              </a:rPr>
              <a:t>(rind graft). In grafting some</a:t>
            </a:r>
          </a:p>
          <a:p>
            <a:pPr eaLnBrk="0" fontAlgn="base" hangingPunct="0">
              <a:spcBef>
                <a:spcPct val="0"/>
              </a:spcBef>
              <a:spcAft>
                <a:spcPct val="0"/>
              </a:spcAft>
              <a:buNone/>
            </a:pPr>
            <a:r>
              <a:rPr lang="en-US" altLang="en-US" sz="1600">
                <a:solidFill>
                  <a:srgbClr val="000000"/>
                </a:solidFill>
                <a:latin typeface="Times New Roman" panose="02020603050405020304" pitchFamily="18" charset="0"/>
                <a:cs typeface="Times New Roman" panose="02020603050405020304" pitchFamily="18" charset="0"/>
              </a:rPr>
              <a:t>thick-barked plants, the vertical</a:t>
            </a:r>
          </a:p>
          <a:p>
            <a:pPr eaLnBrk="0" fontAlgn="base" hangingPunct="0">
              <a:spcBef>
                <a:spcPct val="0"/>
              </a:spcBef>
              <a:spcAft>
                <a:spcPct val="0"/>
              </a:spcAft>
              <a:buNone/>
            </a:pPr>
            <a:r>
              <a:rPr lang="en-US" altLang="en-US" sz="1600">
                <a:solidFill>
                  <a:srgbClr val="000000"/>
                </a:solidFill>
                <a:latin typeface="Times New Roman" panose="02020603050405020304" pitchFamily="18" charset="0"/>
                <a:cs typeface="Times New Roman" panose="02020603050405020304" pitchFamily="18" charset="0"/>
              </a:rPr>
              <a:t>cut in the bark is unnecessary;</a:t>
            </a:r>
          </a:p>
          <a:p>
            <a:pPr eaLnBrk="0" fontAlgn="base" hangingPunct="0">
              <a:spcBef>
                <a:spcPct val="0"/>
              </a:spcBef>
              <a:spcAft>
                <a:spcPct val="0"/>
              </a:spcAft>
              <a:buNone/>
            </a:pPr>
            <a:r>
              <a:rPr lang="en-US" altLang="en-US" sz="1600">
                <a:solidFill>
                  <a:srgbClr val="000000"/>
                </a:solidFill>
                <a:latin typeface="Times New Roman" panose="02020603050405020304" pitchFamily="18" charset="0"/>
                <a:cs typeface="Times New Roman" panose="02020603050405020304" pitchFamily="18" charset="0"/>
              </a:rPr>
              <a:t>the scion is inserted between the</a:t>
            </a:r>
          </a:p>
          <a:p>
            <a:pPr eaLnBrk="0" fontAlgn="base" hangingPunct="0">
              <a:spcBef>
                <a:spcPct val="0"/>
              </a:spcBef>
              <a:spcAft>
                <a:spcPct val="0"/>
              </a:spcAft>
              <a:buNone/>
            </a:pPr>
            <a:r>
              <a:rPr lang="en-US" altLang="en-US" sz="1600">
                <a:solidFill>
                  <a:srgbClr val="000000"/>
                </a:solidFill>
                <a:latin typeface="Times New Roman" panose="02020603050405020304" pitchFamily="18" charset="0"/>
                <a:cs typeface="Times New Roman" panose="02020603050405020304" pitchFamily="18" charset="0"/>
              </a:rPr>
              <a:t>bark and wood of the stock.</a:t>
            </a:r>
          </a:p>
        </p:txBody>
      </p:sp>
    </p:spTree>
    <p:extLst>
      <p:ext uri="{BB962C8B-B14F-4D97-AF65-F5344CB8AC3E}">
        <p14:creationId xmlns:p14="http://schemas.microsoft.com/office/powerpoint/2010/main" val="2680529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object 2"/>
          <p:cNvSpPr>
            <a:spLocks noChangeArrowheads="1"/>
          </p:cNvSpPr>
          <p:nvPr/>
        </p:nvSpPr>
        <p:spPr bwMode="auto">
          <a:xfrm>
            <a:off x="2209800" y="609600"/>
            <a:ext cx="7848600" cy="55626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None/>
            </a:pPr>
            <a:endParaRPr lang="en-US" altLang="en-US" sz="18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2482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Title 1"/>
          <p:cNvSpPr>
            <a:spLocks noGrp="1"/>
          </p:cNvSpPr>
          <p:nvPr>
            <p:ph type="title"/>
          </p:nvPr>
        </p:nvSpPr>
        <p:spPr/>
        <p:txBody>
          <a:bodyPr/>
          <a:lstStyle/>
          <a:p>
            <a:r>
              <a:rPr lang="en-US" altLang="en-US" sz="4000" b="1"/>
              <a:t>3. Side-Veneer Graft</a:t>
            </a:r>
          </a:p>
        </p:txBody>
      </p:sp>
      <p:sp>
        <p:nvSpPr>
          <p:cNvPr id="306179" name="Content Placeholder 2"/>
          <p:cNvSpPr>
            <a:spLocks noGrp="1"/>
          </p:cNvSpPr>
          <p:nvPr>
            <p:ph idx="1"/>
          </p:nvPr>
        </p:nvSpPr>
        <p:spPr/>
        <p:txBody>
          <a:bodyPr/>
          <a:lstStyle/>
          <a:p>
            <a:r>
              <a:rPr lang="en-US" altLang="en-US" sz="2400"/>
              <a:t>The side-veneer graft is widely used for grafting small potted liner plants such as seedling conifers, deciduous trees and shrubs, and fruit crops.</a:t>
            </a:r>
          </a:p>
          <a:p>
            <a:r>
              <a:rPr lang="en-US" altLang="en-US" sz="2400"/>
              <a:t>Make a shallow downward cut about 3/4 inch to 1 inch long at  the base of the stem on the potted rootstock to expose a flap of  bark with some wood still attached.</a:t>
            </a:r>
          </a:p>
          <a:p>
            <a:r>
              <a:rPr lang="en-US" altLang="en-US" sz="2400"/>
              <a:t>Make an inward cut at the base so that the flap of bark and wood  can be removed from the rootstock.</a:t>
            </a:r>
          </a:p>
          <a:p>
            <a:r>
              <a:rPr lang="en-US" altLang="en-US" sz="2400"/>
              <a:t>Choose a scion with a diameter the same as or slightly smaller  than the rootstock. Make a sloping cut 3/4 to 1 inch long at the base  of the scion.</a:t>
            </a:r>
          </a:p>
          <a:p>
            <a:endParaRPr lang="en-US" altLang="en-US" sz="2400"/>
          </a:p>
        </p:txBody>
      </p:sp>
    </p:spTree>
    <p:extLst>
      <p:ext uri="{BB962C8B-B14F-4D97-AF65-F5344CB8AC3E}">
        <p14:creationId xmlns:p14="http://schemas.microsoft.com/office/powerpoint/2010/main" val="614118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76200"/>
            <a:ext cx="569595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9708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itle 1"/>
          <p:cNvSpPr>
            <a:spLocks noGrp="1"/>
          </p:cNvSpPr>
          <p:nvPr>
            <p:ph type="title"/>
          </p:nvPr>
        </p:nvSpPr>
        <p:spPr/>
        <p:txBody>
          <a:bodyPr/>
          <a:lstStyle/>
          <a:p>
            <a:r>
              <a:rPr lang="en-US" altLang="en-US" sz="3200" b="1"/>
              <a:t>4. Whip and Tongue Graft (Bench Graft)</a:t>
            </a:r>
          </a:p>
        </p:txBody>
      </p:sp>
      <p:sp>
        <p:nvSpPr>
          <p:cNvPr id="308227" name="Content Placeholder 2"/>
          <p:cNvSpPr>
            <a:spLocks noGrp="1"/>
          </p:cNvSpPr>
          <p:nvPr>
            <p:ph idx="1"/>
          </p:nvPr>
        </p:nvSpPr>
        <p:spPr/>
        <p:txBody>
          <a:bodyPr/>
          <a:lstStyle/>
          <a:p>
            <a:r>
              <a:rPr lang="en-US" altLang="en-US" sz="2400"/>
              <a:t>Is particularly useful for grafting relatively small material about 6 to 13 mm (1/4 to 1/2 in) in diameter. It is highly successful if done properly because there is considerable vascular cambium contact, plus it heals quickly and makes a strong union.</a:t>
            </a:r>
          </a:p>
          <a:p>
            <a:endParaRPr lang="en-US" altLang="en-US" sz="2400"/>
          </a:p>
          <a:p>
            <a:r>
              <a:rPr lang="en-US" altLang="en-US" sz="2400"/>
              <a:t>Preferably, the scion and rootstock should be of equal diameter. The scion should contain two or three buds, and the graft made in the smooth internodes area below the lower bud.</a:t>
            </a:r>
          </a:p>
        </p:txBody>
      </p:sp>
    </p:spTree>
    <p:extLst>
      <p:ext uri="{BB962C8B-B14F-4D97-AF65-F5344CB8AC3E}">
        <p14:creationId xmlns:p14="http://schemas.microsoft.com/office/powerpoint/2010/main" val="3975275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Title 1"/>
          <p:cNvSpPr>
            <a:spLocks noGrp="1"/>
          </p:cNvSpPr>
          <p:nvPr>
            <p:ph type="title"/>
          </p:nvPr>
        </p:nvSpPr>
        <p:spPr/>
        <p:txBody>
          <a:bodyPr/>
          <a:lstStyle/>
          <a:p>
            <a:r>
              <a:rPr lang="en-US" altLang="en-US" sz="3200" b="1"/>
              <a:t>Reasons for Grafting and Budding </a:t>
            </a:r>
          </a:p>
        </p:txBody>
      </p:sp>
      <p:sp>
        <p:nvSpPr>
          <p:cNvPr id="290819" name="Content Placeholder 2"/>
          <p:cNvSpPr>
            <a:spLocks noGrp="1"/>
          </p:cNvSpPr>
          <p:nvPr>
            <p:ph idx="1"/>
          </p:nvPr>
        </p:nvSpPr>
        <p:spPr/>
        <p:txBody>
          <a:bodyPr/>
          <a:lstStyle/>
          <a:p>
            <a:r>
              <a:rPr lang="en-US" altLang="en-US" smtClean="0"/>
              <a:t>1. To perpetuate a variety.</a:t>
            </a:r>
          </a:p>
          <a:p>
            <a:r>
              <a:rPr lang="en-US" altLang="en-US" smtClean="0"/>
              <a:t>2. Change one variety to another.</a:t>
            </a:r>
          </a:p>
          <a:p>
            <a:r>
              <a:rPr lang="en-US" altLang="en-US" smtClean="0"/>
              <a:t>3. To control tree size, earlier fruiting,  and adaptation to difficult soils or  climate.</a:t>
            </a:r>
          </a:p>
          <a:p>
            <a:r>
              <a:rPr lang="en-US" altLang="en-US" smtClean="0"/>
              <a:t>4. Introduce proper pollinizer.</a:t>
            </a:r>
          </a:p>
          <a:p>
            <a:r>
              <a:rPr lang="en-US" altLang="en-US" smtClean="0"/>
              <a:t>5. Repair damaged plants</a:t>
            </a:r>
            <a:r>
              <a:rPr lang="en-US" altLang="en-US" b="1" smtClean="0"/>
              <a:t>. </a:t>
            </a:r>
            <a:endParaRPr lang="en-US" altLang="en-US" smtClean="0"/>
          </a:p>
        </p:txBody>
      </p:sp>
    </p:spTree>
    <p:extLst>
      <p:ext uri="{BB962C8B-B14F-4D97-AF65-F5344CB8AC3E}">
        <p14:creationId xmlns:p14="http://schemas.microsoft.com/office/powerpoint/2010/main" val="1682675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25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36513"/>
            <a:ext cx="46069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5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0751" y="58738"/>
            <a:ext cx="26463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5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182938"/>
            <a:ext cx="4876800" cy="352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5881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spc="-10" dirty="0"/>
              <a:t>Saddle</a:t>
            </a:r>
            <a:r>
              <a:rPr lang="en-US" b="1" spc="-70" dirty="0"/>
              <a:t> </a:t>
            </a:r>
            <a:r>
              <a:rPr lang="en-US" b="1" spc="-5" dirty="0"/>
              <a:t>Graft</a:t>
            </a:r>
            <a:endParaRPr lang="en-US" b="1" dirty="0"/>
          </a:p>
        </p:txBody>
      </p:sp>
      <p:sp>
        <p:nvSpPr>
          <p:cNvPr id="310275" name="Content Placeholder 2"/>
          <p:cNvSpPr>
            <a:spLocks noGrp="1"/>
          </p:cNvSpPr>
          <p:nvPr>
            <p:ph idx="1"/>
          </p:nvPr>
        </p:nvSpPr>
        <p:spPr/>
        <p:txBody>
          <a:bodyPr/>
          <a:lstStyle/>
          <a:p>
            <a:r>
              <a:rPr lang="en-US" altLang="en-US" sz="2400"/>
              <a:t>Both rootstock and scion should be the same diameter.</a:t>
            </a:r>
          </a:p>
          <a:p>
            <a:endParaRPr lang="en-US" altLang="en-US" sz="2400"/>
          </a:p>
          <a:p>
            <a:r>
              <a:rPr lang="en-US" altLang="en-US" sz="2400"/>
              <a:t>Stock should not be more than 1 inch in diameter.</a:t>
            </a:r>
          </a:p>
          <a:p>
            <a:endParaRPr lang="en-US" altLang="en-US" sz="2400"/>
          </a:p>
          <a:p>
            <a:r>
              <a:rPr lang="en-US" altLang="en-US" sz="2400"/>
              <a:t>Using two opposing upward strokes of the grafting knife, sever  the top from the rootstock. The resulting cut should resemble an  inverted V, with the surface of the cuts ranging from 1/2 to 1 inch  long.</a:t>
            </a:r>
          </a:p>
          <a:p>
            <a:r>
              <a:rPr lang="en-US" altLang="en-US" sz="2400"/>
              <a:t>Now reverse the technique to prepare the base of the scion.</a:t>
            </a:r>
          </a:p>
          <a:p>
            <a:endParaRPr lang="en-US" altLang="en-US" sz="2400"/>
          </a:p>
          <a:p>
            <a:endParaRPr lang="en-US" altLang="en-US" sz="2400"/>
          </a:p>
          <a:p>
            <a:endParaRPr lang="en-US" altLang="en-US" smtClean="0"/>
          </a:p>
          <a:p>
            <a:endParaRPr lang="en-US" altLang="en-US" smtClean="0"/>
          </a:p>
        </p:txBody>
      </p:sp>
    </p:spTree>
    <p:extLst>
      <p:ext uri="{BB962C8B-B14F-4D97-AF65-F5344CB8AC3E}">
        <p14:creationId xmlns:p14="http://schemas.microsoft.com/office/powerpoint/2010/main" val="2978772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object 2"/>
          <p:cNvSpPr>
            <a:spLocks noChangeArrowheads="1"/>
          </p:cNvSpPr>
          <p:nvPr/>
        </p:nvSpPr>
        <p:spPr bwMode="auto">
          <a:xfrm>
            <a:off x="2362200" y="533400"/>
            <a:ext cx="7772400" cy="56388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0" fontAlgn="base" hangingPunct="0">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val="1464747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itle 1"/>
          <p:cNvSpPr>
            <a:spLocks noGrp="1"/>
          </p:cNvSpPr>
          <p:nvPr>
            <p:ph type="title"/>
          </p:nvPr>
        </p:nvSpPr>
        <p:spPr/>
        <p:txBody>
          <a:bodyPr/>
          <a:lstStyle/>
          <a:p>
            <a:r>
              <a:rPr lang="en-US" altLang="en-US" b="1" smtClean="0"/>
              <a:t>Bridge Graft</a:t>
            </a:r>
          </a:p>
        </p:txBody>
      </p:sp>
      <p:sp>
        <p:nvSpPr>
          <p:cNvPr id="312323" name="Content Placeholder 2"/>
          <p:cNvSpPr>
            <a:spLocks noGrp="1"/>
          </p:cNvSpPr>
          <p:nvPr>
            <p:ph idx="1"/>
          </p:nvPr>
        </p:nvSpPr>
        <p:spPr/>
        <p:txBody>
          <a:bodyPr/>
          <a:lstStyle/>
          <a:p>
            <a:r>
              <a:rPr lang="en-US" altLang="en-US" sz="2400"/>
              <a:t>Bridge grafting is used to "bridge" a diseased or damaged area of a plant, usually at or near the base of the trunk.</a:t>
            </a:r>
          </a:p>
          <a:p>
            <a:r>
              <a:rPr lang="en-US" altLang="en-US" sz="2400"/>
              <a:t>Select scions that are straight and about twice as long as the damaged area to be bridged. Make a 1 1/2- to 2-inch-long tapered  cut on the same plane at each end of the scion.</a:t>
            </a:r>
          </a:p>
          <a:p>
            <a:r>
              <a:rPr lang="en-US" altLang="en-US" sz="2400"/>
              <a:t>Cut a flap in the bark on the rootstock the same width as the scion and below the injury to be repaired.</a:t>
            </a:r>
          </a:p>
          <a:p>
            <a:endParaRPr lang="en-US" altLang="en-US" sz="2400"/>
          </a:p>
          <a:p>
            <a:endParaRPr lang="en-US" altLang="en-US" sz="2400"/>
          </a:p>
          <a:p>
            <a:endParaRPr lang="en-US" altLang="en-US" sz="2400"/>
          </a:p>
          <a:p>
            <a:endParaRPr lang="en-US" altLang="en-US" smtClean="0"/>
          </a:p>
        </p:txBody>
      </p:sp>
    </p:spTree>
    <p:extLst>
      <p:ext uri="{BB962C8B-B14F-4D97-AF65-F5344CB8AC3E}">
        <p14:creationId xmlns:p14="http://schemas.microsoft.com/office/powerpoint/2010/main" val="28835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76200"/>
            <a:ext cx="6858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316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7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685800"/>
            <a:ext cx="825023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8335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Title 1"/>
          <p:cNvSpPr>
            <a:spLocks noGrp="1"/>
          </p:cNvSpPr>
          <p:nvPr>
            <p:ph type="title"/>
          </p:nvPr>
        </p:nvSpPr>
        <p:spPr/>
        <p:txBody>
          <a:bodyPr/>
          <a:lstStyle/>
          <a:p>
            <a:r>
              <a:rPr lang="en-US" altLang="en-US" b="1" smtClean="0"/>
              <a:t>Inarch Graft</a:t>
            </a:r>
          </a:p>
        </p:txBody>
      </p:sp>
      <p:sp>
        <p:nvSpPr>
          <p:cNvPr id="315395" name="Content Placeholder 2"/>
          <p:cNvSpPr>
            <a:spLocks noGrp="1"/>
          </p:cNvSpPr>
          <p:nvPr>
            <p:ph idx="1"/>
          </p:nvPr>
        </p:nvSpPr>
        <p:spPr/>
        <p:txBody>
          <a:bodyPr/>
          <a:lstStyle/>
          <a:p>
            <a:r>
              <a:rPr lang="en-US" altLang="en-US" sz="2400"/>
              <a:t>Inarching, like bridge grafting, is used to bypass or support a  damaged or weakened area of a plant stem.</a:t>
            </a:r>
          </a:p>
          <a:p>
            <a:r>
              <a:rPr lang="en-US" altLang="en-US" sz="2400"/>
              <a:t>Unlike bridge grafting, the scion can be an existing shoot,  sucker, or watersprout that is already growing below and  extending above the injury.</a:t>
            </a:r>
          </a:p>
          <a:p>
            <a:r>
              <a:rPr lang="en-US" altLang="en-US" sz="2400"/>
              <a:t>The scion may also be a shoot of the same species as the  injured plant growing on its own root system next to the main  trunk of the damaged tree.</a:t>
            </a:r>
          </a:p>
        </p:txBody>
      </p:sp>
    </p:spTree>
    <p:extLst>
      <p:ext uri="{BB962C8B-B14F-4D97-AF65-F5344CB8AC3E}">
        <p14:creationId xmlns:p14="http://schemas.microsoft.com/office/powerpoint/2010/main" val="3405659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1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95489" y="457200"/>
            <a:ext cx="8478837"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0041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Title 1"/>
          <p:cNvSpPr>
            <a:spLocks noGrp="1"/>
          </p:cNvSpPr>
          <p:nvPr>
            <p:ph type="title"/>
          </p:nvPr>
        </p:nvSpPr>
        <p:spPr/>
        <p:txBody>
          <a:bodyPr/>
          <a:lstStyle/>
          <a:p>
            <a:endParaRPr lang="en-US" altLang="en-US" smtClean="0"/>
          </a:p>
        </p:txBody>
      </p:sp>
      <p:sp>
        <p:nvSpPr>
          <p:cNvPr id="317443" name="Content Placeholder 2"/>
          <p:cNvSpPr>
            <a:spLocks noGrp="1"/>
          </p:cNvSpPr>
          <p:nvPr>
            <p:ph idx="1"/>
          </p:nvPr>
        </p:nvSpPr>
        <p:spPr/>
        <p:txBody>
          <a:bodyPr/>
          <a:lstStyle/>
          <a:p>
            <a:r>
              <a:rPr lang="en-US" altLang="en-US" sz="2400"/>
              <a:t>Budding is a form of grafting in which the scion consists of a single bud and a small section of bark with or without the wood</a:t>
            </a:r>
            <a:r>
              <a:rPr lang="en-US" altLang="en-US" smtClean="0"/>
              <a:t>.</a:t>
            </a:r>
          </a:p>
          <a:p>
            <a:r>
              <a:rPr lang="en-US" altLang="en-US" sz="2400"/>
              <a:t>Budding makes very efficient use of scionwood, because only a single bud is needed to propagate a new tree.</a:t>
            </a:r>
          </a:p>
          <a:p>
            <a:r>
              <a:rPr lang="en-US" altLang="en-US" sz="2400"/>
              <a:t> This efficiency reduces both the number of trees required to supply scionwood and the labor to maintain the trees and collect wood.</a:t>
            </a:r>
          </a:p>
          <a:p>
            <a:r>
              <a:rPr lang="en-US" altLang="en-US" sz="2400"/>
              <a:t>   Budding also makes good use of plant material in cases when scionwood of a particular clone is limited. </a:t>
            </a:r>
          </a:p>
          <a:p>
            <a:r>
              <a:rPr lang="en-US" altLang="en-US" sz="2400"/>
              <a:t>Budding may also result in a stronger union</a:t>
            </a:r>
          </a:p>
        </p:txBody>
      </p:sp>
    </p:spTree>
    <p:extLst>
      <p:ext uri="{BB962C8B-B14F-4D97-AF65-F5344CB8AC3E}">
        <p14:creationId xmlns:p14="http://schemas.microsoft.com/office/powerpoint/2010/main" val="3203773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Title 1"/>
          <p:cNvSpPr>
            <a:spLocks noGrp="1"/>
          </p:cNvSpPr>
          <p:nvPr>
            <p:ph type="title"/>
          </p:nvPr>
        </p:nvSpPr>
        <p:spPr/>
        <p:txBody>
          <a:bodyPr/>
          <a:lstStyle/>
          <a:p>
            <a:r>
              <a:rPr lang="en-US" altLang="en-US" b="1" smtClean="0"/>
              <a:t>Budding</a:t>
            </a:r>
          </a:p>
        </p:txBody>
      </p:sp>
      <p:sp>
        <p:nvSpPr>
          <p:cNvPr id="318467" name="Content Placeholder 2"/>
          <p:cNvSpPr>
            <a:spLocks noGrp="1"/>
          </p:cNvSpPr>
          <p:nvPr>
            <p:ph idx="1"/>
          </p:nvPr>
        </p:nvSpPr>
        <p:spPr/>
        <p:txBody>
          <a:bodyPr/>
          <a:lstStyle/>
          <a:p>
            <a:r>
              <a:rPr lang="en-US" altLang="en-US" smtClean="0"/>
              <a:t>A method of grafting using a single bud.</a:t>
            </a:r>
          </a:p>
          <a:p>
            <a:r>
              <a:rPr lang="en-US" altLang="en-US" smtClean="0"/>
              <a:t>Faster than other grafting methods.</a:t>
            </a:r>
          </a:p>
          <a:p>
            <a:r>
              <a:rPr lang="en-US" altLang="en-US" smtClean="0"/>
              <a:t>Percentage of success can be high.</a:t>
            </a:r>
          </a:p>
          <a:p>
            <a:r>
              <a:rPr lang="en-US" altLang="en-US" smtClean="0"/>
              <a:t>Well adapted to small rootstock.</a:t>
            </a:r>
          </a:p>
          <a:p>
            <a:r>
              <a:rPr lang="en-US" altLang="en-US" smtClean="0"/>
              <a:t>Small amount of plant material required.</a:t>
            </a:r>
          </a:p>
          <a:p>
            <a:r>
              <a:rPr lang="en-US" altLang="en-US" smtClean="0"/>
              <a:t>Can be done with rootstock in the ground  or lifted and worked on a bench.</a:t>
            </a:r>
          </a:p>
          <a:p>
            <a:endParaRPr lang="en-US" altLang="en-US" smtClean="0"/>
          </a:p>
        </p:txBody>
      </p:sp>
    </p:spTree>
    <p:extLst>
      <p:ext uri="{BB962C8B-B14F-4D97-AF65-F5344CB8AC3E}">
        <p14:creationId xmlns:p14="http://schemas.microsoft.com/office/powerpoint/2010/main" val="1833609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itle 1"/>
          <p:cNvSpPr>
            <a:spLocks noGrp="1"/>
          </p:cNvSpPr>
          <p:nvPr>
            <p:ph type="title"/>
          </p:nvPr>
        </p:nvSpPr>
        <p:spPr/>
        <p:txBody>
          <a:bodyPr/>
          <a:lstStyle/>
          <a:p>
            <a:r>
              <a:rPr lang="en-US" altLang="en-US" sz="3600" b="1"/>
              <a:t>Grafting and Budding Terms</a:t>
            </a:r>
          </a:p>
        </p:txBody>
      </p:sp>
      <p:sp>
        <p:nvSpPr>
          <p:cNvPr id="291843" name="Content Placeholder 2"/>
          <p:cNvSpPr>
            <a:spLocks noGrp="1"/>
          </p:cNvSpPr>
          <p:nvPr>
            <p:ph idx="1"/>
          </p:nvPr>
        </p:nvSpPr>
        <p:spPr/>
        <p:txBody>
          <a:bodyPr/>
          <a:lstStyle/>
          <a:p>
            <a:r>
              <a:rPr lang="en-US" altLang="en-US" sz="2400" b="1"/>
              <a:t>Scion</a:t>
            </a:r>
            <a:r>
              <a:rPr lang="en-US" altLang="en-US" smtClean="0"/>
              <a:t> - </a:t>
            </a:r>
            <a:r>
              <a:rPr lang="en-US" altLang="en-US" sz="2400"/>
              <a:t>a plant part that is grafted onto the interstock or the rootstock. The scion usually has two or more buds.</a:t>
            </a:r>
          </a:p>
          <a:p>
            <a:r>
              <a:rPr lang="en-US" altLang="en-US" sz="2400"/>
              <a:t>A piece of last year's growth with three or four buds.</a:t>
            </a:r>
          </a:p>
          <a:p>
            <a:r>
              <a:rPr lang="en-US" altLang="en-US" sz="2400" b="1"/>
              <a:t>Rootstock - </a:t>
            </a:r>
            <a:r>
              <a:rPr lang="en-US" altLang="en-US" sz="2400"/>
              <a:t>the portion of a grafted plant that has (or will develop) the root system onto which the scion is grafted.</a:t>
            </a:r>
          </a:p>
          <a:p>
            <a:r>
              <a:rPr lang="en-US" altLang="en-US" sz="2400" b="1"/>
              <a:t>lnterstock</a:t>
            </a:r>
            <a:r>
              <a:rPr lang="en-US" altLang="en-US" sz="2400"/>
              <a:t> - an intermediate plant part that is compatible with both the scion and the rootstock.</a:t>
            </a:r>
          </a:p>
          <a:p>
            <a:r>
              <a:rPr lang="en-US" altLang="en-US" sz="2400" b="1"/>
              <a:t>Cambium</a:t>
            </a:r>
            <a:r>
              <a:rPr lang="en-US" altLang="en-US" sz="2400"/>
              <a:t>: Thin tissue of the plant located  between the bark (phloem) and the wood  (xylem). Its cells are meristematic.</a:t>
            </a:r>
          </a:p>
          <a:p>
            <a:endParaRPr lang="en-US" altLang="en-US" sz="2400"/>
          </a:p>
          <a:p>
            <a:endParaRPr lang="en-US" altLang="en-US" sz="2400"/>
          </a:p>
        </p:txBody>
      </p:sp>
    </p:spTree>
    <p:extLst>
      <p:ext uri="{BB962C8B-B14F-4D97-AF65-F5344CB8AC3E}">
        <p14:creationId xmlns:p14="http://schemas.microsoft.com/office/powerpoint/2010/main" val="3971183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Title 1"/>
          <p:cNvSpPr>
            <a:spLocks noGrp="1"/>
          </p:cNvSpPr>
          <p:nvPr>
            <p:ph type="title"/>
          </p:nvPr>
        </p:nvSpPr>
        <p:spPr/>
        <p:txBody>
          <a:bodyPr/>
          <a:lstStyle/>
          <a:p>
            <a:endParaRPr lang="en-US" altLang="en-US" smtClean="0"/>
          </a:p>
        </p:txBody>
      </p:sp>
      <p:sp>
        <p:nvSpPr>
          <p:cNvPr id="319491" name="Content Placeholder 2"/>
          <p:cNvSpPr>
            <a:spLocks noGrp="1"/>
          </p:cNvSpPr>
          <p:nvPr>
            <p:ph idx="1"/>
          </p:nvPr>
        </p:nvSpPr>
        <p:spPr/>
        <p:txBody>
          <a:bodyPr/>
          <a:lstStyle/>
          <a:p>
            <a:r>
              <a:rPr lang="en-US" altLang="en-US" smtClean="0"/>
              <a:t>Fruit trees are generally budded during July, August and early September, although budding may be successfully accomplished from early spring until fall.</a:t>
            </a:r>
          </a:p>
          <a:p>
            <a:r>
              <a:rPr lang="en-US" altLang="en-US" smtClean="0"/>
              <a:t> For the work of budding to be most satisfactory it is usually necessary for the bark to peel easily (bark slipping). </a:t>
            </a:r>
          </a:p>
        </p:txBody>
      </p:sp>
    </p:spTree>
    <p:extLst>
      <p:ext uri="{BB962C8B-B14F-4D97-AF65-F5344CB8AC3E}">
        <p14:creationId xmlns:p14="http://schemas.microsoft.com/office/powerpoint/2010/main" val="155342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Title 1"/>
          <p:cNvSpPr>
            <a:spLocks noGrp="1"/>
          </p:cNvSpPr>
          <p:nvPr>
            <p:ph type="title"/>
          </p:nvPr>
        </p:nvSpPr>
        <p:spPr/>
        <p:txBody>
          <a:bodyPr/>
          <a:lstStyle/>
          <a:p>
            <a:r>
              <a:rPr lang="en-US" altLang="en-US" b="1" smtClean="0"/>
              <a:t>Budding methods</a:t>
            </a:r>
          </a:p>
        </p:txBody>
      </p:sp>
      <p:sp>
        <p:nvSpPr>
          <p:cNvPr id="320515" name="Content Placeholder 2"/>
          <p:cNvSpPr>
            <a:spLocks noGrp="1"/>
          </p:cNvSpPr>
          <p:nvPr>
            <p:ph idx="1"/>
          </p:nvPr>
        </p:nvSpPr>
        <p:spPr/>
        <p:txBody>
          <a:bodyPr/>
          <a:lstStyle/>
          <a:p>
            <a:r>
              <a:rPr lang="en-US" altLang="en-US" smtClean="0"/>
              <a:t>T-budding or shield budding.</a:t>
            </a:r>
          </a:p>
          <a:p>
            <a:endParaRPr lang="en-US" altLang="en-US" smtClean="0"/>
          </a:p>
          <a:p>
            <a:r>
              <a:rPr lang="en-US" altLang="en-US" smtClean="0"/>
              <a:t>Patch budding.</a:t>
            </a:r>
          </a:p>
          <a:p>
            <a:endParaRPr lang="en-US" altLang="en-US" smtClean="0"/>
          </a:p>
          <a:p>
            <a:r>
              <a:rPr lang="en-US" altLang="en-US" smtClean="0"/>
              <a:t>Chip budding.</a:t>
            </a:r>
          </a:p>
          <a:p>
            <a:endParaRPr lang="en-US" altLang="en-US" smtClean="0"/>
          </a:p>
        </p:txBody>
      </p:sp>
    </p:spTree>
    <p:extLst>
      <p:ext uri="{BB962C8B-B14F-4D97-AF65-F5344CB8AC3E}">
        <p14:creationId xmlns:p14="http://schemas.microsoft.com/office/powerpoint/2010/main" val="3792300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Title 1"/>
          <p:cNvSpPr>
            <a:spLocks noGrp="1"/>
          </p:cNvSpPr>
          <p:nvPr>
            <p:ph type="title"/>
          </p:nvPr>
        </p:nvSpPr>
        <p:spPr/>
        <p:txBody>
          <a:bodyPr/>
          <a:lstStyle/>
          <a:p>
            <a:r>
              <a:rPr lang="en-US" altLang="en-US" smtClean="0"/>
              <a:t>T budding</a:t>
            </a:r>
          </a:p>
        </p:txBody>
      </p:sp>
      <p:sp>
        <p:nvSpPr>
          <p:cNvPr id="321539" name="Content Placeholder 2"/>
          <p:cNvSpPr>
            <a:spLocks noGrp="1"/>
          </p:cNvSpPr>
          <p:nvPr>
            <p:ph idx="1"/>
          </p:nvPr>
        </p:nvSpPr>
        <p:spPr/>
        <p:txBody>
          <a:bodyPr/>
          <a:lstStyle/>
          <a:p>
            <a:r>
              <a:rPr lang="en-US" altLang="en-US" sz="2400"/>
              <a:t>The T or Shield budding propagation technique is done by making a shallow T-shaped slit in the bark of the rootstock plant.</a:t>
            </a:r>
          </a:p>
          <a:p>
            <a:r>
              <a:rPr lang="en-US" altLang="en-US" sz="2400"/>
              <a:t> When done on the right trees at the right time, the bar flaps of the T-shaped slit should easily lift slightly away from the tree. </a:t>
            </a:r>
          </a:p>
          <a:p>
            <a:r>
              <a:rPr lang="en-US" altLang="en-US" sz="2400"/>
              <a:t>This is important because you will actually be sliding the bud under these flaps of bark.</a:t>
            </a:r>
          </a:p>
          <a:p>
            <a:endParaRPr lang="en-US" altLang="en-US" sz="2400"/>
          </a:p>
          <a:p>
            <a:endParaRPr lang="en-US" altLang="en-US" smtClean="0"/>
          </a:p>
        </p:txBody>
      </p:sp>
    </p:spTree>
    <p:extLst>
      <p:ext uri="{BB962C8B-B14F-4D97-AF65-F5344CB8AC3E}">
        <p14:creationId xmlns:p14="http://schemas.microsoft.com/office/powerpoint/2010/main" val="3285408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Title 1"/>
          <p:cNvSpPr>
            <a:spLocks noGrp="1"/>
          </p:cNvSpPr>
          <p:nvPr>
            <p:ph type="title"/>
          </p:nvPr>
        </p:nvSpPr>
        <p:spPr/>
        <p:txBody>
          <a:bodyPr/>
          <a:lstStyle/>
          <a:p>
            <a:endParaRPr lang="en-US" altLang="en-US" smtClean="0"/>
          </a:p>
        </p:txBody>
      </p:sp>
      <p:sp>
        <p:nvSpPr>
          <p:cNvPr id="322563" name="Content Placeholder 2"/>
          <p:cNvSpPr>
            <a:spLocks noGrp="1"/>
          </p:cNvSpPr>
          <p:nvPr>
            <p:ph idx="1"/>
          </p:nvPr>
        </p:nvSpPr>
        <p:spPr/>
        <p:txBody>
          <a:bodyPr/>
          <a:lstStyle/>
          <a:p>
            <a:r>
              <a:rPr lang="en-US" altLang="en-US" sz="2400"/>
              <a:t>A nice healthy bud is selected from the plant you wish to propagate and is cut of the plant. </a:t>
            </a:r>
          </a:p>
          <a:p>
            <a:endParaRPr lang="en-US" altLang="en-US" sz="2400"/>
          </a:p>
          <a:p>
            <a:endParaRPr lang="en-US" altLang="en-US" sz="2400"/>
          </a:p>
          <a:p>
            <a:r>
              <a:rPr lang="en-US" altLang="en-US" sz="2400"/>
              <a:t>The bud is then slid under the flaps of the T-shaped cut.</a:t>
            </a:r>
          </a:p>
          <a:p>
            <a:endParaRPr lang="en-US" altLang="en-US" sz="2400"/>
          </a:p>
          <a:p>
            <a:r>
              <a:rPr lang="en-US" altLang="en-US" sz="2400"/>
              <a:t> The bud is then secured into place by closing the flaps and wrapping a thick rubber band or grafting tape around the slit, above and below the bud.</a:t>
            </a:r>
          </a:p>
          <a:p>
            <a:endParaRPr lang="en-US" altLang="en-US" smtClean="0"/>
          </a:p>
        </p:txBody>
      </p:sp>
    </p:spTree>
    <p:extLst>
      <p:ext uri="{BB962C8B-B14F-4D97-AF65-F5344CB8AC3E}">
        <p14:creationId xmlns:p14="http://schemas.microsoft.com/office/powerpoint/2010/main" val="1581219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58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9414" y="304801"/>
            <a:ext cx="6453187" cy="644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8326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6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12739"/>
            <a:ext cx="7848600" cy="631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10315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Title 1"/>
          <p:cNvSpPr>
            <a:spLocks noGrp="1"/>
          </p:cNvSpPr>
          <p:nvPr>
            <p:ph type="title"/>
          </p:nvPr>
        </p:nvSpPr>
        <p:spPr/>
        <p:txBody>
          <a:bodyPr/>
          <a:lstStyle/>
          <a:p>
            <a:r>
              <a:rPr lang="en-US" altLang="en-US" sz="3600" b="1"/>
              <a:t>Timing the T-budding operation</a:t>
            </a:r>
          </a:p>
        </p:txBody>
      </p:sp>
      <p:sp>
        <p:nvSpPr>
          <p:cNvPr id="325635" name="Content Placeholder 2"/>
          <p:cNvSpPr>
            <a:spLocks noGrp="1"/>
          </p:cNvSpPr>
          <p:nvPr>
            <p:ph idx="1"/>
          </p:nvPr>
        </p:nvSpPr>
        <p:spPr/>
        <p:txBody>
          <a:bodyPr/>
          <a:lstStyle/>
          <a:p>
            <a:r>
              <a:rPr lang="en-US" altLang="en-US" sz="2400"/>
              <a:t>Fall budding (July to early Sept): budwood needn’t be collected and stored, but budding must be done while the stock is actively growing</a:t>
            </a:r>
          </a:p>
          <a:p>
            <a:r>
              <a:rPr lang="en-US" altLang="en-US" sz="2400"/>
              <a:t>Spring budding (Mar and Apr): budding must be done before bark stops slipping on the stock, usu. by late spring; budwood must be collected and stored prior to budding.</a:t>
            </a:r>
          </a:p>
          <a:p>
            <a:r>
              <a:rPr lang="en-US" altLang="en-US" sz="2400"/>
              <a:t>June budding (late May to early June): it is used to obtain a 1-yr-old budded tree in 1 season</a:t>
            </a:r>
          </a:p>
          <a:p>
            <a:endParaRPr lang="en-US" altLang="en-US" smtClean="0"/>
          </a:p>
        </p:txBody>
      </p:sp>
    </p:spTree>
    <p:extLst>
      <p:ext uri="{BB962C8B-B14F-4D97-AF65-F5344CB8AC3E}">
        <p14:creationId xmlns:p14="http://schemas.microsoft.com/office/powerpoint/2010/main" val="27815722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Title 1"/>
          <p:cNvSpPr>
            <a:spLocks noGrp="1"/>
          </p:cNvSpPr>
          <p:nvPr>
            <p:ph type="title"/>
          </p:nvPr>
        </p:nvSpPr>
        <p:spPr/>
        <p:txBody>
          <a:bodyPr/>
          <a:lstStyle/>
          <a:p>
            <a:r>
              <a:rPr lang="en-US" altLang="en-US" b="1" smtClean="0"/>
              <a:t>Chip bud </a:t>
            </a:r>
          </a:p>
        </p:txBody>
      </p:sp>
      <p:sp>
        <p:nvSpPr>
          <p:cNvPr id="326659" name="Content Placeholder 2"/>
          <p:cNvSpPr>
            <a:spLocks noGrp="1"/>
          </p:cNvSpPr>
          <p:nvPr>
            <p:ph idx="1"/>
          </p:nvPr>
        </p:nvSpPr>
        <p:spPr>
          <a:xfrm>
            <a:off x="1981200" y="1417638"/>
            <a:ext cx="8229600" cy="5059362"/>
          </a:xfrm>
        </p:spPr>
        <p:txBody>
          <a:bodyPr/>
          <a:lstStyle/>
          <a:p>
            <a:r>
              <a:rPr lang="en-US" altLang="en-US" sz="2400"/>
              <a:t>Making initial cut on rootstock – Choose a smooth area on the bark. Cut the stock at a 45 to 60 degree downward angle about 1/8 inch deep.</a:t>
            </a:r>
          </a:p>
          <a:p>
            <a:r>
              <a:rPr lang="en-US" altLang="en-US" sz="2400"/>
              <a:t>Second cut - Then move the knife about ¾ inch higher and cut down to meet the first cut. (Spacing is determined by species and size of buds).</a:t>
            </a:r>
          </a:p>
          <a:p>
            <a:r>
              <a:rPr lang="en-US" altLang="en-US" sz="2400"/>
              <a:t>Prepare the bud – Remove the bud chip from the scionwood employing the same technique used for the rootstock. The size of the bud chip removed should match</a:t>
            </a:r>
          </a:p>
          <a:p>
            <a:r>
              <a:rPr lang="en-US" altLang="en-US" sz="2400"/>
              <a:t>the area prepared on the rootstock. Keep the bud clean. Do not touch the cut surface. The petiole will assist with holding the bud.</a:t>
            </a:r>
          </a:p>
        </p:txBody>
      </p:sp>
    </p:spTree>
    <p:extLst>
      <p:ext uri="{BB962C8B-B14F-4D97-AF65-F5344CB8AC3E}">
        <p14:creationId xmlns:p14="http://schemas.microsoft.com/office/powerpoint/2010/main" val="2513627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Title 1"/>
          <p:cNvSpPr>
            <a:spLocks noGrp="1"/>
          </p:cNvSpPr>
          <p:nvPr>
            <p:ph type="title"/>
          </p:nvPr>
        </p:nvSpPr>
        <p:spPr/>
        <p:txBody>
          <a:bodyPr/>
          <a:lstStyle/>
          <a:p>
            <a:endParaRPr lang="en-US" altLang="en-US" smtClean="0"/>
          </a:p>
        </p:txBody>
      </p:sp>
      <p:sp>
        <p:nvSpPr>
          <p:cNvPr id="327683" name="Content Placeholder 2"/>
          <p:cNvSpPr>
            <a:spLocks noGrp="1"/>
          </p:cNvSpPr>
          <p:nvPr>
            <p:ph idx="1"/>
          </p:nvPr>
        </p:nvSpPr>
        <p:spPr/>
        <p:txBody>
          <a:bodyPr/>
          <a:lstStyle/>
          <a:p>
            <a:r>
              <a:rPr lang="en-US" altLang="en-US" sz="2400"/>
              <a:t>Insert the bud chip - Replace the chip removed with the bud that was cut in the same manner. If the bud chip is smaller, make sure to align one edge of the bud chip with an edge of the cut on the rootstock.</a:t>
            </a:r>
          </a:p>
          <a:p>
            <a:r>
              <a:rPr lang="en-US" altLang="en-US" sz="2400"/>
              <a:t>Wrapping the bud - Use poly tape to seal the chip bud, only leaving the bud exposed.</a:t>
            </a:r>
          </a:p>
          <a:p>
            <a:r>
              <a:rPr lang="en-US" altLang="en-US" sz="2400"/>
              <a:t>Proper wrapping is essential to prevent the bud from drying out.</a:t>
            </a:r>
          </a:p>
          <a:p>
            <a:endParaRPr lang="en-US" altLang="en-US" sz="2400"/>
          </a:p>
        </p:txBody>
      </p:sp>
    </p:spTree>
    <p:extLst>
      <p:ext uri="{BB962C8B-B14F-4D97-AF65-F5344CB8AC3E}">
        <p14:creationId xmlns:p14="http://schemas.microsoft.com/office/powerpoint/2010/main" val="21738038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Title 1"/>
          <p:cNvSpPr>
            <a:spLocks noGrp="1"/>
          </p:cNvSpPr>
          <p:nvPr>
            <p:ph type="title"/>
          </p:nvPr>
        </p:nvSpPr>
        <p:spPr/>
        <p:txBody>
          <a:bodyPr/>
          <a:lstStyle/>
          <a:p>
            <a:endParaRPr lang="en-US" altLang="en-US" smtClean="0"/>
          </a:p>
        </p:txBody>
      </p:sp>
      <p:sp>
        <p:nvSpPr>
          <p:cNvPr id="328707" name="Content Placeholder 2"/>
          <p:cNvSpPr>
            <a:spLocks noGrp="1"/>
          </p:cNvSpPr>
          <p:nvPr>
            <p:ph idx="1"/>
          </p:nvPr>
        </p:nvSpPr>
        <p:spPr/>
        <p:txBody>
          <a:bodyPr/>
          <a:lstStyle/>
          <a:p>
            <a:r>
              <a:rPr lang="en-US" altLang="en-US" smtClean="0"/>
              <a:t>A chip (with a bud) is placed into a stock that has had a chip removed</a:t>
            </a:r>
          </a:p>
          <a:p>
            <a:endParaRPr lang="en-US" altLang="en-US" smtClean="0"/>
          </a:p>
          <a:p>
            <a:r>
              <a:rPr lang="en-US" altLang="en-US" smtClean="0"/>
              <a:t>Neither stock nor scion  needs to have slipping bark cambium of scion chip and stock must be matched closely.</a:t>
            </a:r>
          </a:p>
          <a:p>
            <a:endParaRPr lang="en-US" altLang="en-US" smtClean="0"/>
          </a:p>
        </p:txBody>
      </p:sp>
    </p:spTree>
    <p:extLst>
      <p:ext uri="{BB962C8B-B14F-4D97-AF65-F5344CB8AC3E}">
        <p14:creationId xmlns:p14="http://schemas.microsoft.com/office/powerpoint/2010/main" val="215365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itle 1"/>
          <p:cNvSpPr>
            <a:spLocks noGrp="1"/>
          </p:cNvSpPr>
          <p:nvPr>
            <p:ph type="title"/>
          </p:nvPr>
        </p:nvSpPr>
        <p:spPr/>
        <p:txBody>
          <a:bodyPr/>
          <a:lstStyle/>
          <a:p>
            <a:endParaRPr lang="en-US" altLang="en-US" smtClean="0"/>
          </a:p>
        </p:txBody>
      </p:sp>
      <p:sp>
        <p:nvSpPr>
          <p:cNvPr id="292867" name="Content Placeholder 2"/>
          <p:cNvSpPr>
            <a:spLocks noGrp="1"/>
          </p:cNvSpPr>
          <p:nvPr>
            <p:ph idx="1"/>
          </p:nvPr>
        </p:nvSpPr>
        <p:spPr/>
        <p:txBody>
          <a:bodyPr/>
          <a:lstStyle/>
          <a:p>
            <a:r>
              <a:rPr lang="en-US" altLang="en-US" sz="2400" b="1"/>
              <a:t>Callus</a:t>
            </a:r>
            <a:r>
              <a:rPr lang="en-US" altLang="en-US" sz="2400"/>
              <a:t>: Mass of parenchyma cells that  develops from and around wounded plant  tissues. It occurs at the junction of a graft  union, arising from the living cells of both  scion and stock.</a:t>
            </a:r>
          </a:p>
          <a:p>
            <a:r>
              <a:rPr lang="en-US" altLang="en-US" sz="2400" b="1"/>
              <a:t>Bark</a:t>
            </a:r>
            <a:r>
              <a:rPr lang="en-US" altLang="en-US" sz="2400"/>
              <a:t> - all tissues lying outward from the vascular cambium.</a:t>
            </a:r>
          </a:p>
          <a:p>
            <a:endParaRPr lang="en-US" altLang="en-US" sz="2400"/>
          </a:p>
          <a:p>
            <a:r>
              <a:rPr lang="en-US" altLang="en-US" sz="2400" b="1"/>
              <a:t>Graft or bud union </a:t>
            </a:r>
            <a:r>
              <a:rPr lang="en-US" altLang="en-US" sz="2400"/>
              <a:t>- the junction between a scion or bud and its supporting rootstock.</a:t>
            </a:r>
          </a:p>
          <a:p>
            <a:r>
              <a:rPr lang="en-US" altLang="en-US" sz="2400" b="1"/>
              <a:t>Union</a:t>
            </a:r>
            <a:r>
              <a:rPr lang="en-US" altLang="en-US" sz="2400"/>
              <a:t> - the point where the scion and rootstock are joined.</a:t>
            </a:r>
          </a:p>
          <a:p>
            <a:endParaRPr lang="en-US" altLang="en-US" sz="2400"/>
          </a:p>
        </p:txBody>
      </p:sp>
    </p:spTree>
    <p:extLst>
      <p:ext uri="{BB962C8B-B14F-4D97-AF65-F5344CB8AC3E}">
        <p14:creationId xmlns:p14="http://schemas.microsoft.com/office/powerpoint/2010/main" val="7213295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73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4414" y="533400"/>
            <a:ext cx="754697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56450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990600"/>
            <a:ext cx="86296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97173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Title 1"/>
          <p:cNvSpPr>
            <a:spLocks noGrp="1"/>
          </p:cNvSpPr>
          <p:nvPr>
            <p:ph type="title"/>
          </p:nvPr>
        </p:nvSpPr>
        <p:spPr/>
        <p:txBody>
          <a:bodyPr/>
          <a:lstStyle/>
          <a:p>
            <a:r>
              <a:rPr lang="en-US" altLang="en-US" b="1" smtClean="0"/>
              <a:t>Patch budding</a:t>
            </a:r>
          </a:p>
        </p:txBody>
      </p:sp>
      <p:sp>
        <p:nvSpPr>
          <p:cNvPr id="331779" name="Content Placeholder 2"/>
          <p:cNvSpPr>
            <a:spLocks noGrp="1"/>
          </p:cNvSpPr>
          <p:nvPr>
            <p:ph idx="1"/>
          </p:nvPr>
        </p:nvSpPr>
        <p:spPr/>
        <p:txBody>
          <a:bodyPr/>
          <a:lstStyle/>
          <a:p>
            <a:r>
              <a:rPr lang="en-US" altLang="en-US" sz="2400"/>
              <a:t>Patch budding may be performed in the summer when both the seedling rootstock and the source of budwood are growing rapidly and their barks slip easily.</a:t>
            </a:r>
          </a:p>
          <a:p>
            <a:endParaRPr lang="en-US" altLang="en-US" sz="2400"/>
          </a:p>
          <a:p>
            <a:r>
              <a:rPr lang="en-US" altLang="en-US" sz="2400"/>
              <a:t>The procedure may also be done in the spring after new growth has started on the rootstock and the bark is slipping.</a:t>
            </a:r>
          </a:p>
          <a:p>
            <a:r>
              <a:rPr lang="en-US" altLang="en-US" sz="2400"/>
              <a:t>works well on thick-barked species (e.g., pecans, walnuts.</a:t>
            </a:r>
          </a:p>
          <a:p>
            <a:r>
              <a:rPr lang="en-US" altLang="en-US" sz="2400"/>
              <a:t>Usually done in late summer or early fall.</a:t>
            </a:r>
          </a:p>
          <a:p>
            <a:endParaRPr lang="en-US" altLang="en-US" sz="2400"/>
          </a:p>
        </p:txBody>
      </p:sp>
    </p:spTree>
    <p:extLst>
      <p:ext uri="{BB962C8B-B14F-4D97-AF65-F5344CB8AC3E}">
        <p14:creationId xmlns:p14="http://schemas.microsoft.com/office/powerpoint/2010/main" val="8550021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80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57201"/>
            <a:ext cx="7924800" cy="603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26684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2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7064" y="838200"/>
            <a:ext cx="849788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7123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itle 1"/>
          <p:cNvSpPr>
            <a:spLocks noGrp="1"/>
          </p:cNvSpPr>
          <p:nvPr>
            <p:ph type="title"/>
          </p:nvPr>
        </p:nvSpPr>
        <p:spPr/>
        <p:txBody>
          <a:bodyPr/>
          <a:lstStyle/>
          <a:p>
            <a:r>
              <a:rPr lang="en-US" altLang="en-US" b="1" smtClean="0"/>
              <a:t>A form of Surgery </a:t>
            </a:r>
          </a:p>
        </p:txBody>
      </p:sp>
      <p:sp>
        <p:nvSpPr>
          <p:cNvPr id="293891" name="Content Placeholder 2"/>
          <p:cNvSpPr>
            <a:spLocks noGrp="1"/>
          </p:cNvSpPr>
          <p:nvPr>
            <p:ph idx="1"/>
          </p:nvPr>
        </p:nvSpPr>
        <p:spPr/>
        <p:txBody>
          <a:bodyPr/>
          <a:lstStyle/>
          <a:p>
            <a:r>
              <a:rPr lang="en-US" altLang="en-US" smtClean="0"/>
              <a:t>Working with living tissue.</a:t>
            </a:r>
          </a:p>
          <a:p>
            <a:r>
              <a:rPr lang="en-US" altLang="en-US" smtClean="0"/>
              <a:t>Must work quickly.</a:t>
            </a:r>
          </a:p>
          <a:p>
            <a:r>
              <a:rPr lang="en-US" altLang="en-US" smtClean="0"/>
              <a:t>Precision is required.</a:t>
            </a:r>
          </a:p>
          <a:p>
            <a:r>
              <a:rPr lang="en-US" altLang="en-US" smtClean="0"/>
              <a:t>Match cambium with cambium.</a:t>
            </a:r>
          </a:p>
          <a:p>
            <a:r>
              <a:rPr lang="en-US" altLang="en-US" smtClean="0"/>
              <a:t>Prevent wound infection.</a:t>
            </a:r>
          </a:p>
          <a:p>
            <a:r>
              <a:rPr lang="en-US" altLang="en-US" smtClean="0"/>
              <a:t>Maintain hygienic surroundings.</a:t>
            </a:r>
          </a:p>
          <a:p>
            <a:r>
              <a:rPr lang="en-US" altLang="en-US" smtClean="0"/>
              <a:t>Must have healthy plant parts.</a:t>
            </a:r>
          </a:p>
        </p:txBody>
      </p:sp>
    </p:spTree>
    <p:extLst>
      <p:ext uri="{BB962C8B-B14F-4D97-AF65-F5344CB8AC3E}">
        <p14:creationId xmlns:p14="http://schemas.microsoft.com/office/powerpoint/2010/main" val="3443128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itle 1"/>
          <p:cNvSpPr>
            <a:spLocks noGrp="1"/>
          </p:cNvSpPr>
          <p:nvPr>
            <p:ph type="title"/>
          </p:nvPr>
        </p:nvSpPr>
        <p:spPr/>
        <p:txBody>
          <a:bodyPr/>
          <a:lstStyle/>
          <a:p>
            <a:r>
              <a:rPr lang="en-US" altLang="en-US" sz="3600" b="1"/>
              <a:t>Conditions for Successful Graft</a:t>
            </a:r>
          </a:p>
        </p:txBody>
      </p:sp>
      <p:sp>
        <p:nvSpPr>
          <p:cNvPr id="294915" name="Content Placeholder 2"/>
          <p:cNvSpPr>
            <a:spLocks noGrp="1"/>
          </p:cNvSpPr>
          <p:nvPr>
            <p:ph idx="1"/>
          </p:nvPr>
        </p:nvSpPr>
        <p:spPr/>
        <p:txBody>
          <a:bodyPr/>
          <a:lstStyle/>
          <a:p>
            <a:r>
              <a:rPr lang="en-US" altLang="en-US" smtClean="0"/>
              <a:t>1. Compatibility</a:t>
            </a:r>
          </a:p>
          <a:p>
            <a:r>
              <a:rPr lang="en-US" altLang="en-US" smtClean="0"/>
              <a:t>2. Same genera</a:t>
            </a:r>
          </a:p>
          <a:p>
            <a:r>
              <a:rPr lang="en-US" altLang="en-US" smtClean="0"/>
              <a:t>3. Cambial contact</a:t>
            </a:r>
          </a:p>
          <a:p>
            <a:r>
              <a:rPr lang="en-US" altLang="en-US" smtClean="0"/>
              <a:t>4. Air-tight seal</a:t>
            </a:r>
          </a:p>
          <a:p>
            <a:r>
              <a:rPr lang="en-US" altLang="en-US" smtClean="0"/>
              <a:t>5. Warm temperature</a:t>
            </a:r>
          </a:p>
          <a:p>
            <a:r>
              <a:rPr lang="en-US" altLang="en-US" smtClean="0"/>
              <a:t>6. Healthy plant tissue</a:t>
            </a:r>
          </a:p>
          <a:p>
            <a:r>
              <a:rPr lang="en-US" altLang="en-US" smtClean="0"/>
              <a:t>7. Right time of year</a:t>
            </a:r>
          </a:p>
          <a:p>
            <a:endParaRPr lang="en-US" altLang="en-US" smtClean="0"/>
          </a:p>
        </p:txBody>
      </p:sp>
    </p:spTree>
    <p:extLst>
      <p:ext uri="{BB962C8B-B14F-4D97-AF65-F5344CB8AC3E}">
        <p14:creationId xmlns:p14="http://schemas.microsoft.com/office/powerpoint/2010/main" val="2593978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Title 1"/>
          <p:cNvSpPr>
            <a:spLocks noGrp="1"/>
          </p:cNvSpPr>
          <p:nvPr>
            <p:ph type="title"/>
          </p:nvPr>
        </p:nvSpPr>
        <p:spPr/>
        <p:txBody>
          <a:bodyPr/>
          <a:lstStyle/>
          <a:p>
            <a:r>
              <a:rPr lang="en-US" altLang="en-US" b="1" smtClean="0"/>
              <a:t>Gathering Scion Wood</a:t>
            </a:r>
          </a:p>
        </p:txBody>
      </p:sp>
      <p:sp>
        <p:nvSpPr>
          <p:cNvPr id="295939" name="Content Placeholder 2"/>
          <p:cNvSpPr>
            <a:spLocks noGrp="1"/>
          </p:cNvSpPr>
          <p:nvPr>
            <p:ph idx="1"/>
          </p:nvPr>
        </p:nvSpPr>
        <p:spPr/>
        <p:txBody>
          <a:bodyPr/>
          <a:lstStyle/>
          <a:p>
            <a:r>
              <a:rPr lang="en-US" altLang="en-US" sz="2800" b="1"/>
              <a:t>Timing</a:t>
            </a:r>
            <a:r>
              <a:rPr lang="en-US" altLang="en-US" sz="2800"/>
              <a:t>: In winter during dormant stage.</a:t>
            </a:r>
          </a:p>
          <a:p>
            <a:r>
              <a:rPr lang="en-US" altLang="en-US" sz="2800" b="1"/>
              <a:t>Authenticity</a:t>
            </a:r>
            <a:r>
              <a:rPr lang="en-US" altLang="en-US" sz="2800"/>
              <a:t>: Take from healthy, proven,  productive trees true to name and type.</a:t>
            </a:r>
          </a:p>
          <a:p>
            <a:r>
              <a:rPr lang="en-US" altLang="en-US" sz="2800" b="1"/>
              <a:t>Selection</a:t>
            </a:r>
            <a:r>
              <a:rPr lang="en-US" altLang="en-US" sz="2800"/>
              <a:t>: One-year old wood about a  pencil diameter and 6 to 10 inches long.</a:t>
            </a:r>
          </a:p>
          <a:p>
            <a:r>
              <a:rPr lang="en-US" altLang="en-US" sz="2800" b="1"/>
              <a:t>Storage</a:t>
            </a:r>
            <a:r>
              <a:rPr lang="en-US" altLang="en-US" sz="2800"/>
              <a:t>: Moist and cool in tightly sealed  plastic bag – refrigerate until ready for use.</a:t>
            </a:r>
          </a:p>
          <a:p>
            <a:endParaRPr lang="en-US" altLang="en-US" smtClean="0"/>
          </a:p>
          <a:p>
            <a:endParaRPr lang="en-US" altLang="en-US" smtClean="0"/>
          </a:p>
        </p:txBody>
      </p:sp>
    </p:spTree>
    <p:extLst>
      <p:ext uri="{BB962C8B-B14F-4D97-AF65-F5344CB8AC3E}">
        <p14:creationId xmlns:p14="http://schemas.microsoft.com/office/powerpoint/2010/main" val="2562969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Title 1"/>
          <p:cNvSpPr>
            <a:spLocks noGrp="1"/>
          </p:cNvSpPr>
          <p:nvPr>
            <p:ph type="title"/>
          </p:nvPr>
        </p:nvSpPr>
        <p:spPr/>
        <p:txBody>
          <a:bodyPr/>
          <a:lstStyle/>
          <a:p>
            <a:r>
              <a:rPr lang="en-US" altLang="en-US" sz="4000" b="1"/>
              <a:t>Tools and Materials Needed</a:t>
            </a:r>
          </a:p>
        </p:txBody>
      </p:sp>
      <p:sp>
        <p:nvSpPr>
          <p:cNvPr id="296963" name="Content Placeholder 2"/>
          <p:cNvSpPr>
            <a:spLocks noGrp="1"/>
          </p:cNvSpPr>
          <p:nvPr>
            <p:ph idx="1"/>
          </p:nvPr>
        </p:nvSpPr>
        <p:spPr/>
        <p:txBody>
          <a:bodyPr/>
          <a:lstStyle/>
          <a:p>
            <a:r>
              <a:rPr lang="en-US" altLang="en-US" smtClean="0"/>
              <a:t>Sharp knife</a:t>
            </a:r>
          </a:p>
          <a:p>
            <a:r>
              <a:rPr lang="en-US" altLang="en-US" smtClean="0"/>
              <a:t>Grafting wax or compound</a:t>
            </a:r>
          </a:p>
          <a:p>
            <a:r>
              <a:rPr lang="en-US" altLang="en-US" smtClean="0"/>
              <a:t>Grafting tape or budding strips</a:t>
            </a:r>
          </a:p>
          <a:p>
            <a:r>
              <a:rPr lang="en-US" altLang="en-US" smtClean="0"/>
              <a:t>Nails or brads</a:t>
            </a:r>
          </a:p>
          <a:p>
            <a:r>
              <a:rPr lang="en-US" altLang="en-US" smtClean="0"/>
              <a:t>Grafting tool</a:t>
            </a:r>
          </a:p>
          <a:p>
            <a:r>
              <a:rPr lang="en-US" altLang="en-US" smtClean="0"/>
              <a:t>Brush for applying wax</a:t>
            </a:r>
          </a:p>
          <a:p>
            <a:endParaRPr lang="en-US" altLang="en-US" smtClean="0"/>
          </a:p>
        </p:txBody>
      </p:sp>
    </p:spTree>
    <p:extLst>
      <p:ext uri="{BB962C8B-B14F-4D97-AF65-F5344CB8AC3E}">
        <p14:creationId xmlns:p14="http://schemas.microsoft.com/office/powerpoint/2010/main" val="1820775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itle 1"/>
          <p:cNvSpPr>
            <a:spLocks noGrp="1"/>
          </p:cNvSpPr>
          <p:nvPr>
            <p:ph type="title"/>
          </p:nvPr>
        </p:nvSpPr>
        <p:spPr/>
        <p:txBody>
          <a:bodyPr/>
          <a:lstStyle/>
          <a:p>
            <a:r>
              <a:rPr lang="en-US" altLang="en-US" b="1" smtClean="0"/>
              <a:t>Types of Grafting</a:t>
            </a:r>
          </a:p>
        </p:txBody>
      </p:sp>
      <p:sp>
        <p:nvSpPr>
          <p:cNvPr id="3" name="Content Placeholder 2"/>
          <p:cNvSpPr>
            <a:spLocks noGrp="1"/>
          </p:cNvSpPr>
          <p:nvPr>
            <p:ph idx="1"/>
          </p:nvPr>
        </p:nvSpPr>
        <p:spPr/>
        <p:txBody>
          <a:bodyPr/>
          <a:lstStyle/>
          <a:p>
            <a:pPr marL="0" indent="0">
              <a:buNone/>
              <a:defRPr/>
            </a:pPr>
            <a:endParaRPr lang="en-US" dirty="0" smtClean="0"/>
          </a:p>
          <a:p>
            <a:pPr>
              <a:defRPr/>
            </a:pPr>
            <a:r>
              <a:rPr lang="en-US" sz="2800" dirty="0"/>
              <a:t>1. Cleft Graft. </a:t>
            </a:r>
          </a:p>
          <a:p>
            <a:pPr>
              <a:defRPr/>
            </a:pPr>
            <a:r>
              <a:rPr lang="en-US" sz="2800" dirty="0"/>
              <a:t>2. Bark Graft. </a:t>
            </a:r>
          </a:p>
          <a:p>
            <a:pPr>
              <a:defRPr/>
            </a:pPr>
            <a:r>
              <a:rPr lang="en-US" sz="2800" dirty="0"/>
              <a:t>3. Side-Veneer Graft. </a:t>
            </a:r>
          </a:p>
          <a:p>
            <a:pPr>
              <a:defRPr/>
            </a:pPr>
            <a:r>
              <a:rPr lang="en-US" sz="2800" dirty="0"/>
              <a:t>4. Whip and Tongue Graft. </a:t>
            </a:r>
            <a:endParaRPr lang="ar-MA" sz="2800" dirty="0"/>
          </a:p>
          <a:p>
            <a:pPr>
              <a:defRPr/>
            </a:pPr>
            <a:r>
              <a:rPr lang="ar-MA" sz="2800" dirty="0"/>
              <a:t>5</a:t>
            </a:r>
            <a:r>
              <a:rPr lang="en-US" sz="2800" dirty="0"/>
              <a:t>. </a:t>
            </a:r>
            <a:r>
              <a:rPr lang="en-US" sz="2800" spc="-10" dirty="0"/>
              <a:t>Saddle</a:t>
            </a:r>
            <a:r>
              <a:rPr lang="en-US" sz="2800" spc="-70" dirty="0"/>
              <a:t> </a:t>
            </a:r>
            <a:r>
              <a:rPr lang="en-US" sz="2800" spc="-5" dirty="0"/>
              <a:t>Graft.</a:t>
            </a:r>
          </a:p>
          <a:p>
            <a:pPr>
              <a:defRPr/>
            </a:pPr>
            <a:r>
              <a:rPr lang="en-US" sz="2800" spc="-5" dirty="0"/>
              <a:t>6. Bridge</a:t>
            </a:r>
            <a:r>
              <a:rPr lang="en-US" sz="2800" spc="-90" dirty="0"/>
              <a:t> </a:t>
            </a:r>
            <a:r>
              <a:rPr lang="en-US" sz="2800" spc="-5" dirty="0"/>
              <a:t>Graft.</a:t>
            </a:r>
          </a:p>
          <a:p>
            <a:pPr>
              <a:defRPr/>
            </a:pPr>
            <a:r>
              <a:rPr lang="en-US" sz="2800" spc="-5" dirty="0"/>
              <a:t>7. Inarch</a:t>
            </a:r>
            <a:r>
              <a:rPr lang="en-US" sz="2800" spc="-95" dirty="0"/>
              <a:t> </a:t>
            </a:r>
            <a:r>
              <a:rPr lang="en-US" sz="2800" spc="-5" dirty="0"/>
              <a:t>Graft.</a:t>
            </a:r>
          </a:p>
          <a:p>
            <a:pPr>
              <a:defRPr/>
            </a:pPr>
            <a:endParaRPr lang="en-US" dirty="0" smtClean="0"/>
          </a:p>
          <a:p>
            <a:pPr>
              <a:defRPr/>
            </a:pPr>
            <a:endParaRPr lang="en-US" dirty="0"/>
          </a:p>
        </p:txBody>
      </p:sp>
    </p:spTree>
    <p:extLst>
      <p:ext uri="{BB962C8B-B14F-4D97-AF65-F5344CB8AC3E}">
        <p14:creationId xmlns:p14="http://schemas.microsoft.com/office/powerpoint/2010/main" val="3794743008"/>
      </p:ext>
    </p:extLst>
  </p:cSld>
  <p:clrMapOvr>
    <a:masterClrMapping/>
  </p:clrMapOvr>
</p:sld>
</file>

<file path=ppt/theme/theme1.xml><?xml version="1.0" encoding="utf-8"?>
<a:theme xmlns:a="http://schemas.openxmlformats.org/drawingml/2006/main" name="green9">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1914</Words>
  <Application>Microsoft Office PowerPoint</Application>
  <PresentationFormat>Widescreen</PresentationFormat>
  <Paragraphs>163</Paragraphs>
  <Slides>44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Times New Roman</vt:lpstr>
      <vt:lpstr>green9</vt:lpstr>
      <vt:lpstr>Grafting and budding </vt:lpstr>
      <vt:lpstr>Reasons for Grafting and Budding </vt:lpstr>
      <vt:lpstr>Grafting and Budding Terms</vt:lpstr>
      <vt:lpstr>PowerPoint Presentation</vt:lpstr>
      <vt:lpstr>A form of Surgery </vt:lpstr>
      <vt:lpstr>Conditions for Successful Graft</vt:lpstr>
      <vt:lpstr>Gathering Scion Wood</vt:lpstr>
      <vt:lpstr>Tools and Materials Needed</vt:lpstr>
      <vt:lpstr>Types of Grafting</vt:lpstr>
      <vt:lpstr>1.Cleft Graft</vt:lpstr>
      <vt:lpstr>PowerPoint Presentation</vt:lpstr>
      <vt:lpstr>PowerPoint Presentation</vt:lpstr>
      <vt:lpstr>Cleft Graft</vt:lpstr>
      <vt:lpstr>2. Bark Graft</vt:lpstr>
      <vt:lpstr>PowerPoint Presentation</vt:lpstr>
      <vt:lpstr>PowerPoint Presentation</vt:lpstr>
      <vt:lpstr>3. Side-Veneer Graft</vt:lpstr>
      <vt:lpstr>PowerPoint Presentation</vt:lpstr>
      <vt:lpstr>4. Whip and Tongue Graft (Bench Graft)</vt:lpstr>
      <vt:lpstr>PowerPoint Presentation</vt:lpstr>
      <vt:lpstr>Saddle Graft</vt:lpstr>
      <vt:lpstr>PowerPoint Presentation</vt:lpstr>
      <vt:lpstr>Bridge Graft</vt:lpstr>
      <vt:lpstr>PowerPoint Presentation</vt:lpstr>
      <vt:lpstr>PowerPoint Presentation</vt:lpstr>
      <vt:lpstr>Inarch Graft</vt:lpstr>
      <vt:lpstr>PowerPoint Presentation</vt:lpstr>
      <vt:lpstr>PowerPoint Presentation</vt:lpstr>
      <vt:lpstr>Budding</vt:lpstr>
      <vt:lpstr>PowerPoint Presentation</vt:lpstr>
      <vt:lpstr>Budding methods</vt:lpstr>
      <vt:lpstr>T budding</vt:lpstr>
      <vt:lpstr>PowerPoint Presentation</vt:lpstr>
      <vt:lpstr>PowerPoint Presentation</vt:lpstr>
      <vt:lpstr>PowerPoint Presentation</vt:lpstr>
      <vt:lpstr>Timing the T-budding operation</vt:lpstr>
      <vt:lpstr>Chip bud </vt:lpstr>
      <vt:lpstr>PowerPoint Presentation</vt:lpstr>
      <vt:lpstr>PowerPoint Presentation</vt:lpstr>
      <vt:lpstr>PowerPoint Presentation</vt:lpstr>
      <vt:lpstr>PowerPoint Presentation</vt:lpstr>
      <vt:lpstr>Patch budding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Grafting and budding </dc:title>
  <dc:creator>Daoud Abusafieh</dc:creator>
  <cp:lastModifiedBy>Daoud Abusafieh</cp:lastModifiedBy>
  <cp:revision>1</cp:revision>
  <dcterms:created xsi:type="dcterms:W3CDTF">2020-12-08T09:30:00Z</dcterms:created>
  <dcterms:modified xsi:type="dcterms:W3CDTF">2020-12-08T09:30:48Z</dcterms:modified>
</cp:coreProperties>
</file>