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6" r:id="rId1"/>
  </p:sldMasterIdLst>
  <p:sldIdLst>
    <p:sldId id="256" r:id="rId2"/>
    <p:sldId id="258" r:id="rId3"/>
    <p:sldId id="259" r:id="rId4"/>
    <p:sldId id="261" r:id="rId5"/>
    <p:sldId id="262" r:id="rId6"/>
    <p:sldId id="263" r:id="rId7"/>
    <p:sldId id="264" r:id="rId8"/>
    <p:sldId id="265" r:id="rId9"/>
    <p:sldId id="266" r:id="rId10"/>
    <p:sldId id="267" r:id="rId11"/>
    <p:sldId id="269" r:id="rId12"/>
    <p:sldId id="270" r:id="rId13"/>
    <p:sldId id="271" r:id="rId14"/>
    <p:sldId id="268" r:id="rId15"/>
    <p:sldId id="272" r:id="rId16"/>
    <p:sldId id="273" r:id="rId17"/>
    <p:sldId id="274" r:id="rId18"/>
    <p:sldId id="275" r:id="rId19"/>
    <p:sldId id="276" r:id="rId20"/>
    <p:sldId id="277" r:id="rId21"/>
    <p:sldId id="278" r:id="rId22"/>
    <p:sldId id="279" r:id="rId23"/>
    <p:sldId id="280" r:id="rId24"/>
  </p:sldIdLst>
  <p:sldSz cx="9144000" cy="6858000" type="screen4x3"/>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70" d="100"/>
          <a:sy n="70" d="100"/>
        </p:scale>
        <p:origin x="138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193C16E-4ADC-4BDC-9787-78FD97E1F4E4}" type="datetimeFigureOut">
              <a:rPr lang="ar-EG" smtClean="0"/>
              <a:t>18/09/1442</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83680BC2-6F99-4504-B202-BB62F74230D4}" type="slidenum">
              <a:rPr lang="ar-EG" smtClean="0"/>
              <a:t>‹#›</a:t>
            </a:fld>
            <a:endParaRPr lang="ar-EG"/>
          </a:p>
        </p:txBody>
      </p:sp>
    </p:spTree>
    <p:extLst>
      <p:ext uri="{BB962C8B-B14F-4D97-AF65-F5344CB8AC3E}">
        <p14:creationId xmlns:p14="http://schemas.microsoft.com/office/powerpoint/2010/main" val="1660134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93C16E-4ADC-4BDC-9787-78FD97E1F4E4}" type="datetimeFigureOut">
              <a:rPr lang="ar-EG" smtClean="0"/>
              <a:t>18/09/1442</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83680BC2-6F99-4504-B202-BB62F74230D4}" type="slidenum">
              <a:rPr lang="ar-EG" smtClean="0"/>
              <a:t>‹#›</a:t>
            </a:fld>
            <a:endParaRPr lang="ar-EG"/>
          </a:p>
        </p:txBody>
      </p:sp>
    </p:spTree>
    <p:extLst>
      <p:ext uri="{BB962C8B-B14F-4D97-AF65-F5344CB8AC3E}">
        <p14:creationId xmlns:p14="http://schemas.microsoft.com/office/powerpoint/2010/main" val="315004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93C16E-4ADC-4BDC-9787-78FD97E1F4E4}" type="datetimeFigureOut">
              <a:rPr lang="ar-EG" smtClean="0"/>
              <a:t>18/09/1442</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83680BC2-6F99-4504-B202-BB62F74230D4}" type="slidenum">
              <a:rPr lang="ar-EG" smtClean="0"/>
              <a:t>‹#›</a:t>
            </a:fld>
            <a:endParaRPr lang="ar-EG"/>
          </a:p>
        </p:txBody>
      </p:sp>
    </p:spTree>
    <p:extLst>
      <p:ext uri="{BB962C8B-B14F-4D97-AF65-F5344CB8AC3E}">
        <p14:creationId xmlns:p14="http://schemas.microsoft.com/office/powerpoint/2010/main" val="1754131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93C16E-4ADC-4BDC-9787-78FD97E1F4E4}" type="datetimeFigureOut">
              <a:rPr lang="ar-EG" smtClean="0"/>
              <a:t>18/09/1442</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83680BC2-6F99-4504-B202-BB62F74230D4}" type="slidenum">
              <a:rPr lang="ar-EG" smtClean="0"/>
              <a:t>‹#›</a:t>
            </a:fld>
            <a:endParaRPr lang="ar-EG"/>
          </a:p>
        </p:txBody>
      </p:sp>
    </p:spTree>
    <p:extLst>
      <p:ext uri="{BB962C8B-B14F-4D97-AF65-F5344CB8AC3E}">
        <p14:creationId xmlns:p14="http://schemas.microsoft.com/office/powerpoint/2010/main" val="3156323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93C16E-4ADC-4BDC-9787-78FD97E1F4E4}" type="datetimeFigureOut">
              <a:rPr lang="ar-EG" smtClean="0"/>
              <a:t>18/09/1442</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83680BC2-6F99-4504-B202-BB62F74230D4}" type="slidenum">
              <a:rPr lang="ar-EG" smtClean="0"/>
              <a:t>‹#›</a:t>
            </a:fld>
            <a:endParaRPr lang="ar-EG"/>
          </a:p>
        </p:txBody>
      </p:sp>
    </p:spTree>
    <p:extLst>
      <p:ext uri="{BB962C8B-B14F-4D97-AF65-F5344CB8AC3E}">
        <p14:creationId xmlns:p14="http://schemas.microsoft.com/office/powerpoint/2010/main" val="965405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193C16E-4ADC-4BDC-9787-78FD97E1F4E4}" type="datetimeFigureOut">
              <a:rPr lang="ar-EG" smtClean="0"/>
              <a:t>18/09/1442</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83680BC2-6F99-4504-B202-BB62F74230D4}" type="slidenum">
              <a:rPr lang="ar-EG" smtClean="0"/>
              <a:t>‹#›</a:t>
            </a:fld>
            <a:endParaRPr lang="ar-EG"/>
          </a:p>
        </p:txBody>
      </p:sp>
    </p:spTree>
    <p:extLst>
      <p:ext uri="{BB962C8B-B14F-4D97-AF65-F5344CB8AC3E}">
        <p14:creationId xmlns:p14="http://schemas.microsoft.com/office/powerpoint/2010/main" val="698462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193C16E-4ADC-4BDC-9787-78FD97E1F4E4}" type="datetimeFigureOut">
              <a:rPr lang="ar-EG" smtClean="0"/>
              <a:t>18/09/1442</a:t>
            </a:fld>
            <a:endParaRPr lang="ar-EG"/>
          </a:p>
        </p:txBody>
      </p:sp>
      <p:sp>
        <p:nvSpPr>
          <p:cNvPr id="8" name="Footer Placeholder 7"/>
          <p:cNvSpPr>
            <a:spLocks noGrp="1"/>
          </p:cNvSpPr>
          <p:nvPr>
            <p:ph type="ftr" sz="quarter" idx="11"/>
          </p:nvPr>
        </p:nvSpPr>
        <p:spPr/>
        <p:txBody>
          <a:bodyPr/>
          <a:lstStyle/>
          <a:p>
            <a:endParaRPr lang="ar-EG"/>
          </a:p>
        </p:txBody>
      </p:sp>
      <p:sp>
        <p:nvSpPr>
          <p:cNvPr id="9" name="Slide Number Placeholder 8"/>
          <p:cNvSpPr>
            <a:spLocks noGrp="1"/>
          </p:cNvSpPr>
          <p:nvPr>
            <p:ph type="sldNum" sz="quarter" idx="12"/>
          </p:nvPr>
        </p:nvSpPr>
        <p:spPr/>
        <p:txBody>
          <a:bodyPr/>
          <a:lstStyle/>
          <a:p>
            <a:fld id="{83680BC2-6F99-4504-B202-BB62F74230D4}" type="slidenum">
              <a:rPr lang="ar-EG" smtClean="0"/>
              <a:t>‹#›</a:t>
            </a:fld>
            <a:endParaRPr lang="ar-EG"/>
          </a:p>
        </p:txBody>
      </p:sp>
    </p:spTree>
    <p:extLst>
      <p:ext uri="{BB962C8B-B14F-4D97-AF65-F5344CB8AC3E}">
        <p14:creationId xmlns:p14="http://schemas.microsoft.com/office/powerpoint/2010/main" val="534685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93C16E-4ADC-4BDC-9787-78FD97E1F4E4}" type="datetimeFigureOut">
              <a:rPr lang="ar-EG" smtClean="0"/>
              <a:t>18/09/1442</a:t>
            </a:fld>
            <a:endParaRPr lang="ar-EG"/>
          </a:p>
        </p:txBody>
      </p:sp>
      <p:sp>
        <p:nvSpPr>
          <p:cNvPr id="4" name="Footer Placeholder 3"/>
          <p:cNvSpPr>
            <a:spLocks noGrp="1"/>
          </p:cNvSpPr>
          <p:nvPr>
            <p:ph type="ftr" sz="quarter" idx="11"/>
          </p:nvPr>
        </p:nvSpPr>
        <p:spPr/>
        <p:txBody>
          <a:bodyPr/>
          <a:lstStyle/>
          <a:p>
            <a:endParaRPr lang="ar-EG"/>
          </a:p>
        </p:txBody>
      </p:sp>
      <p:sp>
        <p:nvSpPr>
          <p:cNvPr id="5" name="Slide Number Placeholder 4"/>
          <p:cNvSpPr>
            <a:spLocks noGrp="1"/>
          </p:cNvSpPr>
          <p:nvPr>
            <p:ph type="sldNum" sz="quarter" idx="12"/>
          </p:nvPr>
        </p:nvSpPr>
        <p:spPr/>
        <p:txBody>
          <a:bodyPr/>
          <a:lstStyle/>
          <a:p>
            <a:fld id="{83680BC2-6F99-4504-B202-BB62F74230D4}" type="slidenum">
              <a:rPr lang="ar-EG" smtClean="0"/>
              <a:t>‹#›</a:t>
            </a:fld>
            <a:endParaRPr lang="ar-EG"/>
          </a:p>
        </p:txBody>
      </p:sp>
    </p:spTree>
    <p:extLst>
      <p:ext uri="{BB962C8B-B14F-4D97-AF65-F5344CB8AC3E}">
        <p14:creationId xmlns:p14="http://schemas.microsoft.com/office/powerpoint/2010/main" val="140944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93C16E-4ADC-4BDC-9787-78FD97E1F4E4}" type="datetimeFigureOut">
              <a:rPr lang="ar-EG" smtClean="0"/>
              <a:t>18/09/1442</a:t>
            </a:fld>
            <a:endParaRPr lang="ar-EG"/>
          </a:p>
        </p:txBody>
      </p:sp>
      <p:sp>
        <p:nvSpPr>
          <p:cNvPr id="3" name="Footer Placeholder 2"/>
          <p:cNvSpPr>
            <a:spLocks noGrp="1"/>
          </p:cNvSpPr>
          <p:nvPr>
            <p:ph type="ftr" sz="quarter" idx="11"/>
          </p:nvPr>
        </p:nvSpPr>
        <p:spPr/>
        <p:txBody>
          <a:bodyPr/>
          <a:lstStyle/>
          <a:p>
            <a:endParaRPr lang="ar-EG"/>
          </a:p>
        </p:txBody>
      </p:sp>
      <p:sp>
        <p:nvSpPr>
          <p:cNvPr id="4" name="Slide Number Placeholder 3"/>
          <p:cNvSpPr>
            <a:spLocks noGrp="1"/>
          </p:cNvSpPr>
          <p:nvPr>
            <p:ph type="sldNum" sz="quarter" idx="12"/>
          </p:nvPr>
        </p:nvSpPr>
        <p:spPr/>
        <p:txBody>
          <a:bodyPr/>
          <a:lstStyle/>
          <a:p>
            <a:fld id="{83680BC2-6F99-4504-B202-BB62F74230D4}" type="slidenum">
              <a:rPr lang="ar-EG" smtClean="0"/>
              <a:t>‹#›</a:t>
            </a:fld>
            <a:endParaRPr lang="ar-EG"/>
          </a:p>
        </p:txBody>
      </p:sp>
    </p:spTree>
    <p:extLst>
      <p:ext uri="{BB962C8B-B14F-4D97-AF65-F5344CB8AC3E}">
        <p14:creationId xmlns:p14="http://schemas.microsoft.com/office/powerpoint/2010/main" val="4035239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93C16E-4ADC-4BDC-9787-78FD97E1F4E4}" type="datetimeFigureOut">
              <a:rPr lang="ar-EG" smtClean="0"/>
              <a:t>18/09/1442</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83680BC2-6F99-4504-B202-BB62F74230D4}" type="slidenum">
              <a:rPr lang="ar-EG" smtClean="0"/>
              <a:t>‹#›</a:t>
            </a:fld>
            <a:endParaRPr lang="ar-EG"/>
          </a:p>
        </p:txBody>
      </p:sp>
    </p:spTree>
    <p:extLst>
      <p:ext uri="{BB962C8B-B14F-4D97-AF65-F5344CB8AC3E}">
        <p14:creationId xmlns:p14="http://schemas.microsoft.com/office/powerpoint/2010/main" val="813056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93C16E-4ADC-4BDC-9787-78FD97E1F4E4}" type="datetimeFigureOut">
              <a:rPr lang="ar-EG" smtClean="0"/>
              <a:t>18/09/1442</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83680BC2-6F99-4504-B202-BB62F74230D4}" type="slidenum">
              <a:rPr lang="ar-EG" smtClean="0"/>
              <a:t>‹#›</a:t>
            </a:fld>
            <a:endParaRPr lang="ar-EG"/>
          </a:p>
        </p:txBody>
      </p:sp>
    </p:spTree>
    <p:extLst>
      <p:ext uri="{BB962C8B-B14F-4D97-AF65-F5344CB8AC3E}">
        <p14:creationId xmlns:p14="http://schemas.microsoft.com/office/powerpoint/2010/main" val="37405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193C16E-4ADC-4BDC-9787-78FD97E1F4E4}" type="datetimeFigureOut">
              <a:rPr lang="ar-EG" smtClean="0"/>
              <a:t>18/09/1442</a:t>
            </a:fld>
            <a:endParaRPr lang="ar-EG"/>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ar-EG"/>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3680BC2-6F99-4504-B202-BB62F74230D4}" type="slidenum">
              <a:rPr lang="ar-EG" smtClean="0"/>
              <a:t>‹#›</a:t>
            </a:fld>
            <a:endParaRPr lang="ar-EG"/>
          </a:p>
        </p:txBody>
      </p:sp>
    </p:spTree>
    <p:extLst>
      <p:ext uri="{BB962C8B-B14F-4D97-AF65-F5344CB8AC3E}">
        <p14:creationId xmlns:p14="http://schemas.microsoft.com/office/powerpoint/2010/main" val="116896985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fashionied.com/courses/%D8%AA%D8%B9%D9%84%D9%8A%D9%85-%D8%A7%D9%84%D8%AE%D9%8A%D8%A7%D8%B7%D8%A9-%D9%84%D9%84%D9%85%D8%A8%D8%AA%D8%AF%D8%A6%D9%8A%D9%86/"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1677153" y="3058749"/>
            <a:ext cx="5832648" cy="1144632"/>
          </a:xfrm>
        </p:spPr>
        <p:txBody>
          <a:bodyPr>
            <a:normAutofit/>
          </a:bodyPr>
          <a:lstStyle/>
          <a:p>
            <a:r>
              <a:rPr lang="ar-EG" altLang="ar-EG" sz="4400" b="1" dirty="0" smtClean="0">
                <a:solidFill>
                  <a:schemeClr val="accent2"/>
                </a:solidFill>
              </a:rPr>
              <a:t> </a:t>
            </a:r>
            <a:r>
              <a:rPr lang="ar-SA" altLang="ar-EG" sz="4400" b="1" dirty="0" smtClean="0">
                <a:solidFill>
                  <a:schemeClr val="accent2"/>
                </a:solidFill>
              </a:rPr>
              <a:t>م. حنين صالح </a:t>
            </a:r>
            <a:endParaRPr lang="ar-EG" sz="4400" b="1" dirty="0">
              <a:solidFill>
                <a:schemeClr val="accent2"/>
              </a:solidFill>
            </a:endParaRPr>
          </a:p>
        </p:txBody>
      </p:sp>
      <p:sp>
        <p:nvSpPr>
          <p:cNvPr id="4" name="مستطيل 3"/>
          <p:cNvSpPr/>
          <p:nvPr/>
        </p:nvSpPr>
        <p:spPr>
          <a:xfrm>
            <a:off x="1547664" y="1764664"/>
            <a:ext cx="6498468" cy="923330"/>
          </a:xfrm>
          <a:prstGeom prst="rect">
            <a:avLst/>
          </a:prstGeom>
        </p:spPr>
        <p:txBody>
          <a:bodyPr wrap="square">
            <a:spAutoFit/>
          </a:bodyPr>
          <a:lstStyle/>
          <a:p>
            <a:pPr algn="ctr"/>
            <a:r>
              <a:rPr lang="ar-EG" sz="4000" dirty="0" smtClean="0"/>
              <a:t> </a:t>
            </a:r>
            <a:r>
              <a:rPr lang="ar-EG" sz="5400" b="1" dirty="0" smtClean="0"/>
              <a:t>   </a:t>
            </a:r>
            <a:r>
              <a:rPr lang="ar-SA" sz="5400" b="1" dirty="0" smtClean="0"/>
              <a:t>فنون صناعية / تنجيد </a:t>
            </a:r>
            <a:endParaRPr lang="ar-EG" sz="5400" b="1" dirty="0"/>
          </a:p>
        </p:txBody>
      </p:sp>
      <p:sp>
        <p:nvSpPr>
          <p:cNvPr id="7" name="TextBox 6"/>
          <p:cNvSpPr txBox="1"/>
          <p:nvPr/>
        </p:nvSpPr>
        <p:spPr>
          <a:xfrm>
            <a:off x="1403648" y="201279"/>
            <a:ext cx="6408712" cy="1200329"/>
          </a:xfrm>
          <a:prstGeom prst="rect">
            <a:avLst/>
          </a:prstGeom>
          <a:noFill/>
        </p:spPr>
        <p:txBody>
          <a:bodyPr wrap="square" rtlCol="0">
            <a:spAutoFit/>
          </a:bodyPr>
          <a:lstStyle/>
          <a:p>
            <a:pPr algn="ctr"/>
            <a:r>
              <a:rPr lang="ar-SA" sz="7200" dirty="0" smtClean="0">
                <a:solidFill>
                  <a:schemeClr val="accent2"/>
                </a:solidFill>
              </a:rPr>
              <a:t>فن النسيج </a:t>
            </a:r>
            <a:endParaRPr lang="en-US" sz="7200" dirty="0">
              <a:solidFill>
                <a:schemeClr val="accent2"/>
              </a:solidFill>
            </a:endParaRPr>
          </a:p>
        </p:txBody>
      </p:sp>
      <p:pic>
        <p:nvPicPr>
          <p:cNvPr id="8" name="Picture 7"/>
          <p:cNvPicPr>
            <a:picLocks noChangeAspect="1"/>
          </p:cNvPicPr>
          <p:nvPr/>
        </p:nvPicPr>
        <p:blipFill>
          <a:blip r:embed="rId2"/>
          <a:stretch>
            <a:fillRect/>
          </a:stretch>
        </p:blipFill>
        <p:spPr>
          <a:xfrm>
            <a:off x="956033" y="3933056"/>
            <a:ext cx="6553768" cy="2767824"/>
          </a:xfrm>
          <a:prstGeom prst="rect">
            <a:avLst/>
          </a:prstGeom>
        </p:spPr>
      </p:pic>
    </p:spTree>
    <p:extLst>
      <p:ext uri="{BB962C8B-B14F-4D97-AF65-F5344CB8AC3E}">
        <p14:creationId xmlns:p14="http://schemas.microsoft.com/office/powerpoint/2010/main" val="2334586555"/>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92645" y="692696"/>
            <a:ext cx="7886700" cy="4351338"/>
          </a:xfrm>
        </p:spPr>
        <p:txBody>
          <a:bodyPr/>
          <a:lstStyle/>
          <a:p>
            <a:pPr algn="r" rtl="1"/>
            <a:r>
              <a:rPr lang="ar-EG" b="1" u="sng" dirty="0">
                <a:solidFill>
                  <a:schemeClr val="tx2">
                    <a:lumMod val="75000"/>
                  </a:schemeClr>
                </a:solidFill>
              </a:rPr>
              <a:t>غرزة </a:t>
            </a:r>
            <a:r>
              <a:rPr lang="ar-EG" b="1" u="sng" dirty="0" err="1">
                <a:solidFill>
                  <a:schemeClr val="tx2">
                    <a:lumMod val="75000"/>
                  </a:schemeClr>
                </a:solidFill>
              </a:rPr>
              <a:t>السلسلةالمغلقة</a:t>
            </a:r>
            <a:r>
              <a:rPr lang="ar-EG" b="1" u="sng" dirty="0">
                <a:solidFill>
                  <a:schemeClr val="tx2">
                    <a:lumMod val="75000"/>
                  </a:schemeClr>
                </a:solidFill>
              </a:rPr>
              <a:t> </a:t>
            </a:r>
            <a:r>
              <a:rPr lang="en-US" b="1" u="sng" dirty="0">
                <a:solidFill>
                  <a:schemeClr val="tx2">
                    <a:lumMod val="75000"/>
                  </a:schemeClr>
                </a:solidFill>
              </a:rPr>
              <a:t>Chain </a:t>
            </a:r>
            <a:r>
              <a:rPr lang="en-US" b="1" u="sng" dirty="0" smtClean="0">
                <a:solidFill>
                  <a:schemeClr val="tx2">
                    <a:lumMod val="75000"/>
                  </a:schemeClr>
                </a:solidFill>
              </a:rPr>
              <a:t>Stitch</a:t>
            </a:r>
            <a:r>
              <a:rPr lang="en-US" b="1" u="sng" dirty="0" smtClean="0">
                <a:solidFill>
                  <a:schemeClr val="tx2">
                    <a:lumMod val="75000"/>
                  </a:schemeClr>
                </a:solidFill>
              </a:rPr>
              <a:t>)</a:t>
            </a:r>
            <a:endParaRPr lang="en-US" dirty="0">
              <a:solidFill>
                <a:schemeClr val="tx2">
                  <a:lumMod val="75000"/>
                </a:schemeClr>
              </a:solidFill>
            </a:endParaRPr>
          </a:p>
        </p:txBody>
      </p:sp>
      <p:pic>
        <p:nvPicPr>
          <p:cNvPr id="5" name="صورة 4"/>
          <p:cNvPicPr/>
          <p:nvPr/>
        </p:nvPicPr>
        <p:blipFill>
          <a:blip r:embed="rId2">
            <a:extLst>
              <a:ext uri="{28A0092B-C50C-407E-A947-70E740481C1C}">
                <a14:useLocalDpi xmlns:a14="http://schemas.microsoft.com/office/drawing/2010/main" val="0"/>
              </a:ext>
            </a:extLst>
          </a:blip>
          <a:srcRect/>
          <a:stretch>
            <a:fillRect/>
          </a:stretch>
        </p:blipFill>
        <p:spPr bwMode="auto">
          <a:xfrm>
            <a:off x="323527" y="1916832"/>
            <a:ext cx="8424935" cy="3996204"/>
          </a:xfrm>
          <a:prstGeom prst="rect">
            <a:avLst/>
          </a:prstGeom>
          <a:noFill/>
          <a:ln>
            <a:noFill/>
          </a:ln>
        </p:spPr>
      </p:pic>
    </p:spTree>
    <p:extLst>
      <p:ext uri="{BB962C8B-B14F-4D97-AF65-F5344CB8AC3E}">
        <p14:creationId xmlns:p14="http://schemas.microsoft.com/office/powerpoint/2010/main" val="2629800869"/>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17748" y="548680"/>
            <a:ext cx="7886700" cy="4351338"/>
          </a:xfrm>
        </p:spPr>
        <p:txBody>
          <a:bodyPr/>
          <a:lstStyle/>
          <a:p>
            <a:pPr algn="r" rtl="1"/>
            <a:r>
              <a:rPr lang="ar-EG" b="1" u="sng" dirty="0"/>
              <a:t>غرزه </a:t>
            </a:r>
            <a:r>
              <a:rPr lang="ar-EG" b="1" u="sng" dirty="0" err="1"/>
              <a:t>المارجريت</a:t>
            </a:r>
            <a:r>
              <a:rPr lang="ar-EG" b="1" u="sng" dirty="0"/>
              <a:t> البسيطة</a:t>
            </a:r>
            <a:r>
              <a:rPr lang="en-US" b="1" u="sng" dirty="0"/>
              <a:t>(lazy daisy)</a:t>
            </a:r>
            <a:endParaRPr lang="en-US" dirty="0"/>
          </a:p>
        </p:txBody>
      </p:sp>
      <p:pic>
        <p:nvPicPr>
          <p:cNvPr id="4" name="صورة 3"/>
          <p:cNvPicPr/>
          <p:nvPr/>
        </p:nvPicPr>
        <p:blipFill>
          <a:blip r:embed="rId2">
            <a:extLst>
              <a:ext uri="{28A0092B-C50C-407E-A947-70E740481C1C}">
                <a14:useLocalDpi xmlns:a14="http://schemas.microsoft.com/office/drawing/2010/main" val="0"/>
              </a:ext>
            </a:extLst>
          </a:blip>
          <a:srcRect/>
          <a:stretch>
            <a:fillRect/>
          </a:stretch>
        </p:blipFill>
        <p:spPr bwMode="auto">
          <a:xfrm>
            <a:off x="539552" y="1700808"/>
            <a:ext cx="8064896" cy="4392489"/>
          </a:xfrm>
          <a:prstGeom prst="rect">
            <a:avLst/>
          </a:prstGeom>
          <a:noFill/>
          <a:ln>
            <a:noFill/>
          </a:ln>
        </p:spPr>
      </p:pic>
    </p:spTree>
    <p:extLst>
      <p:ext uri="{BB962C8B-B14F-4D97-AF65-F5344CB8AC3E}">
        <p14:creationId xmlns:p14="http://schemas.microsoft.com/office/powerpoint/2010/main" val="3616838959"/>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11560" y="260648"/>
            <a:ext cx="8229600" cy="1219200"/>
          </a:xfrm>
        </p:spPr>
        <p:txBody>
          <a:bodyPr>
            <a:normAutofit/>
          </a:bodyPr>
          <a:lstStyle/>
          <a:p>
            <a:pPr algn="ctr"/>
            <a:r>
              <a:rPr lang="ar-SA" b="1" dirty="0">
                <a:solidFill>
                  <a:schemeClr val="tx2">
                    <a:lumMod val="75000"/>
                  </a:schemeClr>
                </a:solidFill>
              </a:rPr>
              <a:t>عرض لبعض غرز التطريز اليدوي</a:t>
            </a:r>
            <a:r>
              <a:rPr lang="ar-EG" b="1" dirty="0">
                <a:solidFill>
                  <a:schemeClr val="tx2">
                    <a:lumMod val="75000"/>
                  </a:schemeClr>
                </a:solidFill>
              </a:rPr>
              <a:t>. </a:t>
            </a:r>
            <a:r>
              <a:rPr lang="en-US" dirty="0">
                <a:solidFill>
                  <a:schemeClr val="tx2">
                    <a:lumMod val="75000"/>
                  </a:schemeClr>
                </a:solidFill>
              </a:rPr>
              <a:t/>
            </a:r>
            <a:br>
              <a:rPr lang="en-US" dirty="0">
                <a:solidFill>
                  <a:schemeClr val="tx2">
                    <a:lumMod val="75000"/>
                  </a:schemeClr>
                </a:solidFill>
              </a:rPr>
            </a:br>
            <a:endParaRPr lang="ar-EG" dirty="0">
              <a:solidFill>
                <a:schemeClr val="tx2">
                  <a:lumMod val="75000"/>
                </a:schemeClr>
              </a:solidFill>
            </a:endParaRPr>
          </a:p>
        </p:txBody>
      </p:sp>
      <p:sp>
        <p:nvSpPr>
          <p:cNvPr id="3" name="عنصر نائب للمحتوى 2"/>
          <p:cNvSpPr>
            <a:spLocks noGrp="1"/>
          </p:cNvSpPr>
          <p:nvPr>
            <p:ph idx="1"/>
          </p:nvPr>
        </p:nvSpPr>
        <p:spPr/>
        <p:txBody>
          <a:bodyPr/>
          <a:lstStyle/>
          <a:p>
            <a:r>
              <a:rPr lang="ar-EG" b="1" u="sng" dirty="0">
                <a:solidFill>
                  <a:schemeClr val="accent2">
                    <a:lumMod val="60000"/>
                    <a:lumOff val="40000"/>
                  </a:schemeClr>
                </a:solidFill>
              </a:rPr>
              <a:t>غرزة </a:t>
            </a:r>
            <a:r>
              <a:rPr lang="ar-EG" b="1" u="sng" dirty="0" err="1">
                <a:solidFill>
                  <a:schemeClr val="accent2">
                    <a:lumMod val="60000"/>
                    <a:lumOff val="40000"/>
                  </a:schemeClr>
                </a:solidFill>
              </a:rPr>
              <a:t>الروكوكو</a:t>
            </a:r>
            <a:r>
              <a:rPr lang="ar-EG" b="1" u="sng" dirty="0">
                <a:solidFill>
                  <a:schemeClr val="accent2">
                    <a:lumMod val="60000"/>
                    <a:lumOff val="40000"/>
                  </a:schemeClr>
                </a:solidFill>
              </a:rPr>
              <a:t> : </a:t>
            </a:r>
            <a:r>
              <a:rPr lang="en-US" b="1" u="sng" dirty="0">
                <a:solidFill>
                  <a:schemeClr val="accent2">
                    <a:lumMod val="60000"/>
                    <a:lumOff val="40000"/>
                  </a:schemeClr>
                </a:solidFill>
              </a:rPr>
              <a:t>(Bullion knots)</a:t>
            </a:r>
            <a:endParaRPr lang="en-US" dirty="0">
              <a:solidFill>
                <a:schemeClr val="accent2">
                  <a:lumMod val="60000"/>
                  <a:lumOff val="40000"/>
                </a:schemeClr>
              </a:solidFill>
            </a:endParaRPr>
          </a:p>
        </p:txBody>
      </p:sp>
      <p:pic>
        <p:nvPicPr>
          <p:cNvPr id="4" name="صورة 3"/>
          <p:cNvPicPr/>
          <p:nvPr/>
        </p:nvPicPr>
        <p:blipFill>
          <a:blip r:embed="rId2">
            <a:extLst>
              <a:ext uri="{28A0092B-C50C-407E-A947-70E740481C1C}">
                <a14:useLocalDpi xmlns:a14="http://schemas.microsoft.com/office/drawing/2010/main" val="0"/>
              </a:ext>
            </a:extLst>
          </a:blip>
          <a:srcRect/>
          <a:stretch>
            <a:fillRect/>
          </a:stretch>
        </p:blipFill>
        <p:spPr bwMode="auto">
          <a:xfrm>
            <a:off x="683568" y="2204864"/>
            <a:ext cx="8136903" cy="3960440"/>
          </a:xfrm>
          <a:prstGeom prst="rect">
            <a:avLst/>
          </a:prstGeom>
          <a:noFill/>
          <a:ln>
            <a:noFill/>
          </a:ln>
        </p:spPr>
      </p:pic>
    </p:spTree>
    <p:extLst>
      <p:ext uri="{BB962C8B-B14F-4D97-AF65-F5344CB8AC3E}">
        <p14:creationId xmlns:p14="http://schemas.microsoft.com/office/powerpoint/2010/main" val="2811492126"/>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28650" y="764704"/>
            <a:ext cx="7886700" cy="5412259"/>
          </a:xfrm>
        </p:spPr>
        <p:txBody>
          <a:bodyPr/>
          <a:lstStyle/>
          <a:p>
            <a:pPr algn="r" rtl="1"/>
            <a:r>
              <a:rPr lang="ar-EG" b="1" u="sng" dirty="0">
                <a:solidFill>
                  <a:schemeClr val="tx1">
                    <a:lumMod val="85000"/>
                  </a:schemeClr>
                </a:solidFill>
              </a:rPr>
              <a:t>غرزة العقدة المزدوجة </a:t>
            </a:r>
            <a:r>
              <a:rPr lang="en-US" b="1" u="sng" dirty="0">
                <a:solidFill>
                  <a:schemeClr val="tx1">
                    <a:lumMod val="85000"/>
                  </a:schemeClr>
                </a:solidFill>
              </a:rPr>
              <a:t>double knot stitch</a:t>
            </a:r>
            <a:r>
              <a:rPr lang="en-US" b="1" u="sng" dirty="0" smtClean="0">
                <a:solidFill>
                  <a:schemeClr val="tx1">
                    <a:lumMod val="85000"/>
                  </a:schemeClr>
                </a:solidFill>
              </a:rPr>
              <a:t>)</a:t>
            </a:r>
            <a:endParaRPr lang="ar-EG" dirty="0"/>
          </a:p>
        </p:txBody>
      </p:sp>
      <p:pic>
        <p:nvPicPr>
          <p:cNvPr id="4" name="صورة 3"/>
          <p:cNvPicPr/>
          <p:nvPr/>
        </p:nvPicPr>
        <p:blipFill>
          <a:blip r:embed="rId2">
            <a:extLst>
              <a:ext uri="{28A0092B-C50C-407E-A947-70E740481C1C}">
                <a14:useLocalDpi xmlns:a14="http://schemas.microsoft.com/office/drawing/2010/main" val="0"/>
              </a:ext>
            </a:extLst>
          </a:blip>
          <a:srcRect/>
          <a:stretch>
            <a:fillRect/>
          </a:stretch>
        </p:blipFill>
        <p:spPr bwMode="auto">
          <a:xfrm>
            <a:off x="323528" y="1700808"/>
            <a:ext cx="8568952" cy="4752528"/>
          </a:xfrm>
          <a:prstGeom prst="rect">
            <a:avLst/>
          </a:prstGeom>
          <a:noFill/>
          <a:ln>
            <a:noFill/>
          </a:ln>
        </p:spPr>
      </p:pic>
    </p:spTree>
    <p:extLst>
      <p:ext uri="{BB962C8B-B14F-4D97-AF65-F5344CB8AC3E}">
        <p14:creationId xmlns:p14="http://schemas.microsoft.com/office/powerpoint/2010/main" val="3772013608"/>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3851920" y="620688"/>
            <a:ext cx="4558043" cy="584775"/>
          </a:xfrm>
          <a:prstGeom prst="rect">
            <a:avLst/>
          </a:prstGeom>
        </p:spPr>
        <p:txBody>
          <a:bodyPr wrap="none">
            <a:spAutoFit/>
          </a:bodyPr>
          <a:lstStyle/>
          <a:p>
            <a:r>
              <a:rPr lang="ar-EG" sz="3200" b="1" u="sng" dirty="0">
                <a:solidFill>
                  <a:schemeClr val="tx2">
                    <a:lumMod val="75000"/>
                  </a:schemeClr>
                </a:solidFill>
              </a:rPr>
              <a:t>غرزه الحشو</a:t>
            </a:r>
            <a:r>
              <a:rPr lang="ar-EG" sz="3200" u="sng" dirty="0">
                <a:solidFill>
                  <a:schemeClr val="tx2">
                    <a:lumMod val="75000"/>
                  </a:schemeClr>
                </a:solidFill>
              </a:rPr>
              <a:t> </a:t>
            </a:r>
            <a:r>
              <a:rPr lang="en-US" sz="3200" b="1" u="sng" dirty="0">
                <a:solidFill>
                  <a:schemeClr val="tx2">
                    <a:lumMod val="75000"/>
                  </a:schemeClr>
                </a:solidFill>
              </a:rPr>
              <a:t>Satin Stitch)</a:t>
            </a:r>
            <a:r>
              <a:rPr lang="en-US" sz="3200" u="sng" dirty="0">
                <a:solidFill>
                  <a:schemeClr val="tx2">
                    <a:lumMod val="75000"/>
                  </a:schemeClr>
                </a:solidFill>
              </a:rPr>
              <a:t> </a:t>
            </a:r>
            <a:r>
              <a:rPr lang="ar-SA" sz="3200" u="sng" dirty="0">
                <a:solidFill>
                  <a:schemeClr val="tx2">
                    <a:lumMod val="75000"/>
                  </a:schemeClr>
                </a:solidFill>
              </a:rPr>
              <a:t>)</a:t>
            </a:r>
            <a:endParaRPr lang="en-US" sz="3200" dirty="0">
              <a:solidFill>
                <a:schemeClr val="tx2">
                  <a:lumMod val="75000"/>
                </a:schemeClr>
              </a:solidFill>
            </a:endParaRPr>
          </a:p>
        </p:txBody>
      </p:sp>
      <p:pic>
        <p:nvPicPr>
          <p:cNvPr id="5" name="صورة 4"/>
          <p:cNvPicPr/>
          <p:nvPr/>
        </p:nvPicPr>
        <p:blipFill>
          <a:blip r:embed="rId2">
            <a:extLst>
              <a:ext uri="{28A0092B-C50C-407E-A947-70E740481C1C}">
                <a14:useLocalDpi xmlns:a14="http://schemas.microsoft.com/office/drawing/2010/main" val="0"/>
              </a:ext>
            </a:extLst>
          </a:blip>
          <a:srcRect/>
          <a:stretch>
            <a:fillRect/>
          </a:stretch>
        </p:blipFill>
        <p:spPr bwMode="auto">
          <a:xfrm>
            <a:off x="539552" y="1772816"/>
            <a:ext cx="8064895" cy="4248472"/>
          </a:xfrm>
          <a:prstGeom prst="rect">
            <a:avLst/>
          </a:prstGeom>
          <a:noFill/>
          <a:ln>
            <a:noFill/>
          </a:ln>
        </p:spPr>
      </p:pic>
    </p:spTree>
    <p:extLst>
      <p:ext uri="{BB962C8B-B14F-4D97-AF65-F5344CB8AC3E}">
        <p14:creationId xmlns:p14="http://schemas.microsoft.com/office/powerpoint/2010/main" val="2341060801"/>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332656"/>
            <a:ext cx="8229600" cy="1219200"/>
          </a:xfrm>
        </p:spPr>
        <p:txBody>
          <a:bodyPr>
            <a:noAutofit/>
          </a:bodyPr>
          <a:lstStyle/>
          <a:p>
            <a:pPr algn="ctr"/>
            <a:r>
              <a:rPr lang="ar-EG" sz="2800" b="1" dirty="0" smtClean="0">
                <a:solidFill>
                  <a:srgbClr val="FFC000"/>
                </a:solidFill>
              </a:rPr>
              <a:t>(</a:t>
            </a:r>
            <a:r>
              <a:rPr lang="ar-EG" sz="2800" b="1" dirty="0" smtClean="0">
                <a:solidFill>
                  <a:srgbClr val="FF0000"/>
                </a:solidFill>
              </a:rPr>
              <a:t>الابليك</a:t>
            </a:r>
            <a:r>
              <a:rPr lang="ar-EG" sz="2800" b="1" dirty="0" smtClean="0">
                <a:solidFill>
                  <a:srgbClr val="FFC000"/>
                </a:solidFill>
              </a:rPr>
              <a:t> )</a:t>
            </a:r>
            <a:r>
              <a:rPr lang="ar-EG" sz="2800" b="1" dirty="0" smtClean="0">
                <a:solidFill>
                  <a:srgbClr val="FF0000"/>
                </a:solidFill>
              </a:rPr>
              <a:t>النسيج المضاف </a:t>
            </a:r>
            <a:r>
              <a:rPr lang="ar-EG" sz="2800" b="1" dirty="0" smtClean="0">
                <a:solidFill>
                  <a:srgbClr val="FFC000"/>
                </a:solidFill>
              </a:rPr>
              <a:t>: هو عبارة إضافة قطع صغيرة من النسيج إلى مساحة كبيرة مختلفة عنها في </a:t>
            </a:r>
            <a:r>
              <a:rPr lang="ar-EG" sz="2800" b="1" dirty="0" smtClean="0">
                <a:solidFill>
                  <a:srgbClr val="FFC000"/>
                </a:solidFill>
              </a:rPr>
              <a:t>اللون</a:t>
            </a:r>
            <a:r>
              <a:rPr lang="ar-SA" sz="2800" b="1" dirty="0" smtClean="0">
                <a:solidFill>
                  <a:srgbClr val="FFC000"/>
                </a:solidFill>
              </a:rPr>
              <a:t> وفي المادة</a:t>
            </a:r>
            <a:r>
              <a:rPr lang="ar-EG" sz="2800" b="1" dirty="0" smtClean="0">
                <a:solidFill>
                  <a:srgbClr val="FFC000"/>
                </a:solidFill>
              </a:rPr>
              <a:t/>
            </a:r>
            <a:br>
              <a:rPr lang="ar-EG" sz="2800" b="1" dirty="0" smtClean="0">
                <a:solidFill>
                  <a:srgbClr val="FFC000"/>
                </a:solidFill>
              </a:rPr>
            </a:br>
            <a:endParaRPr lang="ar-EG" sz="2800" dirty="0">
              <a:solidFill>
                <a:srgbClr val="FFC000"/>
              </a:solidFill>
            </a:endParaRPr>
          </a:p>
        </p:txBody>
      </p:sp>
      <p:sp>
        <p:nvSpPr>
          <p:cNvPr id="3" name="عنصر نائب للمحتوى 2"/>
          <p:cNvSpPr>
            <a:spLocks noGrp="1"/>
          </p:cNvSpPr>
          <p:nvPr>
            <p:ph idx="1"/>
          </p:nvPr>
        </p:nvSpPr>
        <p:spPr/>
        <p:txBody>
          <a:bodyPr>
            <a:normAutofit/>
          </a:bodyPr>
          <a:lstStyle/>
          <a:p>
            <a:pPr algn="r" rtl="1"/>
            <a:r>
              <a:rPr lang="ar-EG" sz="2800" b="1" dirty="0" smtClean="0">
                <a:solidFill>
                  <a:schemeClr val="tx2">
                    <a:lumMod val="50000"/>
                  </a:schemeClr>
                </a:solidFill>
              </a:rPr>
              <a:t>بواسطة </a:t>
            </a:r>
            <a:r>
              <a:rPr lang="ar-EG" sz="2800" b="1" dirty="0">
                <a:solidFill>
                  <a:schemeClr val="tx2">
                    <a:lumMod val="50000"/>
                  </a:schemeClr>
                </a:solidFill>
              </a:rPr>
              <a:t>خياطتها بإبرة الخياطة وبغرز مختلفة , ويحدث عن هذه</a:t>
            </a:r>
          </a:p>
          <a:p>
            <a:pPr marL="0" indent="0" algn="r" rtl="1">
              <a:buNone/>
            </a:pPr>
            <a:r>
              <a:rPr lang="ar-EG" sz="2800" b="1" dirty="0" smtClean="0">
                <a:solidFill>
                  <a:schemeClr val="tx2">
                    <a:lumMod val="50000"/>
                  </a:schemeClr>
                </a:solidFill>
              </a:rPr>
              <a:t>الإضافة </a:t>
            </a:r>
            <a:r>
              <a:rPr lang="ar-EG" sz="2800" b="1" dirty="0">
                <a:solidFill>
                  <a:schemeClr val="tx2">
                    <a:lumMod val="50000"/>
                  </a:schemeClr>
                </a:solidFill>
              </a:rPr>
              <a:t>شكل أو عنصر زخرفي جميل ,وتعرف هذه الطريقة من التطريز في </a:t>
            </a:r>
            <a:r>
              <a:rPr lang="ar-EG" sz="2800" b="1" dirty="0" smtClean="0">
                <a:solidFill>
                  <a:srgbClr val="FF0000"/>
                </a:solidFill>
              </a:rPr>
              <a:t>مصر</a:t>
            </a:r>
            <a:r>
              <a:rPr lang="ar-SA" sz="2800" b="1" dirty="0" smtClean="0">
                <a:solidFill>
                  <a:srgbClr val="FF0000"/>
                </a:solidFill>
              </a:rPr>
              <a:t> باسم شغل الخيام </a:t>
            </a:r>
            <a:endParaRPr lang="ar-EG" sz="2800" b="1" dirty="0">
              <a:solidFill>
                <a:srgbClr val="FF0000"/>
              </a:solidFill>
            </a:endParaRPr>
          </a:p>
          <a:p>
            <a:pPr marL="0" indent="0" algn="r" rtl="1">
              <a:buNone/>
            </a:pPr>
            <a:r>
              <a:rPr lang="ar-EG" sz="2800" b="1" dirty="0" smtClean="0">
                <a:solidFill>
                  <a:srgbClr val="FF0000"/>
                </a:solidFill>
              </a:rPr>
              <a:t>وفي </a:t>
            </a:r>
            <a:r>
              <a:rPr lang="ar-EG" sz="2800" b="1" dirty="0">
                <a:solidFill>
                  <a:srgbClr val="FF0000"/>
                </a:solidFill>
              </a:rPr>
              <a:t>أوربا</a:t>
            </a:r>
            <a:r>
              <a:rPr lang="ar-EG" sz="2800" b="1" dirty="0">
                <a:solidFill>
                  <a:schemeClr val="tx2">
                    <a:lumMod val="50000"/>
                  </a:schemeClr>
                </a:solidFill>
              </a:rPr>
              <a:t> تعددت أسماء هذه الطريقة من التطريز بتعدد الشكل</a:t>
            </a:r>
          </a:p>
          <a:p>
            <a:pPr algn="r" rtl="1"/>
            <a:r>
              <a:rPr lang="ar-EG" sz="2800" b="1" dirty="0">
                <a:solidFill>
                  <a:schemeClr val="tx2">
                    <a:lumMod val="50000"/>
                  </a:schemeClr>
                </a:solidFill>
              </a:rPr>
              <a:t>الزخرفي , فهي تعرف باسم </a:t>
            </a:r>
            <a:r>
              <a:rPr lang="ar-EG" sz="2800" b="1" dirty="0">
                <a:solidFill>
                  <a:srgbClr val="FF0000"/>
                </a:solidFill>
              </a:rPr>
              <a:t>الزخرفة المضافة (</a:t>
            </a:r>
            <a:r>
              <a:rPr lang="en-US" sz="2800" b="1" dirty="0">
                <a:solidFill>
                  <a:srgbClr val="FF0000"/>
                </a:solidFill>
              </a:rPr>
              <a:t>Appliqué work ) </a:t>
            </a:r>
            <a:endParaRPr lang="ar-SA" sz="2800" b="1" dirty="0" smtClean="0">
              <a:solidFill>
                <a:srgbClr val="FF0000"/>
              </a:solidFill>
            </a:endParaRPr>
          </a:p>
          <a:p>
            <a:pPr algn="r" rtl="1"/>
            <a:r>
              <a:rPr lang="ar-EG" sz="2800" b="1" dirty="0" smtClean="0">
                <a:solidFill>
                  <a:schemeClr val="tx2">
                    <a:lumMod val="50000"/>
                  </a:schemeClr>
                </a:solidFill>
              </a:rPr>
              <a:t>وتعرف</a:t>
            </a:r>
            <a:r>
              <a:rPr lang="ar-SA" sz="2800" b="1" dirty="0">
                <a:solidFill>
                  <a:schemeClr val="tx2">
                    <a:lumMod val="50000"/>
                  </a:schemeClr>
                </a:solidFill>
              </a:rPr>
              <a:t> </a:t>
            </a:r>
            <a:r>
              <a:rPr lang="ar-EG" sz="2800" b="1" dirty="0" smtClean="0">
                <a:solidFill>
                  <a:schemeClr val="tx2">
                    <a:lumMod val="50000"/>
                  </a:schemeClr>
                </a:solidFill>
              </a:rPr>
              <a:t>باسم </a:t>
            </a:r>
            <a:r>
              <a:rPr lang="en-US" sz="2800" b="1" dirty="0">
                <a:solidFill>
                  <a:srgbClr val="FF0000"/>
                </a:solidFill>
              </a:rPr>
              <a:t>patch work </a:t>
            </a:r>
            <a:r>
              <a:rPr lang="ar-EG" sz="2800" b="1" dirty="0">
                <a:solidFill>
                  <a:srgbClr val="FF0000"/>
                </a:solidFill>
              </a:rPr>
              <a:t>أو (</a:t>
            </a:r>
            <a:r>
              <a:rPr lang="en-US" sz="2800" b="1" dirty="0">
                <a:solidFill>
                  <a:srgbClr val="FF0000"/>
                </a:solidFill>
              </a:rPr>
              <a:t>reserved technique</a:t>
            </a:r>
            <a:endParaRPr lang="ar-EG" sz="2800" dirty="0">
              <a:solidFill>
                <a:srgbClr val="FF0000"/>
              </a:solidFill>
            </a:endParaRPr>
          </a:p>
        </p:txBody>
      </p:sp>
    </p:spTree>
    <p:extLst>
      <p:ext uri="{BB962C8B-B14F-4D97-AF65-F5344CB8AC3E}">
        <p14:creationId xmlns:p14="http://schemas.microsoft.com/office/powerpoint/2010/main" val="3988775780"/>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ar-EG" b="1" dirty="0" smtClean="0">
                <a:solidFill>
                  <a:srgbClr val="FF0000"/>
                </a:solidFill>
              </a:rPr>
              <a:t>الأقمشة المناسبة لعمل </a:t>
            </a:r>
            <a:r>
              <a:rPr lang="ar-EG" b="1" dirty="0" err="1" smtClean="0">
                <a:solidFill>
                  <a:srgbClr val="FF0000"/>
                </a:solidFill>
              </a:rPr>
              <a:t>الابليك</a:t>
            </a:r>
            <a:r>
              <a:rPr lang="ar-EG" b="1" dirty="0" smtClean="0">
                <a:solidFill>
                  <a:srgbClr val="FF0000"/>
                </a:solidFill>
              </a:rPr>
              <a:t/>
            </a:r>
            <a:br>
              <a:rPr lang="ar-EG" b="1" dirty="0" smtClean="0">
                <a:solidFill>
                  <a:srgbClr val="FF0000"/>
                </a:solidFill>
              </a:rPr>
            </a:br>
            <a:endParaRPr lang="ar-EG" dirty="0">
              <a:solidFill>
                <a:srgbClr val="FF0000"/>
              </a:solidFill>
            </a:endParaRPr>
          </a:p>
        </p:txBody>
      </p:sp>
      <p:sp>
        <p:nvSpPr>
          <p:cNvPr id="3" name="عنصر نائب للمحتوى 2"/>
          <p:cNvSpPr>
            <a:spLocks noGrp="1"/>
          </p:cNvSpPr>
          <p:nvPr>
            <p:ph idx="1"/>
          </p:nvPr>
        </p:nvSpPr>
        <p:spPr/>
        <p:txBody>
          <a:bodyPr>
            <a:normAutofit/>
          </a:bodyPr>
          <a:lstStyle/>
          <a:p>
            <a:pPr marL="0" indent="0" algn="just" rtl="1">
              <a:buNone/>
            </a:pPr>
            <a:r>
              <a:rPr lang="ar-EG" sz="3600" b="1" dirty="0" smtClean="0"/>
              <a:t>من </a:t>
            </a:r>
            <a:r>
              <a:rPr lang="ar-EG" sz="3600" b="1" dirty="0"/>
              <a:t>انسب الاقمشه المناسبة للابليك القطن او الجلد او </a:t>
            </a:r>
            <a:r>
              <a:rPr lang="ar-EG" sz="3600" b="1" dirty="0" smtClean="0"/>
              <a:t>الجوخ </a:t>
            </a:r>
            <a:r>
              <a:rPr lang="ar-EG" sz="3600" b="1" dirty="0"/>
              <a:t>الخيش </a:t>
            </a:r>
            <a:r>
              <a:rPr lang="ar-EG" sz="3600" b="1" dirty="0" smtClean="0"/>
              <a:t>اوالصوف </a:t>
            </a:r>
            <a:r>
              <a:rPr lang="ar-EG" sz="3600" b="1" dirty="0"/>
              <a:t>او القطيفه او الشمواء </a:t>
            </a:r>
            <a:r>
              <a:rPr lang="ar-SA" sz="3600" b="1" dirty="0" smtClean="0"/>
              <a:t>او</a:t>
            </a:r>
            <a:r>
              <a:rPr lang="ar-EG" sz="3600" b="1" dirty="0" smtClean="0"/>
              <a:t>الج</a:t>
            </a:r>
            <a:r>
              <a:rPr lang="ar-SA" sz="3600" b="1" dirty="0" smtClean="0"/>
              <a:t>ي</a:t>
            </a:r>
            <a:r>
              <a:rPr lang="ar-EG" sz="3600" b="1" dirty="0" smtClean="0"/>
              <a:t>نز</a:t>
            </a:r>
            <a:endParaRPr lang="ar-EG" sz="3600" b="1" dirty="0"/>
          </a:p>
          <a:p>
            <a:pPr marL="0" indent="0" algn="just" rtl="1">
              <a:buNone/>
            </a:pPr>
            <a:r>
              <a:rPr lang="ar-EG" sz="3600" b="1" dirty="0"/>
              <a:t>ويمكن اختيار لون القماش حسب التصميم المراد تنفيذه .</a:t>
            </a:r>
          </a:p>
          <a:p>
            <a:pPr marL="0" indent="0" algn="just" rtl="1">
              <a:buNone/>
            </a:pPr>
            <a:endParaRPr lang="ar-EG" sz="3600" dirty="0"/>
          </a:p>
        </p:txBody>
      </p:sp>
    </p:spTree>
    <p:extLst>
      <p:ext uri="{BB962C8B-B14F-4D97-AF65-F5344CB8AC3E}">
        <p14:creationId xmlns:p14="http://schemas.microsoft.com/office/powerpoint/2010/main" val="2686129133"/>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11560" y="70570"/>
            <a:ext cx="7886700" cy="1325563"/>
          </a:xfrm>
        </p:spPr>
        <p:txBody>
          <a:bodyPr>
            <a:normAutofit/>
          </a:bodyPr>
          <a:lstStyle/>
          <a:p>
            <a:pPr algn="ctr"/>
            <a:r>
              <a:rPr lang="ar-EG" b="1" dirty="0">
                <a:solidFill>
                  <a:srgbClr val="FF0000"/>
                </a:solidFill>
              </a:rPr>
              <a:t>صور لبعض الاعمال المنفذة </a:t>
            </a:r>
            <a:r>
              <a:rPr lang="ar-EG" b="1" dirty="0" err="1">
                <a:solidFill>
                  <a:srgbClr val="FF0000"/>
                </a:solidFill>
              </a:rPr>
              <a:t>باسلوب</a:t>
            </a:r>
            <a:r>
              <a:rPr lang="ar-EG" b="1" dirty="0">
                <a:solidFill>
                  <a:srgbClr val="FF0000"/>
                </a:solidFill>
              </a:rPr>
              <a:t> </a:t>
            </a:r>
            <a:r>
              <a:rPr lang="ar-EG" b="1" dirty="0" err="1">
                <a:solidFill>
                  <a:srgbClr val="FF0000"/>
                </a:solidFill>
              </a:rPr>
              <a:t>الابليك</a:t>
            </a:r>
            <a:endParaRPr lang="ar-EG" dirty="0">
              <a:solidFill>
                <a:srgbClr val="FF0000"/>
              </a:solidFill>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96136" y="1628800"/>
            <a:ext cx="2590800" cy="2324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792579">
            <a:off x="990935" y="1576273"/>
            <a:ext cx="2711490" cy="3389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912" y="3501008"/>
            <a:ext cx="2376264" cy="2970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7500317"/>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ar-EG" b="1" dirty="0">
                <a:solidFill>
                  <a:schemeClr val="tx2">
                    <a:lumMod val="50000"/>
                  </a:schemeClr>
                </a:solidFill>
              </a:rPr>
              <a:t>اولا : تثبيت </a:t>
            </a:r>
            <a:r>
              <a:rPr lang="ar-EG" b="1" dirty="0" err="1">
                <a:solidFill>
                  <a:schemeClr val="tx2">
                    <a:lumMod val="50000"/>
                  </a:schemeClr>
                </a:solidFill>
              </a:rPr>
              <a:t>الأبليك</a:t>
            </a:r>
            <a:r>
              <a:rPr lang="ar-EG" b="1" dirty="0">
                <a:solidFill>
                  <a:schemeClr val="tx2">
                    <a:lumMod val="50000"/>
                  </a:schemeClr>
                </a:solidFill>
              </a:rPr>
              <a:t> بالغرز اليدوية :</a:t>
            </a:r>
            <a:endParaRPr lang="ar-EG" dirty="0">
              <a:solidFill>
                <a:schemeClr val="tx2">
                  <a:lumMod val="50000"/>
                </a:schemeClr>
              </a:solidFill>
            </a:endParaRPr>
          </a:p>
        </p:txBody>
      </p:sp>
      <p:pic>
        <p:nvPicPr>
          <p:cNvPr id="205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004048" y="1736229"/>
            <a:ext cx="3511302" cy="497923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492896"/>
            <a:ext cx="4463920" cy="295232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8399691"/>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57200" y="1772816"/>
            <a:ext cx="8229600" cy="36724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3609807"/>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sz="4400" b="1" dirty="0">
                <a:solidFill>
                  <a:srgbClr val="FF0000"/>
                </a:solidFill>
                <a:latin typeface="Aparajita" panose="020B0604020202020204" pitchFamily="34" charset="0"/>
              </a:rPr>
              <a:t> غرز التطريز اليدوي</a:t>
            </a:r>
            <a:endParaRPr lang="ar-EG" dirty="0"/>
          </a:p>
        </p:txBody>
      </p:sp>
      <p:sp>
        <p:nvSpPr>
          <p:cNvPr id="3" name="عنصر نائب للمحتوى 2"/>
          <p:cNvSpPr>
            <a:spLocks noGrp="1"/>
          </p:cNvSpPr>
          <p:nvPr>
            <p:ph idx="1"/>
          </p:nvPr>
        </p:nvSpPr>
        <p:spPr>
          <a:xfrm>
            <a:off x="628650" y="1690689"/>
            <a:ext cx="7886700" cy="4771727"/>
          </a:xfrm>
        </p:spPr>
        <p:txBody>
          <a:bodyPr>
            <a:normAutofit/>
          </a:bodyPr>
          <a:lstStyle/>
          <a:p>
            <a:pPr algn="r" rtl="1"/>
            <a:r>
              <a:rPr lang="ar-SA" sz="4000" dirty="0">
                <a:solidFill>
                  <a:schemeClr val="tx2">
                    <a:lumMod val="75000"/>
                  </a:schemeClr>
                </a:solidFill>
              </a:rPr>
              <a:t>يعتبر التطريز من أقدم الفنون الجميلة والدقيقة </a:t>
            </a:r>
            <a:r>
              <a:rPr lang="ar-EG" sz="4000" dirty="0">
                <a:solidFill>
                  <a:schemeClr val="tx2">
                    <a:lumMod val="75000"/>
                  </a:schemeClr>
                </a:solidFill>
              </a:rPr>
              <a:t>وأكثرها جمالا سواء كان</a:t>
            </a:r>
            <a:r>
              <a:rPr lang="ar-SA" sz="4000" dirty="0">
                <a:solidFill>
                  <a:schemeClr val="tx2">
                    <a:lumMod val="75000"/>
                  </a:schemeClr>
                </a:solidFill>
              </a:rPr>
              <a:t> التطريز</a:t>
            </a:r>
            <a:r>
              <a:rPr lang="ar-EG" sz="4000" dirty="0">
                <a:solidFill>
                  <a:schemeClr val="tx2">
                    <a:lumMod val="75000"/>
                  </a:schemeClr>
                </a:solidFill>
              </a:rPr>
              <a:t> بلون واحد مع اختيار غرزة واحدة أو اثنتين </a:t>
            </a:r>
            <a:r>
              <a:rPr lang="ar-EG" sz="4000" dirty="0" smtClean="0">
                <a:solidFill>
                  <a:schemeClr val="tx2">
                    <a:lumMod val="75000"/>
                  </a:schemeClr>
                </a:solidFill>
              </a:rPr>
              <a:t>بسيطتين</a:t>
            </a:r>
            <a:r>
              <a:rPr lang="ar-SA" sz="4000" dirty="0">
                <a:solidFill>
                  <a:schemeClr val="tx2">
                    <a:lumMod val="75000"/>
                  </a:schemeClr>
                </a:solidFill>
              </a:rPr>
              <a:t> </a:t>
            </a:r>
            <a:r>
              <a:rPr lang="ar-EG" sz="4000" dirty="0" smtClean="0">
                <a:solidFill>
                  <a:schemeClr val="tx2">
                    <a:lumMod val="75000"/>
                  </a:schemeClr>
                </a:solidFill>
              </a:rPr>
              <a:t>في </a:t>
            </a:r>
            <a:r>
              <a:rPr lang="ar-EG" sz="4000" dirty="0">
                <a:solidFill>
                  <a:schemeClr val="tx2">
                    <a:lumMod val="75000"/>
                  </a:schemeClr>
                </a:solidFill>
              </a:rPr>
              <a:t>خط واحد أو تصميم أو كان العمل بغرزة معقدة وخامات </a:t>
            </a:r>
            <a:r>
              <a:rPr lang="ar-EG" sz="4000" dirty="0" smtClean="0">
                <a:solidFill>
                  <a:schemeClr val="tx2">
                    <a:lumMod val="75000"/>
                  </a:schemeClr>
                </a:solidFill>
              </a:rPr>
              <a:t>مضافة</a:t>
            </a:r>
            <a:endParaRPr lang="ar-SA" sz="4000" dirty="0" smtClean="0">
              <a:solidFill>
                <a:schemeClr val="tx2">
                  <a:lumMod val="75000"/>
                </a:schemeClr>
              </a:solidFill>
            </a:endParaRPr>
          </a:p>
          <a:p>
            <a:pPr algn="r" rtl="1"/>
            <a:r>
              <a:rPr lang="ar-EG" sz="4000" dirty="0" smtClean="0">
                <a:solidFill>
                  <a:schemeClr val="tx2">
                    <a:lumMod val="75000"/>
                  </a:schemeClr>
                </a:solidFill>
              </a:rPr>
              <a:t> </a:t>
            </a:r>
            <a:r>
              <a:rPr lang="ar-EG" sz="4000" dirty="0">
                <a:solidFill>
                  <a:schemeClr val="tx2">
                    <a:lumMod val="75000"/>
                  </a:schemeClr>
                </a:solidFill>
              </a:rPr>
              <a:t>فكل أنواع</a:t>
            </a:r>
            <a:r>
              <a:rPr lang="ar-SA" sz="4000" dirty="0">
                <a:solidFill>
                  <a:schemeClr val="tx2">
                    <a:lumMod val="75000"/>
                  </a:schemeClr>
                </a:solidFill>
              </a:rPr>
              <a:t> التطريز</a:t>
            </a:r>
            <a:r>
              <a:rPr lang="ar-EG" sz="4000" dirty="0">
                <a:solidFill>
                  <a:schemeClr val="tx2">
                    <a:lumMod val="75000"/>
                  </a:schemeClr>
                </a:solidFill>
              </a:rPr>
              <a:t> </a:t>
            </a:r>
            <a:r>
              <a:rPr lang="ar-EG" sz="4000" dirty="0">
                <a:solidFill>
                  <a:schemeClr val="accent2"/>
                </a:solidFill>
              </a:rPr>
              <a:t>تستخدم بهدف إضافة قيمة جمالية وإثراء القطع المطرزة</a:t>
            </a:r>
            <a:r>
              <a:rPr lang="ar-EG" sz="4000" dirty="0">
                <a:solidFill>
                  <a:schemeClr val="tx2">
                    <a:lumMod val="75000"/>
                  </a:schemeClr>
                </a:solidFill>
              </a:rPr>
              <a:t>.</a:t>
            </a:r>
            <a:endParaRPr lang="en-US" sz="4000" dirty="0">
              <a:solidFill>
                <a:schemeClr val="tx2">
                  <a:lumMod val="75000"/>
                </a:schemeClr>
              </a:solidFill>
            </a:endParaRPr>
          </a:p>
          <a:p>
            <a:pPr marL="0" indent="0" algn="r">
              <a:buNone/>
            </a:pPr>
            <a:endParaRPr lang="ar-EG" sz="2000" dirty="0"/>
          </a:p>
        </p:txBody>
      </p:sp>
    </p:spTree>
    <p:extLst>
      <p:ext uri="{BB962C8B-B14F-4D97-AF65-F5344CB8AC3E}">
        <p14:creationId xmlns:p14="http://schemas.microsoft.com/office/powerpoint/2010/main" val="2227483288"/>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EG" b="1" dirty="0">
                <a:solidFill>
                  <a:srgbClr val="C00000"/>
                </a:solidFill>
              </a:rPr>
              <a:t>ثانيا : تثبيت </a:t>
            </a:r>
            <a:r>
              <a:rPr lang="ar-EG" b="1" dirty="0" err="1">
                <a:solidFill>
                  <a:srgbClr val="C00000"/>
                </a:solidFill>
              </a:rPr>
              <a:t>الابليك</a:t>
            </a:r>
            <a:r>
              <a:rPr lang="ar-EG" b="1" dirty="0">
                <a:solidFill>
                  <a:srgbClr val="C00000"/>
                </a:solidFill>
              </a:rPr>
              <a:t> بآلة الخياطة </a:t>
            </a:r>
            <a:r>
              <a:rPr lang="ar-EG" b="1" dirty="0" smtClean="0">
                <a:solidFill>
                  <a:srgbClr val="C00000"/>
                </a:solidFill>
              </a:rPr>
              <a:t>(الماكينة )</a:t>
            </a:r>
            <a:endParaRPr lang="ar-EG" dirty="0">
              <a:solidFill>
                <a:srgbClr val="C00000"/>
              </a:solidFill>
            </a:endParaRP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907704" y="1690689"/>
            <a:ext cx="5055989" cy="50559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8351122"/>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83568" y="260648"/>
            <a:ext cx="7610951" cy="5400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4308725"/>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EG" b="1" dirty="0">
                <a:solidFill>
                  <a:srgbClr val="FF0000"/>
                </a:solidFill>
              </a:rPr>
              <a:t>ثالثا : تثبيت </a:t>
            </a:r>
            <a:r>
              <a:rPr lang="ar-EG" b="1" dirty="0" err="1">
                <a:solidFill>
                  <a:srgbClr val="FF0000"/>
                </a:solidFill>
              </a:rPr>
              <a:t>الابليك</a:t>
            </a:r>
            <a:r>
              <a:rPr lang="ar-EG" b="1" dirty="0">
                <a:solidFill>
                  <a:srgbClr val="FF0000"/>
                </a:solidFill>
              </a:rPr>
              <a:t> بقماش الحشو اللاصق </a:t>
            </a:r>
            <a:r>
              <a:rPr lang="ar-EG" b="1" dirty="0" smtClean="0">
                <a:solidFill>
                  <a:srgbClr val="FF0000"/>
                </a:solidFill>
              </a:rPr>
              <a:t>(الفازلين )</a:t>
            </a:r>
            <a:endParaRPr lang="ar-EG" dirty="0">
              <a:solidFill>
                <a:srgbClr val="FF0000"/>
              </a:solidFill>
            </a:endParaRPr>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06832" y="1844824"/>
            <a:ext cx="8930336" cy="30879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8471165"/>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39552" y="159221"/>
            <a:ext cx="7886700" cy="1325563"/>
          </a:xfrm>
        </p:spPr>
        <p:txBody>
          <a:bodyPr>
            <a:normAutofit/>
          </a:bodyPr>
          <a:lstStyle/>
          <a:p>
            <a:pPr algn="ctr"/>
            <a:r>
              <a:rPr lang="ar-EG" sz="4800" b="1" dirty="0">
                <a:solidFill>
                  <a:srgbClr val="FF0000"/>
                </a:solidFill>
              </a:rPr>
              <a:t>خطوات عمل </a:t>
            </a:r>
            <a:r>
              <a:rPr lang="ar-EG" sz="4800" b="1" dirty="0" smtClean="0">
                <a:solidFill>
                  <a:srgbClr val="FF0000"/>
                </a:solidFill>
              </a:rPr>
              <a:t>(</a:t>
            </a:r>
            <a:r>
              <a:rPr lang="ar-EG" sz="4800" b="1" dirty="0" err="1" smtClean="0">
                <a:solidFill>
                  <a:srgbClr val="FF0000"/>
                </a:solidFill>
              </a:rPr>
              <a:t>الأبليك</a:t>
            </a:r>
            <a:r>
              <a:rPr lang="ar-EG" sz="4800" b="1" dirty="0" smtClean="0">
                <a:solidFill>
                  <a:srgbClr val="FF0000"/>
                </a:solidFill>
              </a:rPr>
              <a:t>)</a:t>
            </a:r>
            <a:endParaRPr lang="ar-EG" sz="4800" dirty="0">
              <a:solidFill>
                <a:srgbClr val="FF0000"/>
              </a:solidFill>
            </a:endParaRPr>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225631" y="1340768"/>
            <a:ext cx="6514541" cy="511655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Tree>
    <p:extLst>
      <p:ext uri="{BB962C8B-B14F-4D97-AF65-F5344CB8AC3E}">
        <p14:creationId xmlns:p14="http://schemas.microsoft.com/office/powerpoint/2010/main" val="3290350393"/>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55576" y="-243408"/>
            <a:ext cx="8229600" cy="1008112"/>
          </a:xfrm>
        </p:spPr>
        <p:txBody>
          <a:bodyPr>
            <a:noAutofit/>
          </a:bodyPr>
          <a:lstStyle/>
          <a:p>
            <a:pPr algn="ctr"/>
            <a:r>
              <a:rPr lang="en-US" sz="4000" b="1" dirty="0">
                <a:solidFill>
                  <a:srgbClr val="FFC000"/>
                </a:solidFill>
                <a:latin typeface="Algerian" panose="04020705040A02060702" pitchFamily="82" charset="0"/>
              </a:rPr>
              <a:t/>
            </a:r>
            <a:br>
              <a:rPr lang="en-US" sz="4000" b="1" dirty="0">
                <a:solidFill>
                  <a:srgbClr val="FFC000"/>
                </a:solidFill>
                <a:latin typeface="Algerian" panose="04020705040A02060702" pitchFamily="82" charset="0"/>
              </a:rPr>
            </a:br>
            <a:r>
              <a:rPr lang="en-US" sz="4000" b="1" dirty="0">
                <a:solidFill>
                  <a:srgbClr val="FFC000"/>
                </a:solidFill>
                <a:latin typeface="Algerian" panose="04020705040A02060702" pitchFamily="82" charset="0"/>
              </a:rPr>
              <a:t/>
            </a:r>
            <a:br>
              <a:rPr lang="en-US" sz="4000" b="1" dirty="0">
                <a:solidFill>
                  <a:srgbClr val="FFC000"/>
                </a:solidFill>
                <a:latin typeface="Algerian" panose="04020705040A02060702" pitchFamily="82" charset="0"/>
              </a:rPr>
            </a:br>
            <a:r>
              <a:rPr lang="ar-SA" sz="4000" b="1" dirty="0">
                <a:solidFill>
                  <a:srgbClr val="FFC000"/>
                </a:solidFill>
                <a:latin typeface="Algerian" panose="04020705040A02060702" pitchFamily="82" charset="0"/>
              </a:rPr>
              <a:t>الفرق بين التطريز اليدوي </a:t>
            </a:r>
            <a:r>
              <a:rPr lang="ar-SA" sz="4000" b="1" dirty="0" smtClean="0">
                <a:solidFill>
                  <a:srgbClr val="FFC000"/>
                </a:solidFill>
                <a:latin typeface="Algerian" panose="04020705040A02060702" pitchFamily="82" charset="0"/>
              </a:rPr>
              <a:t>والالي</a:t>
            </a:r>
            <a:endParaRPr lang="ar-EG" sz="4000" b="1" dirty="0">
              <a:solidFill>
                <a:srgbClr val="FFC000"/>
              </a:solidFill>
              <a:latin typeface="Algerian" panose="04020705040A02060702" pitchFamily="82" charset="0"/>
            </a:endParaRPr>
          </a:p>
        </p:txBody>
      </p:sp>
      <p:sp>
        <p:nvSpPr>
          <p:cNvPr id="3" name="عنصر نائب للمحتوى 2"/>
          <p:cNvSpPr>
            <a:spLocks noGrp="1"/>
          </p:cNvSpPr>
          <p:nvPr>
            <p:ph idx="1"/>
          </p:nvPr>
        </p:nvSpPr>
        <p:spPr/>
        <p:txBody>
          <a:bodyPr>
            <a:noAutofit/>
          </a:bodyPr>
          <a:lstStyle/>
          <a:p>
            <a:pPr algn="r" rtl="1"/>
            <a:r>
              <a:rPr lang="ar-SA" sz="3600" b="1" dirty="0"/>
              <a:t>غني عن التعريف الفرق في الجمال والرقي بين التطريز اليدوي والالي، كما يوجد فرق بالطبع في السعر ايضا لان العمل اليدوي يختلف عن </a:t>
            </a:r>
            <a:r>
              <a:rPr lang="ar-SA" sz="3600" b="1" dirty="0" smtClean="0"/>
              <a:t>الالي</a:t>
            </a:r>
            <a:endParaRPr lang="ar-SA" sz="3600" b="1" dirty="0"/>
          </a:p>
          <a:p>
            <a:pPr algn="r" rtl="1"/>
            <a:r>
              <a:rPr lang="ar-SA" sz="3600" b="1" dirty="0" smtClean="0"/>
              <a:t> </a:t>
            </a:r>
            <a:r>
              <a:rPr lang="ar-SA" sz="3600" b="1" dirty="0"/>
              <a:t>يوجد 3</a:t>
            </a:r>
            <a:r>
              <a:rPr lang="ar-SA" sz="3600" b="1" dirty="0">
                <a:solidFill>
                  <a:srgbClr val="FFC000"/>
                </a:solidFill>
              </a:rPr>
              <a:t> طرق </a:t>
            </a:r>
            <a:r>
              <a:rPr lang="ar-SA" sz="3600" b="1" dirty="0" smtClean="0">
                <a:solidFill>
                  <a:srgbClr val="FFC000"/>
                </a:solidFill>
              </a:rPr>
              <a:t>للتطريز</a:t>
            </a:r>
            <a:r>
              <a:rPr lang="ar-SA" sz="3600" b="1" dirty="0" smtClean="0"/>
              <a:t> </a:t>
            </a:r>
          </a:p>
          <a:p>
            <a:pPr marL="742950" indent="-742950" algn="r" rtl="1">
              <a:buFont typeface="+mj-lt"/>
              <a:buAutoNum type="arabicPeriod"/>
            </a:pPr>
            <a:r>
              <a:rPr lang="ar-SA" sz="3600" b="1" dirty="0" smtClean="0"/>
              <a:t>يكون </a:t>
            </a:r>
            <a:r>
              <a:rPr lang="ar-SA" sz="3600" b="1" dirty="0"/>
              <a:t>يدويا </a:t>
            </a:r>
            <a:r>
              <a:rPr lang="ar-SA" sz="3600" b="1" dirty="0" smtClean="0"/>
              <a:t>تماما</a:t>
            </a:r>
          </a:p>
          <a:p>
            <a:pPr marL="742950" indent="-742950" algn="r" rtl="1">
              <a:buFont typeface="+mj-lt"/>
              <a:buAutoNum type="arabicPeriod"/>
            </a:pPr>
            <a:r>
              <a:rPr lang="ar-SA" sz="3600" b="1" dirty="0" smtClean="0"/>
              <a:t>ان </a:t>
            </a:r>
            <a:r>
              <a:rPr lang="ar-SA" sz="3600" b="1" dirty="0"/>
              <a:t>يكون نصف الي وذلك باستخدام مكنة التطريز التي تشبه مكنة </a:t>
            </a:r>
            <a:r>
              <a:rPr lang="ar-SA" sz="3600" dirty="0">
                <a:hlinkClick r:id="rId2"/>
              </a:rPr>
              <a:t>الخياطة</a:t>
            </a:r>
            <a:r>
              <a:rPr lang="en-US" sz="3600" dirty="0"/>
              <a:t> </a:t>
            </a:r>
            <a:endParaRPr lang="ar-SA" sz="3600" dirty="0" smtClean="0"/>
          </a:p>
          <a:p>
            <a:pPr marL="742950" indent="-742950" algn="r" rtl="1">
              <a:buFont typeface="+mj-lt"/>
              <a:buAutoNum type="arabicPeriod"/>
            </a:pPr>
            <a:r>
              <a:rPr lang="ar-SA" sz="3600" b="1" dirty="0" smtClean="0"/>
              <a:t>التطريز الآلي </a:t>
            </a:r>
            <a:endParaRPr lang="ar-EG" sz="3600" b="1" dirty="0"/>
          </a:p>
        </p:txBody>
      </p:sp>
    </p:spTree>
    <p:extLst>
      <p:ext uri="{BB962C8B-B14F-4D97-AF65-F5344CB8AC3E}">
        <p14:creationId xmlns:p14="http://schemas.microsoft.com/office/powerpoint/2010/main" val="3925584032"/>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algn="just" rtl="1"/>
            <a:r>
              <a:rPr lang="ar-SA" sz="4800" dirty="0"/>
              <a:t>وهو أسلوب التطريز الأشهر حيث يستخدم الخيط لعمل انواع من غرز التطريز حسب الشكل المطلوب، ويعتمد اعتمادا كاملا على مهارة القائم بالتطريز، وجمال شكل التطريز نفسه</a:t>
            </a:r>
            <a:r>
              <a:rPr lang="en-US" sz="4800" dirty="0"/>
              <a:t>.</a:t>
            </a:r>
          </a:p>
          <a:p>
            <a:pPr algn="r" rtl="1"/>
            <a:endParaRPr lang="ar-EG" dirty="0"/>
          </a:p>
        </p:txBody>
      </p:sp>
      <p:sp>
        <p:nvSpPr>
          <p:cNvPr id="4" name="مستطيل 3"/>
          <p:cNvSpPr/>
          <p:nvPr/>
        </p:nvSpPr>
        <p:spPr>
          <a:xfrm>
            <a:off x="2771800" y="692696"/>
            <a:ext cx="3274315" cy="584775"/>
          </a:xfrm>
          <a:prstGeom prst="rect">
            <a:avLst/>
          </a:prstGeom>
        </p:spPr>
        <p:txBody>
          <a:bodyPr wrap="square">
            <a:spAutoFit/>
          </a:bodyPr>
          <a:lstStyle/>
          <a:p>
            <a:pPr fontAlgn="base"/>
            <a:r>
              <a:rPr lang="ar-SA" sz="3200" b="1" dirty="0">
                <a:solidFill>
                  <a:srgbClr val="FFC000"/>
                </a:solidFill>
              </a:rPr>
              <a:t>التطريز اليدوي بالخيط</a:t>
            </a:r>
            <a:endParaRPr lang="en-US" sz="3200" dirty="0">
              <a:solidFill>
                <a:srgbClr val="FFC000"/>
              </a:solidFill>
            </a:endParaRPr>
          </a:p>
        </p:txBody>
      </p:sp>
    </p:spTree>
    <p:extLst>
      <p:ext uri="{BB962C8B-B14F-4D97-AF65-F5344CB8AC3E}">
        <p14:creationId xmlns:p14="http://schemas.microsoft.com/office/powerpoint/2010/main" val="1366540155"/>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ar-SA" b="1" dirty="0" smtClean="0">
                <a:solidFill>
                  <a:srgbClr val="0070C0"/>
                </a:solidFill>
              </a:rPr>
              <a:t>التطريز اليدوي بالإضافات</a:t>
            </a:r>
            <a:r>
              <a:rPr lang="en-US" dirty="0" smtClean="0">
                <a:solidFill>
                  <a:srgbClr val="0070C0"/>
                </a:solidFill>
              </a:rPr>
              <a:t/>
            </a:r>
            <a:br>
              <a:rPr lang="en-US" dirty="0" smtClean="0">
                <a:solidFill>
                  <a:srgbClr val="0070C0"/>
                </a:solidFill>
              </a:rPr>
            </a:br>
            <a:endParaRPr lang="ar-EG" dirty="0">
              <a:solidFill>
                <a:srgbClr val="0070C0"/>
              </a:solidFill>
            </a:endParaRPr>
          </a:p>
        </p:txBody>
      </p:sp>
      <p:sp>
        <p:nvSpPr>
          <p:cNvPr id="3" name="عنصر نائب للمحتوى 2"/>
          <p:cNvSpPr>
            <a:spLocks noGrp="1"/>
          </p:cNvSpPr>
          <p:nvPr>
            <p:ph idx="1"/>
          </p:nvPr>
        </p:nvSpPr>
        <p:spPr/>
        <p:txBody>
          <a:bodyPr>
            <a:normAutofit/>
          </a:bodyPr>
          <a:lstStyle/>
          <a:p>
            <a:pPr algn="just" rtl="1" fontAlgn="base"/>
            <a:r>
              <a:rPr lang="ar-SA" sz="3200" b="1" dirty="0" smtClean="0"/>
              <a:t>توجد </a:t>
            </a:r>
            <a:r>
              <a:rPr lang="ar-SA" sz="3200" b="1" dirty="0"/>
              <a:t>الكثير من اشكال الإضافات التي يمكن تثبيتها على القماش مثل الكريستال الذي يثبت بالخيط، وقطع الخشب والبلاستك المطلي، بالإضافة الي خرج النجف </a:t>
            </a:r>
            <a:r>
              <a:rPr lang="ar-SA" sz="3200" b="1" dirty="0" err="1"/>
              <a:t>والترتر</a:t>
            </a:r>
            <a:r>
              <a:rPr lang="ar-SA" sz="3200" b="1" dirty="0"/>
              <a:t> وغيرها من الاشكال التي تتراص بجانب بعضها لتظهر شكل التطريز المطلوب</a:t>
            </a:r>
            <a:r>
              <a:rPr lang="en-US" sz="3200" b="1" dirty="0"/>
              <a:t>.</a:t>
            </a:r>
          </a:p>
          <a:p>
            <a:pPr algn="just" rtl="1" fontAlgn="base"/>
            <a:r>
              <a:rPr lang="ar-SA" sz="3200" b="1" dirty="0"/>
              <a:t>كما يمكن دمج الاسلوبين السابقين في اشكال متنوعة من التطريز اليدوي بما يعطي جمالا وغني للشكل النهائي ولتصميم الزي نفسه، خصوصا إذا كان القائم على اختيار الألوان واشكال التطريز ممن يتمتعون بالذوق الراقي</a:t>
            </a:r>
            <a:r>
              <a:rPr lang="en-US" sz="3200" b="1" dirty="0"/>
              <a:t>.</a:t>
            </a:r>
          </a:p>
          <a:p>
            <a:pPr algn="just" rtl="1"/>
            <a:endParaRPr lang="ar-EG" sz="3200" b="1" dirty="0"/>
          </a:p>
        </p:txBody>
      </p:sp>
    </p:spTree>
    <p:extLst>
      <p:ext uri="{BB962C8B-B14F-4D97-AF65-F5344CB8AC3E}">
        <p14:creationId xmlns:p14="http://schemas.microsoft.com/office/powerpoint/2010/main" val="2905072585"/>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r"/>
            <a:r>
              <a:rPr lang="ar-SA" sz="2800" b="1" dirty="0" smtClean="0">
                <a:solidFill>
                  <a:srgbClr val="FF0000"/>
                </a:solidFill>
              </a:rPr>
              <a:t>هناك </a:t>
            </a:r>
            <a:r>
              <a:rPr lang="ar-SA" sz="2800" b="1" dirty="0" smtClean="0">
                <a:solidFill>
                  <a:srgbClr val="FF0000"/>
                </a:solidFill>
              </a:rPr>
              <a:t>العديد من الطرق التي تصلح لنقل التصميم علي النسيج ومنها ما يلي: </a:t>
            </a:r>
            <a:r>
              <a:rPr lang="en-US" sz="2800" b="1" dirty="0" smtClean="0">
                <a:solidFill>
                  <a:srgbClr val="FF0000"/>
                </a:solidFill>
              </a:rPr>
              <a:t/>
            </a:r>
            <a:br>
              <a:rPr lang="en-US" sz="2800" b="1" dirty="0" smtClean="0">
                <a:solidFill>
                  <a:srgbClr val="FF0000"/>
                </a:solidFill>
              </a:rPr>
            </a:br>
            <a:endParaRPr lang="ar-EG" sz="2800" b="1" dirty="0">
              <a:solidFill>
                <a:srgbClr val="FF0000"/>
              </a:solidFill>
            </a:endParaRPr>
          </a:p>
        </p:txBody>
      </p:sp>
      <p:sp>
        <p:nvSpPr>
          <p:cNvPr id="3" name="عنصر نائب للمحتوى 2"/>
          <p:cNvSpPr>
            <a:spLocks noGrp="1"/>
          </p:cNvSpPr>
          <p:nvPr>
            <p:ph idx="1"/>
          </p:nvPr>
        </p:nvSpPr>
        <p:spPr/>
        <p:txBody>
          <a:bodyPr>
            <a:normAutofit fontScale="92500" lnSpcReduction="10000"/>
          </a:bodyPr>
          <a:lstStyle/>
          <a:p>
            <a:pPr lvl="0" algn="just" rtl="1"/>
            <a:r>
              <a:rPr lang="ar-SA" sz="3200" b="1" dirty="0" smtClean="0">
                <a:solidFill>
                  <a:schemeClr val="tx2">
                    <a:lumMod val="75000"/>
                  </a:schemeClr>
                </a:solidFill>
              </a:rPr>
              <a:t>ينقل </a:t>
            </a:r>
            <a:r>
              <a:rPr lang="ar-SA" sz="3200" b="1" dirty="0">
                <a:solidFill>
                  <a:schemeClr val="tx2">
                    <a:lumMod val="75000"/>
                  </a:schemeClr>
                </a:solidFill>
              </a:rPr>
              <a:t>التصميم علي ورق شفاف باستخدام قلم طبع يثبت جيدا علي النسيج بحيث يكون التصميم ملاصقا لوجه النسيج ثم يكوي التصميم علي النسيج وبذلك ينقل التصميم علي النسيج بنفس الشكل ( </a:t>
            </a:r>
            <a:r>
              <a:rPr lang="ar-SA" sz="3200" b="1" dirty="0">
                <a:solidFill>
                  <a:schemeClr val="accent2"/>
                </a:solidFill>
              </a:rPr>
              <a:t>بحيث تكون المكواة علي ظهر ورق الشفاف </a:t>
            </a:r>
            <a:r>
              <a:rPr lang="ar-SA" sz="3200" b="1" dirty="0">
                <a:solidFill>
                  <a:schemeClr val="tx2">
                    <a:lumMod val="75000"/>
                  </a:schemeClr>
                </a:solidFill>
              </a:rPr>
              <a:t>) </a:t>
            </a:r>
            <a:endParaRPr lang="en-US" sz="3200" b="1" dirty="0">
              <a:solidFill>
                <a:schemeClr val="tx2">
                  <a:lumMod val="75000"/>
                </a:schemeClr>
              </a:solidFill>
            </a:endParaRPr>
          </a:p>
          <a:p>
            <a:pPr algn="just" rtl="1"/>
            <a:r>
              <a:rPr lang="ar-SA" sz="3200" b="1" dirty="0">
                <a:solidFill>
                  <a:schemeClr val="tx2">
                    <a:lumMod val="75000"/>
                  </a:schemeClr>
                </a:solidFill>
              </a:rPr>
              <a:t>2.  ينقل التصميم علي ورق شفاف سميك نوعا ما ثم يخرم التصميم بواسطة دبوس بحيث تكون الخروم متلاصقة ولتوفير الوقت يمكن عملها بواسطة الماكينة ويتم كالآتي</a:t>
            </a:r>
            <a:r>
              <a:rPr lang="ar-SA" sz="3200" b="1" i="1" dirty="0">
                <a:solidFill>
                  <a:schemeClr val="tx2">
                    <a:lumMod val="75000"/>
                  </a:schemeClr>
                </a:solidFill>
              </a:rPr>
              <a:t>:</a:t>
            </a:r>
            <a:r>
              <a:rPr lang="ar-SA" sz="3200" b="1" dirty="0">
                <a:solidFill>
                  <a:schemeClr val="tx2">
                    <a:lumMod val="75000"/>
                  </a:schemeClr>
                </a:solidFill>
              </a:rPr>
              <a:t> </a:t>
            </a:r>
            <a:endParaRPr lang="en-US" sz="3200" b="1" dirty="0">
              <a:solidFill>
                <a:schemeClr val="tx2">
                  <a:lumMod val="75000"/>
                </a:schemeClr>
              </a:solidFill>
            </a:endParaRPr>
          </a:p>
          <a:p>
            <a:pPr lvl="0" algn="just" rtl="1"/>
            <a:r>
              <a:rPr lang="ar-SA" sz="3200" b="1" dirty="0">
                <a:solidFill>
                  <a:schemeClr val="tx2">
                    <a:lumMod val="75000"/>
                  </a:schemeClr>
                </a:solidFill>
              </a:rPr>
              <a:t>يوضع التصميم علي النسيج (وجه النسيج) ثم رش مسحوق أو بودرة علي التصميم ويمكن استخدام </a:t>
            </a:r>
            <a:r>
              <a:rPr lang="ar-SA" sz="3200" b="1" dirty="0" err="1">
                <a:solidFill>
                  <a:schemeClr val="tx2">
                    <a:lumMod val="75000"/>
                  </a:schemeClr>
                </a:solidFill>
              </a:rPr>
              <a:t>إسفنجه</a:t>
            </a:r>
            <a:r>
              <a:rPr lang="ar-SA" sz="3200" b="1" dirty="0">
                <a:solidFill>
                  <a:schemeClr val="tx2">
                    <a:lumMod val="75000"/>
                  </a:schemeClr>
                </a:solidFill>
              </a:rPr>
              <a:t> للمساعدة علي رش البودرة الخاصة </a:t>
            </a:r>
            <a:r>
              <a:rPr lang="ar-SA" sz="3200" b="1" dirty="0" err="1">
                <a:solidFill>
                  <a:schemeClr val="tx2">
                    <a:lumMod val="75000"/>
                  </a:schemeClr>
                </a:solidFill>
              </a:rPr>
              <a:t>ونفاذها</a:t>
            </a:r>
            <a:r>
              <a:rPr lang="ar-SA" sz="3200" b="1" dirty="0">
                <a:solidFill>
                  <a:schemeClr val="tx2">
                    <a:lumMod val="75000"/>
                  </a:schemeClr>
                </a:solidFill>
              </a:rPr>
              <a:t> من خلال الثقوب . </a:t>
            </a:r>
            <a:endParaRPr lang="en-US" sz="3200" b="1" dirty="0">
              <a:solidFill>
                <a:schemeClr val="tx2">
                  <a:lumMod val="75000"/>
                </a:schemeClr>
              </a:solidFill>
            </a:endParaRPr>
          </a:p>
          <a:p>
            <a:pPr algn="r" rtl="1"/>
            <a:endParaRPr lang="ar-EG" dirty="0"/>
          </a:p>
        </p:txBody>
      </p:sp>
    </p:spTree>
    <p:extLst>
      <p:ext uri="{BB962C8B-B14F-4D97-AF65-F5344CB8AC3E}">
        <p14:creationId xmlns:p14="http://schemas.microsoft.com/office/powerpoint/2010/main" val="1094721506"/>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28650" y="116632"/>
            <a:ext cx="7886700" cy="6552728"/>
          </a:xfrm>
        </p:spPr>
        <p:txBody>
          <a:bodyPr>
            <a:normAutofit/>
          </a:bodyPr>
          <a:lstStyle/>
          <a:p>
            <a:pPr lvl="0" algn="r" rtl="1"/>
            <a:r>
              <a:rPr lang="ar-SA" sz="3000" b="1" dirty="0" smtClean="0"/>
              <a:t>ترفع الورقة بحرص شديد حتى لا تؤثر علي البودرة ثم توصل النقط مع بعضها بواسطة قلم أخذ علامات</a:t>
            </a:r>
            <a:endParaRPr lang="en-US" sz="3000" b="1" dirty="0" smtClean="0"/>
          </a:p>
          <a:p>
            <a:pPr algn="r" rtl="1"/>
            <a:r>
              <a:rPr lang="ar-SA" sz="3000" b="1" dirty="0"/>
              <a:t>استخدام الكربون الأبيض للمنسوجات الملونة أو الكربون الرمادي الفاتح لجميع ألوان المنسوجات بحيث يرسم التصميم المراد نقله علي القماش علي ورق (شفاف) ثم يوضع الرسم علي ظهر النسيج ويثبت بالدبابيس .</a:t>
            </a:r>
            <a:endParaRPr lang="en-US" sz="3000" b="1" dirty="0"/>
          </a:p>
          <a:p>
            <a:pPr algn="r" rtl="1"/>
            <a:r>
              <a:rPr lang="ar-SA" sz="3000" b="1" dirty="0"/>
              <a:t>4. يوضع الكربون علي وجه النسيج بحيث يكون وجه الكربون علي وجه النسيج، ثم يمرر بالقلم الرصاص علي الرسم وبذلك يتم طباعة واضحة للتصميم علي النسيج</a:t>
            </a:r>
            <a:r>
              <a:rPr lang="ar-EG" sz="3000" b="1" dirty="0"/>
              <a:t>. </a:t>
            </a:r>
            <a:endParaRPr lang="ar-SA" sz="3000" b="1" dirty="0" smtClean="0"/>
          </a:p>
          <a:p>
            <a:pPr marL="0" indent="0" algn="r" rtl="1">
              <a:buNone/>
            </a:pPr>
            <a:endParaRPr lang="en-US" sz="3000" b="1" dirty="0"/>
          </a:p>
          <a:p>
            <a:pPr algn="ctr" rtl="1">
              <a:buFont typeface="Wingdings" panose="05000000000000000000" pitchFamily="2" charset="2"/>
              <a:buChar char="q"/>
            </a:pPr>
            <a:r>
              <a:rPr lang="ar-SA" sz="3000" b="1" dirty="0">
                <a:solidFill>
                  <a:schemeClr val="accent1"/>
                </a:solidFill>
              </a:rPr>
              <a:t>وتعد نوعية الخامة من العوامل الهامة التى تؤثر على طرق نقل التصميم فمثلا نقل التصميم على خامات مثل نسيج التل والايتامين يحتاج إلى معاملة خاصة تتناسب مع تركيبهما </a:t>
            </a:r>
            <a:r>
              <a:rPr lang="ar-SA" sz="3000" b="1" dirty="0" smtClean="0">
                <a:solidFill>
                  <a:schemeClr val="accent1"/>
                </a:solidFill>
              </a:rPr>
              <a:t>النسيجي.</a:t>
            </a:r>
            <a:r>
              <a:rPr lang="ar-EG" sz="3000" b="1" dirty="0" smtClean="0">
                <a:solidFill>
                  <a:schemeClr val="accent1"/>
                </a:solidFill>
              </a:rPr>
              <a:t> </a:t>
            </a:r>
            <a:endParaRPr lang="en-US" sz="3000" b="1" dirty="0">
              <a:solidFill>
                <a:schemeClr val="accent1"/>
              </a:solidFill>
            </a:endParaRPr>
          </a:p>
          <a:p>
            <a:pPr algn="r" rtl="1"/>
            <a:endParaRPr lang="ar-EG" dirty="0"/>
          </a:p>
        </p:txBody>
      </p:sp>
    </p:spTree>
    <p:extLst>
      <p:ext uri="{BB962C8B-B14F-4D97-AF65-F5344CB8AC3E}">
        <p14:creationId xmlns:p14="http://schemas.microsoft.com/office/powerpoint/2010/main" val="1175662651"/>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ar-EG" b="1" dirty="0" smtClean="0">
                <a:solidFill>
                  <a:schemeClr val="accent2"/>
                </a:solidFill>
              </a:rPr>
              <a:t>ومن طرق الاخرى </a:t>
            </a:r>
            <a:r>
              <a:rPr lang="ar-EG" b="1" dirty="0" smtClean="0">
                <a:solidFill>
                  <a:schemeClr val="accent2"/>
                </a:solidFill>
              </a:rPr>
              <a:t>لنقل </a:t>
            </a:r>
            <a:r>
              <a:rPr lang="ar-EG" b="1" dirty="0" smtClean="0">
                <a:solidFill>
                  <a:schemeClr val="accent2"/>
                </a:solidFill>
              </a:rPr>
              <a:t>الرسم علي القماش</a:t>
            </a:r>
            <a:r>
              <a:rPr lang="en-US" dirty="0" smtClean="0">
                <a:solidFill>
                  <a:schemeClr val="accent2"/>
                </a:solidFill>
              </a:rPr>
              <a:t/>
            </a:r>
            <a:br>
              <a:rPr lang="en-US" dirty="0" smtClean="0">
                <a:solidFill>
                  <a:schemeClr val="accent2"/>
                </a:solidFill>
              </a:rPr>
            </a:br>
            <a:endParaRPr lang="ar-EG" dirty="0">
              <a:solidFill>
                <a:schemeClr val="accent2"/>
              </a:solidFill>
            </a:endParaRPr>
          </a:p>
        </p:txBody>
      </p:sp>
      <p:sp>
        <p:nvSpPr>
          <p:cNvPr id="3" name="عنصر نائب للمحتوى 2"/>
          <p:cNvSpPr>
            <a:spLocks noGrp="1"/>
          </p:cNvSpPr>
          <p:nvPr>
            <p:ph idx="1"/>
          </p:nvPr>
        </p:nvSpPr>
        <p:spPr/>
        <p:txBody>
          <a:bodyPr/>
          <a:lstStyle/>
          <a:p>
            <a:pPr lvl="0" algn="r" rtl="1"/>
            <a:r>
              <a:rPr lang="ar-EG" sz="4800" b="1" dirty="0" smtClean="0"/>
              <a:t>ورق </a:t>
            </a:r>
            <a:r>
              <a:rPr lang="ar-EG" sz="4800" b="1" dirty="0"/>
              <a:t>الكربون </a:t>
            </a:r>
            <a:endParaRPr lang="en-US" sz="4800" dirty="0"/>
          </a:p>
          <a:p>
            <a:pPr lvl="0" algn="r" rtl="1"/>
            <a:r>
              <a:rPr lang="ar-EG" sz="4800" b="1" dirty="0"/>
              <a:t>الطريقة </a:t>
            </a:r>
            <a:r>
              <a:rPr lang="ar-EG" sz="4800" b="1" dirty="0" smtClean="0"/>
              <a:t>المباشرة  </a:t>
            </a:r>
            <a:endParaRPr lang="en-US" sz="4800" dirty="0"/>
          </a:p>
          <a:p>
            <a:pPr lvl="0" algn="r" rtl="1"/>
            <a:r>
              <a:rPr lang="ar-EG" sz="4800" b="1" dirty="0"/>
              <a:t>السراجة </a:t>
            </a:r>
            <a:endParaRPr lang="en-US" sz="4800" dirty="0"/>
          </a:p>
          <a:p>
            <a:pPr lvl="0" algn="r" rtl="1"/>
            <a:r>
              <a:rPr lang="ar-EG" sz="4800" b="1" dirty="0"/>
              <a:t>القوالب </a:t>
            </a:r>
            <a:endParaRPr lang="en-US" sz="4800" dirty="0"/>
          </a:p>
          <a:p>
            <a:pPr lvl="0" algn="r" rtl="1"/>
            <a:r>
              <a:rPr lang="ar-EG" sz="4800" b="1" dirty="0"/>
              <a:t>التثقيب </a:t>
            </a:r>
            <a:r>
              <a:rPr lang="ar-EG" sz="4800" b="1" dirty="0" smtClean="0"/>
              <a:t> </a:t>
            </a:r>
            <a:endParaRPr lang="en-US" sz="4800" dirty="0"/>
          </a:p>
          <a:p>
            <a:pPr algn="r" rtl="1"/>
            <a:endParaRPr lang="ar-EG" dirty="0"/>
          </a:p>
        </p:txBody>
      </p:sp>
    </p:spTree>
    <p:extLst>
      <p:ext uri="{BB962C8B-B14F-4D97-AF65-F5344CB8AC3E}">
        <p14:creationId xmlns:p14="http://schemas.microsoft.com/office/powerpoint/2010/main" val="2255427795"/>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28650" y="-99392"/>
            <a:ext cx="7886700" cy="1325563"/>
          </a:xfrm>
        </p:spPr>
        <p:txBody>
          <a:bodyPr>
            <a:noAutofit/>
          </a:bodyPr>
          <a:lstStyle/>
          <a:p>
            <a:pPr algn="ctr"/>
            <a:r>
              <a:rPr lang="ar-EG" sz="3600" b="1" dirty="0" smtClean="0">
                <a:solidFill>
                  <a:srgbClr val="FF0000"/>
                </a:solidFill>
              </a:rPr>
              <a:t/>
            </a:r>
            <a:br>
              <a:rPr lang="ar-EG" sz="3600" b="1" dirty="0" smtClean="0">
                <a:solidFill>
                  <a:srgbClr val="FF0000"/>
                </a:solidFill>
              </a:rPr>
            </a:br>
            <a:r>
              <a:rPr lang="ar-EG" sz="3600" b="1" dirty="0">
                <a:solidFill>
                  <a:srgbClr val="FF0000"/>
                </a:solidFill>
              </a:rPr>
              <a:t/>
            </a:r>
            <a:br>
              <a:rPr lang="ar-EG" sz="3600" b="1" dirty="0">
                <a:solidFill>
                  <a:srgbClr val="FF0000"/>
                </a:solidFill>
              </a:rPr>
            </a:br>
            <a:r>
              <a:rPr lang="ar-SA" sz="3600" b="1" dirty="0" smtClean="0">
                <a:solidFill>
                  <a:srgbClr val="FF0000"/>
                </a:solidFill>
              </a:rPr>
              <a:t>عرض </a:t>
            </a:r>
            <a:r>
              <a:rPr lang="ar-SA" sz="3600" b="1" dirty="0">
                <a:solidFill>
                  <a:srgbClr val="FF0000"/>
                </a:solidFill>
              </a:rPr>
              <a:t>لبعض غرز التطريز اليدوي</a:t>
            </a:r>
            <a:r>
              <a:rPr lang="ar-EG" sz="3600" b="1" dirty="0">
                <a:solidFill>
                  <a:srgbClr val="FF0000"/>
                </a:solidFill>
              </a:rPr>
              <a:t>. </a:t>
            </a:r>
            <a:r>
              <a:rPr lang="en-US" sz="3600" dirty="0">
                <a:solidFill>
                  <a:srgbClr val="FF0000"/>
                </a:solidFill>
              </a:rPr>
              <a:t/>
            </a:r>
            <a:br>
              <a:rPr lang="en-US" sz="3600" dirty="0">
                <a:solidFill>
                  <a:srgbClr val="FF0000"/>
                </a:solidFill>
              </a:rPr>
            </a:br>
            <a:endParaRPr lang="ar-EG" sz="3600" dirty="0">
              <a:solidFill>
                <a:srgbClr val="FF0000"/>
              </a:solidFill>
            </a:endParaRPr>
          </a:p>
        </p:txBody>
      </p:sp>
      <p:sp>
        <p:nvSpPr>
          <p:cNvPr id="3" name="عنصر نائب للمحتوى 2"/>
          <p:cNvSpPr>
            <a:spLocks noGrp="1"/>
          </p:cNvSpPr>
          <p:nvPr>
            <p:ph idx="1"/>
          </p:nvPr>
        </p:nvSpPr>
        <p:spPr>
          <a:xfrm>
            <a:off x="628650" y="1412776"/>
            <a:ext cx="7886700" cy="5328591"/>
          </a:xfrm>
        </p:spPr>
        <p:txBody>
          <a:bodyPr/>
          <a:lstStyle/>
          <a:p>
            <a:pPr algn="r" rtl="1"/>
            <a:r>
              <a:rPr lang="ar-EG" b="1" dirty="0">
                <a:solidFill>
                  <a:schemeClr val="tx2">
                    <a:lumMod val="75000"/>
                  </a:schemeClr>
                </a:solidFill>
              </a:rPr>
              <a:t>غرزه الفرع:</a:t>
            </a:r>
            <a:r>
              <a:rPr lang="en-US" b="1" dirty="0">
                <a:solidFill>
                  <a:schemeClr val="tx2">
                    <a:lumMod val="75000"/>
                  </a:schemeClr>
                </a:solidFill>
              </a:rPr>
              <a:t> (Stem Stitch) </a:t>
            </a:r>
            <a:endParaRPr lang="en-US" dirty="0">
              <a:solidFill>
                <a:schemeClr val="tx2">
                  <a:lumMod val="75000"/>
                </a:schemeClr>
              </a:solidFill>
            </a:endParaRPr>
          </a:p>
          <a:p>
            <a:endParaRPr lang="ar-EG" dirty="0"/>
          </a:p>
        </p:txBody>
      </p:sp>
      <p:pic>
        <p:nvPicPr>
          <p:cNvPr id="4" name="صورة 3"/>
          <p:cNvPicPr/>
          <p:nvPr/>
        </p:nvPicPr>
        <p:blipFill>
          <a:blip r:embed="rId2">
            <a:extLst>
              <a:ext uri="{28A0092B-C50C-407E-A947-70E740481C1C}">
                <a14:useLocalDpi xmlns:a14="http://schemas.microsoft.com/office/drawing/2010/main" val="0"/>
              </a:ext>
            </a:extLst>
          </a:blip>
          <a:srcRect/>
          <a:stretch>
            <a:fillRect/>
          </a:stretch>
        </p:blipFill>
        <p:spPr bwMode="auto">
          <a:xfrm>
            <a:off x="683568" y="2204865"/>
            <a:ext cx="7920880" cy="4032448"/>
          </a:xfrm>
          <a:prstGeom prst="rect">
            <a:avLst/>
          </a:prstGeom>
          <a:noFill/>
          <a:ln>
            <a:noFill/>
          </a:ln>
        </p:spPr>
      </p:pic>
    </p:spTree>
    <p:extLst>
      <p:ext uri="{BB962C8B-B14F-4D97-AF65-F5344CB8AC3E}">
        <p14:creationId xmlns:p14="http://schemas.microsoft.com/office/powerpoint/2010/main" val="515578974"/>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99</TotalTime>
  <Words>639</Words>
  <Application>Microsoft Office PowerPoint</Application>
  <PresentationFormat>On-screen Show (4:3)</PresentationFormat>
  <Paragraphs>54</Paragraphs>
  <Slides>23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Algerian</vt:lpstr>
      <vt:lpstr>Aparajita</vt:lpstr>
      <vt:lpstr>Arial</vt:lpstr>
      <vt:lpstr>Calibri</vt:lpstr>
      <vt:lpstr>Calibri Light</vt:lpstr>
      <vt:lpstr>Times New Roman</vt:lpstr>
      <vt:lpstr>Wingdings</vt:lpstr>
      <vt:lpstr>Office Theme</vt:lpstr>
      <vt:lpstr>PowerPoint Presentation</vt:lpstr>
      <vt:lpstr> غرز التطريز اليدوي</vt:lpstr>
      <vt:lpstr>  الفرق بين التطريز اليدوي والالي</vt:lpstr>
      <vt:lpstr>PowerPoint Presentation</vt:lpstr>
      <vt:lpstr>التطريز اليدوي بالإضافات </vt:lpstr>
      <vt:lpstr>هناك العديد من الطرق التي تصلح لنقل التصميم علي النسيج ومنها ما يلي:  </vt:lpstr>
      <vt:lpstr>PowerPoint Presentation</vt:lpstr>
      <vt:lpstr>ومن طرق الاخرى لنقل الرسم علي القماش </vt:lpstr>
      <vt:lpstr>  عرض لبعض غرز التطريز اليدوي.  </vt:lpstr>
      <vt:lpstr>PowerPoint Presentation</vt:lpstr>
      <vt:lpstr>PowerPoint Presentation</vt:lpstr>
      <vt:lpstr>عرض لبعض غرز التطريز اليدوي.  </vt:lpstr>
      <vt:lpstr>PowerPoint Presentation</vt:lpstr>
      <vt:lpstr>PowerPoint Presentation</vt:lpstr>
      <vt:lpstr>(الابليك )النسيج المضاف : هو عبارة إضافة قطع صغيرة من النسيج إلى مساحة كبيرة مختلفة عنها في اللون وفي المادة </vt:lpstr>
      <vt:lpstr>الأقمشة المناسبة لعمل الابليك </vt:lpstr>
      <vt:lpstr>صور لبعض الاعمال المنفذة باسلوب الابليك</vt:lpstr>
      <vt:lpstr>اولا : تثبيت الأبليك بالغرز اليدوية :</vt:lpstr>
      <vt:lpstr>PowerPoint Presentation</vt:lpstr>
      <vt:lpstr>ثانيا : تثبيت الابليك بآلة الخياطة (الماكينة )</vt:lpstr>
      <vt:lpstr>PowerPoint Presentation</vt:lpstr>
      <vt:lpstr>ثالثا : تثبيت الابليك بقماش الحشو اللاصق (الفازلين )</vt:lpstr>
      <vt:lpstr>خطوات عمل (الأبليك)</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RADWA</dc:creator>
  <cp:lastModifiedBy>PR03</cp:lastModifiedBy>
  <cp:revision>33</cp:revision>
  <dcterms:created xsi:type="dcterms:W3CDTF">2020-03-19T07:43:51Z</dcterms:created>
  <dcterms:modified xsi:type="dcterms:W3CDTF">2021-04-29T08:10:28Z</dcterms:modified>
</cp:coreProperties>
</file>