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58" r:id="rId4"/>
    <p:sldId id="260" r:id="rId5"/>
    <p:sldId id="261" r:id="rId6"/>
    <p:sldId id="262" r:id="rId7"/>
    <p:sldId id="264" r:id="rId8"/>
    <p:sldId id="268" r:id="rId9"/>
    <p:sldId id="279" r:id="rId10"/>
    <p:sldId id="280" r:id="rId11"/>
    <p:sldId id="278" r:id="rId12"/>
    <p:sldId id="281" r:id="rId13"/>
    <p:sldId id="274"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C2111876-A758-4470-A105-CC35D719A21D}" type="datetimeFigureOut">
              <a:rPr lang="en-US"/>
              <a:pPr>
                <a:defRPr/>
              </a:pPr>
              <a:t>8/8/2024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73C09C4-663F-46EE-A21F-031EF340C32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endParaRPr lang="en-US">
              <a:latin typeface="Georgia" pitchFamily="18" charset="0"/>
            </a:endParaRPr>
          </a:p>
        </p:txBody>
      </p:sp>
      <p:sp>
        <p:nvSpPr>
          <p:cNvPr id="5" name="Rectangle 20"/>
          <p:cNvSpPr>
            <a:spLocks noChangeArrowheads="1"/>
          </p:cNvSpPr>
          <p:nvPr/>
        </p:nvSpPr>
        <p:spPr bwMode="white">
          <a:xfrm>
            <a:off x="8991600" y="3175"/>
            <a:ext cx="152400" cy="6858000"/>
          </a:xfrm>
          <a:prstGeom prst="rect">
            <a:avLst/>
          </a:prstGeom>
          <a:solidFill>
            <a:srgbClr val="FFFFFF"/>
          </a:solidFill>
          <a:ln w="9525" algn="ctr">
            <a:noFill/>
            <a:miter lim="800000"/>
            <a:headEnd/>
            <a:tailEnd/>
          </a:ln>
        </p:spPr>
        <p:txBody>
          <a:bodyPr wrap="none" anchor="ctr"/>
          <a:lstStyle/>
          <a:p>
            <a:endParaRPr lang="en-US">
              <a:latin typeface="Georgia" pitchFamily="18" charset="0"/>
            </a:endParaRPr>
          </a:p>
        </p:txBody>
      </p:sp>
      <p:sp>
        <p:nvSpPr>
          <p:cNvPr id="6" name="Rectangle 21"/>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endParaRPr lang="en-US">
              <a:latin typeface="Georgia" pitchFamily="18" charset="0"/>
            </a:endParaRPr>
          </a:p>
        </p:txBody>
      </p:sp>
      <p:sp>
        <p:nvSpPr>
          <p:cNvPr id="7" name="Rectangle 23"/>
          <p:cNvSpPr>
            <a:spLocks noChangeArrowheads="1"/>
          </p:cNvSpPr>
          <p:nvPr/>
        </p:nvSpPr>
        <p:spPr bwMode="white">
          <a:xfrm>
            <a:off x="0" y="0"/>
            <a:ext cx="9144000" cy="2514600"/>
          </a:xfrm>
          <a:prstGeom prst="rect">
            <a:avLst/>
          </a:prstGeom>
          <a:solidFill>
            <a:srgbClr val="FFFFFF"/>
          </a:solidFill>
          <a:ln w="9525" algn="ctr">
            <a:noFill/>
            <a:miter lim="800000"/>
            <a:headEnd/>
            <a:tailEnd/>
          </a:ln>
        </p:spPr>
        <p:txBody>
          <a:bodyPr wrap="none" anchor="ctr"/>
          <a:lstStyle/>
          <a:p>
            <a:endParaRPr lang="en-US">
              <a:latin typeface="Georgia" pitchFamily="18" charset="0"/>
            </a:endParaRPr>
          </a:p>
        </p:txBody>
      </p:sp>
      <p:sp>
        <p:nvSpPr>
          <p:cNvPr id="10" name="Rectangle 9"/>
          <p:cNvSpPr>
            <a:spLocks noChangeArrowheads="1"/>
          </p:cNvSpPr>
          <p:nvPr userDrawn="1"/>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a:t>Click to edit Master title style</a:t>
            </a:r>
          </a:p>
        </p:txBody>
      </p:sp>
      <p:sp>
        <p:nvSpPr>
          <p:cNvPr id="15" name="Slide Number Placeholder 28"/>
          <p:cNvSpPr>
            <a:spLocks noGrp="1"/>
          </p:cNvSpPr>
          <p:nvPr>
            <p:ph type="sldNum" sz="quarter" idx="10"/>
          </p:nvPr>
        </p:nvSpPr>
        <p:spPr>
          <a:xfrm>
            <a:off x="4343400" y="2198688"/>
            <a:ext cx="457200" cy="441325"/>
          </a:xfrm>
        </p:spPr>
        <p:txBody>
          <a:bodyPr/>
          <a:lstStyle>
            <a:lvl1pPr>
              <a:defRPr>
                <a:solidFill>
                  <a:schemeClr val="accent3">
                    <a:shade val="75000"/>
                  </a:schemeClr>
                </a:solidFill>
              </a:defRPr>
            </a:lvl1pPr>
          </a:lstStyle>
          <a:p>
            <a:pPr>
              <a:defRPr/>
            </a:pPr>
            <a:fld id="{D2421455-D646-4E41-B653-A640F64A9EE0}"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791200" y="6405563"/>
            <a:ext cx="3044825" cy="365125"/>
          </a:xfrm>
          <a:prstGeom prst="rect">
            <a:avLst/>
          </a:prstGeom>
        </p:spPr>
        <p:txBody>
          <a:bodyPr/>
          <a:lstStyle>
            <a:lvl1pPr>
              <a:defRPr/>
            </a:lvl1pPr>
          </a:lstStyle>
          <a:p>
            <a:pPr>
              <a:defRPr/>
            </a:pPr>
            <a:endParaRPr lang="en-US"/>
          </a:p>
        </p:txBody>
      </p:sp>
      <p:sp>
        <p:nvSpPr>
          <p:cNvPr id="5" name="Footer Placeholder 4"/>
          <p:cNvSpPr>
            <a:spLocks noGrp="1"/>
          </p:cNvSpPr>
          <p:nvPr>
            <p:ph type="ftr" sz="quarter" idx="11"/>
          </p:nvPr>
        </p:nvSpPr>
        <p:spPr>
          <a:xfrm>
            <a:off x="304800" y="6410325"/>
            <a:ext cx="3581400" cy="366713"/>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53956F0-C02D-4A88-9E40-F1AAF2E99562}"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endParaRPr lang="en-US">
              <a:latin typeface="Georgia" pitchFamily="18" charset="0"/>
            </a:endParaRPr>
          </a:p>
        </p:txBody>
      </p:sp>
      <p:sp>
        <p:nvSpPr>
          <p:cNvPr id="5" name="Rectangle 20"/>
          <p:cNvSpPr>
            <a:spLocks noChangeArrowheads="1"/>
          </p:cNvSpPr>
          <p:nvPr/>
        </p:nvSpPr>
        <p:spPr bwMode="white">
          <a:xfrm>
            <a:off x="7010400" y="0"/>
            <a:ext cx="2133600" cy="6858000"/>
          </a:xfrm>
          <a:prstGeom prst="rect">
            <a:avLst/>
          </a:prstGeom>
          <a:solidFill>
            <a:srgbClr val="FFFFFF"/>
          </a:solidFill>
          <a:ln w="9525" algn="ctr">
            <a:noFill/>
            <a:miter lim="800000"/>
            <a:headEnd/>
            <a:tailEnd/>
          </a:ln>
        </p:spPr>
        <p:txBody>
          <a:bodyPr wrap="none" anchor="ctr"/>
          <a:lstStyle/>
          <a:p>
            <a:endParaRPr lang="en-US">
              <a:latin typeface="Georgia" pitchFamily="18" charset="0"/>
            </a:endParaRPr>
          </a:p>
        </p:txBody>
      </p:sp>
      <p:sp>
        <p:nvSpPr>
          <p:cNvPr id="6" name="Rectangle 21"/>
          <p:cNvSpPr>
            <a:spLocks noChangeArrowheads="1"/>
          </p:cNvSpPr>
          <p:nvPr/>
        </p:nvSpPr>
        <p:spPr bwMode="white">
          <a:xfrm>
            <a:off x="0" y="0"/>
            <a:ext cx="9144000" cy="155575"/>
          </a:xfrm>
          <a:prstGeom prst="rect">
            <a:avLst/>
          </a:prstGeom>
          <a:solidFill>
            <a:srgbClr val="FFFFFF"/>
          </a:solidFill>
          <a:ln w="9525" algn="ctr">
            <a:noFill/>
            <a:miter lim="800000"/>
            <a:headEnd/>
            <a:tailEnd/>
          </a:ln>
        </p:spPr>
        <p:txBody>
          <a:bodyPr wrap="none" anchor="ctr"/>
          <a:lstStyle/>
          <a:p>
            <a:endParaRPr lang="en-US">
              <a:latin typeface="Georgia" pitchFamily="18" charset="0"/>
            </a:endParaRPr>
          </a:p>
        </p:txBody>
      </p:sp>
      <p:sp>
        <p:nvSpPr>
          <p:cNvPr id="7"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endParaRPr lang="en-US">
              <a:latin typeface="Georgia" pitchFamily="18" charset="0"/>
            </a:endParaRPr>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Vertical Title 1"/>
          <p:cNvSpPr>
            <a:spLocks noGrp="1"/>
          </p:cNvSpPr>
          <p:nvPr>
            <p:ph type="title" orient="vert"/>
          </p:nvPr>
        </p:nvSpPr>
        <p:spPr>
          <a:xfrm>
            <a:off x="7391400" y="304801"/>
            <a:ext cx="1447800" cy="5851525"/>
          </a:xfrm>
        </p:spPr>
        <p:txBody>
          <a:bodyPr vert="eaVert"/>
          <a:lstStyle/>
          <a:p>
            <a:r>
              <a:rPr lang="en-US"/>
              <a:t>Click to edit Master title style</a:t>
            </a:r>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5E01C29F-F35F-470B-AA48-BC50A6A50556}" type="slidenum">
              <a:rPr lang="en-US"/>
              <a:pPr>
                <a:defRPr/>
              </a:pPr>
              <a:t>‹#›</a:t>
            </a:fld>
            <a:endParaRPr lang="en-US"/>
          </a:p>
        </p:txBody>
      </p:sp>
      <p:sp>
        <p:nvSpPr>
          <p:cNvPr id="14" name="Date Placeholder 3"/>
          <p:cNvSpPr>
            <a:spLocks noGrp="1"/>
          </p:cNvSpPr>
          <p:nvPr>
            <p:ph type="dt" sz="half" idx="11"/>
          </p:nvPr>
        </p:nvSpPr>
        <p:spPr>
          <a:xfrm>
            <a:off x="5791200" y="6405563"/>
            <a:ext cx="3044825" cy="365125"/>
          </a:xfrm>
          <a:prstGeom prst="rect">
            <a:avLst/>
          </a:prstGeom>
        </p:spPr>
        <p:txBody>
          <a:bodyPr/>
          <a:lstStyle>
            <a:lvl1pPr>
              <a:defRPr/>
            </a:lvl1pPr>
          </a:lstStyle>
          <a:p>
            <a:pPr>
              <a:defRPr/>
            </a:pPr>
            <a:endParaRPr lang="en-US"/>
          </a:p>
        </p:txBody>
      </p:sp>
      <p:sp>
        <p:nvSpPr>
          <p:cNvPr id="15" name="Footer Placeholder 4"/>
          <p:cNvSpPr>
            <a:spLocks noGrp="1"/>
          </p:cNvSpPr>
          <p:nvPr>
            <p:ph type="ftr" sz="quarter" idx="12"/>
          </p:nvPr>
        </p:nvSpPr>
        <p:spPr>
          <a:xfrm>
            <a:off x="304800" y="6410325"/>
            <a:ext cx="3581400" cy="366713"/>
          </a:xfrm>
          <a:prstGeom prst="rect">
            <a:avLst/>
          </a:prstGeom>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a:t>Click to edit Master title style</a:t>
            </a:r>
          </a:p>
        </p:txBody>
      </p:sp>
      <p:sp>
        <p:nvSpPr>
          <p:cNvPr id="8" name="Content Placeholder 7"/>
          <p:cNvSpPr>
            <a:spLocks noGrp="1"/>
          </p:cNvSpPr>
          <p:nvPr>
            <p:ph sz="quarter" idx="1"/>
          </p:nvPr>
        </p:nvSpPr>
        <p:spPr>
          <a:xfrm>
            <a:off x="301752" y="1527048"/>
            <a:ext cx="8503920" cy="4572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0" y="6405563"/>
            <a:ext cx="4264025" cy="365125"/>
          </a:xfrm>
          <a:prstGeom prst="rect">
            <a:avLst/>
          </a:prstGeom>
        </p:spPr>
        <p:txBody>
          <a:bodyPr/>
          <a:lstStyle>
            <a:lvl1pPr>
              <a:defRPr/>
            </a:lvl1pPr>
          </a:lstStyle>
          <a:p>
            <a:pPr>
              <a:defRPr/>
            </a:pPr>
            <a:endParaRPr lang="en-US"/>
          </a:p>
        </p:txBody>
      </p:sp>
      <p:sp>
        <p:nvSpPr>
          <p:cNvPr id="5" name="Footer Placeholder 4"/>
          <p:cNvSpPr>
            <a:spLocks noGrp="1"/>
          </p:cNvSpPr>
          <p:nvPr>
            <p:ph type="ftr" sz="quarter" idx="11"/>
          </p:nvPr>
        </p:nvSpPr>
        <p:spPr>
          <a:xfrm>
            <a:off x="304800" y="6410325"/>
            <a:ext cx="3581400" cy="366713"/>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A3C858AC-8E2F-41A3-B41E-3AC4FF6AFB8E}"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endParaRPr lang="en-US">
              <a:latin typeface="Georgia" pitchFamily="18" charset="0"/>
            </a:endParaRPr>
          </a:p>
        </p:txBody>
      </p:sp>
      <p:sp>
        <p:nvSpPr>
          <p:cNvPr id="5" name="Rectangle 20"/>
          <p:cNvSpPr>
            <a:spLocks noChangeArrowheads="1"/>
          </p:cNvSpPr>
          <p:nvPr userDrawn="1"/>
        </p:nvSpPr>
        <p:spPr bwMode="white">
          <a:xfrm>
            <a:off x="0" y="6705600"/>
            <a:ext cx="9144000" cy="152400"/>
          </a:xfrm>
          <a:prstGeom prst="rect">
            <a:avLst/>
          </a:prstGeom>
          <a:solidFill>
            <a:srgbClr val="FFFFFF"/>
          </a:solidFill>
          <a:ln w="9525" algn="ctr">
            <a:noFill/>
            <a:miter lim="800000"/>
            <a:headEnd/>
            <a:tailEnd/>
          </a:ln>
        </p:spPr>
        <p:txBody>
          <a:bodyPr wrap="none" anchor="ctr"/>
          <a:lstStyle/>
          <a:p>
            <a:endParaRPr lang="en-US">
              <a:latin typeface="Georgia" pitchFamily="18" charset="0"/>
            </a:endParaRPr>
          </a:p>
        </p:txBody>
      </p:sp>
      <p:sp>
        <p:nvSpPr>
          <p:cNvPr id="6" name="Rectangle 21"/>
          <p:cNvSpPr>
            <a:spLocks noChangeArrowheads="1"/>
          </p:cNvSpPr>
          <p:nvPr/>
        </p:nvSpPr>
        <p:spPr bwMode="white">
          <a:xfrm>
            <a:off x="0" y="0"/>
            <a:ext cx="9144000" cy="152400"/>
          </a:xfrm>
          <a:prstGeom prst="rect">
            <a:avLst/>
          </a:prstGeom>
          <a:solidFill>
            <a:srgbClr val="FFFFFF"/>
          </a:solidFill>
          <a:ln w="9525" algn="ctr">
            <a:noFill/>
            <a:miter lim="800000"/>
            <a:headEnd/>
            <a:tailEnd/>
          </a:ln>
        </p:spPr>
        <p:txBody>
          <a:bodyPr wrap="none" anchor="ctr"/>
          <a:lstStyle/>
          <a:p>
            <a:endParaRPr lang="en-US">
              <a:latin typeface="Georgia" pitchFamily="18" charset="0"/>
            </a:endParaRPr>
          </a:p>
        </p:txBody>
      </p:sp>
      <p:sp>
        <p:nvSpPr>
          <p:cNvPr id="7" name="Rectangle 23"/>
          <p:cNvSpPr>
            <a:spLocks noChangeArrowheads="1"/>
          </p:cNvSpPr>
          <p:nvPr/>
        </p:nvSpPr>
        <p:spPr bwMode="white">
          <a:xfrm>
            <a:off x="8991600" y="19050"/>
            <a:ext cx="152400" cy="6858000"/>
          </a:xfrm>
          <a:prstGeom prst="rect">
            <a:avLst/>
          </a:prstGeom>
          <a:solidFill>
            <a:srgbClr val="FFFFFF"/>
          </a:solidFill>
          <a:ln w="9525" algn="ctr">
            <a:noFill/>
            <a:miter lim="800000"/>
            <a:headEnd/>
            <a:tailEnd/>
          </a:ln>
        </p:spPr>
        <p:txBody>
          <a:bodyPr wrap="none" anchor="ctr"/>
          <a:lstStyle/>
          <a:p>
            <a:endParaRPr lang="en-US">
              <a:latin typeface="Georgia" pitchFamily="18" charset="0"/>
            </a:endParaRPr>
          </a:p>
        </p:txBody>
      </p:sp>
      <p:sp>
        <p:nvSpPr>
          <p:cNvPr id="8" name="Rectangle 24"/>
          <p:cNvSpPr>
            <a:spLocks noChangeArrowheads="1"/>
          </p:cNvSpPr>
          <p:nvPr/>
        </p:nvSpPr>
        <p:spPr bwMode="white">
          <a:xfrm>
            <a:off x="152400" y="2286000"/>
            <a:ext cx="8832850" cy="304800"/>
          </a:xfrm>
          <a:prstGeom prst="rect">
            <a:avLst/>
          </a:prstGeom>
          <a:solidFill>
            <a:srgbClr val="FFFFFF"/>
          </a:solidFill>
          <a:ln w="9525" algn="ctr">
            <a:noFill/>
            <a:miter lim="800000"/>
            <a:headEnd/>
            <a:tailEnd/>
          </a:ln>
        </p:spPr>
        <p:txBody>
          <a:bodyPr wrap="none" anchor="ctr"/>
          <a:lstStyle/>
          <a:p>
            <a:endParaRPr lang="en-US">
              <a:latin typeface="Georgia" pitchFamily="18" charset="0"/>
            </a:endParaRPr>
          </a:p>
        </p:txBody>
      </p:sp>
      <p:sp>
        <p:nvSpPr>
          <p:cNvPr id="9" name="Rectangle 25"/>
          <p:cNvSpPr>
            <a:spLocks noChangeArrowheads="1"/>
          </p:cNvSpPr>
          <p:nvPr/>
        </p:nvSpPr>
        <p:spPr bwMode="auto">
          <a:xfrm>
            <a:off x="155575" y="142875"/>
            <a:ext cx="8832850" cy="2139950"/>
          </a:xfrm>
          <a:prstGeom prst="rect">
            <a:avLst/>
          </a:prstGeom>
          <a:solidFill>
            <a:schemeClr val="accent1"/>
          </a:solidFill>
          <a:ln w="9525" algn="ctr">
            <a:noFill/>
            <a:miter lim="800000"/>
            <a:headEnd/>
            <a:tailEnd/>
          </a:ln>
        </p:spPr>
        <p:txBody>
          <a:bodyPr wrap="none" anchor="ctr"/>
          <a:lstStyle/>
          <a:p>
            <a:endParaRPr lang="en-US">
              <a:latin typeface="Georgia" pitchFamily="18" charset="0"/>
            </a:endParaRPr>
          </a:p>
        </p:txBody>
      </p:sp>
      <p:sp>
        <p:nvSpPr>
          <p:cNvPr id="10" name="Rectangle 9"/>
          <p:cNvSpPr>
            <a:spLocks noChangeArrowheads="1"/>
          </p:cNvSpPr>
          <p:nvPr userDrawn="1"/>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a:t>Click to edit Master title style</a:t>
            </a:r>
          </a:p>
        </p:txBody>
      </p:sp>
      <p:sp>
        <p:nvSpPr>
          <p:cNvPr id="15" name="Slide Number Placeholder 5"/>
          <p:cNvSpPr>
            <a:spLocks noGrp="1"/>
          </p:cNvSpPr>
          <p:nvPr>
            <p:ph type="sldNum" sz="quarter" idx="10"/>
          </p:nvPr>
        </p:nvSpPr>
        <p:spPr>
          <a:xfrm>
            <a:off x="4343400" y="2198688"/>
            <a:ext cx="457200" cy="441325"/>
          </a:xfrm>
        </p:spPr>
        <p:txBody>
          <a:bodyPr/>
          <a:lstStyle>
            <a:lvl1pPr>
              <a:defRPr>
                <a:solidFill>
                  <a:schemeClr val="accent3">
                    <a:shade val="75000"/>
                  </a:schemeClr>
                </a:solidFill>
              </a:defRPr>
            </a:lvl1pPr>
          </a:lstStyle>
          <a:p>
            <a:pPr>
              <a:defRPr/>
            </a:pPr>
            <a:fld id="{08FBB2E0-DC39-4FD9-BD12-C2C74BE37A33}"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19"/>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p:spPr>
        <p:txBody>
          <a:bodyPr wrap="none" anchor="ctr"/>
          <a:lstStyle/>
          <a:p>
            <a:endParaRPr lang="en-US"/>
          </a:p>
        </p:txBody>
      </p:sp>
      <p:sp>
        <p:nvSpPr>
          <p:cNvPr id="2" name="Title 1"/>
          <p:cNvSpPr>
            <a:spLocks noGrp="1"/>
          </p:cNvSpPr>
          <p:nvPr>
            <p:ph type="title"/>
          </p:nvPr>
        </p:nvSpPr>
        <p:spPr>
          <a:xfrm>
            <a:off x="301752" y="228600"/>
            <a:ext cx="8534400" cy="758952"/>
          </a:xfrm>
        </p:spPr>
        <p:txBody>
          <a:bodyPr/>
          <a:lstStyle/>
          <a:p>
            <a:r>
              <a:rPr lang="en-US"/>
              <a:t>Click to edit Master title style</a:t>
            </a:r>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6"/>
          <p:cNvSpPr>
            <a:spLocks noGrp="1"/>
          </p:cNvSpPr>
          <p:nvPr>
            <p:ph type="sldNum" sz="quarter" idx="10"/>
          </p:nvPr>
        </p:nvSpPr>
        <p:spPr/>
        <p:txBody>
          <a:bodyPr/>
          <a:lstStyle>
            <a:lvl1pPr>
              <a:defRPr/>
            </a:lvl1pPr>
          </a:lstStyle>
          <a:p>
            <a:pPr>
              <a:defRPr/>
            </a:pPr>
            <a:fld id="{0487F6CB-3A39-46C1-8AB6-8F0CE35D9195}"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19"/>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p:spPr>
        <p:txBody>
          <a:bodyPr wrap="none" anchor="ctr"/>
          <a:lstStyle/>
          <a:p>
            <a:endParaRPr lang="en-US"/>
          </a:p>
        </p:txBody>
      </p:sp>
      <p:sp>
        <p:nvSpPr>
          <p:cNvPr id="8" name="Rectangle 20"/>
          <p:cNvSpPr>
            <a:spLocks noChangeArrowheads="1"/>
          </p:cNvSpPr>
          <p:nvPr/>
        </p:nvSpPr>
        <p:spPr bwMode="white">
          <a:xfrm>
            <a:off x="0" y="0"/>
            <a:ext cx="9144000" cy="1447800"/>
          </a:xfrm>
          <a:prstGeom prst="rect">
            <a:avLst/>
          </a:prstGeom>
          <a:solidFill>
            <a:srgbClr val="FFFFFF"/>
          </a:solidFill>
          <a:ln w="9525" algn="ctr">
            <a:noFill/>
            <a:miter lim="800000"/>
            <a:headEnd/>
            <a:tailEnd/>
          </a:ln>
        </p:spPr>
        <p:txBody>
          <a:bodyPr wrap="none" anchor="ctr"/>
          <a:lstStyle/>
          <a:p>
            <a:endParaRPr lang="en-US">
              <a:latin typeface="Georgia" pitchFamily="18" charset="0"/>
            </a:endParaRPr>
          </a:p>
        </p:txBody>
      </p:sp>
      <p:sp>
        <p:nvSpPr>
          <p:cNvPr id="9" name="Rectangle 21"/>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endParaRPr lang="en-US">
              <a:latin typeface="Georgia" pitchFamily="18" charset="0"/>
            </a:endParaRPr>
          </a:p>
        </p:txBody>
      </p:sp>
      <p:sp>
        <p:nvSpPr>
          <p:cNvPr id="10"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endParaRPr lang="en-US">
              <a:latin typeface="Georgia" pitchFamily="18" charset="0"/>
            </a:endParaRPr>
          </a:p>
        </p:txBody>
      </p:sp>
      <p:sp>
        <p:nvSpPr>
          <p:cNvPr id="11" name="Rectangle 24"/>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endParaRPr lang="en-US">
              <a:latin typeface="Georgia" pitchFamily="18" charset="0"/>
            </a:endParaRPr>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6" name="Content Placeholder 25"/>
          <p:cNvSpPr>
            <a:spLocks noGrp="1"/>
          </p:cNvSpPr>
          <p:nvPr>
            <p:ph sz="quarter" idx="4"/>
          </p:nvPr>
        </p:nvSpPr>
        <p:spPr>
          <a:xfrm>
            <a:off x="4800600" y="2471383"/>
            <a:ext cx="4038600" cy="38221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 name="Title 22"/>
          <p:cNvSpPr>
            <a:spLocks noGrp="1"/>
          </p:cNvSpPr>
          <p:nvPr>
            <p:ph type="title"/>
          </p:nvPr>
        </p:nvSpPr>
        <p:spPr/>
        <p:txBody>
          <a:bodyPr rtlCol="0"/>
          <a:lstStyle/>
          <a:p>
            <a:r>
              <a:rPr lang="en-US"/>
              <a:t>Click to edit Master title style</a:t>
            </a:r>
          </a:p>
        </p:txBody>
      </p:sp>
      <p:sp>
        <p:nvSpPr>
          <p:cNvPr id="18" name="Date Placeholder 6"/>
          <p:cNvSpPr>
            <a:spLocks noGrp="1"/>
          </p:cNvSpPr>
          <p:nvPr>
            <p:ph type="dt" sz="half" idx="10"/>
          </p:nvPr>
        </p:nvSpPr>
        <p:spPr>
          <a:xfrm>
            <a:off x="5791200" y="6405563"/>
            <a:ext cx="3044825" cy="365125"/>
          </a:xfrm>
          <a:prstGeom prst="rect">
            <a:avLst/>
          </a:prstGeom>
        </p:spPr>
        <p:txBody>
          <a:bodyPr/>
          <a:lstStyle>
            <a:lvl1pPr>
              <a:defRPr/>
            </a:lvl1pPr>
          </a:lstStyle>
          <a:p>
            <a:pPr>
              <a:defRPr/>
            </a:pPr>
            <a:endParaRPr lang="en-US"/>
          </a:p>
        </p:txBody>
      </p:sp>
      <p:sp>
        <p:nvSpPr>
          <p:cNvPr id="19" name="Footer Placeholder 7"/>
          <p:cNvSpPr>
            <a:spLocks noGrp="1"/>
          </p:cNvSpPr>
          <p:nvPr>
            <p:ph type="ftr" sz="quarter" idx="11"/>
          </p:nvPr>
        </p:nvSpPr>
        <p:spPr>
          <a:xfrm>
            <a:off x="304800" y="6410325"/>
            <a:ext cx="3581400" cy="365125"/>
          </a:xfrm>
          <a:prstGeom prst="rect">
            <a:avLst/>
          </a:prstGeom>
        </p:spPr>
        <p:txBody>
          <a:bodyPr/>
          <a:lstStyle>
            <a:lvl1pPr>
              <a:defRPr/>
            </a:lvl1pPr>
          </a:lstStyle>
          <a:p>
            <a:pPr>
              <a:defRPr/>
            </a:pPr>
            <a:endParaRPr lang="en-US"/>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a:defRPr/>
            </a:pPr>
            <a:fld id="{008DA90F-7C77-481C-AFDE-23134CDC8B05}"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4"/>
          <p:cNvSpPr>
            <a:spLocks noGrp="1"/>
          </p:cNvSpPr>
          <p:nvPr>
            <p:ph type="sldNum" sz="quarter" idx="10"/>
          </p:nvPr>
        </p:nvSpPr>
        <p:spPr>
          <a:xfrm>
            <a:off x="4343400" y="1036638"/>
            <a:ext cx="457200" cy="441325"/>
          </a:xfrm>
        </p:spPr>
        <p:txBody>
          <a:bodyPr/>
          <a:lstStyle>
            <a:lvl1pPr>
              <a:defRPr/>
            </a:lvl1pPr>
          </a:lstStyle>
          <a:p>
            <a:pPr>
              <a:defRPr/>
            </a:pPr>
            <a:fld id="{40C12F41-2220-4F78-98EF-0BFA246DCD2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endParaRPr lang="en-US">
              <a:latin typeface="Georgia" pitchFamily="18" charset="0"/>
            </a:endParaRPr>
          </a:p>
        </p:txBody>
      </p:sp>
      <p:sp>
        <p:nvSpPr>
          <p:cNvPr id="3" name="Rectangle 20"/>
          <p:cNvSpPr>
            <a:spLocks noChangeArrowheads="1"/>
          </p:cNvSpPr>
          <p:nvPr/>
        </p:nvSpPr>
        <p:spPr bwMode="white">
          <a:xfrm>
            <a:off x="0" y="0"/>
            <a:ext cx="9144000" cy="155575"/>
          </a:xfrm>
          <a:prstGeom prst="rect">
            <a:avLst/>
          </a:prstGeom>
          <a:solidFill>
            <a:srgbClr val="FFFFFF"/>
          </a:solidFill>
          <a:ln w="9525" algn="ctr">
            <a:noFill/>
            <a:miter lim="800000"/>
            <a:headEnd/>
            <a:tailEnd/>
          </a:ln>
        </p:spPr>
        <p:txBody>
          <a:bodyPr wrap="none" anchor="ctr"/>
          <a:lstStyle/>
          <a:p>
            <a:endParaRPr lang="en-US">
              <a:latin typeface="Georgia" pitchFamily="18" charset="0"/>
            </a:endParaRPr>
          </a:p>
        </p:txBody>
      </p:sp>
      <p:sp>
        <p:nvSpPr>
          <p:cNvPr id="4"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endParaRPr lang="en-US">
              <a:latin typeface="Georgia" pitchFamily="18" charset="0"/>
            </a:endParaRPr>
          </a:p>
        </p:txBody>
      </p:sp>
      <p:sp>
        <p:nvSpPr>
          <p:cNvPr id="5"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endParaRPr lang="en-US">
              <a:latin typeface="Georgia" pitchFamily="18" charset="0"/>
            </a:endParaRPr>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8" name="Date Placeholder 1"/>
          <p:cNvSpPr>
            <a:spLocks noGrp="1"/>
          </p:cNvSpPr>
          <p:nvPr>
            <p:ph type="dt" sz="half" idx="10"/>
          </p:nvPr>
        </p:nvSpPr>
        <p:spPr>
          <a:xfrm>
            <a:off x="5791200" y="6405563"/>
            <a:ext cx="3044825" cy="365125"/>
          </a:xfrm>
          <a:prstGeom prst="rect">
            <a:avLst/>
          </a:prstGeom>
        </p:spPr>
        <p:txBody>
          <a:bodyPr/>
          <a:lstStyle>
            <a:lvl1pPr>
              <a:defRPr/>
            </a:lvl1pPr>
          </a:lstStyle>
          <a:p>
            <a:pPr>
              <a:defRPr/>
            </a:pPr>
            <a:endParaRPr lang="en-US"/>
          </a:p>
        </p:txBody>
      </p:sp>
      <p:sp>
        <p:nvSpPr>
          <p:cNvPr id="9" name="Footer Placeholder 2"/>
          <p:cNvSpPr>
            <a:spLocks noGrp="1"/>
          </p:cNvSpPr>
          <p:nvPr>
            <p:ph type="ftr" sz="quarter" idx="11"/>
          </p:nvPr>
        </p:nvSpPr>
        <p:spPr>
          <a:xfrm>
            <a:off x="304800" y="6410325"/>
            <a:ext cx="3581400" cy="366713"/>
          </a:xfrm>
          <a:prstGeom prst="rect">
            <a:avLst/>
          </a:prstGeom>
        </p:spPr>
        <p:txBody>
          <a:bodyPr/>
          <a:lstStyle>
            <a:lvl1pPr>
              <a:defRPr/>
            </a:lvl1pPr>
          </a:lstStyle>
          <a:p>
            <a:pPr>
              <a:defRPr/>
            </a:pPr>
            <a:endParaRPr lang="en-US"/>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7AF78F70-8F03-416E-9447-3DA72D80674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endParaRPr lang="en-US">
              <a:latin typeface="Georgia" pitchFamily="18" charset="0"/>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endParaRPr lang="en-US">
              <a:latin typeface="Georgia" pitchFamily="18" charset="0"/>
            </a:endParaRPr>
          </a:p>
        </p:txBody>
      </p:sp>
      <p:sp>
        <p:nvSpPr>
          <p:cNvPr id="8" name="Rectangle 23"/>
          <p:cNvSpPr>
            <a:spLocks noChangeArrowheads="1"/>
          </p:cNvSpPr>
          <p:nvPr/>
        </p:nvSpPr>
        <p:spPr bwMode="white">
          <a:xfrm>
            <a:off x="0" y="0"/>
            <a:ext cx="9144000" cy="119063"/>
          </a:xfrm>
          <a:prstGeom prst="rect">
            <a:avLst/>
          </a:prstGeom>
          <a:solidFill>
            <a:srgbClr val="FFFFFF"/>
          </a:solidFill>
          <a:ln w="9525" algn="ctr">
            <a:noFill/>
            <a:miter lim="800000"/>
            <a:headEnd/>
            <a:tailEnd/>
          </a:ln>
        </p:spPr>
        <p:txBody>
          <a:bodyPr wrap="none" anchor="ctr"/>
          <a:lstStyle/>
          <a:p>
            <a:endParaRPr lang="en-US">
              <a:latin typeface="Georgia" pitchFamily="18" charset="0"/>
            </a:endParaRPr>
          </a:p>
        </p:txBody>
      </p:sp>
      <p:sp>
        <p:nvSpPr>
          <p:cNvPr id="9" name="Rectangle 24"/>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endParaRPr lang="en-US">
              <a:latin typeface="Georgia" pitchFamily="18" charset="0"/>
            </a:endParaRPr>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AF730591-CFE2-4376-AB9E-635AE94527FF}" type="slidenum">
              <a:rPr lang="en-US"/>
              <a:pPr>
                <a:defRPr/>
              </a:pPr>
              <a:t>‹#›</a:t>
            </a:fld>
            <a:endParaRPr lang="en-US"/>
          </a:p>
        </p:txBody>
      </p:sp>
      <p:sp>
        <p:nvSpPr>
          <p:cNvPr id="17" name="Date Placeholder 4"/>
          <p:cNvSpPr>
            <a:spLocks noGrp="1"/>
          </p:cNvSpPr>
          <p:nvPr>
            <p:ph type="dt" sz="half" idx="11"/>
          </p:nvPr>
        </p:nvSpPr>
        <p:spPr>
          <a:xfrm>
            <a:off x="5791200" y="6405563"/>
            <a:ext cx="3044825" cy="365125"/>
          </a:xfrm>
          <a:prstGeom prst="rect">
            <a:avLst/>
          </a:prstGeom>
        </p:spPr>
        <p:txBody>
          <a:bodyPr/>
          <a:lstStyle>
            <a:lvl1pPr>
              <a:defRPr/>
            </a:lvl1pPr>
          </a:lstStyle>
          <a:p>
            <a:pPr>
              <a:defRPr/>
            </a:pPr>
            <a:endParaRPr lang="en-US"/>
          </a:p>
        </p:txBody>
      </p:sp>
      <p:sp>
        <p:nvSpPr>
          <p:cNvPr id="18" name="Footer Placeholder 5"/>
          <p:cNvSpPr>
            <a:spLocks noGrp="1"/>
          </p:cNvSpPr>
          <p:nvPr>
            <p:ph type="ftr" sz="quarter" idx="12"/>
          </p:nvPr>
        </p:nvSpPr>
        <p:spPr>
          <a:xfrm>
            <a:off x="301625" y="6410325"/>
            <a:ext cx="3382963" cy="366713"/>
          </a:xfrm>
          <a:prstGeom prst="rect">
            <a:avLst/>
          </a:prstGeom>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endParaRPr lang="en-US">
              <a:latin typeface="Georgia" pitchFamily="18" charset="0"/>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endParaRPr lang="en-US">
              <a:latin typeface="Georgia" pitchFamily="18" charset="0"/>
            </a:endParaRPr>
          </a:p>
        </p:txBody>
      </p:sp>
      <p:sp>
        <p:nvSpPr>
          <p:cNvPr id="8" name="Rectangle 23"/>
          <p:cNvSpPr>
            <a:spLocks noChangeArrowheads="1"/>
          </p:cNvSpPr>
          <p:nvPr/>
        </p:nvSpPr>
        <p:spPr bwMode="white">
          <a:xfrm>
            <a:off x="0" y="0"/>
            <a:ext cx="9144000" cy="152400"/>
          </a:xfrm>
          <a:prstGeom prst="rect">
            <a:avLst/>
          </a:prstGeom>
          <a:solidFill>
            <a:srgbClr val="FFFFFF"/>
          </a:solidFill>
          <a:ln w="9525" algn="ctr">
            <a:noFill/>
            <a:miter lim="800000"/>
            <a:headEnd/>
            <a:tailEnd/>
          </a:ln>
        </p:spPr>
        <p:txBody>
          <a:bodyPr wrap="none" anchor="ctr"/>
          <a:lstStyle/>
          <a:p>
            <a:endParaRPr lang="en-US">
              <a:latin typeface="Georgia" pitchFamily="18" charset="0"/>
            </a:endParaRPr>
          </a:p>
        </p:txBody>
      </p:sp>
      <p:sp>
        <p:nvSpPr>
          <p:cNvPr id="9" name="Rectangle 24"/>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endParaRPr lang="en-US">
              <a:latin typeface="Georgia" pitchFamily="18" charset="0"/>
            </a:endParaRPr>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a:t>Click to edit Master title style</a:t>
            </a:r>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5D7CBA78-F6DC-45F4-8A11-340EA83E6D17}" type="slidenum">
              <a:rPr lang="en-US"/>
              <a:pPr>
                <a:defRPr/>
              </a:pPr>
              <a:t>‹#›</a:t>
            </a:fld>
            <a:endParaRPr lang="en-US"/>
          </a:p>
        </p:txBody>
      </p:sp>
      <p:sp>
        <p:nvSpPr>
          <p:cNvPr id="17" name="Date Placeholder 4"/>
          <p:cNvSpPr>
            <a:spLocks noGrp="1"/>
          </p:cNvSpPr>
          <p:nvPr>
            <p:ph type="dt" sz="half" idx="11"/>
          </p:nvPr>
        </p:nvSpPr>
        <p:spPr>
          <a:xfrm>
            <a:off x="5788025" y="6405563"/>
            <a:ext cx="3044825" cy="365125"/>
          </a:xfrm>
          <a:prstGeom prst="rect">
            <a:avLst/>
          </a:prstGeom>
        </p:spPr>
        <p:txBody>
          <a:bodyPr/>
          <a:lstStyle>
            <a:lvl1pPr>
              <a:defRPr/>
            </a:lvl1pPr>
          </a:lstStyle>
          <a:p>
            <a:pPr>
              <a:defRPr/>
            </a:pPr>
            <a:endParaRPr lang="en-US"/>
          </a:p>
        </p:txBody>
      </p:sp>
      <p:sp>
        <p:nvSpPr>
          <p:cNvPr id="18" name="Footer Placeholder 5"/>
          <p:cNvSpPr>
            <a:spLocks noGrp="1"/>
          </p:cNvSpPr>
          <p:nvPr>
            <p:ph type="ftr" sz="quarter" idx="12"/>
          </p:nvPr>
        </p:nvSpPr>
        <p:spPr>
          <a:xfrm>
            <a:off x="301625" y="6410325"/>
            <a:ext cx="3584575" cy="366713"/>
          </a:xfrm>
          <a:prstGeom prst="rect">
            <a:avLst/>
          </a:prstGeom>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16"/>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endParaRPr lang="en-US">
              <a:latin typeface="Georgia" pitchFamily="18" charset="0"/>
            </a:endParaRPr>
          </a:p>
        </p:txBody>
      </p:sp>
      <p:sp>
        <p:nvSpPr>
          <p:cNvPr id="1027" name="Rectangle 15"/>
          <p:cNvSpPr>
            <a:spLocks noChangeArrowheads="1"/>
          </p:cNvSpPr>
          <p:nvPr/>
        </p:nvSpPr>
        <p:spPr bwMode="white">
          <a:xfrm>
            <a:off x="0" y="0"/>
            <a:ext cx="9144000" cy="1393825"/>
          </a:xfrm>
          <a:prstGeom prst="rect">
            <a:avLst/>
          </a:prstGeom>
          <a:solidFill>
            <a:srgbClr val="FFFFFF"/>
          </a:solidFill>
          <a:ln w="9525" algn="ctr">
            <a:noFill/>
            <a:miter lim="800000"/>
            <a:headEnd/>
            <a:tailEnd/>
          </a:ln>
        </p:spPr>
        <p:txBody>
          <a:bodyPr wrap="none" anchor="ctr"/>
          <a:lstStyle/>
          <a:p>
            <a:endParaRPr lang="en-US">
              <a:latin typeface="Georgia" pitchFamily="18" charset="0"/>
            </a:endParaRPr>
          </a:p>
        </p:txBody>
      </p:sp>
      <p:sp>
        <p:nvSpPr>
          <p:cNvPr id="1028" name="Rectangle 17"/>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endParaRPr lang="en-US">
              <a:latin typeface="Georgia" pitchFamily="18" charset="0"/>
            </a:endParaRPr>
          </a:p>
        </p:txBody>
      </p:sp>
      <p:sp>
        <p:nvSpPr>
          <p:cNvPr id="1029" name="Rectangle 18"/>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endParaRPr lang="en-US">
              <a:latin typeface="Georgia" pitchFamily="18" charset="0"/>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a:solidFill>
                  <a:schemeClr val="accent3">
                    <a:shade val="75000"/>
                  </a:schemeClr>
                </a:solidFill>
                <a:latin typeface="+mn-lt"/>
                <a:cs typeface="+mn-cs"/>
              </a:defRPr>
            </a:lvl1pPr>
          </a:lstStyle>
          <a:p>
            <a:pPr>
              <a:defRPr/>
            </a:pPr>
            <a:fld id="{B4AFEBC4-3BD7-4CC9-B9D7-23D7909FD69B}" type="slidenum">
              <a:rPr lang="en-US"/>
              <a:pPr>
                <a:defRPr/>
              </a:pPr>
              <a:t>‹#›</a:t>
            </a:fld>
            <a:endParaRPr lang="en-US"/>
          </a:p>
        </p:txBody>
      </p:sp>
      <p:sp>
        <p:nvSpPr>
          <p:cNvPr id="1036" name="Title Placeholder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37" name="Text Placeholder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hf sldNum="0" hdr="0" ftr="0" dt="0"/>
  <p:txStyles>
    <p:titleStyle>
      <a:lvl1pPr algn="ctr" rtl="0" eaLnBrk="0" fontAlgn="base" hangingPunct="0">
        <a:spcBef>
          <a:spcPct val="0"/>
        </a:spcBef>
        <a:spcAft>
          <a:spcPct val="0"/>
        </a:spcAft>
        <a:defRPr sz="3300" kern="1200">
          <a:solidFill>
            <a:srgbClr val="7B9899"/>
          </a:solidFill>
          <a:latin typeface="+mj-lt"/>
          <a:ea typeface="+mj-ea"/>
          <a:cs typeface="+mj-cs"/>
        </a:defRPr>
      </a:lvl1pPr>
      <a:lvl2pPr algn="ctr" rtl="0" eaLnBrk="0" fontAlgn="base" hangingPunct="0">
        <a:spcBef>
          <a:spcPct val="0"/>
        </a:spcBef>
        <a:spcAft>
          <a:spcPct val="0"/>
        </a:spcAft>
        <a:defRPr sz="3300">
          <a:solidFill>
            <a:srgbClr val="7B9899"/>
          </a:solidFill>
          <a:latin typeface="Georgia" pitchFamily="18" charset="0"/>
        </a:defRPr>
      </a:lvl2pPr>
      <a:lvl3pPr algn="ctr" rtl="0" eaLnBrk="0" fontAlgn="base" hangingPunct="0">
        <a:spcBef>
          <a:spcPct val="0"/>
        </a:spcBef>
        <a:spcAft>
          <a:spcPct val="0"/>
        </a:spcAft>
        <a:defRPr sz="3300">
          <a:solidFill>
            <a:srgbClr val="7B9899"/>
          </a:solidFill>
          <a:latin typeface="Georgia" pitchFamily="18" charset="0"/>
        </a:defRPr>
      </a:lvl3pPr>
      <a:lvl4pPr algn="ctr" rtl="0" eaLnBrk="0" fontAlgn="base" hangingPunct="0">
        <a:spcBef>
          <a:spcPct val="0"/>
        </a:spcBef>
        <a:spcAft>
          <a:spcPct val="0"/>
        </a:spcAft>
        <a:defRPr sz="3300">
          <a:solidFill>
            <a:srgbClr val="7B9899"/>
          </a:solidFill>
          <a:latin typeface="Georgia" pitchFamily="18" charset="0"/>
        </a:defRPr>
      </a:lvl4pPr>
      <a:lvl5pPr algn="ctr" rtl="0" eaLnBrk="0" fontAlgn="base" hangingPunct="0">
        <a:spcBef>
          <a:spcPct val="0"/>
        </a:spcBef>
        <a:spcAft>
          <a:spcPct val="0"/>
        </a:spcAft>
        <a:defRPr sz="3300">
          <a:solidFill>
            <a:srgbClr val="7B9899"/>
          </a:solidFill>
          <a:latin typeface="Georgia" pitchFamily="18"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eaLnBrk="1" fontAlgn="auto" hangingPunct="1">
              <a:spcAft>
                <a:spcPts val="0"/>
              </a:spcAft>
              <a:buFont typeface="Wingdings 2"/>
              <a:buNone/>
              <a:defRPr/>
            </a:pPr>
            <a:r>
              <a:rPr lang="en-US" dirty="0"/>
              <a:t>Lab Session</a:t>
            </a:r>
          </a:p>
        </p:txBody>
      </p:sp>
      <p:sp>
        <p:nvSpPr>
          <p:cNvPr id="13315" name="Title 1"/>
          <p:cNvSpPr>
            <a:spLocks noGrp="1"/>
          </p:cNvSpPr>
          <p:nvPr>
            <p:ph type="ctrTitle"/>
          </p:nvPr>
        </p:nvSpPr>
        <p:spPr/>
        <p:txBody>
          <a:bodyPr/>
          <a:lstStyle/>
          <a:p>
            <a:pPr eaLnBrk="1" hangingPunct="1"/>
            <a:r>
              <a:rPr lang="en-US" dirty="0"/>
              <a:t>Introduction To MYSQL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The MySQL DROP DATABASE Statement</a:t>
            </a:r>
          </a:p>
        </p:txBody>
      </p:sp>
      <p:sp>
        <p:nvSpPr>
          <p:cNvPr id="20483" name="Content Placeholder 2"/>
          <p:cNvSpPr>
            <a:spLocks noGrp="1"/>
          </p:cNvSpPr>
          <p:nvPr>
            <p:ph sz="quarter" idx="1"/>
          </p:nvPr>
        </p:nvSpPr>
        <p:spPr>
          <a:xfrm>
            <a:off x="301625" y="1527175"/>
            <a:ext cx="8504238" cy="4572000"/>
          </a:xfrm>
        </p:spPr>
        <p:txBody>
          <a:bodyPr/>
          <a:lstStyle/>
          <a:p>
            <a:pPr algn="l"/>
            <a:r>
              <a:rPr lang="en-US" b="0" i="0" dirty="0">
                <a:solidFill>
                  <a:srgbClr val="000000"/>
                </a:solidFill>
                <a:effectLst/>
                <a:highlight>
                  <a:srgbClr val="FFFFFF"/>
                </a:highlight>
                <a:latin typeface="Segoe UI" panose="020B0502040204020203" pitchFamily="34" charset="0"/>
              </a:rPr>
              <a:t>Syntax</a:t>
            </a:r>
          </a:p>
          <a:p>
            <a:pPr algn="l"/>
            <a:r>
              <a:rPr lang="en-US" b="0" i="0" dirty="0">
                <a:solidFill>
                  <a:srgbClr val="0000CD"/>
                </a:solidFill>
                <a:effectLst/>
                <a:highlight>
                  <a:srgbClr val="FFFFFF"/>
                </a:highlight>
                <a:latin typeface="Consolas" panose="020B0609020204030204" pitchFamily="49" charset="0"/>
              </a:rPr>
              <a:t>DROP</a:t>
            </a:r>
            <a:r>
              <a:rPr lang="en-US" b="0" i="0" dirty="0">
                <a:solidFill>
                  <a:srgbClr val="000000"/>
                </a:solidFill>
                <a:effectLst/>
                <a:highlight>
                  <a:srgbClr val="FFFFFF"/>
                </a:highlight>
                <a:latin typeface="Consolas" panose="020B0609020204030204" pitchFamily="49" charset="0"/>
              </a:rPr>
              <a:t> </a:t>
            </a:r>
            <a:r>
              <a:rPr lang="en-US" b="0" i="0" dirty="0">
                <a:solidFill>
                  <a:srgbClr val="0000CD"/>
                </a:solidFill>
                <a:effectLst/>
                <a:highlight>
                  <a:srgbClr val="FFFFFF"/>
                </a:highlight>
                <a:latin typeface="Consolas" panose="020B0609020204030204" pitchFamily="49" charset="0"/>
              </a:rPr>
              <a:t>DATABASE</a:t>
            </a:r>
            <a:r>
              <a:rPr lang="en-US" b="0" i="0" dirty="0">
                <a:solidFill>
                  <a:srgbClr val="000000"/>
                </a:solidFill>
                <a:effectLst/>
                <a:highlight>
                  <a:srgbClr val="FFFFFF"/>
                </a:highlight>
                <a:latin typeface="Consolas" panose="020B0609020204030204" pitchFamily="49" charset="0"/>
              </a:rPr>
              <a:t> </a:t>
            </a:r>
            <a:r>
              <a:rPr lang="en-US" b="0" i="1" dirty="0" err="1">
                <a:solidFill>
                  <a:srgbClr val="000000"/>
                </a:solidFill>
                <a:effectLst/>
                <a:highlight>
                  <a:srgbClr val="FFFFFF"/>
                </a:highlight>
                <a:latin typeface="Consolas" panose="020B0609020204030204" pitchFamily="49" charset="0"/>
              </a:rPr>
              <a:t>databasename</a:t>
            </a:r>
            <a:r>
              <a:rPr lang="en-US" b="0" i="0" dirty="0">
                <a:solidFill>
                  <a:srgbClr val="000000"/>
                </a:solidFill>
                <a:effectLst/>
                <a:highlight>
                  <a:srgbClr val="FFFFFF"/>
                </a:highlight>
                <a:latin typeface="Consolas" panose="020B0609020204030204" pitchFamily="49" charset="0"/>
              </a:rPr>
              <a:t>;</a:t>
            </a:r>
          </a:p>
          <a:p>
            <a:pPr eaLnBrk="1" hangingPunct="1"/>
            <a:endParaRPr lang="en-US" dirty="0">
              <a:latin typeface="Courier New" pitchFamily="49" charset="0"/>
              <a:cs typeface="Courier New" pitchFamily="49" charset="0"/>
            </a:endParaRPr>
          </a:p>
          <a:p>
            <a:pPr eaLnBrk="1" hangingPunct="1"/>
            <a:endParaRPr lang="en-US" dirty="0">
              <a:latin typeface="Courier New" pitchFamily="49" charset="0"/>
              <a:cs typeface="Courier New" pitchFamily="49" charset="0"/>
            </a:endParaRPr>
          </a:p>
          <a:p>
            <a:pPr eaLnBrk="1" hangingPunct="1"/>
            <a:endParaRPr lang="en-US" dirty="0">
              <a:latin typeface="Courier New" pitchFamily="49" charset="0"/>
              <a:cs typeface="Courier New" pitchFamily="49" charset="0"/>
            </a:endParaRPr>
          </a:p>
          <a:p>
            <a:pPr algn="l"/>
            <a:r>
              <a:rPr lang="en-US" b="0" i="0" dirty="0">
                <a:solidFill>
                  <a:srgbClr val="000000"/>
                </a:solidFill>
                <a:effectLst/>
                <a:latin typeface="Segoe UI" panose="020B0502040204020203" pitchFamily="34" charset="0"/>
              </a:rPr>
              <a:t>Example</a:t>
            </a:r>
          </a:p>
          <a:p>
            <a:pPr algn="l"/>
            <a:r>
              <a:rPr lang="en-US" b="0" i="0" dirty="0">
                <a:solidFill>
                  <a:srgbClr val="0000CD"/>
                </a:solidFill>
                <a:effectLst/>
                <a:highlight>
                  <a:srgbClr val="FFFFFF"/>
                </a:highlight>
                <a:latin typeface="Consolas" panose="020B0609020204030204" pitchFamily="49" charset="0"/>
              </a:rPr>
              <a:t>DROP</a:t>
            </a:r>
            <a:r>
              <a:rPr lang="en-US" b="0" i="0" dirty="0">
                <a:solidFill>
                  <a:srgbClr val="000000"/>
                </a:solidFill>
                <a:effectLst/>
                <a:highlight>
                  <a:srgbClr val="FFFFFF"/>
                </a:highlight>
                <a:latin typeface="Consolas" panose="020B0609020204030204" pitchFamily="49" charset="0"/>
              </a:rPr>
              <a:t> </a:t>
            </a:r>
            <a:r>
              <a:rPr lang="en-US" b="0" i="0" dirty="0">
                <a:solidFill>
                  <a:srgbClr val="0000CD"/>
                </a:solidFill>
                <a:effectLst/>
                <a:highlight>
                  <a:srgbClr val="FFFFFF"/>
                </a:highlight>
                <a:latin typeface="Consolas" panose="020B0609020204030204" pitchFamily="49" charset="0"/>
              </a:rPr>
              <a:t>DATABASE</a:t>
            </a:r>
            <a:r>
              <a:rPr lang="en-US" b="0" i="0" dirty="0">
                <a:solidFill>
                  <a:srgbClr val="000000"/>
                </a:solidFill>
                <a:effectLst/>
                <a:highlight>
                  <a:srgbClr val="FFFFFF"/>
                </a:highlight>
                <a:latin typeface="Consolas" panose="020B0609020204030204" pitchFamily="49" charset="0"/>
              </a:rPr>
              <a:t> </a:t>
            </a:r>
            <a:r>
              <a:rPr lang="en-US" b="0" i="0" dirty="0" err="1">
                <a:solidFill>
                  <a:srgbClr val="000000"/>
                </a:solidFill>
                <a:effectLst/>
                <a:highlight>
                  <a:srgbClr val="FFFFFF"/>
                </a:highlight>
                <a:latin typeface="Consolas" panose="020B0609020204030204" pitchFamily="49" charset="0"/>
              </a:rPr>
              <a:t>testDB</a:t>
            </a:r>
            <a:r>
              <a:rPr lang="en-US" b="0" i="0" dirty="0">
                <a:solidFill>
                  <a:srgbClr val="000000"/>
                </a:solidFill>
                <a:effectLst/>
                <a:highlight>
                  <a:srgbClr val="FFFFFF"/>
                </a:highlight>
                <a:latin typeface="Consolas" panose="020B0609020204030204" pitchFamily="49" charset="0"/>
              </a:rPr>
              <a:t>;</a:t>
            </a:r>
          </a:p>
          <a:p>
            <a:pPr marL="0" indent="0" eaLnBrk="1" hangingPunct="1">
              <a:buNone/>
            </a:pPr>
            <a:endParaRPr lang="en-US" dirty="0">
              <a:latin typeface="Courier New" pitchFamily="49" charset="0"/>
              <a:cs typeface="Courier New" pitchFamily="49" charset="0"/>
            </a:endParaRPr>
          </a:p>
        </p:txBody>
      </p:sp>
    </p:spTree>
    <p:extLst>
      <p:ext uri="{BB962C8B-B14F-4D97-AF65-F5344CB8AC3E}">
        <p14:creationId xmlns:p14="http://schemas.microsoft.com/office/powerpoint/2010/main" val="365484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The Grant Statement</a:t>
            </a:r>
          </a:p>
        </p:txBody>
      </p:sp>
      <p:sp>
        <p:nvSpPr>
          <p:cNvPr id="20483" name="Content Placeholder 2"/>
          <p:cNvSpPr>
            <a:spLocks noGrp="1"/>
          </p:cNvSpPr>
          <p:nvPr>
            <p:ph sz="quarter" idx="1"/>
          </p:nvPr>
        </p:nvSpPr>
        <p:spPr>
          <a:xfrm>
            <a:off x="301624" y="1527175"/>
            <a:ext cx="9070975" cy="4572000"/>
          </a:xfrm>
        </p:spPr>
        <p:txBody>
          <a:bodyPr/>
          <a:lstStyle/>
          <a:p>
            <a:pPr algn="l"/>
            <a:r>
              <a:rPr lang="en-US" b="0" i="0" dirty="0">
                <a:solidFill>
                  <a:srgbClr val="000000"/>
                </a:solidFill>
                <a:effectLst/>
                <a:highlight>
                  <a:srgbClr val="FFFFFF"/>
                </a:highlight>
                <a:latin typeface="Segoe UI" panose="020B0502040204020203" pitchFamily="34" charset="0"/>
              </a:rPr>
              <a:t>Syntax</a:t>
            </a:r>
          </a:p>
          <a:p>
            <a:pPr algn="l"/>
            <a:r>
              <a:rPr lang="en-US" b="0" i="0" dirty="0">
                <a:solidFill>
                  <a:srgbClr val="0000CD"/>
                </a:solidFill>
                <a:effectLst/>
                <a:highlight>
                  <a:srgbClr val="FFFFFF"/>
                </a:highlight>
                <a:latin typeface="Consolas" panose="020B0609020204030204" pitchFamily="49" charset="0"/>
              </a:rPr>
              <a:t>GRANT </a:t>
            </a:r>
            <a:r>
              <a:rPr lang="en-US" b="0" i="0" dirty="0" err="1">
                <a:solidFill>
                  <a:srgbClr val="FF0000"/>
                </a:solidFill>
                <a:effectLst/>
                <a:highlight>
                  <a:srgbClr val="FFFFFF"/>
                </a:highlight>
                <a:latin typeface="Consolas" panose="020B0609020204030204" pitchFamily="49" charset="0"/>
              </a:rPr>
              <a:t>privilege_type</a:t>
            </a:r>
            <a:r>
              <a:rPr lang="en-US" b="0" i="0" dirty="0">
                <a:solidFill>
                  <a:srgbClr val="0000CD"/>
                </a:solidFill>
                <a:effectLst/>
                <a:highlight>
                  <a:srgbClr val="FFFFFF"/>
                </a:highlight>
                <a:latin typeface="Consolas" panose="020B0609020204030204" pitchFamily="49" charset="0"/>
              </a:rPr>
              <a:t> ON </a:t>
            </a:r>
            <a:r>
              <a:rPr lang="en-US" b="0" i="0" dirty="0" err="1">
                <a:solidFill>
                  <a:srgbClr val="FF0000"/>
                </a:solidFill>
                <a:effectLst/>
                <a:highlight>
                  <a:srgbClr val="FFFFFF"/>
                </a:highlight>
                <a:latin typeface="Consolas" panose="020B0609020204030204" pitchFamily="49" charset="0"/>
              </a:rPr>
              <a:t>database_name.table_name</a:t>
            </a:r>
            <a:r>
              <a:rPr lang="en-US" b="0" i="0" dirty="0">
                <a:solidFill>
                  <a:srgbClr val="0000CD"/>
                </a:solidFill>
                <a:effectLst/>
                <a:highlight>
                  <a:srgbClr val="FFFFFF"/>
                </a:highlight>
                <a:latin typeface="Consolas" panose="020B0609020204030204" pitchFamily="49" charset="0"/>
              </a:rPr>
              <a:t> TO '</a:t>
            </a:r>
            <a:r>
              <a:rPr lang="en-US" b="0" i="0" dirty="0" err="1">
                <a:solidFill>
                  <a:schemeClr val="accent2">
                    <a:lumMod val="75000"/>
                  </a:schemeClr>
                </a:solidFill>
                <a:effectLst/>
                <a:highlight>
                  <a:srgbClr val="FFFFFF"/>
                </a:highlight>
                <a:latin typeface="Consolas" panose="020B0609020204030204" pitchFamily="49" charset="0"/>
              </a:rPr>
              <a:t>username'@'host</a:t>
            </a:r>
            <a:r>
              <a:rPr lang="en-US" b="0" i="0" dirty="0">
                <a:solidFill>
                  <a:srgbClr val="0000CD"/>
                </a:solidFill>
                <a:effectLst/>
                <a:highlight>
                  <a:srgbClr val="FFFFFF"/>
                </a:highlight>
                <a:latin typeface="Consolas" panose="020B0609020204030204" pitchFamily="49" charset="0"/>
              </a:rPr>
              <a:t>';</a:t>
            </a:r>
          </a:p>
          <a:p>
            <a:pPr eaLnBrk="1" hangingPunct="1"/>
            <a:endParaRPr lang="en-US" dirty="0">
              <a:latin typeface="Courier New" pitchFamily="49" charset="0"/>
              <a:cs typeface="Courier New" pitchFamily="49" charset="0"/>
            </a:endParaRPr>
          </a:p>
          <a:p>
            <a:pPr marL="0" indent="0" eaLnBrk="1" hangingPunct="1">
              <a:buNone/>
            </a:pPr>
            <a:endParaRPr lang="en-US" dirty="0">
              <a:latin typeface="Courier New" pitchFamily="49" charset="0"/>
              <a:cs typeface="Courier New" pitchFamily="49" charset="0"/>
            </a:endParaRPr>
          </a:p>
          <a:p>
            <a:pPr algn="l"/>
            <a:r>
              <a:rPr lang="en-US" b="0" i="0" dirty="0">
                <a:solidFill>
                  <a:srgbClr val="000000"/>
                </a:solidFill>
                <a:effectLst/>
                <a:latin typeface="Segoe UI" panose="020B0502040204020203" pitchFamily="34" charset="0"/>
              </a:rPr>
              <a:t>Example</a:t>
            </a:r>
          </a:p>
          <a:p>
            <a:pPr algn="l"/>
            <a:r>
              <a:rPr lang="en-US" b="0" i="0" dirty="0">
                <a:solidFill>
                  <a:srgbClr val="0000CD"/>
                </a:solidFill>
                <a:effectLst/>
                <a:highlight>
                  <a:srgbClr val="FFFFFF"/>
                </a:highlight>
                <a:latin typeface="Consolas" panose="020B0609020204030204" pitchFamily="49" charset="0"/>
              </a:rPr>
              <a:t>GRANT SELECT, INSERT, UPDATE ON mydatabase.* TO '</a:t>
            </a:r>
            <a:r>
              <a:rPr lang="en-US" b="0" i="0" dirty="0" err="1">
                <a:solidFill>
                  <a:srgbClr val="0000CD"/>
                </a:solidFill>
                <a:effectLst/>
                <a:highlight>
                  <a:srgbClr val="FFFFFF"/>
                </a:highlight>
                <a:latin typeface="Consolas" panose="020B0609020204030204" pitchFamily="49" charset="0"/>
              </a:rPr>
              <a:t>myuser</a:t>
            </a:r>
            <a:r>
              <a:rPr lang="en-US" b="0" i="0" dirty="0">
                <a:solidFill>
                  <a:srgbClr val="0000CD"/>
                </a:solidFill>
                <a:effectLst/>
                <a:highlight>
                  <a:srgbClr val="FFFFFF"/>
                </a:highlight>
                <a:latin typeface="Consolas" panose="020B0609020204030204" pitchFamily="49" charset="0"/>
              </a:rPr>
              <a:t>'@'localhost';</a:t>
            </a:r>
          </a:p>
          <a:p>
            <a:pPr marL="0" indent="0" eaLnBrk="1" hangingPunct="1">
              <a:buNone/>
            </a:pPr>
            <a:endParaRPr lang="en-US" dirty="0">
              <a:latin typeface="Courier New" pitchFamily="49" charset="0"/>
              <a:cs typeface="Courier New" pitchFamily="49" charset="0"/>
            </a:endParaRPr>
          </a:p>
        </p:txBody>
      </p:sp>
    </p:spTree>
    <p:extLst>
      <p:ext uri="{BB962C8B-B14F-4D97-AF65-F5344CB8AC3E}">
        <p14:creationId xmlns:p14="http://schemas.microsoft.com/office/powerpoint/2010/main" val="1065262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The Revoke Statement</a:t>
            </a:r>
          </a:p>
        </p:txBody>
      </p:sp>
      <p:sp>
        <p:nvSpPr>
          <p:cNvPr id="20483" name="Content Placeholder 2"/>
          <p:cNvSpPr>
            <a:spLocks noGrp="1"/>
          </p:cNvSpPr>
          <p:nvPr>
            <p:ph sz="quarter" idx="1"/>
          </p:nvPr>
        </p:nvSpPr>
        <p:spPr>
          <a:xfrm>
            <a:off x="301624" y="1527175"/>
            <a:ext cx="9070975" cy="4572000"/>
          </a:xfrm>
        </p:spPr>
        <p:txBody>
          <a:bodyPr/>
          <a:lstStyle/>
          <a:p>
            <a:pPr algn="l"/>
            <a:r>
              <a:rPr lang="en-US" b="0" i="0" dirty="0">
                <a:solidFill>
                  <a:srgbClr val="000000"/>
                </a:solidFill>
                <a:effectLst/>
                <a:highlight>
                  <a:srgbClr val="FFFFFF"/>
                </a:highlight>
                <a:latin typeface="Segoe UI" panose="020B0502040204020203" pitchFamily="34" charset="0"/>
              </a:rPr>
              <a:t>Syntax</a:t>
            </a:r>
          </a:p>
          <a:p>
            <a:pPr algn="l"/>
            <a:r>
              <a:rPr lang="en-US" b="0" i="0" dirty="0">
                <a:solidFill>
                  <a:srgbClr val="0000CD"/>
                </a:solidFill>
                <a:effectLst/>
                <a:highlight>
                  <a:srgbClr val="FFFFFF"/>
                </a:highlight>
                <a:latin typeface="Consolas" panose="020B0609020204030204" pitchFamily="49" charset="0"/>
              </a:rPr>
              <a:t>REVOKE </a:t>
            </a:r>
            <a:r>
              <a:rPr lang="en-US" b="0" i="0" dirty="0" err="1">
                <a:solidFill>
                  <a:srgbClr val="FF0000"/>
                </a:solidFill>
                <a:effectLst/>
                <a:highlight>
                  <a:srgbClr val="FFFFFF"/>
                </a:highlight>
                <a:latin typeface="Consolas" panose="020B0609020204030204" pitchFamily="49" charset="0"/>
              </a:rPr>
              <a:t>privilege_type</a:t>
            </a:r>
            <a:r>
              <a:rPr lang="en-US" b="0" i="0" dirty="0">
                <a:solidFill>
                  <a:srgbClr val="FF0000"/>
                </a:solidFill>
                <a:effectLst/>
                <a:highlight>
                  <a:srgbClr val="FFFFFF"/>
                </a:highlight>
                <a:latin typeface="Consolas" panose="020B0609020204030204" pitchFamily="49" charset="0"/>
              </a:rPr>
              <a:t> </a:t>
            </a:r>
            <a:r>
              <a:rPr lang="en-US" b="0" i="0" dirty="0">
                <a:solidFill>
                  <a:srgbClr val="0000CD"/>
                </a:solidFill>
                <a:effectLst/>
                <a:highlight>
                  <a:srgbClr val="FFFFFF"/>
                </a:highlight>
                <a:latin typeface="Consolas" panose="020B0609020204030204" pitchFamily="49" charset="0"/>
              </a:rPr>
              <a:t>ON </a:t>
            </a:r>
            <a:r>
              <a:rPr lang="en-US" b="0" i="0" dirty="0" err="1">
                <a:solidFill>
                  <a:srgbClr val="FF0000"/>
                </a:solidFill>
                <a:effectLst/>
                <a:highlight>
                  <a:srgbClr val="FFFFFF"/>
                </a:highlight>
                <a:latin typeface="Consolas" panose="020B0609020204030204" pitchFamily="49" charset="0"/>
              </a:rPr>
              <a:t>database_name.table_name</a:t>
            </a:r>
            <a:r>
              <a:rPr lang="en-US" b="0" i="0" dirty="0">
                <a:solidFill>
                  <a:srgbClr val="FF0000"/>
                </a:solidFill>
                <a:effectLst/>
                <a:highlight>
                  <a:srgbClr val="FFFFFF"/>
                </a:highlight>
                <a:latin typeface="Consolas" panose="020B0609020204030204" pitchFamily="49" charset="0"/>
              </a:rPr>
              <a:t> </a:t>
            </a:r>
            <a:r>
              <a:rPr lang="en-US" b="0" i="0" dirty="0">
                <a:solidFill>
                  <a:srgbClr val="0000CD"/>
                </a:solidFill>
                <a:effectLst/>
                <a:highlight>
                  <a:srgbClr val="FFFFFF"/>
                </a:highlight>
                <a:latin typeface="Consolas" panose="020B0609020204030204" pitchFamily="49" charset="0"/>
              </a:rPr>
              <a:t>FROM '</a:t>
            </a:r>
            <a:r>
              <a:rPr lang="en-US" b="0" i="0" dirty="0" err="1">
                <a:solidFill>
                  <a:schemeClr val="accent2">
                    <a:lumMod val="75000"/>
                  </a:schemeClr>
                </a:solidFill>
                <a:effectLst/>
                <a:highlight>
                  <a:srgbClr val="FFFFFF"/>
                </a:highlight>
                <a:latin typeface="Consolas" panose="020B0609020204030204" pitchFamily="49" charset="0"/>
              </a:rPr>
              <a:t>username'@'host</a:t>
            </a:r>
            <a:r>
              <a:rPr lang="en-US" b="0" i="0" dirty="0">
                <a:solidFill>
                  <a:srgbClr val="0000CD"/>
                </a:solidFill>
                <a:effectLst/>
                <a:highlight>
                  <a:srgbClr val="FFFFFF"/>
                </a:highlight>
                <a:latin typeface="Consolas" panose="020B0609020204030204" pitchFamily="49" charset="0"/>
              </a:rPr>
              <a:t>';</a:t>
            </a:r>
          </a:p>
          <a:p>
            <a:pPr eaLnBrk="1" hangingPunct="1"/>
            <a:endParaRPr lang="en-US" dirty="0">
              <a:latin typeface="Courier New" pitchFamily="49" charset="0"/>
              <a:cs typeface="Courier New" pitchFamily="49" charset="0"/>
            </a:endParaRPr>
          </a:p>
          <a:p>
            <a:pPr marL="0" indent="0" eaLnBrk="1" hangingPunct="1">
              <a:buNone/>
            </a:pPr>
            <a:endParaRPr lang="en-US" dirty="0">
              <a:latin typeface="Courier New" pitchFamily="49" charset="0"/>
              <a:cs typeface="Courier New" pitchFamily="49" charset="0"/>
            </a:endParaRPr>
          </a:p>
          <a:p>
            <a:pPr algn="l"/>
            <a:r>
              <a:rPr lang="en-US" b="0" i="0" dirty="0">
                <a:solidFill>
                  <a:srgbClr val="000000"/>
                </a:solidFill>
                <a:effectLst/>
                <a:latin typeface="Segoe UI" panose="020B0502040204020203" pitchFamily="34" charset="0"/>
              </a:rPr>
              <a:t>Example</a:t>
            </a:r>
          </a:p>
          <a:p>
            <a:pPr algn="l"/>
            <a:r>
              <a:rPr lang="en-US" b="0" i="0" dirty="0">
                <a:solidFill>
                  <a:srgbClr val="0000CD"/>
                </a:solidFill>
                <a:effectLst/>
                <a:highlight>
                  <a:srgbClr val="FFFFFF"/>
                </a:highlight>
                <a:latin typeface="Consolas" panose="020B0609020204030204" pitchFamily="49" charset="0"/>
              </a:rPr>
              <a:t>REVOKE INSERT, UPDATE ON mydatabase.* FROM '</a:t>
            </a:r>
            <a:r>
              <a:rPr lang="en-US" b="0" i="0" dirty="0" err="1">
                <a:solidFill>
                  <a:srgbClr val="0000CD"/>
                </a:solidFill>
                <a:effectLst/>
                <a:highlight>
                  <a:srgbClr val="FFFFFF"/>
                </a:highlight>
                <a:latin typeface="Consolas" panose="020B0609020204030204" pitchFamily="49" charset="0"/>
              </a:rPr>
              <a:t>myuser</a:t>
            </a:r>
            <a:r>
              <a:rPr lang="en-US" b="0" i="0" dirty="0">
                <a:solidFill>
                  <a:srgbClr val="0000CD"/>
                </a:solidFill>
                <a:effectLst/>
                <a:highlight>
                  <a:srgbClr val="FFFFFF"/>
                </a:highlight>
                <a:latin typeface="Consolas" panose="020B0609020204030204" pitchFamily="49" charset="0"/>
              </a:rPr>
              <a:t>'@'localhost';</a:t>
            </a:r>
          </a:p>
          <a:p>
            <a:pPr marL="0" indent="0" eaLnBrk="1" hangingPunct="1">
              <a:buNone/>
            </a:pPr>
            <a:endParaRPr lang="en-US" dirty="0">
              <a:latin typeface="Courier New" pitchFamily="49" charset="0"/>
              <a:cs typeface="Courier New" pitchFamily="49" charset="0"/>
            </a:endParaRPr>
          </a:p>
        </p:txBody>
      </p:sp>
    </p:spTree>
    <p:extLst>
      <p:ext uri="{BB962C8B-B14F-4D97-AF65-F5344CB8AC3E}">
        <p14:creationId xmlns:p14="http://schemas.microsoft.com/office/powerpoint/2010/main" val="3906806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Basics SQL</a:t>
            </a:r>
          </a:p>
        </p:txBody>
      </p:sp>
      <p:sp>
        <p:nvSpPr>
          <p:cNvPr id="27651" name="Content Placeholder 2"/>
          <p:cNvSpPr>
            <a:spLocks noGrp="1"/>
          </p:cNvSpPr>
          <p:nvPr>
            <p:ph sz="quarter" idx="1"/>
          </p:nvPr>
        </p:nvSpPr>
        <p:spPr>
          <a:xfrm>
            <a:off x="304800" y="1524000"/>
            <a:ext cx="8504238" cy="4572000"/>
          </a:xfrm>
        </p:spPr>
        <p:txBody>
          <a:bodyPr/>
          <a:lstStyle/>
          <a:p>
            <a:r>
              <a:rPr lang="en-US" dirty="0">
                <a:latin typeface="Courier New" pitchFamily="49" charset="0"/>
                <a:cs typeface="Courier New" pitchFamily="49" charset="0"/>
              </a:rPr>
              <a:t>Select </a:t>
            </a:r>
            <a:r>
              <a:rPr lang="en-US" dirty="0" err="1">
                <a:latin typeface="Courier New" pitchFamily="49" charset="0"/>
                <a:cs typeface="Courier New" pitchFamily="49" charset="0"/>
              </a:rPr>
              <a:t>sysdate</a:t>
            </a:r>
            <a:r>
              <a:rPr lang="en-US" dirty="0">
                <a:latin typeface="Courier New" pitchFamily="49" charset="0"/>
                <a:cs typeface="Courier New" pitchFamily="49" charset="0"/>
              </a:rPr>
              <a:t> from dual;</a:t>
            </a:r>
          </a:p>
          <a:p>
            <a:r>
              <a:rPr lang="en-US" dirty="0">
                <a:latin typeface="Courier New" pitchFamily="49" charset="0"/>
                <a:cs typeface="Courier New" pitchFamily="49" charset="0"/>
              </a:rPr>
              <a:t>Select 5*(3+2) from dual;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b="1">
                <a:solidFill>
                  <a:srgbClr val="7B9899"/>
                </a:solidFill>
              </a:rPr>
              <a:t>Introduction to Databases</a:t>
            </a:r>
            <a:endParaRPr lang="en-US">
              <a:solidFill>
                <a:srgbClr val="7B9899"/>
              </a:solidFill>
            </a:endParaRPr>
          </a:p>
        </p:txBody>
      </p:sp>
      <p:sp>
        <p:nvSpPr>
          <p:cNvPr id="14339" name="Content Placeholder 2"/>
          <p:cNvSpPr>
            <a:spLocks noGrp="1"/>
          </p:cNvSpPr>
          <p:nvPr>
            <p:ph sz="quarter" idx="1"/>
          </p:nvPr>
        </p:nvSpPr>
        <p:spPr>
          <a:xfrm>
            <a:off x="301625" y="1527175"/>
            <a:ext cx="8504238" cy="4572000"/>
          </a:xfrm>
        </p:spPr>
        <p:txBody>
          <a:bodyPr/>
          <a:lstStyle/>
          <a:p>
            <a:pPr eaLnBrk="1" hangingPunct="1"/>
            <a:r>
              <a:rPr lang="en-US" b="1"/>
              <a:t>A database is a collection of Data (Information).</a:t>
            </a:r>
          </a:p>
          <a:p>
            <a:pPr lvl="1" eaLnBrk="1" hangingPunct="1"/>
            <a:r>
              <a:rPr lang="en-US"/>
              <a:t>Examples of databases, which we use in our daily life, is  an Attendance Register, Telephone Directory, Muster Rule. </a:t>
            </a:r>
          </a:p>
          <a:p>
            <a:pPr eaLnBrk="1" hangingPunct="1"/>
            <a:endParaRPr lang="en-US"/>
          </a:p>
          <a:p>
            <a:pPr eaLnBrk="1" hangingPunct="1"/>
            <a:r>
              <a:rPr lang="en-US" b="1"/>
              <a:t>Database Management System(DBMS): </a:t>
            </a:r>
          </a:p>
          <a:p>
            <a:pPr lvl="1" eaLnBrk="1" hangingPunct="1"/>
            <a:r>
              <a:rPr lang="en-US"/>
              <a:t>A database management system is a collection of programs written to manage a database. That is, it acts as a interface between user and database.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b="1" dirty="0">
                <a:solidFill>
                  <a:srgbClr val="7B9899"/>
                </a:solidFill>
              </a:rPr>
              <a:t>MYSQL</a:t>
            </a:r>
            <a:endParaRPr lang="en-US" dirty="0">
              <a:solidFill>
                <a:srgbClr val="7B9899"/>
              </a:solidFill>
            </a:endParaRPr>
          </a:p>
        </p:txBody>
      </p:sp>
      <p:sp>
        <p:nvSpPr>
          <p:cNvPr id="15363" name="Content Placeholder 2"/>
          <p:cNvSpPr>
            <a:spLocks noGrp="1"/>
          </p:cNvSpPr>
          <p:nvPr>
            <p:ph sz="quarter" idx="1"/>
          </p:nvPr>
        </p:nvSpPr>
        <p:spPr>
          <a:xfrm>
            <a:off x="301625" y="1527175"/>
            <a:ext cx="8504238" cy="4572000"/>
          </a:xfrm>
        </p:spPr>
        <p:txBody>
          <a:bodyPr/>
          <a:lstStyle/>
          <a:p>
            <a:pPr eaLnBrk="1" hangingPunct="1"/>
            <a:r>
              <a:rPr lang="en-US" dirty="0"/>
              <a:t>MySQL is an open-source Relational Database Management System (RDBMS) widely used for managing and organizing data in structured formats.  It supports multiple operating systems and offers features like automatic backups and replication for high availability.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b="1">
                <a:solidFill>
                  <a:srgbClr val="7B9899"/>
                </a:solidFill>
              </a:rPr>
              <a:t>Creating Tables</a:t>
            </a:r>
            <a:endParaRPr lang="en-US">
              <a:solidFill>
                <a:srgbClr val="7B9899"/>
              </a:solidFill>
            </a:endParaRPr>
          </a:p>
        </p:txBody>
      </p:sp>
      <p:sp>
        <p:nvSpPr>
          <p:cNvPr id="16387" name="Content Placeholder 2"/>
          <p:cNvSpPr>
            <a:spLocks noGrp="1"/>
          </p:cNvSpPr>
          <p:nvPr>
            <p:ph sz="quarter" idx="1"/>
          </p:nvPr>
        </p:nvSpPr>
        <p:spPr>
          <a:xfrm>
            <a:off x="301625" y="1527175"/>
            <a:ext cx="8504238" cy="4572000"/>
          </a:xfrm>
        </p:spPr>
        <p:txBody>
          <a:bodyPr/>
          <a:lstStyle/>
          <a:p>
            <a:pPr eaLnBrk="1" hangingPunct="1"/>
            <a:r>
              <a:rPr lang="en-US"/>
              <a:t>A table is the data structure that holds data in a relational database.</a:t>
            </a:r>
          </a:p>
          <a:p>
            <a:pPr eaLnBrk="1" hangingPunct="1"/>
            <a:r>
              <a:rPr lang="en-US"/>
              <a:t>A table is composed of rows and columns. </a:t>
            </a:r>
          </a:p>
          <a:p>
            <a:pPr eaLnBrk="1" hangingPunct="1">
              <a:buFont typeface="Wingdings 2" pitchFamily="18" charset="2"/>
              <a:buNone/>
            </a:pPr>
            <a:endParaRPr lang="en-US"/>
          </a:p>
        </p:txBody>
      </p:sp>
      <p:pic>
        <p:nvPicPr>
          <p:cNvPr id="16388" name="Picture 4"/>
          <p:cNvPicPr>
            <a:picLocks noChangeAspect="1" noChangeArrowheads="1"/>
          </p:cNvPicPr>
          <p:nvPr/>
        </p:nvPicPr>
        <p:blipFill>
          <a:blip r:embed="rId2"/>
          <a:srcRect/>
          <a:stretch>
            <a:fillRect/>
          </a:stretch>
        </p:blipFill>
        <p:spPr bwMode="auto">
          <a:xfrm>
            <a:off x="2057400" y="3124200"/>
            <a:ext cx="5095875" cy="222885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b="1">
                <a:solidFill>
                  <a:srgbClr val="7B9899"/>
                </a:solidFill>
              </a:rPr>
              <a:t>Designing Tables </a:t>
            </a:r>
            <a:endParaRPr lang="en-US">
              <a:solidFill>
                <a:srgbClr val="7B9899"/>
              </a:solidFill>
            </a:endParaRPr>
          </a:p>
        </p:txBody>
      </p:sp>
      <p:sp>
        <p:nvSpPr>
          <p:cNvPr id="3" name="Content Placeholder 2"/>
          <p:cNvSpPr>
            <a:spLocks noGrp="1"/>
          </p:cNvSpPr>
          <p:nvPr>
            <p:ph sz="quarter" idx="1"/>
          </p:nvPr>
        </p:nvSpPr>
        <p:spPr>
          <a:xfrm>
            <a:off x="301625" y="1527175"/>
            <a:ext cx="8504238" cy="4572000"/>
          </a:xfrm>
        </p:spPr>
        <p:txBody>
          <a:bodyPr>
            <a:normAutofit fontScale="92500"/>
          </a:bodyPr>
          <a:lstStyle/>
          <a:p>
            <a:pPr marL="274320" indent="-274320" eaLnBrk="1" fontAlgn="auto" hangingPunct="1">
              <a:spcAft>
                <a:spcPts val="0"/>
              </a:spcAft>
              <a:buFont typeface="Wingdings 2"/>
              <a:buChar char=""/>
              <a:defRPr/>
            </a:pPr>
            <a:r>
              <a:rPr lang="en-US" dirty="0"/>
              <a:t>Consider the following guidelines when designing your tables: </a:t>
            </a:r>
          </a:p>
          <a:p>
            <a:pPr marL="548640" lvl="1" indent="-274320" eaLnBrk="1" fontAlgn="auto" hangingPunct="1">
              <a:spcAft>
                <a:spcPts val="0"/>
              </a:spcAft>
              <a:buFont typeface="Wingdings"/>
              <a:buChar char=""/>
              <a:defRPr/>
            </a:pPr>
            <a:r>
              <a:rPr lang="en-US" dirty="0"/>
              <a:t>Use descriptive names for tables, columns, indexes, and clusters. </a:t>
            </a:r>
          </a:p>
          <a:p>
            <a:pPr marL="548640" lvl="1" indent="-274320" eaLnBrk="1" fontAlgn="auto" hangingPunct="1">
              <a:spcAft>
                <a:spcPts val="0"/>
              </a:spcAft>
              <a:buFont typeface="Wingdings"/>
              <a:buChar char=""/>
              <a:defRPr/>
            </a:pPr>
            <a:r>
              <a:rPr lang="en-US" dirty="0"/>
              <a:t>Be consistent in abbreviations and in the use of singular and plural forms of table names and columns. </a:t>
            </a:r>
          </a:p>
          <a:p>
            <a:pPr marL="548640" lvl="1" indent="-274320" eaLnBrk="1" fontAlgn="auto" hangingPunct="1">
              <a:spcAft>
                <a:spcPts val="0"/>
              </a:spcAft>
              <a:buFont typeface="Wingdings"/>
              <a:buChar char=""/>
              <a:defRPr/>
            </a:pPr>
            <a:r>
              <a:rPr lang="en-US" dirty="0"/>
              <a:t>Document the meaning of each table and its columns with the COMMENT command. </a:t>
            </a:r>
          </a:p>
          <a:p>
            <a:pPr marL="548640" lvl="1" indent="-274320" eaLnBrk="1" fontAlgn="auto" hangingPunct="1">
              <a:spcAft>
                <a:spcPts val="0"/>
              </a:spcAft>
              <a:buFont typeface="Wingdings"/>
              <a:buChar char=""/>
              <a:defRPr/>
            </a:pPr>
            <a:r>
              <a:rPr lang="en-US" dirty="0"/>
              <a:t>Normalize each table. </a:t>
            </a:r>
          </a:p>
          <a:p>
            <a:pPr marL="548640" lvl="1" indent="-274320" eaLnBrk="1" fontAlgn="auto" hangingPunct="1">
              <a:spcAft>
                <a:spcPts val="0"/>
              </a:spcAft>
              <a:buFont typeface="Wingdings"/>
              <a:buChar char=""/>
              <a:defRPr/>
            </a:pPr>
            <a:r>
              <a:rPr lang="en-US" dirty="0"/>
              <a:t>Select the appropriate </a:t>
            </a:r>
            <a:r>
              <a:rPr lang="en-US" dirty="0" err="1"/>
              <a:t>datatype</a:t>
            </a:r>
            <a:r>
              <a:rPr lang="en-US" dirty="0"/>
              <a:t> for each column. </a:t>
            </a:r>
          </a:p>
          <a:p>
            <a:pPr marL="548640" lvl="1" indent="-274320" eaLnBrk="1" fontAlgn="auto" hangingPunct="1">
              <a:spcAft>
                <a:spcPts val="0"/>
              </a:spcAft>
              <a:buFont typeface="Wingdings"/>
              <a:buChar char=""/>
              <a:defRPr/>
            </a:pPr>
            <a:r>
              <a:rPr lang="en-US" dirty="0"/>
              <a:t>Define columns that allow nulls last, to conserve storage space. </a:t>
            </a:r>
          </a:p>
          <a:p>
            <a:pPr marL="548640" lvl="1" indent="-274320" eaLnBrk="1" fontAlgn="auto" hangingPunct="1">
              <a:spcAft>
                <a:spcPts val="0"/>
              </a:spcAft>
              <a:buFont typeface="Wingdings"/>
              <a:buChar char=""/>
              <a:defRPr/>
            </a:pPr>
            <a:r>
              <a:rPr lang="en-US" dirty="0"/>
              <a:t>Cluster tables whenever appropriate, to conserve storage space and optimize performance of SQL statements. </a:t>
            </a:r>
          </a:p>
          <a:p>
            <a:pPr marL="274320" indent="-274320" eaLnBrk="1" fontAlgn="auto" hangingPunct="1">
              <a:spcAft>
                <a:spcPts val="0"/>
              </a:spcAft>
              <a:buFont typeface="Wingdings 2"/>
              <a:buChar char=""/>
              <a:defRPr/>
            </a:pPr>
            <a:endParaRPr lang="en-US" dirty="0"/>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b="1">
                <a:solidFill>
                  <a:srgbClr val="7B9899"/>
                </a:solidFill>
              </a:rPr>
              <a:t>Datatypes</a:t>
            </a:r>
            <a:endParaRPr lang="en-US">
              <a:solidFill>
                <a:srgbClr val="7B9899"/>
              </a:solidFill>
            </a:endParaRPr>
          </a:p>
        </p:txBody>
      </p:sp>
      <p:sp>
        <p:nvSpPr>
          <p:cNvPr id="18435" name="Content Placeholder 2"/>
          <p:cNvSpPr>
            <a:spLocks noGrp="1"/>
          </p:cNvSpPr>
          <p:nvPr>
            <p:ph sz="quarter" idx="1"/>
          </p:nvPr>
        </p:nvSpPr>
        <p:spPr>
          <a:xfrm>
            <a:off x="301625" y="1527175"/>
            <a:ext cx="8504238" cy="4572000"/>
          </a:xfrm>
        </p:spPr>
        <p:txBody>
          <a:bodyPr/>
          <a:lstStyle/>
          <a:p>
            <a:pPr eaLnBrk="1" hangingPunct="1"/>
            <a:r>
              <a:rPr lang="en-US" dirty="0"/>
              <a:t>Before creating a Table you have to decide what type of data each column can contain. This is known as datatype.  Lets Discuss what datatypes are available in MYSQL.</a:t>
            </a:r>
          </a:p>
        </p:txBody>
      </p:sp>
      <p:graphicFrame>
        <p:nvGraphicFramePr>
          <p:cNvPr id="6" name="Table 5"/>
          <p:cNvGraphicFramePr>
            <a:graphicFrameLocks noGrp="1"/>
          </p:cNvGraphicFramePr>
          <p:nvPr>
            <p:extLst>
              <p:ext uri="{D42A27DB-BD31-4B8C-83A1-F6EECF244321}">
                <p14:modId xmlns:p14="http://schemas.microsoft.com/office/powerpoint/2010/main" val="2962477409"/>
              </p:ext>
            </p:extLst>
          </p:nvPr>
        </p:nvGraphicFramePr>
        <p:xfrm>
          <a:off x="1447800" y="3200400"/>
          <a:ext cx="6781800" cy="3413728"/>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20000"/>
                    </a:ext>
                  </a:extLst>
                </a:gridCol>
                <a:gridCol w="4953000">
                  <a:extLst>
                    <a:ext uri="{9D8B030D-6E8A-4147-A177-3AD203B41FA5}">
                      <a16:colId xmlns:a16="http://schemas.microsoft.com/office/drawing/2014/main" val="20001"/>
                    </a:ext>
                  </a:extLst>
                </a:gridCol>
              </a:tblGrid>
              <a:tr h="365701">
                <a:tc>
                  <a:txBody>
                    <a:bodyPr/>
                    <a:lstStyle/>
                    <a:p>
                      <a:r>
                        <a:rPr kumimoji="0" lang="en-US" sz="1800" b="1" kern="1200" dirty="0" err="1">
                          <a:solidFill>
                            <a:schemeClr val="lt1"/>
                          </a:solidFill>
                          <a:latin typeface="+mn-lt"/>
                          <a:ea typeface="+mn-ea"/>
                          <a:cs typeface="+mn-cs"/>
                        </a:rPr>
                        <a:t>Datatype</a:t>
                      </a:r>
                      <a:r>
                        <a:rPr lang="en-US" sz="1800" dirty="0"/>
                        <a:t> </a:t>
                      </a:r>
                    </a:p>
                  </a:txBody>
                  <a:tcPr marT="45704" marB="45704"/>
                </a:tc>
                <a:tc>
                  <a:txBody>
                    <a:bodyPr/>
                    <a:lstStyle/>
                    <a:p>
                      <a:r>
                        <a:rPr kumimoji="0" lang="en-US" sz="1800" b="1" kern="1200" dirty="0">
                          <a:solidFill>
                            <a:schemeClr val="lt1"/>
                          </a:solidFill>
                          <a:latin typeface="+mn-lt"/>
                          <a:ea typeface="+mn-ea"/>
                          <a:cs typeface="+mn-cs"/>
                        </a:rPr>
                        <a:t>Description</a:t>
                      </a:r>
                      <a:r>
                        <a:rPr lang="en-US" sz="1800" dirty="0"/>
                        <a:t> </a:t>
                      </a:r>
                    </a:p>
                  </a:txBody>
                  <a:tcPr marT="45704" marB="45704"/>
                </a:tc>
                <a:extLst>
                  <a:ext uri="{0D108BD9-81ED-4DB2-BD59-A6C34878D82A}">
                    <a16:rowId xmlns:a16="http://schemas.microsoft.com/office/drawing/2014/main" val="10000"/>
                  </a:ext>
                </a:extLst>
              </a:tr>
              <a:tr h="1188577">
                <a:tc>
                  <a:txBody>
                    <a:bodyPr/>
                    <a:lstStyle/>
                    <a:p>
                      <a:r>
                        <a:rPr lang="en-US" sz="1800" dirty="0"/>
                        <a:t>CHAR (</a:t>
                      </a:r>
                      <a:r>
                        <a:rPr lang="en-US" sz="1800" i="1" dirty="0"/>
                        <a:t>size</a:t>
                      </a:r>
                      <a:r>
                        <a:rPr lang="en-US" sz="1800" dirty="0"/>
                        <a:t> )</a:t>
                      </a:r>
                    </a:p>
                  </a:txBody>
                  <a:tcPr marT="45704" marB="45704"/>
                </a:tc>
                <a:tc>
                  <a:txBody>
                    <a:bodyPr/>
                    <a:lstStyle/>
                    <a:p>
                      <a:pPr algn="l" fontAlgn="t"/>
                      <a:r>
                        <a:rPr lang="en-US" dirty="0">
                          <a:effectLst/>
                        </a:rPr>
                        <a:t>A FIXED length string (can contain letters, numbers, and special characters). The </a:t>
                      </a:r>
                      <a:r>
                        <a:rPr lang="en-US" i="1" dirty="0">
                          <a:effectLst/>
                        </a:rPr>
                        <a:t>size</a:t>
                      </a:r>
                      <a:r>
                        <a:rPr lang="en-US" dirty="0">
                          <a:effectLst/>
                        </a:rPr>
                        <a:t> parameter specifies the column length in characters - can be from 0 to 255. Default is 1</a:t>
                      </a:r>
                    </a:p>
                  </a:txBody>
                  <a:tcPr marL="76200" marR="76200" marT="76200" marB="76200"/>
                </a:tc>
                <a:extLst>
                  <a:ext uri="{0D108BD9-81ED-4DB2-BD59-A6C34878D82A}">
                    <a16:rowId xmlns:a16="http://schemas.microsoft.com/office/drawing/2014/main" val="10001"/>
                  </a:ext>
                </a:extLst>
              </a:tr>
              <a:tr h="914285">
                <a:tc>
                  <a:txBody>
                    <a:bodyPr/>
                    <a:lstStyle/>
                    <a:p>
                      <a:r>
                        <a:rPr lang="en-US" sz="1800" dirty="0"/>
                        <a:t>VARCHAR (</a:t>
                      </a:r>
                      <a:r>
                        <a:rPr lang="en-US" sz="1800" i="1" dirty="0"/>
                        <a:t>size)</a:t>
                      </a:r>
                      <a:endParaRPr lang="en-US" sz="1800" dirty="0"/>
                    </a:p>
                  </a:txBody>
                  <a:tcPr marT="45704" marB="45704"/>
                </a:tc>
                <a:tc>
                  <a:txBody>
                    <a:bodyPr/>
                    <a:lstStyle/>
                    <a:p>
                      <a:pPr algn="l" fontAlgn="t"/>
                      <a:r>
                        <a:rPr lang="en-US" dirty="0">
                          <a:effectLst/>
                        </a:rPr>
                        <a:t>A VARIABLE length string (can contain letters, numbers, and special characters). The </a:t>
                      </a:r>
                      <a:r>
                        <a:rPr lang="en-US" i="1" dirty="0">
                          <a:effectLst/>
                        </a:rPr>
                        <a:t>size</a:t>
                      </a:r>
                      <a:r>
                        <a:rPr lang="en-US" dirty="0">
                          <a:effectLst/>
                        </a:rPr>
                        <a:t> parameter specifies the maximum column length in characters - can be from 0 to 65535</a:t>
                      </a:r>
                    </a:p>
                  </a:txBody>
                  <a:tcPr marL="76200" marR="76200" marT="76200" marB="76200"/>
                </a:tc>
                <a:extLst>
                  <a:ext uri="{0D108BD9-81ED-4DB2-BD59-A6C34878D82A}">
                    <a16:rowId xmlns:a16="http://schemas.microsoft.com/office/drawing/2014/main" val="10002"/>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b="1">
                <a:solidFill>
                  <a:srgbClr val="7B9899"/>
                </a:solidFill>
              </a:rPr>
              <a:t>Datatypes</a:t>
            </a:r>
            <a:endParaRPr lang="en-US">
              <a:solidFill>
                <a:srgbClr val="7B9899"/>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852795549"/>
              </p:ext>
            </p:extLst>
          </p:nvPr>
        </p:nvGraphicFramePr>
        <p:xfrm>
          <a:off x="289902" y="1305560"/>
          <a:ext cx="8504238" cy="5080000"/>
        </p:xfrm>
        <a:graphic>
          <a:graphicData uri="http://schemas.openxmlformats.org/drawingml/2006/table">
            <a:tbl>
              <a:tblPr firstRow="1" bandRow="1">
                <a:tableStyleId>{5C22544A-7EE6-4342-B048-85BDC9FD1C3A}</a:tableStyleId>
              </a:tblPr>
              <a:tblGrid>
                <a:gridCol w="1908175">
                  <a:extLst>
                    <a:ext uri="{9D8B030D-6E8A-4147-A177-3AD203B41FA5}">
                      <a16:colId xmlns:a16="http://schemas.microsoft.com/office/drawing/2014/main" val="20000"/>
                    </a:ext>
                  </a:extLst>
                </a:gridCol>
                <a:gridCol w="6596063">
                  <a:extLst>
                    <a:ext uri="{9D8B030D-6E8A-4147-A177-3AD203B41FA5}">
                      <a16:colId xmlns:a16="http://schemas.microsoft.com/office/drawing/2014/main" val="20001"/>
                    </a:ext>
                  </a:extLst>
                </a:gridCol>
              </a:tblGrid>
              <a:tr h="370840">
                <a:tc>
                  <a:txBody>
                    <a:bodyPr/>
                    <a:lstStyle/>
                    <a:p>
                      <a:r>
                        <a:rPr kumimoji="0" lang="en-US" sz="1800" b="1" kern="1200" dirty="0" err="1">
                          <a:solidFill>
                            <a:schemeClr val="lt1"/>
                          </a:solidFill>
                          <a:latin typeface="+mn-lt"/>
                          <a:ea typeface="+mn-ea"/>
                          <a:cs typeface="+mn-cs"/>
                        </a:rPr>
                        <a:t>Datatype</a:t>
                      </a:r>
                      <a:endParaRPr lang="en-US" sz="1800" dirty="0"/>
                    </a:p>
                  </a:txBody>
                  <a:tcPr/>
                </a:tc>
                <a:tc>
                  <a:txBody>
                    <a:bodyPr/>
                    <a:lstStyle/>
                    <a:p>
                      <a:r>
                        <a:rPr kumimoji="0" lang="en-US" sz="1800" b="1" kern="1200" dirty="0">
                          <a:solidFill>
                            <a:schemeClr val="lt1"/>
                          </a:solidFill>
                          <a:latin typeface="+mn-lt"/>
                          <a:ea typeface="+mn-ea"/>
                          <a:cs typeface="+mn-cs"/>
                        </a:rPr>
                        <a:t>Description</a:t>
                      </a:r>
                      <a:endParaRPr lang="en-US" sz="1800" dirty="0"/>
                    </a:p>
                  </a:txBody>
                  <a:tcPr/>
                </a:tc>
                <a:extLst>
                  <a:ext uri="{0D108BD9-81ED-4DB2-BD59-A6C34878D82A}">
                    <a16:rowId xmlns:a16="http://schemas.microsoft.com/office/drawing/2014/main" val="10000"/>
                  </a:ext>
                </a:extLst>
              </a:tr>
              <a:tr h="914400">
                <a:tc>
                  <a:txBody>
                    <a:bodyPr/>
                    <a:lstStyle/>
                    <a:p>
                      <a:pPr algn="l" fontAlgn="t"/>
                      <a:r>
                        <a:rPr lang="en-US" dirty="0">
                          <a:effectLst/>
                        </a:rPr>
                        <a:t>INT(</a:t>
                      </a:r>
                      <a:r>
                        <a:rPr lang="en-US" i="1" dirty="0">
                          <a:effectLst/>
                        </a:rPr>
                        <a:t>size</a:t>
                      </a:r>
                      <a:r>
                        <a:rPr lang="en-US" dirty="0">
                          <a:effectLst/>
                        </a:rPr>
                        <a:t>)</a:t>
                      </a:r>
                    </a:p>
                  </a:txBody>
                  <a:tcPr marL="152400" marR="76200" marT="76200" marB="76200"/>
                </a:tc>
                <a:tc>
                  <a:txBody>
                    <a:bodyPr/>
                    <a:lstStyle/>
                    <a:p>
                      <a:r>
                        <a:rPr kumimoji="0" lang="en-US" b="0" i="0" kern="1200" dirty="0">
                          <a:solidFill>
                            <a:schemeClr val="dk1"/>
                          </a:solidFill>
                          <a:effectLst/>
                          <a:latin typeface="+mn-lt"/>
                          <a:ea typeface="+mn-ea"/>
                          <a:cs typeface="+mn-cs"/>
                        </a:rPr>
                        <a:t>A medium integer. Signed range is from -2147483648 to 2147483647. Unsigned range is from 0 to 4294967295. The </a:t>
                      </a:r>
                      <a:r>
                        <a:rPr kumimoji="0" lang="en-US" b="0" i="1" kern="1200" dirty="0">
                          <a:solidFill>
                            <a:schemeClr val="dk1"/>
                          </a:solidFill>
                          <a:effectLst/>
                          <a:latin typeface="+mn-lt"/>
                          <a:ea typeface="+mn-ea"/>
                          <a:cs typeface="+mn-cs"/>
                        </a:rPr>
                        <a:t>size</a:t>
                      </a:r>
                      <a:r>
                        <a:rPr kumimoji="0" lang="en-US" b="0" i="0" kern="1200" dirty="0">
                          <a:solidFill>
                            <a:schemeClr val="dk1"/>
                          </a:solidFill>
                          <a:effectLst/>
                          <a:latin typeface="+mn-lt"/>
                          <a:ea typeface="+mn-ea"/>
                          <a:cs typeface="+mn-cs"/>
                        </a:rPr>
                        <a:t> parameter specifies the maximum display width (which is 255)</a:t>
                      </a:r>
                      <a:endParaRPr lang="en-US" sz="1800" dirty="0"/>
                    </a:p>
                  </a:txBody>
                  <a:tcPr/>
                </a:tc>
                <a:extLst>
                  <a:ext uri="{0D108BD9-81ED-4DB2-BD59-A6C34878D82A}">
                    <a16:rowId xmlns:a16="http://schemas.microsoft.com/office/drawing/2014/main" val="10001"/>
                  </a:ext>
                </a:extLst>
              </a:tr>
              <a:tr h="716280">
                <a:tc>
                  <a:txBody>
                    <a:bodyPr/>
                    <a:lstStyle/>
                    <a:p>
                      <a:r>
                        <a:rPr lang="en-US" sz="1800" dirty="0"/>
                        <a:t>DATE </a:t>
                      </a:r>
                    </a:p>
                  </a:txBody>
                  <a:tcPr/>
                </a:tc>
                <a:tc>
                  <a:txBody>
                    <a:bodyPr/>
                    <a:lstStyle/>
                    <a:p>
                      <a:pPr algn="l" fontAlgn="t"/>
                      <a:r>
                        <a:rPr lang="en-US" dirty="0">
                          <a:effectLst/>
                        </a:rPr>
                        <a:t>A date. Format: YYYY-MM-DD. The supported range is from '1000-01-01' to '9999-12-31'</a:t>
                      </a:r>
                    </a:p>
                  </a:txBody>
                  <a:tcPr marL="76200" marR="76200" marT="76200" marB="76200"/>
                </a:tc>
                <a:extLst>
                  <a:ext uri="{0D108BD9-81ED-4DB2-BD59-A6C34878D82A}">
                    <a16:rowId xmlns:a16="http://schemas.microsoft.com/office/drawing/2014/main" val="10002"/>
                  </a:ext>
                </a:extLst>
              </a:tr>
              <a:tr h="1188720">
                <a:tc>
                  <a:txBody>
                    <a:bodyPr/>
                    <a:lstStyle/>
                    <a:p>
                      <a:r>
                        <a:rPr lang="en-US" sz="1800" dirty="0"/>
                        <a:t>TIMESTAMP (</a:t>
                      </a:r>
                      <a:r>
                        <a:rPr lang="en-US" sz="1800" i="1" dirty="0"/>
                        <a:t>precision</a:t>
                      </a:r>
                      <a:r>
                        <a:rPr lang="en-US" sz="1800" dirty="0"/>
                        <a:t>)  </a:t>
                      </a:r>
                    </a:p>
                  </a:txBody>
                  <a:tcPr/>
                </a:tc>
                <a:tc>
                  <a:txBody>
                    <a:bodyPr/>
                    <a:lstStyle/>
                    <a:p>
                      <a:r>
                        <a:rPr lang="en-US" sz="1800" dirty="0"/>
                        <a:t>A value representing a date and time, including fractional seconds. </a:t>
                      </a:r>
                      <a:r>
                        <a:rPr kumimoji="0" lang="en-US" b="0" i="0" kern="1200" dirty="0">
                          <a:solidFill>
                            <a:schemeClr val="dk1"/>
                          </a:solidFill>
                          <a:effectLst/>
                          <a:latin typeface="+mn-lt"/>
                          <a:ea typeface="+mn-ea"/>
                          <a:cs typeface="+mn-cs"/>
                        </a:rPr>
                        <a:t>format: YYYY-MM-DD </a:t>
                      </a:r>
                      <a:r>
                        <a:rPr kumimoji="0" lang="en-US" b="0" i="0" kern="1200" dirty="0" err="1">
                          <a:solidFill>
                            <a:schemeClr val="dk1"/>
                          </a:solidFill>
                          <a:effectLst/>
                          <a:latin typeface="+mn-lt"/>
                          <a:ea typeface="+mn-ea"/>
                          <a:cs typeface="+mn-cs"/>
                        </a:rPr>
                        <a:t>hh:mm:ss</a:t>
                      </a:r>
                      <a:r>
                        <a:rPr kumimoji="0" lang="en-US" b="0" i="0" kern="1200" dirty="0">
                          <a:solidFill>
                            <a:schemeClr val="dk1"/>
                          </a:solidFill>
                          <a:effectLst/>
                          <a:latin typeface="+mn-lt"/>
                          <a:ea typeface="+mn-ea"/>
                          <a:cs typeface="+mn-cs"/>
                        </a:rPr>
                        <a:t>. The supported range is from '1970-01-01 00:00:01' UTC to '2038-01-09 03:14:07' UTC.</a:t>
                      </a:r>
                      <a:endParaRPr lang="en-US" sz="1800" dirty="0"/>
                    </a:p>
                  </a:txBody>
                  <a:tcPr/>
                </a:tc>
                <a:extLst>
                  <a:ext uri="{0D108BD9-81ED-4DB2-BD59-A6C34878D82A}">
                    <a16:rowId xmlns:a16="http://schemas.microsoft.com/office/drawing/2014/main" val="10003"/>
                  </a:ext>
                </a:extLst>
              </a:tr>
              <a:tr h="370840">
                <a:tc>
                  <a:txBody>
                    <a:bodyPr/>
                    <a:lstStyle/>
                    <a:p>
                      <a:pPr algn="l" fontAlgn="t"/>
                      <a:r>
                        <a:rPr lang="en-US" dirty="0">
                          <a:effectLst/>
                        </a:rPr>
                        <a:t>YEAR</a:t>
                      </a:r>
                    </a:p>
                  </a:txBody>
                  <a:tcPr marL="152400" marR="76200" marT="76200" marB="76200"/>
                </a:tc>
                <a:tc>
                  <a:txBody>
                    <a:bodyPr/>
                    <a:lstStyle/>
                    <a:p>
                      <a:pPr algn="l" fontAlgn="t"/>
                      <a:r>
                        <a:rPr lang="en-US" dirty="0">
                          <a:effectLst/>
                        </a:rPr>
                        <a:t>A year in four-digit format. Values allowed in four-digit format: 1901 to 2155, and 0000.</a:t>
                      </a:r>
                      <a:br>
                        <a:rPr lang="en-US" dirty="0">
                          <a:effectLst/>
                        </a:rPr>
                      </a:br>
                      <a:r>
                        <a:rPr lang="en-US" dirty="0">
                          <a:effectLst/>
                        </a:rPr>
                        <a:t>MySQL 8.0 does not support year in two-digit format.</a:t>
                      </a:r>
                    </a:p>
                  </a:txBody>
                  <a:tcPr marL="76200" marR="76200" marT="76200" marB="76200"/>
                </a:tc>
                <a:extLst>
                  <a:ext uri="{0D108BD9-81ED-4DB2-BD59-A6C34878D82A}">
                    <a16:rowId xmlns:a16="http://schemas.microsoft.com/office/drawing/2014/main" val="10004"/>
                  </a:ext>
                </a:extLst>
              </a:tr>
              <a:tr h="640080">
                <a:tc>
                  <a:txBody>
                    <a:bodyPr/>
                    <a:lstStyle/>
                    <a:p>
                      <a:pPr algn="l" fontAlgn="t"/>
                      <a:r>
                        <a:rPr lang="en-US" dirty="0">
                          <a:effectLst/>
                        </a:rPr>
                        <a:t>TIME(</a:t>
                      </a:r>
                      <a:r>
                        <a:rPr lang="en-US" i="1" dirty="0" err="1">
                          <a:effectLst/>
                        </a:rPr>
                        <a:t>fsp</a:t>
                      </a:r>
                      <a:r>
                        <a:rPr lang="en-US" dirty="0">
                          <a:effectLst/>
                        </a:rPr>
                        <a:t>)</a:t>
                      </a:r>
                    </a:p>
                  </a:txBody>
                  <a:tcPr marL="152400" marR="76200" marT="76200" marB="76200"/>
                </a:tc>
                <a:tc>
                  <a:txBody>
                    <a:bodyPr/>
                    <a:lstStyle/>
                    <a:p>
                      <a:r>
                        <a:rPr kumimoji="0" lang="en-US" b="0" i="0" kern="1200" dirty="0">
                          <a:solidFill>
                            <a:schemeClr val="dk1"/>
                          </a:solidFill>
                          <a:effectLst/>
                          <a:latin typeface="+mn-lt"/>
                          <a:ea typeface="+mn-ea"/>
                          <a:cs typeface="+mn-cs"/>
                        </a:rPr>
                        <a:t>A time. Format: </a:t>
                      </a:r>
                      <a:r>
                        <a:rPr kumimoji="0" lang="en-US" b="0" i="0" kern="1200" dirty="0" err="1">
                          <a:solidFill>
                            <a:schemeClr val="dk1"/>
                          </a:solidFill>
                          <a:effectLst/>
                          <a:latin typeface="+mn-lt"/>
                          <a:ea typeface="+mn-ea"/>
                          <a:cs typeface="+mn-cs"/>
                        </a:rPr>
                        <a:t>hh:mm:ss</a:t>
                      </a:r>
                      <a:r>
                        <a:rPr kumimoji="0" lang="en-US" b="0" i="0" kern="1200" dirty="0">
                          <a:solidFill>
                            <a:schemeClr val="dk1"/>
                          </a:solidFill>
                          <a:effectLst/>
                          <a:latin typeface="+mn-lt"/>
                          <a:ea typeface="+mn-ea"/>
                          <a:cs typeface="+mn-cs"/>
                        </a:rPr>
                        <a:t>. The supported range is from '-838:59:59' to '838:59:59'</a:t>
                      </a:r>
                      <a:endParaRPr lang="en-US" sz="1800"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The MySQL CREATE DATABASE Statement</a:t>
            </a:r>
          </a:p>
        </p:txBody>
      </p:sp>
      <p:sp>
        <p:nvSpPr>
          <p:cNvPr id="20483" name="Content Placeholder 2"/>
          <p:cNvSpPr>
            <a:spLocks noGrp="1"/>
          </p:cNvSpPr>
          <p:nvPr>
            <p:ph sz="quarter" idx="1"/>
          </p:nvPr>
        </p:nvSpPr>
        <p:spPr>
          <a:xfrm>
            <a:off x="301625" y="1527175"/>
            <a:ext cx="8504238" cy="4572000"/>
          </a:xfrm>
        </p:spPr>
        <p:txBody>
          <a:bodyPr/>
          <a:lstStyle/>
          <a:p>
            <a:pPr algn="l"/>
            <a:r>
              <a:rPr lang="en-US" b="0" i="0" dirty="0">
                <a:solidFill>
                  <a:srgbClr val="000000"/>
                </a:solidFill>
                <a:effectLst/>
                <a:highlight>
                  <a:srgbClr val="FFFFFF"/>
                </a:highlight>
                <a:latin typeface="Segoe UI" panose="020B0502040204020203" pitchFamily="34" charset="0"/>
              </a:rPr>
              <a:t>Syntax</a:t>
            </a:r>
          </a:p>
          <a:p>
            <a:pPr algn="l"/>
            <a:r>
              <a:rPr lang="en-US" b="0" i="0" dirty="0">
                <a:solidFill>
                  <a:srgbClr val="0000CD"/>
                </a:solidFill>
                <a:effectLst/>
                <a:highlight>
                  <a:srgbClr val="FFFFFF"/>
                </a:highlight>
                <a:latin typeface="Consolas" panose="020B0609020204030204" pitchFamily="49" charset="0"/>
              </a:rPr>
              <a:t>CREATE</a:t>
            </a:r>
            <a:r>
              <a:rPr lang="en-US" b="0" i="0" dirty="0">
                <a:solidFill>
                  <a:srgbClr val="000000"/>
                </a:solidFill>
                <a:effectLst/>
                <a:highlight>
                  <a:srgbClr val="FFFFFF"/>
                </a:highlight>
                <a:latin typeface="Consolas" panose="020B0609020204030204" pitchFamily="49" charset="0"/>
              </a:rPr>
              <a:t> </a:t>
            </a:r>
            <a:r>
              <a:rPr lang="en-US" b="0" i="0" dirty="0">
                <a:solidFill>
                  <a:srgbClr val="0000CD"/>
                </a:solidFill>
                <a:effectLst/>
                <a:highlight>
                  <a:srgbClr val="FFFFFF"/>
                </a:highlight>
                <a:latin typeface="Consolas" panose="020B0609020204030204" pitchFamily="49" charset="0"/>
              </a:rPr>
              <a:t>DATABASE</a:t>
            </a:r>
            <a:r>
              <a:rPr lang="en-US" b="0" i="0" dirty="0">
                <a:solidFill>
                  <a:srgbClr val="000000"/>
                </a:solidFill>
                <a:effectLst/>
                <a:highlight>
                  <a:srgbClr val="FFFFFF"/>
                </a:highlight>
                <a:latin typeface="Consolas" panose="020B0609020204030204" pitchFamily="49" charset="0"/>
              </a:rPr>
              <a:t> </a:t>
            </a:r>
            <a:r>
              <a:rPr lang="en-US" b="0" i="1" dirty="0" err="1">
                <a:solidFill>
                  <a:srgbClr val="000000"/>
                </a:solidFill>
                <a:effectLst/>
                <a:highlight>
                  <a:srgbClr val="FFFFFF"/>
                </a:highlight>
                <a:latin typeface="Consolas" panose="020B0609020204030204" pitchFamily="49" charset="0"/>
              </a:rPr>
              <a:t>databasename</a:t>
            </a:r>
            <a:r>
              <a:rPr lang="en-US" b="0" i="0" dirty="0">
                <a:solidFill>
                  <a:srgbClr val="000000"/>
                </a:solidFill>
                <a:effectLst/>
                <a:highlight>
                  <a:srgbClr val="FFFFFF"/>
                </a:highlight>
                <a:latin typeface="Consolas" panose="020B0609020204030204" pitchFamily="49" charset="0"/>
              </a:rPr>
              <a:t>;</a:t>
            </a:r>
          </a:p>
          <a:p>
            <a:pPr eaLnBrk="1" hangingPunct="1"/>
            <a:endParaRPr lang="en-US" dirty="0">
              <a:latin typeface="Courier New" pitchFamily="49" charset="0"/>
              <a:cs typeface="Courier New" pitchFamily="49" charset="0"/>
            </a:endParaRPr>
          </a:p>
          <a:p>
            <a:pPr eaLnBrk="1" hangingPunct="1"/>
            <a:endParaRPr lang="en-US" dirty="0">
              <a:latin typeface="Courier New" pitchFamily="49" charset="0"/>
              <a:cs typeface="Courier New" pitchFamily="49" charset="0"/>
            </a:endParaRPr>
          </a:p>
          <a:p>
            <a:pPr eaLnBrk="1" hangingPunct="1"/>
            <a:endParaRPr lang="en-US" dirty="0">
              <a:latin typeface="Courier New" pitchFamily="49" charset="0"/>
              <a:cs typeface="Courier New" pitchFamily="49" charset="0"/>
            </a:endParaRPr>
          </a:p>
          <a:p>
            <a:pPr algn="l"/>
            <a:r>
              <a:rPr lang="en-US" b="0" i="0" dirty="0">
                <a:solidFill>
                  <a:srgbClr val="000000"/>
                </a:solidFill>
                <a:effectLst/>
                <a:latin typeface="Segoe UI" panose="020B0502040204020203" pitchFamily="34" charset="0"/>
              </a:rPr>
              <a:t>Example</a:t>
            </a:r>
          </a:p>
          <a:p>
            <a:pPr algn="l"/>
            <a:r>
              <a:rPr lang="en-US" b="0" i="0" dirty="0">
                <a:solidFill>
                  <a:srgbClr val="0000CD"/>
                </a:solidFill>
                <a:effectLst/>
                <a:highlight>
                  <a:srgbClr val="FFFFFF"/>
                </a:highlight>
                <a:latin typeface="Consolas" panose="020B0609020204030204" pitchFamily="49" charset="0"/>
              </a:rPr>
              <a:t>CREATE</a:t>
            </a:r>
            <a:r>
              <a:rPr lang="en-US" b="0" i="0" dirty="0">
                <a:solidFill>
                  <a:srgbClr val="000000"/>
                </a:solidFill>
                <a:effectLst/>
                <a:highlight>
                  <a:srgbClr val="FFFFFF"/>
                </a:highlight>
                <a:latin typeface="Consolas" panose="020B0609020204030204" pitchFamily="49" charset="0"/>
              </a:rPr>
              <a:t> </a:t>
            </a:r>
            <a:r>
              <a:rPr lang="en-US" b="0" i="0" dirty="0">
                <a:solidFill>
                  <a:srgbClr val="0000CD"/>
                </a:solidFill>
                <a:effectLst/>
                <a:highlight>
                  <a:srgbClr val="FFFFFF"/>
                </a:highlight>
                <a:latin typeface="Consolas" panose="020B0609020204030204" pitchFamily="49" charset="0"/>
              </a:rPr>
              <a:t>DATABASE</a:t>
            </a:r>
            <a:r>
              <a:rPr lang="en-US" b="0" i="0" dirty="0">
                <a:solidFill>
                  <a:srgbClr val="000000"/>
                </a:solidFill>
                <a:effectLst/>
                <a:highlight>
                  <a:srgbClr val="FFFFFF"/>
                </a:highlight>
                <a:latin typeface="Consolas" panose="020B0609020204030204" pitchFamily="49" charset="0"/>
              </a:rPr>
              <a:t> </a:t>
            </a:r>
            <a:r>
              <a:rPr lang="en-US" b="0" i="0" dirty="0" err="1">
                <a:solidFill>
                  <a:srgbClr val="000000"/>
                </a:solidFill>
                <a:effectLst/>
                <a:highlight>
                  <a:srgbClr val="FFFFFF"/>
                </a:highlight>
                <a:latin typeface="Consolas" panose="020B0609020204030204" pitchFamily="49" charset="0"/>
              </a:rPr>
              <a:t>testDB</a:t>
            </a:r>
            <a:r>
              <a:rPr lang="en-US" b="0" i="0" dirty="0">
                <a:solidFill>
                  <a:srgbClr val="000000"/>
                </a:solidFill>
                <a:effectLst/>
                <a:highlight>
                  <a:srgbClr val="FFFFFF"/>
                </a:highlight>
                <a:latin typeface="Consolas" panose="020B0609020204030204" pitchFamily="49" charset="0"/>
              </a:rPr>
              <a:t>;</a:t>
            </a:r>
          </a:p>
          <a:p>
            <a:pPr marL="0" indent="0" eaLnBrk="1" hangingPunct="1">
              <a:buNone/>
            </a:pPr>
            <a:endParaRPr lang="en-US" dirty="0">
              <a:latin typeface="Courier New" pitchFamily="49" charset="0"/>
              <a:cs typeface="Courier New" pitchFamily="49"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The MySQL DROP DATABASE Statement</a:t>
            </a:r>
          </a:p>
        </p:txBody>
      </p:sp>
      <p:sp>
        <p:nvSpPr>
          <p:cNvPr id="20483" name="Content Placeholder 2"/>
          <p:cNvSpPr>
            <a:spLocks noGrp="1"/>
          </p:cNvSpPr>
          <p:nvPr>
            <p:ph sz="quarter" idx="1"/>
          </p:nvPr>
        </p:nvSpPr>
        <p:spPr>
          <a:xfrm>
            <a:off x="301625" y="1527175"/>
            <a:ext cx="8504238" cy="4572000"/>
          </a:xfrm>
        </p:spPr>
        <p:txBody>
          <a:bodyPr/>
          <a:lstStyle/>
          <a:p>
            <a:pPr marL="0" indent="0" eaLnBrk="1" hangingPunct="1">
              <a:buNone/>
            </a:pPr>
            <a:r>
              <a:rPr lang="en-US" dirty="0">
                <a:latin typeface="Courier New" pitchFamily="49" charset="0"/>
                <a:cs typeface="Courier New" pitchFamily="49" charset="0"/>
              </a:rPr>
              <a:t>To select a database to work with, you use the USE statement:</a:t>
            </a:r>
          </a:p>
          <a:p>
            <a:pPr marL="0" indent="0" eaLnBrk="1" hangingPunct="1">
              <a:buNone/>
            </a:pPr>
            <a:endParaRPr lang="en-US" dirty="0">
              <a:latin typeface="Courier New" pitchFamily="49" charset="0"/>
              <a:cs typeface="Courier New" pitchFamily="49" charset="0"/>
            </a:endParaRPr>
          </a:p>
          <a:p>
            <a:pPr marL="0" indent="0" eaLnBrk="1" hangingPunct="1">
              <a:buNone/>
            </a:pPr>
            <a:r>
              <a:rPr lang="en-US" dirty="0">
                <a:solidFill>
                  <a:srgbClr val="0000CD"/>
                </a:solidFill>
                <a:highlight>
                  <a:srgbClr val="FFFFFF"/>
                </a:highlight>
                <a:latin typeface="Consolas" panose="020B0609020204030204" pitchFamily="49" charset="0"/>
              </a:rPr>
              <a:t>USE</a:t>
            </a:r>
            <a:r>
              <a:rPr lang="en-US" dirty="0">
                <a:latin typeface="Courier New" pitchFamily="49" charset="0"/>
                <a:cs typeface="Courier New" pitchFamily="49" charset="0"/>
              </a:rPr>
              <a:t> </a:t>
            </a:r>
            <a:r>
              <a:rPr lang="en-US" dirty="0" err="1">
                <a:latin typeface="Courier New" pitchFamily="49" charset="0"/>
                <a:cs typeface="Courier New" pitchFamily="49" charset="0"/>
              </a:rPr>
              <a:t>database_name</a:t>
            </a:r>
            <a:r>
              <a:rPr lang="en-US" dirty="0">
                <a:latin typeface="Courier New" pitchFamily="49" charset="0"/>
                <a:cs typeface="Courier New" pitchFamily="49" charset="0"/>
              </a:rPr>
              <a:t>;</a:t>
            </a:r>
          </a:p>
          <a:p>
            <a:pPr marL="0" indent="0" eaLnBrk="1" hangingPunct="1">
              <a:buNone/>
            </a:pPr>
            <a:endParaRPr lang="en-US" dirty="0">
              <a:latin typeface="Courier New" pitchFamily="49" charset="0"/>
              <a:cs typeface="Courier New" pitchFamily="49" charset="0"/>
            </a:endParaRPr>
          </a:p>
        </p:txBody>
      </p:sp>
    </p:spTree>
    <p:extLst>
      <p:ext uri="{BB962C8B-B14F-4D97-AF65-F5344CB8AC3E}">
        <p14:creationId xmlns:p14="http://schemas.microsoft.com/office/powerpoint/2010/main" val="139013160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181</TotalTime>
  <Words>642</Words>
  <Application>Microsoft Office PowerPoint</Application>
  <PresentationFormat>عرض على الشاشة (4:3)</PresentationFormat>
  <Paragraphs>80</Paragraphs>
  <Slides>13</Slides>
  <Notes>0</Notes>
  <HiddenSlides>1</HiddenSlides>
  <MMClips>0</MMClips>
  <ScaleCrop>false</ScaleCrop>
  <HeadingPairs>
    <vt:vector size="6" baseType="variant">
      <vt:variant>
        <vt:lpstr>الخطوط المستخدمة</vt:lpstr>
      </vt:variant>
      <vt:variant>
        <vt:i4>8</vt:i4>
      </vt:variant>
      <vt:variant>
        <vt:lpstr>نسق</vt:lpstr>
      </vt:variant>
      <vt:variant>
        <vt:i4>1</vt:i4>
      </vt:variant>
      <vt:variant>
        <vt:lpstr>عناوين الشرائح</vt:lpstr>
      </vt:variant>
      <vt:variant>
        <vt:i4>13</vt:i4>
      </vt:variant>
    </vt:vector>
  </HeadingPairs>
  <TitlesOfParts>
    <vt:vector size="22" baseType="lpstr">
      <vt:lpstr>Arial</vt:lpstr>
      <vt:lpstr>Calibri</vt:lpstr>
      <vt:lpstr>Consolas</vt:lpstr>
      <vt:lpstr>Courier New</vt:lpstr>
      <vt:lpstr>Georgia</vt:lpstr>
      <vt:lpstr>Segoe UI</vt:lpstr>
      <vt:lpstr>Wingdings</vt:lpstr>
      <vt:lpstr>Wingdings 2</vt:lpstr>
      <vt:lpstr>Civic</vt:lpstr>
      <vt:lpstr>Introduction To MYSQL</vt:lpstr>
      <vt:lpstr>Introduction to Databases</vt:lpstr>
      <vt:lpstr>MYSQL</vt:lpstr>
      <vt:lpstr>Creating Tables</vt:lpstr>
      <vt:lpstr>Designing Tables </vt:lpstr>
      <vt:lpstr>Datatypes</vt:lpstr>
      <vt:lpstr>Datatypes</vt:lpstr>
      <vt:lpstr>The MySQL CREATE DATABASE Statement</vt:lpstr>
      <vt:lpstr>The MySQL DROP DATABASE Statement</vt:lpstr>
      <vt:lpstr>The MySQL DROP DATABASE Statement</vt:lpstr>
      <vt:lpstr>The Grant Statement</vt:lpstr>
      <vt:lpstr>The Revoke Statement</vt:lpstr>
      <vt:lpstr>Basics SQL</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Oracle</dc:title>
  <dc:creator>SUSH</dc:creator>
  <cp:lastModifiedBy>Lona Sleet</cp:lastModifiedBy>
  <cp:revision>50</cp:revision>
  <dcterms:created xsi:type="dcterms:W3CDTF">2010-07-25T19:25:31Z</dcterms:created>
  <dcterms:modified xsi:type="dcterms:W3CDTF">2024-08-08T18:30:02Z</dcterms:modified>
</cp:coreProperties>
</file>