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92" r:id="rId3"/>
    <p:sldId id="293" r:id="rId4"/>
    <p:sldId id="294" r:id="rId5"/>
    <p:sldId id="295" r:id="rId6"/>
    <p:sldId id="296" r:id="rId7"/>
    <p:sldId id="297" r:id="rId8"/>
    <p:sldId id="301" r:id="rId9"/>
    <p:sldId id="298" r:id="rId10"/>
    <p:sldId id="299" r:id="rId11"/>
    <p:sldId id="302" r:id="rId12"/>
    <p:sldId id="303" r:id="rId13"/>
    <p:sldId id="304" r:id="rId14"/>
    <p:sldId id="305" r:id="rId15"/>
    <p:sldId id="306" r:id="rId16"/>
    <p:sldId id="300" r:id="rId17"/>
    <p:sldId id="30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71763" autoAdjust="0"/>
  </p:normalViewPr>
  <p:slideViewPr>
    <p:cSldViewPr>
      <p:cViewPr>
        <p:scale>
          <a:sx n="66" d="100"/>
          <a:sy n="66" d="100"/>
        </p:scale>
        <p:origin x="-1810"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6509EE-B5F8-4D34-B31A-4B22059D79D3}" type="datetimeFigureOut">
              <a:rPr lang="en-US" smtClean="0"/>
              <a:pPr/>
              <a:t>8/17/2024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014A29-340D-43C8-ABF9-9B2187A7C0D8}" type="slidenum">
              <a:rPr lang="en-US" smtClean="0"/>
              <a:pPr/>
              <a:t>‹#›</a:t>
            </a:fld>
            <a:endParaRPr lang="en-US"/>
          </a:p>
        </p:txBody>
      </p:sp>
    </p:spTree>
    <p:extLst>
      <p:ext uri="{BB962C8B-B14F-4D97-AF65-F5344CB8AC3E}">
        <p14:creationId xmlns:p14="http://schemas.microsoft.com/office/powerpoint/2010/main" val="1441633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select </a:t>
            </a:r>
            <a:r>
              <a:rPr lang="en-US" dirty="0" err="1" smtClean="0"/>
              <a:t>dept_name,count</a:t>
            </a:r>
            <a:r>
              <a:rPr lang="en-US" dirty="0" smtClean="0"/>
              <a:t>(ID),</a:t>
            </a:r>
            <a:r>
              <a:rPr lang="en-US" dirty="0" err="1" smtClean="0"/>
              <a:t>avg</a:t>
            </a:r>
            <a:r>
              <a:rPr lang="en-US" dirty="0" smtClean="0"/>
              <a:t>(salary)</a:t>
            </a:r>
          </a:p>
          <a:p>
            <a:r>
              <a:rPr lang="en-US" dirty="0" smtClean="0"/>
              <a:t>from instructor</a:t>
            </a:r>
          </a:p>
          <a:p>
            <a:r>
              <a:rPr lang="en-US" dirty="0" smtClean="0"/>
              <a:t>group by </a:t>
            </a:r>
            <a:r>
              <a:rPr lang="en-US" dirty="0" err="1" smtClean="0"/>
              <a:t>dept_name</a:t>
            </a:r>
            <a:r>
              <a:rPr lang="en-US" dirty="0" smtClean="0"/>
              <a:t>;</a:t>
            </a:r>
            <a:endParaRPr lang="en-US" dirty="0"/>
          </a:p>
        </p:txBody>
      </p:sp>
      <p:sp>
        <p:nvSpPr>
          <p:cNvPr id="4" name="Slide Number Placeholder 3"/>
          <p:cNvSpPr>
            <a:spLocks noGrp="1"/>
          </p:cNvSpPr>
          <p:nvPr>
            <p:ph type="sldNum" sz="quarter" idx="10"/>
          </p:nvPr>
        </p:nvSpPr>
        <p:spPr/>
        <p:txBody>
          <a:bodyPr/>
          <a:lstStyle/>
          <a:p>
            <a:fld id="{3D014A29-340D-43C8-ABF9-9B2187A7C0D8}" type="slidenum">
              <a:rPr lang="en-US" smtClean="0"/>
              <a:pPr/>
              <a:t>6</a:t>
            </a:fld>
            <a:endParaRPr lang="en-US"/>
          </a:p>
        </p:txBody>
      </p:sp>
    </p:spTree>
    <p:extLst>
      <p:ext uri="{BB962C8B-B14F-4D97-AF65-F5344CB8AC3E}">
        <p14:creationId xmlns:p14="http://schemas.microsoft.com/office/powerpoint/2010/main" val="3046912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select * from teaches;</a:t>
            </a:r>
          </a:p>
          <a:p>
            <a:endParaRPr lang="en-US" dirty="0" smtClean="0"/>
          </a:p>
          <a:p>
            <a:r>
              <a:rPr lang="en-US" dirty="0" smtClean="0"/>
              <a:t>select </a:t>
            </a:r>
            <a:r>
              <a:rPr lang="en-US" dirty="0" err="1" smtClean="0"/>
              <a:t>dept_name,count</a:t>
            </a:r>
            <a:r>
              <a:rPr lang="en-US" dirty="0" smtClean="0"/>
              <a:t>(distinct ID) as </a:t>
            </a:r>
            <a:r>
              <a:rPr lang="en-US" dirty="0" err="1" smtClean="0"/>
              <a:t>instrr</a:t>
            </a:r>
            <a:r>
              <a:rPr lang="en-US" dirty="0" smtClean="0"/>
              <a:t>-count</a:t>
            </a:r>
          </a:p>
          <a:p>
            <a:r>
              <a:rPr lang="en-US" dirty="0" smtClean="0"/>
              <a:t>from instructor natural join teaches</a:t>
            </a:r>
          </a:p>
          <a:p>
            <a:r>
              <a:rPr lang="en-US" dirty="0" smtClean="0"/>
              <a:t>where semester='Spring' and year=2010</a:t>
            </a:r>
          </a:p>
          <a:p>
            <a:r>
              <a:rPr lang="en-US" dirty="0" smtClean="0"/>
              <a:t>group by </a:t>
            </a:r>
            <a:r>
              <a:rPr lang="en-US" dirty="0" err="1" smtClean="0"/>
              <a:t>dept_name</a:t>
            </a:r>
            <a:r>
              <a:rPr lang="en-US" dirty="0" smtClean="0"/>
              <a:t>;</a:t>
            </a:r>
            <a:endParaRPr lang="en-US" dirty="0"/>
          </a:p>
        </p:txBody>
      </p:sp>
      <p:sp>
        <p:nvSpPr>
          <p:cNvPr id="4" name="Slide Number Placeholder 3"/>
          <p:cNvSpPr>
            <a:spLocks noGrp="1"/>
          </p:cNvSpPr>
          <p:nvPr>
            <p:ph type="sldNum" sz="quarter" idx="10"/>
          </p:nvPr>
        </p:nvSpPr>
        <p:spPr/>
        <p:txBody>
          <a:bodyPr/>
          <a:lstStyle/>
          <a:p>
            <a:fld id="{3D014A29-340D-43C8-ABF9-9B2187A7C0D8}" type="slidenum">
              <a:rPr lang="en-US" smtClean="0"/>
              <a:pPr/>
              <a:t>7</a:t>
            </a:fld>
            <a:endParaRPr lang="en-US"/>
          </a:p>
        </p:txBody>
      </p:sp>
    </p:spTree>
    <p:extLst>
      <p:ext uri="{BB962C8B-B14F-4D97-AF65-F5344CB8AC3E}">
        <p14:creationId xmlns:p14="http://schemas.microsoft.com/office/powerpoint/2010/main" val="1004405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014A29-340D-43C8-ABF9-9B2187A7C0D8}" type="slidenum">
              <a:rPr lang="en-US" smtClean="0"/>
              <a:pPr/>
              <a:t>9</a:t>
            </a:fld>
            <a:endParaRPr lang="en-US"/>
          </a:p>
        </p:txBody>
      </p:sp>
    </p:spTree>
    <p:extLst>
      <p:ext uri="{BB962C8B-B14F-4D97-AF65-F5344CB8AC3E}">
        <p14:creationId xmlns:p14="http://schemas.microsoft.com/office/powerpoint/2010/main" val="773752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select * </a:t>
            </a:r>
          </a:p>
          <a:p>
            <a:r>
              <a:rPr lang="en-US" dirty="0" smtClean="0"/>
              <a:t>from takes natural join student</a:t>
            </a:r>
          </a:p>
          <a:p>
            <a:r>
              <a:rPr lang="en-US" dirty="0" smtClean="0"/>
              <a:t>22 row</a:t>
            </a:r>
            <a:endParaRPr lang="en-US" dirty="0"/>
          </a:p>
        </p:txBody>
      </p:sp>
      <p:sp>
        <p:nvSpPr>
          <p:cNvPr id="4" name="Slide Number Placeholder 3"/>
          <p:cNvSpPr>
            <a:spLocks noGrp="1"/>
          </p:cNvSpPr>
          <p:nvPr>
            <p:ph type="sldNum" sz="quarter" idx="10"/>
          </p:nvPr>
        </p:nvSpPr>
        <p:spPr/>
        <p:txBody>
          <a:bodyPr/>
          <a:lstStyle/>
          <a:p>
            <a:fld id="{3D014A29-340D-43C8-ABF9-9B2187A7C0D8}" type="slidenum">
              <a:rPr lang="en-US" smtClean="0"/>
              <a:pPr/>
              <a:t>12</a:t>
            </a:fld>
            <a:endParaRPr lang="en-US"/>
          </a:p>
        </p:txBody>
      </p:sp>
    </p:spTree>
    <p:extLst>
      <p:ext uri="{BB962C8B-B14F-4D97-AF65-F5344CB8AC3E}">
        <p14:creationId xmlns:p14="http://schemas.microsoft.com/office/powerpoint/2010/main" val="2985910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select *</a:t>
            </a:r>
          </a:p>
          <a:p>
            <a:r>
              <a:rPr lang="en-US" dirty="0" smtClean="0"/>
              <a:t>from takes natural join student</a:t>
            </a:r>
          </a:p>
          <a:p>
            <a:r>
              <a:rPr lang="en-US" dirty="0" smtClean="0"/>
              <a:t>where year=2009</a:t>
            </a:r>
          </a:p>
          <a:p>
            <a:r>
              <a:rPr lang="en-US" dirty="0" smtClean="0"/>
              <a:t>13 row</a:t>
            </a:r>
            <a:endParaRPr lang="en-US" dirty="0"/>
          </a:p>
        </p:txBody>
      </p:sp>
      <p:sp>
        <p:nvSpPr>
          <p:cNvPr id="4" name="Slide Number Placeholder 3"/>
          <p:cNvSpPr>
            <a:spLocks noGrp="1"/>
          </p:cNvSpPr>
          <p:nvPr>
            <p:ph type="sldNum" sz="quarter" idx="10"/>
          </p:nvPr>
        </p:nvSpPr>
        <p:spPr/>
        <p:txBody>
          <a:bodyPr/>
          <a:lstStyle/>
          <a:p>
            <a:fld id="{3D014A29-340D-43C8-ABF9-9B2187A7C0D8}" type="slidenum">
              <a:rPr lang="en-US" smtClean="0"/>
              <a:pPr/>
              <a:t>13</a:t>
            </a:fld>
            <a:endParaRPr lang="en-US"/>
          </a:p>
        </p:txBody>
      </p:sp>
    </p:spTree>
    <p:extLst>
      <p:ext uri="{BB962C8B-B14F-4D97-AF65-F5344CB8AC3E}">
        <p14:creationId xmlns:p14="http://schemas.microsoft.com/office/powerpoint/2010/main" val="4130122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select </a:t>
            </a:r>
            <a:r>
              <a:rPr lang="en-US" dirty="0" err="1" smtClean="0"/>
              <a:t>course_id,sec_id,semester,year</a:t>
            </a:r>
            <a:endParaRPr lang="en-US" dirty="0" smtClean="0"/>
          </a:p>
          <a:p>
            <a:r>
              <a:rPr lang="en-US" dirty="0" smtClean="0"/>
              <a:t>from takes natural join student</a:t>
            </a:r>
          </a:p>
          <a:p>
            <a:r>
              <a:rPr lang="en-US" dirty="0" smtClean="0"/>
              <a:t>where year=2009</a:t>
            </a:r>
          </a:p>
          <a:p>
            <a:r>
              <a:rPr lang="en-US" dirty="0" smtClean="0"/>
              <a:t>group by </a:t>
            </a:r>
            <a:r>
              <a:rPr lang="en-US" dirty="0" err="1" smtClean="0"/>
              <a:t>course_id,sec_id,semester,year</a:t>
            </a:r>
            <a:r>
              <a:rPr lang="en-US" dirty="0" smtClean="0"/>
              <a:t>;</a:t>
            </a:r>
          </a:p>
          <a:p>
            <a:endParaRPr lang="en-US" dirty="0" smtClean="0"/>
          </a:p>
          <a:p>
            <a:endParaRPr lang="en-US" dirty="0" smtClean="0"/>
          </a:p>
          <a:p>
            <a:r>
              <a:rPr lang="en-US" dirty="0" smtClean="0"/>
              <a:t>select </a:t>
            </a:r>
            <a:r>
              <a:rPr lang="en-US" dirty="0" err="1" smtClean="0"/>
              <a:t>course_id,sec_id,semester,year</a:t>
            </a:r>
            <a:endParaRPr lang="en-US" dirty="0" smtClean="0"/>
          </a:p>
          <a:p>
            <a:r>
              <a:rPr lang="en-US" dirty="0" smtClean="0"/>
              <a:t>from takes natural join student</a:t>
            </a:r>
          </a:p>
          <a:p>
            <a:r>
              <a:rPr lang="en-US" dirty="0" smtClean="0"/>
              <a:t>where year=2009</a:t>
            </a:r>
          </a:p>
          <a:p>
            <a:r>
              <a:rPr lang="en-US" dirty="0" smtClean="0"/>
              <a:t>group by </a:t>
            </a:r>
            <a:r>
              <a:rPr lang="en-US" dirty="0" err="1" smtClean="0"/>
              <a:t>course_id,sec_id,semester,year</a:t>
            </a:r>
            <a:endParaRPr lang="en-US" dirty="0" smtClean="0"/>
          </a:p>
          <a:p>
            <a:r>
              <a:rPr lang="en-US" dirty="0" smtClean="0"/>
              <a:t>having count(ID)&gt;=2;</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D014A29-340D-43C8-ABF9-9B2187A7C0D8}" type="slidenum">
              <a:rPr lang="en-US" smtClean="0"/>
              <a:pPr/>
              <a:t>14</a:t>
            </a:fld>
            <a:endParaRPr lang="en-US"/>
          </a:p>
        </p:txBody>
      </p:sp>
    </p:spTree>
    <p:extLst>
      <p:ext uri="{BB962C8B-B14F-4D97-AF65-F5344CB8AC3E}">
        <p14:creationId xmlns:p14="http://schemas.microsoft.com/office/powerpoint/2010/main" val="3454797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select </a:t>
            </a:r>
            <a:r>
              <a:rPr lang="en-US" dirty="0" err="1" smtClean="0"/>
              <a:t>course_id,sec_id,semester,year,avg</a:t>
            </a:r>
            <a:r>
              <a:rPr lang="en-US" dirty="0" smtClean="0"/>
              <a:t>(</a:t>
            </a:r>
            <a:r>
              <a:rPr lang="en-US" dirty="0" err="1" smtClean="0"/>
              <a:t>tot_cred</a:t>
            </a:r>
            <a:r>
              <a:rPr lang="en-US" dirty="0" smtClean="0"/>
              <a:t>)</a:t>
            </a:r>
          </a:p>
          <a:p>
            <a:r>
              <a:rPr lang="en-US" dirty="0" smtClean="0"/>
              <a:t>from takes natural join student</a:t>
            </a:r>
          </a:p>
          <a:p>
            <a:r>
              <a:rPr lang="en-US" dirty="0" smtClean="0"/>
              <a:t>where year=2009 </a:t>
            </a:r>
          </a:p>
          <a:p>
            <a:r>
              <a:rPr lang="en-US" dirty="0" smtClean="0"/>
              <a:t>group by </a:t>
            </a:r>
            <a:r>
              <a:rPr lang="en-US" dirty="0" err="1" smtClean="0"/>
              <a:t>course_id,sec_id,semester,year</a:t>
            </a:r>
            <a:endParaRPr lang="en-US" dirty="0" smtClean="0"/>
          </a:p>
          <a:p>
            <a:r>
              <a:rPr lang="en-US" dirty="0" smtClean="0"/>
              <a:t>having count(ID)&gt;=2;</a:t>
            </a:r>
            <a:endParaRPr lang="en-US" dirty="0"/>
          </a:p>
        </p:txBody>
      </p:sp>
      <p:sp>
        <p:nvSpPr>
          <p:cNvPr id="4" name="Slide Number Placeholder 3"/>
          <p:cNvSpPr>
            <a:spLocks noGrp="1"/>
          </p:cNvSpPr>
          <p:nvPr>
            <p:ph type="sldNum" sz="quarter" idx="10"/>
          </p:nvPr>
        </p:nvSpPr>
        <p:spPr/>
        <p:txBody>
          <a:bodyPr/>
          <a:lstStyle/>
          <a:p>
            <a:fld id="{3D014A29-340D-43C8-ABF9-9B2187A7C0D8}" type="slidenum">
              <a:rPr lang="en-US" smtClean="0"/>
              <a:pPr/>
              <a:t>15</a:t>
            </a:fld>
            <a:endParaRPr lang="en-US"/>
          </a:p>
        </p:txBody>
      </p:sp>
    </p:spTree>
    <p:extLst>
      <p:ext uri="{BB962C8B-B14F-4D97-AF65-F5344CB8AC3E}">
        <p14:creationId xmlns:p14="http://schemas.microsoft.com/office/powerpoint/2010/main" val="4083488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63562"/>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457200" y="990600"/>
            <a:ext cx="8229600" cy="5135563"/>
          </a:xfrm>
        </p:spPr>
        <p:txBody>
          <a:bodyPr/>
          <a:lstStyle>
            <a:lvl1pPr algn="just">
              <a:defRPr/>
            </a:lvl1pPr>
            <a:lvl2pPr algn="just">
              <a:defRPr/>
            </a:lvl2pPr>
            <a:lvl3pPr algn="just">
              <a:defRPr/>
            </a:lvl3pPr>
            <a:lvl4pPr algn="just">
              <a:defRPr/>
            </a:lvl4pPr>
            <a:lvl5pPr algn="ju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eeksforgeeks.org/sql-group-by/" TargetMode="External"/><Relationship Id="rId2" Type="http://schemas.openxmlformats.org/officeDocument/2006/relationships/hyperlink" Target="https://www.geeksforgeeks.org/sql-where-clause/" TargetMode="External"/><Relationship Id="rId1" Type="http://schemas.openxmlformats.org/officeDocument/2006/relationships/slideLayout" Target="../slideLayouts/slideLayout2.xml"/><Relationship Id="rId4" Type="http://schemas.openxmlformats.org/officeDocument/2006/relationships/hyperlink" Target="https://www.geeksforgeeks.org/sql-tutoria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Chapter 03</a:t>
            </a:r>
            <a:endParaRPr lang="en-US" dirty="0"/>
          </a:p>
        </p:txBody>
      </p:sp>
      <p:sp>
        <p:nvSpPr>
          <p:cNvPr id="3" name="Subtitle 2"/>
          <p:cNvSpPr>
            <a:spLocks noGrp="1"/>
          </p:cNvSpPr>
          <p:nvPr>
            <p:ph type="subTitle" idx="1"/>
          </p:nvPr>
        </p:nvSpPr>
        <p:spPr/>
        <p:txBody>
          <a:bodyPr/>
          <a:lstStyle/>
          <a:p>
            <a:r>
              <a:rPr lang="en-US" b="1" dirty="0"/>
              <a:t>Introduction to SQL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Having Clause</a:t>
            </a:r>
            <a:endParaRPr lang="en-US" dirty="0"/>
          </a:p>
        </p:txBody>
      </p:sp>
      <p:sp>
        <p:nvSpPr>
          <p:cNvPr id="3" name="Content Placeholder 2"/>
          <p:cNvSpPr>
            <a:spLocks noGrp="1"/>
          </p:cNvSpPr>
          <p:nvPr>
            <p:ph idx="1"/>
          </p:nvPr>
        </p:nvSpPr>
        <p:spPr/>
        <p:txBody>
          <a:bodyPr/>
          <a:lstStyle/>
          <a:p>
            <a:r>
              <a:rPr lang="en-US" dirty="0" smtClean="0"/>
              <a:t>For each course section offered in 2009, find the average total credits of all students enrolled in the section, if the section had at least 2 students.</a:t>
            </a:r>
            <a:endParaRPr lang="en-US" dirty="0"/>
          </a:p>
        </p:txBody>
      </p:sp>
      <p:grpSp>
        <p:nvGrpSpPr>
          <p:cNvPr id="21" name="Group 20"/>
          <p:cNvGrpSpPr/>
          <p:nvPr/>
        </p:nvGrpSpPr>
        <p:grpSpPr>
          <a:xfrm>
            <a:off x="571472" y="3631172"/>
            <a:ext cx="8358214" cy="2381738"/>
            <a:chOff x="785786" y="3631172"/>
            <a:chExt cx="8358214" cy="2381738"/>
          </a:xfrm>
        </p:grpSpPr>
        <p:pic>
          <p:nvPicPr>
            <p:cNvPr id="4098" name="Picture 2"/>
            <p:cNvPicPr>
              <a:picLocks noChangeAspect="1" noChangeArrowheads="1"/>
            </p:cNvPicPr>
            <p:nvPr/>
          </p:nvPicPr>
          <p:blipFill>
            <a:blip r:embed="rId2">
              <a:lum bright="-21000" contrast="35000"/>
            </a:blip>
            <a:srcRect/>
            <a:stretch>
              <a:fillRect/>
            </a:stretch>
          </p:blipFill>
          <p:spPr bwMode="auto">
            <a:xfrm>
              <a:off x="1714480" y="3929066"/>
              <a:ext cx="7429520" cy="2064624"/>
            </a:xfrm>
            <a:prstGeom prst="round1Rect">
              <a:avLst/>
            </a:prstGeom>
            <a:ln>
              <a:solidFill>
                <a:schemeClr val="tx1"/>
              </a:solidFill>
            </a:ln>
          </p:spPr>
        </p:pic>
        <p:sp>
          <p:nvSpPr>
            <p:cNvPr id="5" name="TextBox 4"/>
            <p:cNvSpPr txBox="1"/>
            <p:nvPr/>
          </p:nvSpPr>
          <p:spPr>
            <a:xfrm>
              <a:off x="785786" y="4143380"/>
              <a:ext cx="301686" cy="369332"/>
            </a:xfrm>
            <a:prstGeom prst="rect">
              <a:avLst/>
            </a:prstGeom>
            <a:noFill/>
            <a:ln>
              <a:solidFill>
                <a:schemeClr val="tx1"/>
              </a:solidFill>
            </a:ln>
          </p:spPr>
          <p:txBody>
            <a:bodyPr wrap="none" rtlCol="0">
              <a:spAutoFit/>
            </a:bodyPr>
            <a:lstStyle/>
            <a:p>
              <a:r>
                <a:rPr lang="en-US" dirty="0" smtClean="0"/>
                <a:t>1</a:t>
              </a:r>
              <a:endParaRPr lang="en-US" dirty="0"/>
            </a:p>
          </p:txBody>
        </p:sp>
        <p:sp>
          <p:nvSpPr>
            <p:cNvPr id="6" name="TextBox 5"/>
            <p:cNvSpPr txBox="1"/>
            <p:nvPr/>
          </p:nvSpPr>
          <p:spPr>
            <a:xfrm>
              <a:off x="785786" y="4643446"/>
              <a:ext cx="301686" cy="369332"/>
            </a:xfrm>
            <a:prstGeom prst="rect">
              <a:avLst/>
            </a:prstGeom>
            <a:noFill/>
            <a:ln>
              <a:solidFill>
                <a:schemeClr val="tx1"/>
              </a:solidFill>
            </a:ln>
          </p:spPr>
          <p:txBody>
            <a:bodyPr wrap="none" rtlCol="0">
              <a:spAutoFit/>
            </a:bodyPr>
            <a:lstStyle/>
            <a:p>
              <a:r>
                <a:rPr lang="en-US" dirty="0" smtClean="0"/>
                <a:t>2</a:t>
              </a:r>
              <a:endParaRPr lang="en-US" dirty="0"/>
            </a:p>
          </p:txBody>
        </p:sp>
        <p:sp>
          <p:nvSpPr>
            <p:cNvPr id="7" name="TextBox 6"/>
            <p:cNvSpPr txBox="1"/>
            <p:nvPr/>
          </p:nvSpPr>
          <p:spPr>
            <a:xfrm>
              <a:off x="785786" y="5643578"/>
              <a:ext cx="301686" cy="369332"/>
            </a:xfrm>
            <a:prstGeom prst="rect">
              <a:avLst/>
            </a:prstGeom>
            <a:noFill/>
            <a:ln>
              <a:solidFill>
                <a:schemeClr val="tx1"/>
              </a:solidFill>
            </a:ln>
          </p:spPr>
          <p:txBody>
            <a:bodyPr wrap="none" rtlCol="0">
              <a:spAutoFit/>
            </a:bodyPr>
            <a:lstStyle/>
            <a:p>
              <a:r>
                <a:rPr lang="en-US" dirty="0" smtClean="0"/>
                <a:t>4</a:t>
              </a:r>
              <a:endParaRPr lang="en-US" dirty="0"/>
            </a:p>
          </p:txBody>
        </p:sp>
        <p:sp>
          <p:nvSpPr>
            <p:cNvPr id="8" name="TextBox 7"/>
            <p:cNvSpPr txBox="1"/>
            <p:nvPr/>
          </p:nvSpPr>
          <p:spPr>
            <a:xfrm>
              <a:off x="785786" y="5143512"/>
              <a:ext cx="301686" cy="369332"/>
            </a:xfrm>
            <a:prstGeom prst="rect">
              <a:avLst/>
            </a:prstGeom>
            <a:noFill/>
            <a:ln>
              <a:solidFill>
                <a:schemeClr val="tx1"/>
              </a:solidFill>
            </a:ln>
          </p:spPr>
          <p:txBody>
            <a:bodyPr wrap="none" rtlCol="0">
              <a:spAutoFit/>
            </a:bodyPr>
            <a:lstStyle/>
            <a:p>
              <a:r>
                <a:rPr lang="en-US" dirty="0" smtClean="0"/>
                <a:t>3</a:t>
              </a:r>
              <a:endParaRPr lang="en-US" dirty="0"/>
            </a:p>
          </p:txBody>
        </p:sp>
        <p:sp>
          <p:nvSpPr>
            <p:cNvPr id="9" name="TextBox 8"/>
            <p:cNvSpPr txBox="1"/>
            <p:nvPr/>
          </p:nvSpPr>
          <p:spPr>
            <a:xfrm>
              <a:off x="785786" y="3631172"/>
              <a:ext cx="301686" cy="369332"/>
            </a:xfrm>
            <a:prstGeom prst="rect">
              <a:avLst/>
            </a:prstGeom>
            <a:noFill/>
            <a:ln>
              <a:solidFill>
                <a:schemeClr val="tx1"/>
              </a:solidFill>
            </a:ln>
          </p:spPr>
          <p:txBody>
            <a:bodyPr wrap="none" rtlCol="0">
              <a:spAutoFit/>
            </a:bodyPr>
            <a:lstStyle/>
            <a:p>
              <a:r>
                <a:rPr lang="en-US" dirty="0" smtClean="0"/>
                <a:t>5</a:t>
              </a:r>
              <a:endParaRPr lang="en-US" dirty="0"/>
            </a:p>
          </p:txBody>
        </p:sp>
        <p:cxnSp>
          <p:nvCxnSpPr>
            <p:cNvPr id="11" name="Straight Arrow Connector 10"/>
            <p:cNvCxnSpPr>
              <a:stCxn id="5" idx="3"/>
            </p:cNvCxnSpPr>
            <p:nvPr/>
          </p:nvCxnSpPr>
          <p:spPr>
            <a:xfrm>
              <a:off x="1087472" y="4328046"/>
              <a:ext cx="769884" cy="24396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6" idx="3"/>
            </p:cNvCxnSpPr>
            <p:nvPr/>
          </p:nvCxnSpPr>
          <p:spPr>
            <a:xfrm>
              <a:off x="1087472" y="4828112"/>
              <a:ext cx="769884" cy="17252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8" idx="3"/>
            </p:cNvCxnSpPr>
            <p:nvPr/>
          </p:nvCxnSpPr>
          <p:spPr>
            <a:xfrm>
              <a:off x="1087472" y="5328178"/>
              <a:ext cx="769884" cy="10108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7" idx="3"/>
            </p:cNvCxnSpPr>
            <p:nvPr/>
          </p:nvCxnSpPr>
          <p:spPr>
            <a:xfrm flipV="1">
              <a:off x="1087472" y="5786454"/>
              <a:ext cx="769884" cy="4179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9" idx="3"/>
            </p:cNvCxnSpPr>
            <p:nvPr/>
          </p:nvCxnSpPr>
          <p:spPr>
            <a:xfrm>
              <a:off x="1087472" y="3815838"/>
              <a:ext cx="769884" cy="45827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0648"/>
            <a:ext cx="8643442" cy="5688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5724128" y="5229200"/>
            <a:ext cx="2849027" cy="923330"/>
          </a:xfrm>
          <a:prstGeom prst="rect">
            <a:avLst/>
          </a:prstGeom>
          <a:noFill/>
        </p:spPr>
        <p:txBody>
          <a:bodyPr wrap="square" rtlCol="0">
            <a:spAutoFit/>
          </a:bodyPr>
          <a:lstStyle/>
          <a:p>
            <a:r>
              <a:rPr lang="ar-SA" dirty="0" smtClean="0"/>
              <a:t>وصف الجداول</a:t>
            </a:r>
            <a:br>
              <a:rPr lang="ar-SA" dirty="0" smtClean="0"/>
            </a:br>
            <a:r>
              <a:rPr lang="ar-SA" dirty="0" smtClean="0"/>
              <a:t>عاليمين </a:t>
            </a:r>
            <a:r>
              <a:rPr lang="en-US" dirty="0" smtClean="0"/>
              <a:t>student</a:t>
            </a:r>
          </a:p>
          <a:p>
            <a:r>
              <a:rPr lang="ar-SA" dirty="0" smtClean="0"/>
              <a:t>عاليسار </a:t>
            </a:r>
            <a:r>
              <a:rPr lang="en-US" dirty="0" smtClean="0"/>
              <a:t>takes</a:t>
            </a:r>
            <a:endParaRPr lang="en-US" dirty="0"/>
          </a:p>
        </p:txBody>
      </p:sp>
    </p:spTree>
    <p:extLst>
      <p:ext uri="{BB962C8B-B14F-4D97-AF65-F5344CB8AC3E}">
        <p14:creationId xmlns:p14="http://schemas.microsoft.com/office/powerpoint/2010/main" val="3375931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404664"/>
            <a:ext cx="7920880" cy="5929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043608" y="188640"/>
            <a:ext cx="4464496" cy="5040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652120" y="188640"/>
            <a:ext cx="2808312" cy="504056"/>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028384" y="5445224"/>
            <a:ext cx="976819" cy="1477328"/>
          </a:xfrm>
          <a:prstGeom prst="rect">
            <a:avLst/>
          </a:prstGeom>
          <a:noFill/>
        </p:spPr>
        <p:txBody>
          <a:bodyPr wrap="square" rtlCol="0">
            <a:spAutoFit/>
          </a:bodyPr>
          <a:lstStyle/>
          <a:p>
            <a:r>
              <a:rPr lang="en-US" dirty="0" smtClean="0"/>
              <a:t>Result table from natural join</a:t>
            </a:r>
            <a:endParaRPr lang="en-US" dirty="0"/>
          </a:p>
        </p:txBody>
      </p:sp>
    </p:spTree>
    <p:extLst>
      <p:ext uri="{BB962C8B-B14F-4D97-AF65-F5344CB8AC3E}">
        <p14:creationId xmlns:p14="http://schemas.microsoft.com/office/powerpoint/2010/main" val="1147533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343" y="692696"/>
            <a:ext cx="8769436" cy="3842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627784" y="5117105"/>
            <a:ext cx="4656018" cy="369332"/>
          </a:xfrm>
          <a:prstGeom prst="rect">
            <a:avLst/>
          </a:prstGeom>
          <a:noFill/>
        </p:spPr>
        <p:txBody>
          <a:bodyPr wrap="none" rtlCol="0">
            <a:spAutoFit/>
          </a:bodyPr>
          <a:lstStyle/>
          <a:p>
            <a:r>
              <a:rPr lang="en-US" dirty="0" smtClean="0"/>
              <a:t>Filtration by where clause based on year = 2009</a:t>
            </a:r>
            <a:endParaRPr lang="en-US" dirty="0"/>
          </a:p>
        </p:txBody>
      </p:sp>
    </p:spTree>
    <p:extLst>
      <p:ext uri="{BB962C8B-B14F-4D97-AF65-F5344CB8AC3E}">
        <p14:creationId xmlns:p14="http://schemas.microsoft.com/office/powerpoint/2010/main" val="1972877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88640"/>
            <a:ext cx="4610100" cy="223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72781" y="4551168"/>
            <a:ext cx="4610100" cy="136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5580112" y="476672"/>
            <a:ext cx="2200955" cy="1477328"/>
          </a:xfrm>
          <a:prstGeom prst="rect">
            <a:avLst/>
          </a:prstGeom>
          <a:noFill/>
        </p:spPr>
        <p:txBody>
          <a:bodyPr wrap="square" rtlCol="0">
            <a:spAutoFit/>
          </a:bodyPr>
          <a:lstStyle/>
          <a:p>
            <a:r>
              <a:rPr lang="en-US" dirty="0" smtClean="0"/>
              <a:t>Group by</a:t>
            </a:r>
            <a:br>
              <a:rPr lang="en-US" dirty="0" smtClean="0"/>
            </a:br>
            <a:r>
              <a:rPr lang="ar-SA" dirty="0" smtClean="0"/>
              <a:t>تم تجميع كل مساق من الجدول السابق بناءا على كل الاعمدة حيث ظهر كل مساق بدون تكرار</a:t>
            </a:r>
            <a:endParaRPr lang="en-US" dirty="0"/>
          </a:p>
        </p:txBody>
      </p:sp>
      <p:sp>
        <p:nvSpPr>
          <p:cNvPr id="6" name="TextBox 5"/>
          <p:cNvSpPr txBox="1"/>
          <p:nvPr/>
        </p:nvSpPr>
        <p:spPr>
          <a:xfrm>
            <a:off x="539553" y="4797152"/>
            <a:ext cx="3600400" cy="1200329"/>
          </a:xfrm>
          <a:prstGeom prst="rect">
            <a:avLst/>
          </a:prstGeom>
          <a:noFill/>
        </p:spPr>
        <p:txBody>
          <a:bodyPr wrap="square" rtlCol="0">
            <a:spAutoFit/>
          </a:bodyPr>
          <a:lstStyle/>
          <a:p>
            <a:r>
              <a:rPr lang="en-US" dirty="0"/>
              <a:t>having count(ID)&gt;=2;</a:t>
            </a:r>
          </a:p>
          <a:p>
            <a:r>
              <a:rPr lang="ar-SA" dirty="0" smtClean="0"/>
              <a:t>كل مساق مسجل فيه طالبين او اكثر تم فلترته حيث ان عدد الطلاب اللذين ياخذون المساقات نتج عن طريق </a:t>
            </a:r>
            <a:r>
              <a:rPr lang="en-US" dirty="0" smtClean="0"/>
              <a:t>natural join</a:t>
            </a:r>
          </a:p>
        </p:txBody>
      </p:sp>
    </p:spTree>
    <p:extLst>
      <p:ext uri="{BB962C8B-B14F-4D97-AF65-F5344CB8AC3E}">
        <p14:creationId xmlns:p14="http://schemas.microsoft.com/office/powerpoint/2010/main" val="2454542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980728"/>
            <a:ext cx="6400800" cy="135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339752" y="3140968"/>
            <a:ext cx="5040560" cy="2308324"/>
          </a:xfrm>
          <a:prstGeom prst="rect">
            <a:avLst/>
          </a:prstGeom>
          <a:noFill/>
        </p:spPr>
        <p:txBody>
          <a:bodyPr wrap="square" rtlCol="0">
            <a:spAutoFit/>
          </a:bodyPr>
          <a:lstStyle/>
          <a:p>
            <a:r>
              <a:rPr lang="ar-SA" dirty="0" smtClean="0"/>
              <a:t>تم اضافة معدل ساعات الطلاب اللذين يدرسون كل مساق </a:t>
            </a:r>
          </a:p>
          <a:p>
            <a:r>
              <a:rPr lang="ar-SA" dirty="0" smtClean="0"/>
              <a:t>مثلا مساق </a:t>
            </a:r>
            <a:r>
              <a:rPr lang="en-US" dirty="0" smtClean="0"/>
              <a:t> CS-347</a:t>
            </a:r>
            <a:br>
              <a:rPr lang="en-US" dirty="0" smtClean="0"/>
            </a:br>
            <a:r>
              <a:rPr lang="ar-SA" dirty="0" smtClean="0"/>
              <a:t>يأخذه طالبين </a:t>
            </a:r>
          </a:p>
          <a:p>
            <a:r>
              <a:rPr lang="ar-SA" dirty="0" smtClean="0"/>
              <a:t>من نتيجية الجوين</a:t>
            </a:r>
            <a:br>
              <a:rPr lang="ar-SA" dirty="0" smtClean="0"/>
            </a:br>
            <a:r>
              <a:rPr lang="ar-SA" dirty="0" smtClean="0"/>
              <a:t>عدد ساعات الطالب الاول102</a:t>
            </a:r>
            <a:br>
              <a:rPr lang="ar-SA" dirty="0" smtClean="0"/>
            </a:br>
            <a:r>
              <a:rPr lang="ar-SA" dirty="0" smtClean="0"/>
              <a:t>عدد ساعات الطالب الثاني 32</a:t>
            </a:r>
            <a:br>
              <a:rPr lang="ar-SA" dirty="0" smtClean="0"/>
            </a:br>
            <a:r>
              <a:rPr lang="ar-SA" dirty="0" smtClean="0"/>
              <a:t>---------------</a:t>
            </a:r>
            <a:br>
              <a:rPr lang="ar-SA" dirty="0" smtClean="0"/>
            </a:br>
            <a:r>
              <a:rPr lang="ar-SA" dirty="0" smtClean="0"/>
              <a:t>67 المعدل</a:t>
            </a:r>
            <a:endParaRPr lang="en-US" dirty="0"/>
          </a:p>
        </p:txBody>
      </p:sp>
      <p:cxnSp>
        <p:nvCxnSpPr>
          <p:cNvPr id="6" name="Straight Arrow Connector 5"/>
          <p:cNvCxnSpPr/>
          <p:nvPr/>
        </p:nvCxnSpPr>
        <p:spPr>
          <a:xfrm flipV="1">
            <a:off x="3347864" y="1556792"/>
            <a:ext cx="3096344" cy="33843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6235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Aggregation with Null</a:t>
            </a:r>
            <a:endParaRPr lang="en-US" sz="3600" dirty="0"/>
          </a:p>
        </p:txBody>
      </p:sp>
      <p:sp>
        <p:nvSpPr>
          <p:cNvPr id="3" name="Content Placeholder 2"/>
          <p:cNvSpPr>
            <a:spLocks noGrp="1"/>
          </p:cNvSpPr>
          <p:nvPr>
            <p:ph idx="1"/>
          </p:nvPr>
        </p:nvSpPr>
        <p:spPr>
          <a:xfrm>
            <a:off x="357158" y="990600"/>
            <a:ext cx="8572560" cy="5135563"/>
          </a:xfrm>
        </p:spPr>
        <p:txBody>
          <a:bodyPr/>
          <a:lstStyle/>
          <a:p>
            <a:r>
              <a:rPr lang="en-US" dirty="0" smtClean="0"/>
              <a:t>In general, aggregate functions treat nulls according to the following rule:</a:t>
            </a:r>
          </a:p>
          <a:p>
            <a:pPr lvl="1"/>
            <a:r>
              <a:rPr lang="en-US" dirty="0" smtClean="0"/>
              <a:t>All aggregate functions except </a:t>
            </a:r>
            <a:r>
              <a:rPr lang="en-US" b="1" dirty="0" smtClean="0"/>
              <a:t>count (*) </a:t>
            </a:r>
            <a:r>
              <a:rPr lang="en-US" dirty="0" smtClean="0">
                <a:effectLst>
                  <a:outerShdw blurRad="38100" dist="38100" dir="2700000" algn="tl">
                    <a:srgbClr val="000000">
                      <a:alpha val="43137"/>
                    </a:srgbClr>
                  </a:outerShdw>
                </a:effectLst>
              </a:rPr>
              <a:t>ignore</a:t>
            </a:r>
            <a:r>
              <a:rPr lang="en-US" dirty="0" smtClean="0"/>
              <a:t> null values in their input collection.</a:t>
            </a:r>
          </a:p>
          <a:p>
            <a:pPr lvl="2"/>
            <a:r>
              <a:rPr lang="en-US" dirty="0" smtClean="0"/>
              <a:t>The </a:t>
            </a:r>
            <a:r>
              <a:rPr lang="en-US" dirty="0" smtClean="0">
                <a:solidFill>
                  <a:schemeClr val="accent6">
                    <a:lumMod val="50000"/>
                  </a:schemeClr>
                </a:solidFill>
              </a:rPr>
              <a:t>count</a:t>
            </a:r>
            <a:r>
              <a:rPr lang="en-US" dirty="0" smtClean="0"/>
              <a:t> of </a:t>
            </a:r>
            <a:r>
              <a:rPr lang="en-US" b="1" i="1" u="sng" dirty="0" smtClean="0">
                <a:effectLst>
                  <a:outerShdw blurRad="38100" dist="38100" dir="2700000" algn="tl">
                    <a:srgbClr val="000000">
                      <a:alpha val="43137"/>
                    </a:srgbClr>
                  </a:outerShdw>
                </a:effectLst>
              </a:rPr>
              <a:t>an empty collection </a:t>
            </a:r>
            <a:r>
              <a:rPr lang="en-US" dirty="0" smtClean="0"/>
              <a:t>is defined to </a:t>
            </a:r>
            <a:r>
              <a:rPr lang="en-US" dirty="0" smtClean="0">
                <a:solidFill>
                  <a:srgbClr val="FFFF00"/>
                </a:solidFill>
              </a:rPr>
              <a:t>be 0 </a:t>
            </a:r>
            <a:r>
              <a:rPr lang="en-US" dirty="0" smtClean="0"/>
              <a:t>, and all </a:t>
            </a:r>
            <a:r>
              <a:rPr lang="en-US" dirty="0" smtClean="0">
                <a:solidFill>
                  <a:schemeClr val="accent6">
                    <a:lumMod val="50000"/>
                  </a:schemeClr>
                </a:solidFill>
              </a:rPr>
              <a:t>other aggregate operations </a:t>
            </a:r>
            <a:r>
              <a:rPr lang="en-US" dirty="0" smtClean="0"/>
              <a:t>return a value </a:t>
            </a:r>
            <a:r>
              <a:rPr lang="en-US" dirty="0" smtClean="0">
                <a:solidFill>
                  <a:srgbClr val="FFFF00"/>
                </a:solidFill>
              </a:rPr>
              <a:t>of null </a:t>
            </a:r>
            <a:r>
              <a:rPr lang="en-US" dirty="0" smtClean="0"/>
              <a:t>when applied on an empty collection.</a:t>
            </a:r>
          </a:p>
          <a:p>
            <a:pPr lvl="2"/>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Aggregation with Null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04714792"/>
              </p:ext>
            </p:extLst>
          </p:nvPr>
        </p:nvGraphicFramePr>
        <p:xfrm>
          <a:off x="467544" y="1196752"/>
          <a:ext cx="2736304" cy="1854200"/>
        </p:xfrm>
        <a:graphic>
          <a:graphicData uri="http://schemas.openxmlformats.org/drawingml/2006/table">
            <a:tbl>
              <a:tblPr firstRow="1" bandRow="1">
                <a:tableStyleId>{5C22544A-7EE6-4342-B048-85BDC9FD1C3A}</a:tableStyleId>
              </a:tblPr>
              <a:tblGrid>
                <a:gridCol w="2736304"/>
              </a:tblGrid>
              <a:tr h="370840">
                <a:tc>
                  <a:txBody>
                    <a:bodyPr/>
                    <a:lstStyle/>
                    <a:p>
                      <a:pPr algn="ctr"/>
                      <a:r>
                        <a:rPr lang="en-US" dirty="0" smtClean="0"/>
                        <a:t>Salary</a:t>
                      </a:r>
                      <a:endParaRPr lang="en-US" dirty="0"/>
                    </a:p>
                  </a:txBody>
                  <a:tcPr/>
                </a:tc>
              </a:tr>
              <a:tr h="370840">
                <a:tc>
                  <a:txBody>
                    <a:bodyPr/>
                    <a:lstStyle/>
                    <a:p>
                      <a:pPr algn="ctr"/>
                      <a:r>
                        <a:rPr lang="en-US" dirty="0" smtClean="0"/>
                        <a:t>1000</a:t>
                      </a:r>
                      <a:endParaRPr lang="en-US" dirty="0"/>
                    </a:p>
                  </a:txBody>
                  <a:tcPr/>
                </a:tc>
              </a:tr>
              <a:tr h="370840">
                <a:tc>
                  <a:txBody>
                    <a:bodyPr/>
                    <a:lstStyle/>
                    <a:p>
                      <a:pPr algn="ctr"/>
                      <a:r>
                        <a:rPr lang="en-US" dirty="0" smtClean="0"/>
                        <a:t>Null</a:t>
                      </a:r>
                      <a:endParaRPr lang="en-US" dirty="0"/>
                    </a:p>
                  </a:txBody>
                  <a:tcPr/>
                </a:tc>
              </a:tr>
              <a:tr h="370840">
                <a:tc>
                  <a:txBody>
                    <a:bodyPr/>
                    <a:lstStyle/>
                    <a:p>
                      <a:pPr algn="ctr"/>
                      <a:r>
                        <a:rPr lang="en-US" dirty="0" smtClean="0"/>
                        <a:t>3000</a:t>
                      </a:r>
                    </a:p>
                  </a:txBody>
                  <a:tcPr/>
                </a:tc>
              </a:tr>
              <a:tr h="370840">
                <a:tc>
                  <a:txBody>
                    <a:bodyPr/>
                    <a:lstStyle/>
                    <a:p>
                      <a:pPr algn="ctr"/>
                      <a:r>
                        <a:rPr lang="en-US" dirty="0" smtClean="0"/>
                        <a:t>Null</a:t>
                      </a:r>
                      <a:endParaRPr lang="en-US" dirty="0"/>
                    </a:p>
                  </a:txBody>
                  <a:tcPr/>
                </a:tc>
              </a:tr>
            </a:tbl>
          </a:graphicData>
        </a:graphic>
      </p:graphicFrame>
      <p:sp>
        <p:nvSpPr>
          <p:cNvPr id="5" name="Rectangle 4"/>
          <p:cNvSpPr/>
          <p:nvPr/>
        </p:nvSpPr>
        <p:spPr>
          <a:xfrm>
            <a:off x="3315700" y="1383159"/>
            <a:ext cx="4572000" cy="923330"/>
          </a:xfrm>
          <a:prstGeom prst="rect">
            <a:avLst/>
          </a:prstGeom>
        </p:spPr>
        <p:txBody>
          <a:bodyPr>
            <a:spAutoFit/>
          </a:bodyPr>
          <a:lstStyle/>
          <a:p>
            <a:pPr lvl="2"/>
            <a:r>
              <a:rPr lang="en-US" dirty="0" smtClean="0"/>
              <a:t>Count(*) </a:t>
            </a:r>
            <a:r>
              <a:rPr lang="en-US" dirty="0" smtClean="0">
                <a:sym typeface="Wingdings" pitchFamily="2" charset="2"/>
              </a:rPr>
              <a:t> 4</a:t>
            </a:r>
          </a:p>
          <a:p>
            <a:pPr lvl="2"/>
            <a:r>
              <a:rPr lang="en-US" dirty="0" smtClean="0">
                <a:sym typeface="Wingdings" pitchFamily="2" charset="2"/>
              </a:rPr>
              <a:t>Sum(</a:t>
            </a:r>
            <a:r>
              <a:rPr lang="ar-SA" dirty="0" smtClean="0">
                <a:sym typeface="Wingdings" pitchFamily="2" charset="2"/>
              </a:rPr>
              <a:t>4</a:t>
            </a:r>
            <a:r>
              <a:rPr lang="en-US" dirty="0" smtClean="0">
                <a:sym typeface="Wingdings" pitchFamily="2" charset="2"/>
              </a:rPr>
              <a:t>000)</a:t>
            </a:r>
            <a:r>
              <a:rPr lang="ar-SA" dirty="0" smtClean="0">
                <a:sym typeface="Wingdings" pitchFamily="2" charset="2"/>
              </a:rPr>
              <a:t>تجاهل النل</a:t>
            </a:r>
          </a:p>
          <a:p>
            <a:pPr lvl="2"/>
            <a:r>
              <a:rPr lang="en-US" dirty="0" smtClean="0">
                <a:sym typeface="Wingdings" pitchFamily="2" charset="2"/>
              </a:rPr>
              <a:t>Avg4000/22000</a:t>
            </a:r>
            <a:endParaRPr lang="en-US" dirty="0"/>
          </a:p>
        </p:txBody>
      </p:sp>
      <p:sp>
        <p:nvSpPr>
          <p:cNvPr id="3" name="TextBox 2"/>
          <p:cNvSpPr txBox="1"/>
          <p:nvPr/>
        </p:nvSpPr>
        <p:spPr>
          <a:xfrm>
            <a:off x="251520" y="3356992"/>
            <a:ext cx="7416824" cy="2862322"/>
          </a:xfrm>
          <a:prstGeom prst="rect">
            <a:avLst/>
          </a:prstGeom>
          <a:noFill/>
        </p:spPr>
        <p:txBody>
          <a:bodyPr wrap="square" rtlCol="0">
            <a:spAutoFit/>
          </a:bodyPr>
          <a:lstStyle/>
          <a:p>
            <a:r>
              <a:rPr lang="en-US" dirty="0" smtClean="0"/>
              <a:t>In HR schema there is a one employee hasn’t </a:t>
            </a:r>
            <a:r>
              <a:rPr lang="en-US" dirty="0" err="1" smtClean="0"/>
              <a:t>manger_id</a:t>
            </a:r>
            <a:r>
              <a:rPr lang="en-US" dirty="0" smtClean="0"/>
              <a:t> (null)</a:t>
            </a:r>
          </a:p>
          <a:p>
            <a:r>
              <a:rPr lang="en-US" dirty="0" smtClean="0"/>
              <a:t>When using </a:t>
            </a:r>
          </a:p>
          <a:p>
            <a:r>
              <a:rPr lang="en-US" i="1" dirty="0">
                <a:latin typeface="Consolas" pitchFamily="49" charset="0"/>
                <a:cs typeface="Consolas" pitchFamily="49" charset="0"/>
              </a:rPr>
              <a:t>select </a:t>
            </a:r>
            <a:r>
              <a:rPr lang="en-US" i="1" dirty="0">
                <a:solidFill>
                  <a:srgbClr val="FF0000"/>
                </a:solidFill>
                <a:latin typeface="Consolas" pitchFamily="49" charset="0"/>
                <a:cs typeface="Consolas" pitchFamily="49" charset="0"/>
              </a:rPr>
              <a:t>count (MANAGER_ID)</a:t>
            </a:r>
          </a:p>
          <a:p>
            <a:r>
              <a:rPr lang="en-US" i="1" dirty="0">
                <a:latin typeface="Consolas" pitchFamily="49" charset="0"/>
                <a:cs typeface="Consolas" pitchFamily="49" charset="0"/>
              </a:rPr>
              <a:t>from </a:t>
            </a:r>
            <a:r>
              <a:rPr lang="en-US" i="1" dirty="0" smtClean="0">
                <a:latin typeface="Consolas" pitchFamily="49" charset="0"/>
                <a:cs typeface="Consolas" pitchFamily="49" charset="0"/>
              </a:rPr>
              <a:t>employees</a:t>
            </a:r>
          </a:p>
          <a:p>
            <a:r>
              <a:rPr lang="en-US" dirty="0" smtClean="0"/>
              <a:t>The count function IS </a:t>
            </a:r>
            <a:r>
              <a:rPr lang="en-US" dirty="0" smtClean="0">
                <a:solidFill>
                  <a:srgbClr val="FF0000"/>
                </a:solidFill>
              </a:rPr>
              <a:t>NOT</a:t>
            </a:r>
            <a:r>
              <a:rPr lang="en-US" dirty="0" smtClean="0"/>
              <a:t> </a:t>
            </a:r>
            <a:r>
              <a:rPr lang="en-US" dirty="0" smtClean="0">
                <a:solidFill>
                  <a:srgbClr val="FF0000"/>
                </a:solidFill>
              </a:rPr>
              <a:t>COUNT</a:t>
            </a:r>
            <a:r>
              <a:rPr lang="en-US" dirty="0" smtClean="0"/>
              <a:t> null value</a:t>
            </a:r>
            <a:endParaRPr lang="en-US" dirty="0"/>
          </a:p>
          <a:p>
            <a:r>
              <a:rPr lang="en-US" dirty="0" smtClean="0"/>
              <a:t>But when using</a:t>
            </a:r>
            <a:endParaRPr lang="en-US" dirty="0"/>
          </a:p>
          <a:p>
            <a:r>
              <a:rPr lang="en-US" dirty="0">
                <a:latin typeface="Consolas" pitchFamily="49" charset="0"/>
                <a:cs typeface="Consolas" pitchFamily="49" charset="0"/>
              </a:rPr>
              <a:t>select </a:t>
            </a:r>
            <a:r>
              <a:rPr lang="en-US" dirty="0">
                <a:solidFill>
                  <a:schemeClr val="accent3">
                    <a:lumMod val="50000"/>
                  </a:schemeClr>
                </a:solidFill>
                <a:latin typeface="Consolas" pitchFamily="49" charset="0"/>
                <a:cs typeface="Consolas" pitchFamily="49" charset="0"/>
              </a:rPr>
              <a:t>count (*)</a:t>
            </a:r>
          </a:p>
          <a:p>
            <a:r>
              <a:rPr lang="en-US" dirty="0">
                <a:latin typeface="Consolas" pitchFamily="49" charset="0"/>
                <a:cs typeface="Consolas" pitchFamily="49" charset="0"/>
              </a:rPr>
              <a:t>from </a:t>
            </a:r>
            <a:r>
              <a:rPr lang="en-US" dirty="0" smtClean="0">
                <a:latin typeface="Consolas" pitchFamily="49" charset="0"/>
                <a:cs typeface="Consolas" pitchFamily="49" charset="0"/>
              </a:rPr>
              <a:t>employees</a:t>
            </a:r>
          </a:p>
          <a:p>
            <a:r>
              <a:rPr lang="en-US" dirty="0"/>
              <a:t>The count function IS </a:t>
            </a:r>
            <a:r>
              <a:rPr lang="en-US" dirty="0" smtClean="0">
                <a:solidFill>
                  <a:schemeClr val="accent3">
                    <a:lumMod val="50000"/>
                  </a:schemeClr>
                </a:solidFill>
              </a:rPr>
              <a:t>COUNT</a:t>
            </a:r>
            <a:r>
              <a:rPr lang="en-US" dirty="0" smtClean="0"/>
              <a:t> </a:t>
            </a:r>
            <a:r>
              <a:rPr lang="en-US" dirty="0"/>
              <a:t>null value</a:t>
            </a:r>
          </a:p>
          <a:p>
            <a:endParaRPr lang="en-US" dirty="0"/>
          </a:p>
        </p:txBody>
      </p:sp>
    </p:spTree>
    <p:extLst>
      <p:ext uri="{BB962C8B-B14F-4D97-AF65-F5344CB8AC3E}">
        <p14:creationId xmlns:p14="http://schemas.microsoft.com/office/powerpoint/2010/main" val="1296548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B2469A1C-7E42-43FA-A91B-F4CE66C66342}"/>
              </a:ext>
            </a:extLst>
          </p:cNvPr>
          <p:cNvSpPr>
            <a:spLocks noGrp="1"/>
          </p:cNvSpPr>
          <p:nvPr>
            <p:ph type="title"/>
          </p:nvPr>
        </p:nvSpPr>
        <p:spPr/>
        <p:txBody>
          <a:bodyPr/>
          <a:lstStyle/>
          <a:p>
            <a:r>
              <a:rPr lang="en-US" dirty="0"/>
              <a:t>Aggregate Functions</a:t>
            </a:r>
          </a:p>
        </p:txBody>
      </p:sp>
      <p:sp>
        <p:nvSpPr>
          <p:cNvPr id="5" name="Text Placeholder 4">
            <a:extLst>
              <a:ext uri="{FF2B5EF4-FFF2-40B4-BE49-F238E27FC236}">
                <a16:creationId xmlns="" xmlns:a16="http://schemas.microsoft.com/office/drawing/2014/main" id="{07C9C0AD-D855-4999-BB0F-5722F8148CF9}"/>
              </a:ext>
            </a:extLst>
          </p:cNvPr>
          <p:cNvSpPr>
            <a:spLocks noGrp="1"/>
          </p:cNvSpPr>
          <p:nvPr>
            <p:ph type="body" idx="1"/>
          </p:nvPr>
        </p:nvSpPr>
        <p:spPr/>
        <p:txBody>
          <a:bodyPr/>
          <a:lstStyle/>
          <a:p>
            <a:r>
              <a:rPr lang="en-US"/>
              <a:t>3.7</a:t>
            </a:r>
          </a:p>
        </p:txBody>
      </p:sp>
    </p:spTree>
    <p:extLst>
      <p:ext uri="{BB962C8B-B14F-4D97-AF65-F5344CB8AC3E}">
        <p14:creationId xmlns:p14="http://schemas.microsoft.com/office/powerpoint/2010/main" val="1188173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EA76F861-A00C-4E64-AD7E-E934A8C9C805}"/>
              </a:ext>
            </a:extLst>
          </p:cNvPr>
          <p:cNvSpPr>
            <a:spLocks noGrp="1"/>
          </p:cNvSpPr>
          <p:nvPr>
            <p:ph type="title"/>
          </p:nvPr>
        </p:nvSpPr>
        <p:spPr/>
        <p:txBody>
          <a:bodyPr>
            <a:normAutofit fontScale="90000"/>
          </a:bodyPr>
          <a:lstStyle/>
          <a:p>
            <a:r>
              <a:rPr lang="en-US" dirty="0"/>
              <a:t>Aggregate Functions</a:t>
            </a:r>
          </a:p>
        </p:txBody>
      </p:sp>
      <p:sp>
        <p:nvSpPr>
          <p:cNvPr id="5" name="Content Placeholder 4">
            <a:extLst>
              <a:ext uri="{FF2B5EF4-FFF2-40B4-BE49-F238E27FC236}">
                <a16:creationId xmlns="" xmlns:a16="http://schemas.microsoft.com/office/drawing/2014/main" id="{44E88E3F-73C9-4661-AF9D-4F21174ED357}"/>
              </a:ext>
            </a:extLst>
          </p:cNvPr>
          <p:cNvSpPr>
            <a:spLocks noGrp="1"/>
          </p:cNvSpPr>
          <p:nvPr>
            <p:ph idx="1"/>
          </p:nvPr>
        </p:nvSpPr>
        <p:spPr/>
        <p:txBody>
          <a:bodyPr>
            <a:normAutofit lnSpcReduction="10000"/>
          </a:bodyPr>
          <a:lstStyle/>
          <a:p>
            <a:r>
              <a:rPr lang="en-US" dirty="0"/>
              <a:t>Aggregate functions are functions that take a collection (a set or multiset) of values as input and return </a:t>
            </a:r>
            <a:r>
              <a:rPr lang="en-US" b="1" dirty="0"/>
              <a:t>a single value</a:t>
            </a:r>
            <a:r>
              <a:rPr lang="en-US" dirty="0"/>
              <a:t>.</a:t>
            </a:r>
          </a:p>
          <a:p>
            <a:endParaRPr lang="en-US" dirty="0"/>
          </a:p>
          <a:p>
            <a:r>
              <a:rPr lang="en-US" dirty="0"/>
              <a:t> SQL offers five built-in aggregate functions:</a:t>
            </a:r>
          </a:p>
          <a:p>
            <a:pPr lvl="1"/>
            <a:r>
              <a:rPr lang="en-US" dirty="0"/>
              <a:t>Average: </a:t>
            </a:r>
            <a:r>
              <a:rPr lang="en-US" b="1" dirty="0"/>
              <a:t>avg</a:t>
            </a:r>
          </a:p>
          <a:p>
            <a:pPr lvl="1"/>
            <a:r>
              <a:rPr lang="en-US" dirty="0"/>
              <a:t>Minimum: </a:t>
            </a:r>
            <a:r>
              <a:rPr lang="en-US" b="1" dirty="0"/>
              <a:t>min</a:t>
            </a:r>
          </a:p>
          <a:p>
            <a:pPr lvl="1"/>
            <a:r>
              <a:rPr lang="en-US" dirty="0"/>
              <a:t>Maximum: </a:t>
            </a:r>
            <a:r>
              <a:rPr lang="en-US" b="1" dirty="0"/>
              <a:t>max</a:t>
            </a:r>
          </a:p>
          <a:p>
            <a:pPr lvl="1"/>
            <a:r>
              <a:rPr lang="en-US" dirty="0"/>
              <a:t>Total: </a:t>
            </a:r>
            <a:r>
              <a:rPr lang="en-US" b="1" dirty="0"/>
              <a:t>sum</a:t>
            </a:r>
          </a:p>
          <a:p>
            <a:pPr lvl="1"/>
            <a:r>
              <a:rPr lang="en-US" dirty="0"/>
              <a:t>Count: </a:t>
            </a:r>
            <a:r>
              <a:rPr lang="en-US" b="1" dirty="0"/>
              <a:t>count</a:t>
            </a:r>
          </a:p>
        </p:txBody>
      </p:sp>
    </p:spTree>
    <p:extLst>
      <p:ext uri="{BB962C8B-B14F-4D97-AF65-F5344CB8AC3E}">
        <p14:creationId xmlns:p14="http://schemas.microsoft.com/office/powerpoint/2010/main" val="3860175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140BA6-0D24-4B38-8A2B-06D6BEECD36A}"/>
              </a:ext>
            </a:extLst>
          </p:cNvPr>
          <p:cNvSpPr>
            <a:spLocks noGrp="1"/>
          </p:cNvSpPr>
          <p:nvPr>
            <p:ph type="title"/>
          </p:nvPr>
        </p:nvSpPr>
        <p:spPr/>
        <p:txBody>
          <a:bodyPr>
            <a:normAutofit fontScale="90000"/>
          </a:bodyPr>
          <a:lstStyle/>
          <a:p>
            <a:r>
              <a:rPr lang="en-US" dirty="0"/>
              <a:t>Basic Aggregation</a:t>
            </a:r>
          </a:p>
        </p:txBody>
      </p:sp>
      <p:sp>
        <p:nvSpPr>
          <p:cNvPr id="3" name="Content Placeholder 2">
            <a:extLst>
              <a:ext uri="{FF2B5EF4-FFF2-40B4-BE49-F238E27FC236}">
                <a16:creationId xmlns="" xmlns:a16="http://schemas.microsoft.com/office/drawing/2014/main" id="{C053E093-67A0-4155-9148-D6D53C5AAB1C}"/>
              </a:ext>
            </a:extLst>
          </p:cNvPr>
          <p:cNvSpPr>
            <a:spLocks noGrp="1"/>
          </p:cNvSpPr>
          <p:nvPr>
            <p:ph idx="1"/>
          </p:nvPr>
        </p:nvSpPr>
        <p:spPr/>
        <p:txBody>
          <a:bodyPr/>
          <a:lstStyle/>
          <a:p>
            <a:r>
              <a:rPr lang="en-US" dirty="0"/>
              <a:t>Find the average salary of instructors in the Computer Science department.</a:t>
            </a:r>
          </a:p>
        </p:txBody>
      </p:sp>
      <p:pic>
        <p:nvPicPr>
          <p:cNvPr id="4" name="Picture 3">
            <a:extLst>
              <a:ext uri="{FF2B5EF4-FFF2-40B4-BE49-F238E27FC236}">
                <a16:creationId xmlns="" xmlns:a16="http://schemas.microsoft.com/office/drawing/2014/main" id="{1B561182-F7D5-4B99-B64A-0BFAB87628A4}"/>
              </a:ext>
            </a:extLst>
          </p:cNvPr>
          <p:cNvPicPr>
            <a:picLocks noChangeAspect="1"/>
          </p:cNvPicPr>
          <p:nvPr/>
        </p:nvPicPr>
        <p:blipFill>
          <a:blip r:embed="rId2">
            <a:lum bright="-21000" contrast="35000"/>
          </a:blip>
          <a:stretch>
            <a:fillRect/>
          </a:stretch>
        </p:blipFill>
        <p:spPr>
          <a:xfrm>
            <a:off x="827584" y="2204864"/>
            <a:ext cx="5394428" cy="1368152"/>
          </a:xfrm>
          <a:prstGeom prst="round1Rect">
            <a:avLst/>
          </a:prstGeom>
          <a:ln>
            <a:solidFill>
              <a:schemeClr val="tx1"/>
            </a:solidFill>
          </a:ln>
        </p:spPr>
      </p:pic>
      <p:pic>
        <p:nvPicPr>
          <p:cNvPr id="5" name="Picture 4">
            <a:extLst>
              <a:ext uri="{FF2B5EF4-FFF2-40B4-BE49-F238E27FC236}">
                <a16:creationId xmlns="" xmlns:a16="http://schemas.microsoft.com/office/drawing/2014/main" id="{D48F8D49-99A7-458C-8258-264910E6F1AE}"/>
              </a:ext>
            </a:extLst>
          </p:cNvPr>
          <p:cNvPicPr>
            <a:picLocks noChangeAspect="1"/>
          </p:cNvPicPr>
          <p:nvPr/>
        </p:nvPicPr>
        <p:blipFill>
          <a:blip r:embed="rId3">
            <a:lum bright="-21000" contrast="35000"/>
          </a:blip>
          <a:stretch>
            <a:fillRect/>
          </a:stretch>
        </p:blipFill>
        <p:spPr>
          <a:xfrm>
            <a:off x="827583" y="4005064"/>
            <a:ext cx="5731837" cy="1440160"/>
          </a:xfrm>
          <a:prstGeom prst="round1Rect">
            <a:avLst/>
          </a:prstGeom>
          <a:ln>
            <a:solidFill>
              <a:schemeClr val="tx1"/>
            </a:solidFill>
          </a:ln>
        </p:spPr>
      </p:pic>
    </p:spTree>
    <p:extLst>
      <p:ext uri="{BB962C8B-B14F-4D97-AF65-F5344CB8AC3E}">
        <p14:creationId xmlns:p14="http://schemas.microsoft.com/office/powerpoint/2010/main" val="732133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D45114-D94C-41AE-8F9F-4EC302F12F8C}"/>
              </a:ext>
            </a:extLst>
          </p:cNvPr>
          <p:cNvSpPr>
            <a:spLocks noGrp="1"/>
          </p:cNvSpPr>
          <p:nvPr>
            <p:ph type="title"/>
          </p:nvPr>
        </p:nvSpPr>
        <p:spPr/>
        <p:txBody>
          <a:bodyPr>
            <a:normAutofit fontScale="90000"/>
          </a:bodyPr>
          <a:lstStyle/>
          <a:p>
            <a:r>
              <a:rPr lang="en-US" dirty="0"/>
              <a:t>Basic Aggregation</a:t>
            </a:r>
          </a:p>
        </p:txBody>
      </p:sp>
      <p:sp>
        <p:nvSpPr>
          <p:cNvPr id="3" name="Content Placeholder 2">
            <a:extLst>
              <a:ext uri="{FF2B5EF4-FFF2-40B4-BE49-F238E27FC236}">
                <a16:creationId xmlns="" xmlns:a16="http://schemas.microsoft.com/office/drawing/2014/main" id="{4375535F-7FF2-46D5-ACAE-0B6CC1D46966}"/>
              </a:ext>
            </a:extLst>
          </p:cNvPr>
          <p:cNvSpPr>
            <a:spLocks noGrp="1"/>
          </p:cNvSpPr>
          <p:nvPr>
            <p:ph idx="1"/>
          </p:nvPr>
        </p:nvSpPr>
        <p:spPr/>
        <p:txBody>
          <a:bodyPr/>
          <a:lstStyle/>
          <a:p>
            <a:r>
              <a:rPr lang="en-US" dirty="0"/>
              <a:t>Find the total number of instructors who teach </a:t>
            </a:r>
            <a:r>
              <a:rPr lang="en-US" dirty="0" smtClean="0"/>
              <a:t>at least one course in </a:t>
            </a:r>
            <a:r>
              <a:rPr lang="en-US" dirty="0"/>
              <a:t>the Spring 2010 semester.</a:t>
            </a:r>
          </a:p>
        </p:txBody>
      </p:sp>
      <p:pic>
        <p:nvPicPr>
          <p:cNvPr id="4" name="Picture 3">
            <a:extLst>
              <a:ext uri="{FF2B5EF4-FFF2-40B4-BE49-F238E27FC236}">
                <a16:creationId xmlns="" xmlns:a16="http://schemas.microsoft.com/office/drawing/2014/main" id="{256AE967-B09C-45AA-ABF7-9285B356F454}"/>
              </a:ext>
            </a:extLst>
          </p:cNvPr>
          <p:cNvPicPr>
            <a:picLocks noChangeAspect="1"/>
          </p:cNvPicPr>
          <p:nvPr/>
        </p:nvPicPr>
        <p:blipFill>
          <a:blip r:embed="rId2">
            <a:lum bright="-21000" contrast="35000"/>
          </a:blip>
          <a:stretch>
            <a:fillRect/>
          </a:stretch>
        </p:blipFill>
        <p:spPr>
          <a:xfrm>
            <a:off x="1115616" y="2632922"/>
            <a:ext cx="6417184" cy="1296144"/>
          </a:xfrm>
          <a:prstGeom prst="round1Rect">
            <a:avLst/>
          </a:prstGeom>
          <a:ln>
            <a:solidFill>
              <a:schemeClr val="tx1"/>
            </a:solidFill>
          </a:ln>
        </p:spPr>
      </p:pic>
    </p:spTree>
    <p:extLst>
      <p:ext uri="{BB962C8B-B14F-4D97-AF65-F5344CB8AC3E}">
        <p14:creationId xmlns:p14="http://schemas.microsoft.com/office/powerpoint/2010/main" val="1087653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Aggregation with Grouping</a:t>
            </a:r>
            <a:endParaRPr lang="en-US" dirty="0"/>
          </a:p>
        </p:txBody>
      </p:sp>
      <p:sp>
        <p:nvSpPr>
          <p:cNvPr id="3" name="Content Placeholder 2"/>
          <p:cNvSpPr>
            <a:spLocks noGrp="1"/>
          </p:cNvSpPr>
          <p:nvPr>
            <p:ph idx="1"/>
          </p:nvPr>
        </p:nvSpPr>
        <p:spPr/>
        <p:txBody>
          <a:bodyPr/>
          <a:lstStyle/>
          <a:p>
            <a:r>
              <a:rPr lang="en-US" dirty="0" smtClean="0"/>
              <a:t>Find the average salary in each department.</a:t>
            </a:r>
            <a:endParaRPr lang="en-US" dirty="0"/>
          </a:p>
        </p:txBody>
      </p:sp>
      <p:pic>
        <p:nvPicPr>
          <p:cNvPr id="1026" name="Picture 2"/>
          <p:cNvPicPr>
            <a:picLocks noChangeAspect="1" noChangeArrowheads="1"/>
          </p:cNvPicPr>
          <p:nvPr/>
        </p:nvPicPr>
        <p:blipFill>
          <a:blip r:embed="rId3">
            <a:lum bright="-21000" contrast="35000"/>
          </a:blip>
          <a:srcRect/>
          <a:stretch>
            <a:fillRect/>
          </a:stretch>
        </p:blipFill>
        <p:spPr bwMode="auto">
          <a:xfrm>
            <a:off x="1142976" y="1714488"/>
            <a:ext cx="7005484" cy="1571636"/>
          </a:xfrm>
          <a:prstGeom prst="round1Rect">
            <a:avLst/>
          </a:prstGeom>
          <a:ln>
            <a:solidFill>
              <a:schemeClr val="tx1"/>
            </a:solidFill>
          </a:ln>
        </p:spPr>
      </p:pic>
      <p:pic>
        <p:nvPicPr>
          <p:cNvPr id="1027" name="Picture 3"/>
          <p:cNvPicPr>
            <a:picLocks noChangeAspect="1" noChangeArrowheads="1"/>
          </p:cNvPicPr>
          <p:nvPr/>
        </p:nvPicPr>
        <p:blipFill>
          <a:blip r:embed="rId4">
            <a:lum bright="-21000" contrast="35000"/>
          </a:blip>
          <a:srcRect/>
          <a:stretch>
            <a:fillRect/>
          </a:stretch>
        </p:blipFill>
        <p:spPr bwMode="auto">
          <a:xfrm>
            <a:off x="214282" y="3500438"/>
            <a:ext cx="8644439" cy="3214686"/>
          </a:xfrm>
          <a:prstGeom prst="round1Rect">
            <a:avLst/>
          </a:prstGeom>
          <a:ln>
            <a:solidFill>
              <a:schemeClr val="tx1"/>
            </a:solid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Aggregation with Grouping</a:t>
            </a:r>
            <a:endParaRPr lang="en-US" dirty="0"/>
          </a:p>
        </p:txBody>
      </p:sp>
      <p:sp>
        <p:nvSpPr>
          <p:cNvPr id="3" name="Content Placeholder 2"/>
          <p:cNvSpPr>
            <a:spLocks noGrp="1"/>
          </p:cNvSpPr>
          <p:nvPr>
            <p:ph idx="1"/>
          </p:nvPr>
        </p:nvSpPr>
        <p:spPr>
          <a:xfrm>
            <a:off x="457200" y="990600"/>
            <a:ext cx="8229600" cy="5438796"/>
          </a:xfrm>
        </p:spPr>
        <p:txBody>
          <a:bodyPr>
            <a:normAutofit fontScale="85000" lnSpcReduction="20000"/>
          </a:bodyPr>
          <a:lstStyle/>
          <a:p>
            <a:r>
              <a:rPr lang="en-US" dirty="0" smtClean="0"/>
              <a:t>Find the number of instructors in each department who teach at least one course in the Spring 2010 semester.</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When an SQL query uses grouping, it is important to ensure that the only attributes that appear in the select statement without being aggregated are those that are present in the group by clause.</a:t>
            </a:r>
            <a:endParaRPr lang="en-US" dirty="0"/>
          </a:p>
        </p:txBody>
      </p:sp>
      <p:pic>
        <p:nvPicPr>
          <p:cNvPr id="2050" name="Picture 2"/>
          <p:cNvPicPr>
            <a:picLocks noChangeAspect="1" noChangeArrowheads="1"/>
          </p:cNvPicPr>
          <p:nvPr/>
        </p:nvPicPr>
        <p:blipFill>
          <a:blip r:embed="rId3">
            <a:lum bright="-21000" contrast="35000"/>
          </a:blip>
          <a:srcRect/>
          <a:stretch>
            <a:fillRect/>
          </a:stretch>
        </p:blipFill>
        <p:spPr bwMode="auto">
          <a:xfrm>
            <a:off x="1428728" y="2214554"/>
            <a:ext cx="7287337" cy="1643074"/>
          </a:xfrm>
          <a:prstGeom prst="round1Rect">
            <a:avLst/>
          </a:prstGeom>
          <a:ln>
            <a:solidFill>
              <a:schemeClr val="tx1"/>
            </a:solid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Having Clause</a:t>
            </a:r>
          </a:p>
        </p:txBody>
      </p:sp>
      <p:sp>
        <p:nvSpPr>
          <p:cNvPr id="3" name="Content Placeholder 2"/>
          <p:cNvSpPr>
            <a:spLocks noGrp="1"/>
          </p:cNvSpPr>
          <p:nvPr>
            <p:ph idx="1"/>
          </p:nvPr>
        </p:nvSpPr>
        <p:spPr/>
        <p:txBody>
          <a:bodyPr>
            <a:normAutofit fontScale="70000" lnSpcReduction="20000"/>
          </a:bodyPr>
          <a:lstStyle/>
          <a:p>
            <a:pPr fontAlgn="base"/>
            <a:r>
              <a:rPr lang="en-US" dirty="0"/>
              <a:t>The HAVING clause was introduced in SQL to allow the filtering of query results based on aggregate functions and groupings, which cannot be achieved using the </a:t>
            </a:r>
            <a:r>
              <a:rPr lang="en-US" u="sng" dirty="0">
                <a:hlinkClick r:id="rId2"/>
              </a:rPr>
              <a:t>WHERE </a:t>
            </a:r>
            <a:r>
              <a:rPr lang="en-US" dirty="0"/>
              <a:t>clause that is used to filter individual rows.</a:t>
            </a:r>
          </a:p>
          <a:p>
            <a:pPr marL="0" indent="0" fontAlgn="base">
              <a:buNone/>
            </a:pPr>
            <a:endParaRPr lang="en-US" dirty="0"/>
          </a:p>
          <a:p>
            <a:pPr fontAlgn="base"/>
            <a:r>
              <a:rPr lang="en-US" dirty="0"/>
              <a:t>In simpler terms, the HAVING clause is used to apply a filter on the result of </a:t>
            </a:r>
            <a:r>
              <a:rPr lang="en-US" u="sng" dirty="0">
                <a:hlinkClick r:id="rId3"/>
              </a:rPr>
              <a:t>GROUP BY</a:t>
            </a:r>
            <a:r>
              <a:rPr lang="en-US" dirty="0"/>
              <a:t> based on the specified condition.</a:t>
            </a:r>
          </a:p>
          <a:p>
            <a:pPr fontAlgn="base"/>
            <a:endParaRPr lang="en-US" dirty="0"/>
          </a:p>
          <a:p>
            <a:pPr fontAlgn="base"/>
            <a:r>
              <a:rPr lang="en-US" dirty="0"/>
              <a:t> The conditions are Boolean type i.e. </a:t>
            </a:r>
            <a:r>
              <a:rPr lang="en-US" i="1" dirty="0"/>
              <a:t>use of logical operators  (AND, OR). </a:t>
            </a:r>
            <a:r>
              <a:rPr lang="en-US" dirty="0"/>
              <a:t>This clause was included in SQL as the </a:t>
            </a:r>
            <a:r>
              <a:rPr lang="en-US" u="sng" dirty="0">
                <a:hlinkClick r:id="rId2"/>
              </a:rPr>
              <a:t>WHERE</a:t>
            </a:r>
            <a:r>
              <a:rPr lang="en-US" dirty="0"/>
              <a:t> keyword failed when we use it with aggregate expressions.</a:t>
            </a:r>
          </a:p>
          <a:p>
            <a:pPr fontAlgn="base"/>
            <a:endParaRPr lang="en-US" dirty="0"/>
          </a:p>
          <a:p>
            <a:pPr fontAlgn="base"/>
            <a:r>
              <a:rPr lang="en-US" dirty="0"/>
              <a:t> Having is a very generally used clause in </a:t>
            </a:r>
            <a:r>
              <a:rPr lang="en-US" u="sng" dirty="0">
                <a:hlinkClick r:id="rId4"/>
              </a:rPr>
              <a:t>SQL</a:t>
            </a:r>
            <a:r>
              <a:rPr lang="en-US" dirty="0"/>
              <a:t>. Similar to WHERE it helps to apply conditions, but HAVING works with groups.</a:t>
            </a:r>
          </a:p>
          <a:p>
            <a:pPr fontAlgn="base"/>
            <a:endParaRPr lang="en-US" dirty="0"/>
          </a:p>
          <a:p>
            <a:pPr fontAlgn="base"/>
            <a:r>
              <a:rPr lang="en-US" dirty="0"/>
              <a:t> If you wish to filter a group, the HAVING clause comes into action.</a:t>
            </a:r>
          </a:p>
          <a:p>
            <a:endParaRPr lang="en-US" dirty="0"/>
          </a:p>
        </p:txBody>
      </p:sp>
    </p:spTree>
    <p:extLst>
      <p:ext uri="{BB962C8B-B14F-4D97-AF65-F5344CB8AC3E}">
        <p14:creationId xmlns:p14="http://schemas.microsoft.com/office/powerpoint/2010/main" val="1851880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Having Clause</a:t>
            </a:r>
            <a:endParaRPr lang="en-US" dirty="0"/>
          </a:p>
        </p:txBody>
      </p:sp>
      <p:sp>
        <p:nvSpPr>
          <p:cNvPr id="3" name="Content Placeholder 2"/>
          <p:cNvSpPr>
            <a:spLocks noGrp="1"/>
          </p:cNvSpPr>
          <p:nvPr>
            <p:ph idx="1"/>
          </p:nvPr>
        </p:nvSpPr>
        <p:spPr/>
        <p:txBody>
          <a:bodyPr/>
          <a:lstStyle/>
          <a:p>
            <a:r>
              <a:rPr lang="en-US" dirty="0" smtClean="0"/>
              <a:t>Find the departments where the average salary of the instructors is more than $42,000.</a:t>
            </a:r>
            <a:endParaRPr lang="en-US" dirty="0"/>
          </a:p>
        </p:txBody>
      </p:sp>
      <p:pic>
        <p:nvPicPr>
          <p:cNvPr id="3074" name="Picture 2"/>
          <p:cNvPicPr>
            <a:picLocks noChangeAspect="1" noChangeArrowheads="1"/>
          </p:cNvPicPr>
          <p:nvPr/>
        </p:nvPicPr>
        <p:blipFill>
          <a:blip r:embed="rId3">
            <a:lum bright="-21000" contrast="35000"/>
          </a:blip>
          <a:srcRect/>
          <a:stretch>
            <a:fillRect/>
          </a:stretch>
        </p:blipFill>
        <p:spPr bwMode="auto">
          <a:xfrm>
            <a:off x="1000100" y="2214554"/>
            <a:ext cx="6711039" cy="1928826"/>
          </a:xfrm>
          <a:prstGeom prst="round1Rect">
            <a:avLst/>
          </a:prstGeom>
          <a:ln>
            <a:solidFill>
              <a:schemeClr val="tx1"/>
            </a:solid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2913</TotalTime>
  <Words>545</Words>
  <Application>Microsoft Office PowerPoint</Application>
  <PresentationFormat>On-screen Show (4:3)</PresentationFormat>
  <Paragraphs>120</Paragraphs>
  <Slides>17</Slides>
  <Notes>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Chapter 03</vt:lpstr>
      <vt:lpstr>Aggregate Functions</vt:lpstr>
      <vt:lpstr>Aggregate Functions</vt:lpstr>
      <vt:lpstr>Basic Aggregation</vt:lpstr>
      <vt:lpstr>Basic Aggregation</vt:lpstr>
      <vt:lpstr>Aggregation with Grouping</vt:lpstr>
      <vt:lpstr>Aggregation with Grouping</vt:lpstr>
      <vt:lpstr>The Having Clause</vt:lpstr>
      <vt:lpstr>The Having Clause</vt:lpstr>
      <vt:lpstr>The Having Clause</vt:lpstr>
      <vt:lpstr>PowerPoint Presentation</vt:lpstr>
      <vt:lpstr>PowerPoint Presentation</vt:lpstr>
      <vt:lpstr>PowerPoint Presentation</vt:lpstr>
      <vt:lpstr>PowerPoint Presentation</vt:lpstr>
      <vt:lpstr>PowerPoint Presentation</vt:lpstr>
      <vt:lpstr>Aggregation with Null</vt:lpstr>
      <vt:lpstr>Aggregation with Null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01</dc:title>
  <dc:creator>admin</dc:creator>
  <cp:lastModifiedBy>eng.samer2011@hotmail.com</cp:lastModifiedBy>
  <cp:revision>571</cp:revision>
  <dcterms:created xsi:type="dcterms:W3CDTF">2006-08-16T00:00:00Z</dcterms:created>
  <dcterms:modified xsi:type="dcterms:W3CDTF">2024-08-17T14:48:21Z</dcterms:modified>
</cp:coreProperties>
</file>