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81" r:id="rId2"/>
    <p:sldId id="382" r:id="rId3"/>
    <p:sldId id="383" r:id="rId4"/>
    <p:sldId id="384" r:id="rId5"/>
    <p:sldId id="385" r:id="rId6"/>
    <p:sldId id="386" r:id="rId7"/>
    <p:sldId id="388" r:id="rId8"/>
    <p:sldId id="389" r:id="rId9"/>
    <p:sldId id="400" r:id="rId10"/>
    <p:sldId id="401" r:id="rId11"/>
    <p:sldId id="399" r:id="rId12"/>
    <p:sldId id="402" r:id="rId13"/>
    <p:sldId id="390" r:id="rId14"/>
    <p:sldId id="403" r:id="rId15"/>
    <p:sldId id="391" r:id="rId16"/>
    <p:sldId id="404" r:id="rId17"/>
    <p:sldId id="392" r:id="rId18"/>
    <p:sldId id="405" r:id="rId19"/>
    <p:sldId id="407" r:id="rId20"/>
    <p:sldId id="406" r:id="rId21"/>
    <p:sldId id="393" r:id="rId22"/>
    <p:sldId id="418" r:id="rId23"/>
    <p:sldId id="394" r:id="rId24"/>
    <p:sldId id="408" r:id="rId25"/>
    <p:sldId id="395" r:id="rId26"/>
    <p:sldId id="409" r:id="rId27"/>
    <p:sldId id="410" r:id="rId28"/>
    <p:sldId id="396" r:id="rId29"/>
    <p:sldId id="397" r:id="rId30"/>
    <p:sldId id="411" r:id="rId31"/>
    <p:sldId id="412" r:id="rId32"/>
    <p:sldId id="413" r:id="rId33"/>
    <p:sldId id="416" r:id="rId34"/>
    <p:sldId id="417" r:id="rId35"/>
    <p:sldId id="414" r:id="rId36"/>
    <p:sldId id="415"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A48F354-58A4-4CF6-AFD3-2EA3F870A50C}">
          <p14:sldIdLst>
            <p14:sldId id="381"/>
            <p14:sldId id="382"/>
            <p14:sldId id="383"/>
            <p14:sldId id="384"/>
            <p14:sldId id="385"/>
            <p14:sldId id="386"/>
            <p14:sldId id="388"/>
            <p14:sldId id="389"/>
            <p14:sldId id="400"/>
            <p14:sldId id="401"/>
            <p14:sldId id="399"/>
            <p14:sldId id="402"/>
            <p14:sldId id="390"/>
            <p14:sldId id="403"/>
            <p14:sldId id="391"/>
            <p14:sldId id="404"/>
            <p14:sldId id="392"/>
            <p14:sldId id="405"/>
            <p14:sldId id="407"/>
            <p14:sldId id="406"/>
            <p14:sldId id="393"/>
            <p14:sldId id="418"/>
            <p14:sldId id="394"/>
            <p14:sldId id="408"/>
            <p14:sldId id="395"/>
            <p14:sldId id="409"/>
            <p14:sldId id="410"/>
            <p14:sldId id="396"/>
            <p14:sldId id="397"/>
            <p14:sldId id="411"/>
            <p14:sldId id="412"/>
            <p14:sldId id="413"/>
            <p14:sldId id="416"/>
            <p14:sldId id="417"/>
            <p14:sldId id="414"/>
            <p14:sldId id="415"/>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0" autoAdjust="0"/>
    <p:restoredTop sz="94660"/>
  </p:normalViewPr>
  <p:slideViewPr>
    <p:cSldViewPr>
      <p:cViewPr>
        <p:scale>
          <a:sx n="76" d="100"/>
          <a:sy n="76" d="100"/>
        </p:scale>
        <p:origin x="-1675" y="-221"/>
      </p:cViewPr>
      <p:guideLst>
        <p:guide orient="horz" pos="2160"/>
        <p:guide pos="2880"/>
      </p:guideLst>
    </p:cSldViewPr>
  </p:slideViewPr>
  <p:notesTextViewPr>
    <p:cViewPr>
      <p:scale>
        <a:sx n="1" d="1"/>
        <a:sy n="1" d="1"/>
      </p:scale>
      <p:origin x="0" y="0"/>
    </p:cViewPr>
  </p:notesTextViewPr>
  <p:sorterViewPr>
    <p:cViewPr>
      <p:scale>
        <a:sx n="100" d="100"/>
        <a:sy n="100" d="100"/>
      </p:scale>
      <p:origin x="0" y="18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A4AC4C-600F-4A04-8940-EA4B7DD35CCD}" type="datetimeFigureOut">
              <a:rPr lang="en-US" smtClean="0"/>
              <a:t>4/4/2024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E1C7C4-8571-493C-87A6-516CD2DB5978}" type="slidenum">
              <a:rPr lang="en-US" smtClean="0"/>
              <a:t>‹#›</a:t>
            </a:fld>
            <a:endParaRPr lang="en-US"/>
          </a:p>
        </p:txBody>
      </p:sp>
    </p:spTree>
    <p:extLst>
      <p:ext uri="{BB962C8B-B14F-4D97-AF65-F5344CB8AC3E}">
        <p14:creationId xmlns:p14="http://schemas.microsoft.com/office/powerpoint/2010/main" val="1645583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4dfce81f19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4dfce81f19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C54DE57-1227-4218-BA09-C5585EB4038C}" type="datetimeFigureOut">
              <a:rPr lang="en-US" smtClean="0"/>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932623-D4F3-40D4-BA4B-1E0ED212B3F0}" type="slidenum">
              <a:rPr lang="en-US" smtClean="0"/>
              <a:t>‹#›</a:t>
            </a:fld>
            <a:endParaRPr lang="en-US"/>
          </a:p>
        </p:txBody>
      </p:sp>
    </p:spTree>
    <p:extLst>
      <p:ext uri="{BB962C8B-B14F-4D97-AF65-F5344CB8AC3E}">
        <p14:creationId xmlns:p14="http://schemas.microsoft.com/office/powerpoint/2010/main" val="2102936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54DE57-1227-4218-BA09-C5585EB4038C}" type="datetimeFigureOut">
              <a:rPr lang="en-US" smtClean="0"/>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932623-D4F3-40D4-BA4B-1E0ED212B3F0}" type="slidenum">
              <a:rPr lang="en-US" smtClean="0"/>
              <a:t>‹#›</a:t>
            </a:fld>
            <a:endParaRPr lang="en-US"/>
          </a:p>
        </p:txBody>
      </p:sp>
    </p:spTree>
    <p:extLst>
      <p:ext uri="{BB962C8B-B14F-4D97-AF65-F5344CB8AC3E}">
        <p14:creationId xmlns:p14="http://schemas.microsoft.com/office/powerpoint/2010/main" val="603375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54DE57-1227-4218-BA09-C5585EB4038C}" type="datetimeFigureOut">
              <a:rPr lang="en-US" smtClean="0"/>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932623-D4F3-40D4-BA4B-1E0ED212B3F0}" type="slidenum">
              <a:rPr lang="en-US" smtClean="0"/>
              <a:t>‹#›</a:t>
            </a:fld>
            <a:endParaRPr lang="en-US"/>
          </a:p>
        </p:txBody>
      </p:sp>
    </p:spTree>
    <p:extLst>
      <p:ext uri="{BB962C8B-B14F-4D97-AF65-F5344CB8AC3E}">
        <p14:creationId xmlns:p14="http://schemas.microsoft.com/office/powerpoint/2010/main" val="197191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Opening slide">
  <p:cSld name="Opening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039575" y="2268300"/>
            <a:ext cx="4592400" cy="23764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Clr>
                <a:srgbClr val="434343"/>
              </a:buClr>
              <a:buSzPts val="4800"/>
              <a:buNone/>
              <a:defRPr sz="4800">
                <a:solidFill>
                  <a:srgbClr val="434343"/>
                </a:solidFill>
              </a:defRPr>
            </a:lvl2pPr>
            <a:lvl3pPr lvl="2" rtl="0">
              <a:spcBef>
                <a:spcPts val="0"/>
              </a:spcBef>
              <a:spcAft>
                <a:spcPts val="0"/>
              </a:spcAft>
              <a:buClr>
                <a:srgbClr val="434343"/>
              </a:buClr>
              <a:buSzPts val="4800"/>
              <a:buNone/>
              <a:defRPr sz="4800">
                <a:solidFill>
                  <a:srgbClr val="434343"/>
                </a:solidFill>
              </a:defRPr>
            </a:lvl3pPr>
            <a:lvl4pPr lvl="3" rtl="0">
              <a:spcBef>
                <a:spcPts val="0"/>
              </a:spcBef>
              <a:spcAft>
                <a:spcPts val="0"/>
              </a:spcAft>
              <a:buClr>
                <a:srgbClr val="434343"/>
              </a:buClr>
              <a:buSzPts val="4800"/>
              <a:buNone/>
              <a:defRPr sz="4800">
                <a:solidFill>
                  <a:srgbClr val="434343"/>
                </a:solidFill>
              </a:defRPr>
            </a:lvl4pPr>
            <a:lvl5pPr lvl="4" rtl="0">
              <a:spcBef>
                <a:spcPts val="0"/>
              </a:spcBef>
              <a:spcAft>
                <a:spcPts val="0"/>
              </a:spcAft>
              <a:buClr>
                <a:srgbClr val="434343"/>
              </a:buClr>
              <a:buSzPts val="4800"/>
              <a:buNone/>
              <a:defRPr sz="4800">
                <a:solidFill>
                  <a:srgbClr val="434343"/>
                </a:solidFill>
              </a:defRPr>
            </a:lvl5pPr>
            <a:lvl6pPr lvl="5" rtl="0">
              <a:spcBef>
                <a:spcPts val="0"/>
              </a:spcBef>
              <a:spcAft>
                <a:spcPts val="0"/>
              </a:spcAft>
              <a:buClr>
                <a:srgbClr val="434343"/>
              </a:buClr>
              <a:buSzPts val="4800"/>
              <a:buNone/>
              <a:defRPr sz="4800">
                <a:solidFill>
                  <a:srgbClr val="434343"/>
                </a:solidFill>
              </a:defRPr>
            </a:lvl6pPr>
            <a:lvl7pPr lvl="6" rtl="0">
              <a:spcBef>
                <a:spcPts val="0"/>
              </a:spcBef>
              <a:spcAft>
                <a:spcPts val="0"/>
              </a:spcAft>
              <a:buClr>
                <a:srgbClr val="434343"/>
              </a:buClr>
              <a:buSzPts val="4800"/>
              <a:buNone/>
              <a:defRPr sz="4800">
                <a:solidFill>
                  <a:srgbClr val="434343"/>
                </a:solidFill>
              </a:defRPr>
            </a:lvl7pPr>
            <a:lvl8pPr lvl="7" rtl="0">
              <a:spcBef>
                <a:spcPts val="0"/>
              </a:spcBef>
              <a:spcAft>
                <a:spcPts val="0"/>
              </a:spcAft>
              <a:buClr>
                <a:srgbClr val="434343"/>
              </a:buClr>
              <a:buSzPts val="4800"/>
              <a:buNone/>
              <a:defRPr sz="4800">
                <a:solidFill>
                  <a:srgbClr val="434343"/>
                </a:solidFill>
              </a:defRPr>
            </a:lvl8pPr>
            <a:lvl9pPr lvl="8" rtl="0">
              <a:spcBef>
                <a:spcPts val="0"/>
              </a:spcBef>
              <a:spcAft>
                <a:spcPts val="0"/>
              </a:spcAft>
              <a:buClr>
                <a:srgbClr val="434343"/>
              </a:buClr>
              <a:buSzPts val="4800"/>
              <a:buNone/>
              <a:defRPr sz="4800">
                <a:solidFill>
                  <a:srgbClr val="434343"/>
                </a:solidFill>
              </a:defRPr>
            </a:lvl9pPr>
          </a:lstStyle>
          <a:p>
            <a:endParaRPr/>
          </a:p>
        </p:txBody>
      </p:sp>
      <p:sp>
        <p:nvSpPr>
          <p:cNvPr id="10" name="Google Shape;10;p2"/>
          <p:cNvSpPr txBox="1">
            <a:spLocks noGrp="1"/>
          </p:cNvSpPr>
          <p:nvPr>
            <p:ph type="subTitle" idx="1"/>
          </p:nvPr>
        </p:nvSpPr>
        <p:spPr>
          <a:xfrm>
            <a:off x="1039575" y="4275200"/>
            <a:ext cx="2402100" cy="95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000000"/>
              </a:buClr>
              <a:buSzPts val="1200"/>
              <a:buNone/>
              <a:defRPr>
                <a:solidFill>
                  <a:srgbClr val="000000"/>
                </a:solidFill>
              </a:defRPr>
            </a:lvl1pPr>
            <a:lvl2pPr lvl="1" rtl="0">
              <a:lnSpc>
                <a:spcPct val="100000"/>
              </a:lnSpc>
              <a:spcBef>
                <a:spcPts val="0"/>
              </a:spcBef>
              <a:spcAft>
                <a:spcPts val="0"/>
              </a:spcAft>
              <a:buClr>
                <a:srgbClr val="434343"/>
              </a:buClr>
              <a:buSzPts val="2800"/>
              <a:buNone/>
              <a:defRPr sz="2800">
                <a:solidFill>
                  <a:srgbClr val="434343"/>
                </a:solidFill>
              </a:defRPr>
            </a:lvl2pPr>
            <a:lvl3pPr lvl="2" rtl="0">
              <a:lnSpc>
                <a:spcPct val="100000"/>
              </a:lnSpc>
              <a:spcBef>
                <a:spcPts val="0"/>
              </a:spcBef>
              <a:spcAft>
                <a:spcPts val="0"/>
              </a:spcAft>
              <a:buClr>
                <a:srgbClr val="434343"/>
              </a:buClr>
              <a:buSzPts val="2800"/>
              <a:buNone/>
              <a:defRPr sz="2800">
                <a:solidFill>
                  <a:srgbClr val="434343"/>
                </a:solidFill>
              </a:defRPr>
            </a:lvl3pPr>
            <a:lvl4pPr lvl="3" rtl="0">
              <a:lnSpc>
                <a:spcPct val="100000"/>
              </a:lnSpc>
              <a:spcBef>
                <a:spcPts val="0"/>
              </a:spcBef>
              <a:spcAft>
                <a:spcPts val="0"/>
              </a:spcAft>
              <a:buClr>
                <a:srgbClr val="434343"/>
              </a:buClr>
              <a:buSzPts val="2800"/>
              <a:buNone/>
              <a:defRPr sz="2800">
                <a:solidFill>
                  <a:srgbClr val="434343"/>
                </a:solidFill>
              </a:defRPr>
            </a:lvl4pPr>
            <a:lvl5pPr lvl="4" rtl="0">
              <a:lnSpc>
                <a:spcPct val="100000"/>
              </a:lnSpc>
              <a:spcBef>
                <a:spcPts val="0"/>
              </a:spcBef>
              <a:spcAft>
                <a:spcPts val="0"/>
              </a:spcAft>
              <a:buClr>
                <a:srgbClr val="434343"/>
              </a:buClr>
              <a:buSzPts val="2800"/>
              <a:buNone/>
              <a:defRPr sz="2800">
                <a:solidFill>
                  <a:srgbClr val="434343"/>
                </a:solidFill>
              </a:defRPr>
            </a:lvl5pPr>
            <a:lvl6pPr lvl="5" rtl="0">
              <a:lnSpc>
                <a:spcPct val="100000"/>
              </a:lnSpc>
              <a:spcBef>
                <a:spcPts val="0"/>
              </a:spcBef>
              <a:spcAft>
                <a:spcPts val="0"/>
              </a:spcAft>
              <a:buClr>
                <a:srgbClr val="434343"/>
              </a:buClr>
              <a:buSzPts val="2800"/>
              <a:buNone/>
              <a:defRPr sz="2800">
                <a:solidFill>
                  <a:srgbClr val="434343"/>
                </a:solidFill>
              </a:defRPr>
            </a:lvl6pPr>
            <a:lvl7pPr lvl="6" rtl="0">
              <a:lnSpc>
                <a:spcPct val="100000"/>
              </a:lnSpc>
              <a:spcBef>
                <a:spcPts val="0"/>
              </a:spcBef>
              <a:spcAft>
                <a:spcPts val="0"/>
              </a:spcAft>
              <a:buClr>
                <a:srgbClr val="434343"/>
              </a:buClr>
              <a:buSzPts val="2800"/>
              <a:buNone/>
              <a:defRPr sz="2800">
                <a:solidFill>
                  <a:srgbClr val="434343"/>
                </a:solidFill>
              </a:defRPr>
            </a:lvl7pPr>
            <a:lvl8pPr lvl="7" rtl="0">
              <a:lnSpc>
                <a:spcPct val="100000"/>
              </a:lnSpc>
              <a:spcBef>
                <a:spcPts val="0"/>
              </a:spcBef>
              <a:spcAft>
                <a:spcPts val="0"/>
              </a:spcAft>
              <a:buClr>
                <a:srgbClr val="434343"/>
              </a:buClr>
              <a:buSzPts val="2800"/>
              <a:buNone/>
              <a:defRPr sz="2800">
                <a:solidFill>
                  <a:srgbClr val="434343"/>
                </a:solidFill>
              </a:defRPr>
            </a:lvl8pPr>
            <a:lvl9pPr lvl="8" rtl="0">
              <a:lnSpc>
                <a:spcPct val="100000"/>
              </a:lnSpc>
              <a:spcBef>
                <a:spcPts val="0"/>
              </a:spcBef>
              <a:spcAft>
                <a:spcPts val="0"/>
              </a:spcAft>
              <a:buClr>
                <a:srgbClr val="434343"/>
              </a:buClr>
              <a:buSzPts val="2800"/>
              <a:buNone/>
              <a:defRPr sz="2800">
                <a:solidFill>
                  <a:srgbClr val="434343"/>
                </a:solidFill>
              </a:defRPr>
            </a:lvl9pPr>
          </a:lstStyle>
          <a:p>
            <a:endParaRPr/>
          </a:p>
        </p:txBody>
      </p:sp>
    </p:spTree>
    <p:extLst>
      <p:ext uri="{BB962C8B-B14F-4D97-AF65-F5344CB8AC3E}">
        <p14:creationId xmlns:p14="http://schemas.microsoft.com/office/powerpoint/2010/main" val="3892036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54DE57-1227-4218-BA09-C5585EB4038C}" type="datetimeFigureOut">
              <a:rPr lang="en-US" smtClean="0"/>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932623-D4F3-40D4-BA4B-1E0ED212B3F0}" type="slidenum">
              <a:rPr lang="en-US" smtClean="0"/>
              <a:t>‹#›</a:t>
            </a:fld>
            <a:endParaRPr lang="en-US"/>
          </a:p>
        </p:txBody>
      </p:sp>
    </p:spTree>
    <p:extLst>
      <p:ext uri="{BB962C8B-B14F-4D97-AF65-F5344CB8AC3E}">
        <p14:creationId xmlns:p14="http://schemas.microsoft.com/office/powerpoint/2010/main" val="2093068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54DE57-1227-4218-BA09-C5585EB4038C}" type="datetimeFigureOut">
              <a:rPr lang="en-US" smtClean="0"/>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932623-D4F3-40D4-BA4B-1E0ED212B3F0}" type="slidenum">
              <a:rPr lang="en-US" smtClean="0"/>
              <a:t>‹#›</a:t>
            </a:fld>
            <a:endParaRPr lang="en-US"/>
          </a:p>
        </p:txBody>
      </p:sp>
    </p:spTree>
    <p:extLst>
      <p:ext uri="{BB962C8B-B14F-4D97-AF65-F5344CB8AC3E}">
        <p14:creationId xmlns:p14="http://schemas.microsoft.com/office/powerpoint/2010/main" val="3037841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C54DE57-1227-4218-BA09-C5585EB4038C}" type="datetimeFigureOut">
              <a:rPr lang="en-US" smtClean="0"/>
              <a:t>4/4/2024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932623-D4F3-40D4-BA4B-1E0ED212B3F0}" type="slidenum">
              <a:rPr lang="en-US" smtClean="0"/>
              <a:t>‹#›</a:t>
            </a:fld>
            <a:endParaRPr lang="en-US"/>
          </a:p>
        </p:txBody>
      </p:sp>
    </p:spTree>
    <p:extLst>
      <p:ext uri="{BB962C8B-B14F-4D97-AF65-F5344CB8AC3E}">
        <p14:creationId xmlns:p14="http://schemas.microsoft.com/office/powerpoint/2010/main" val="1089780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C54DE57-1227-4218-BA09-C5585EB4038C}" type="datetimeFigureOut">
              <a:rPr lang="en-US" smtClean="0"/>
              <a:t>4/4/2024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932623-D4F3-40D4-BA4B-1E0ED212B3F0}" type="slidenum">
              <a:rPr lang="en-US" smtClean="0"/>
              <a:t>‹#›</a:t>
            </a:fld>
            <a:endParaRPr lang="en-US"/>
          </a:p>
        </p:txBody>
      </p:sp>
    </p:spTree>
    <p:extLst>
      <p:ext uri="{BB962C8B-B14F-4D97-AF65-F5344CB8AC3E}">
        <p14:creationId xmlns:p14="http://schemas.microsoft.com/office/powerpoint/2010/main" val="4231630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C54DE57-1227-4218-BA09-C5585EB4038C}" type="datetimeFigureOut">
              <a:rPr lang="en-US" smtClean="0"/>
              <a:t>4/4/2024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932623-D4F3-40D4-BA4B-1E0ED212B3F0}" type="slidenum">
              <a:rPr lang="en-US" smtClean="0"/>
              <a:t>‹#›</a:t>
            </a:fld>
            <a:endParaRPr lang="en-US"/>
          </a:p>
        </p:txBody>
      </p:sp>
    </p:spTree>
    <p:extLst>
      <p:ext uri="{BB962C8B-B14F-4D97-AF65-F5344CB8AC3E}">
        <p14:creationId xmlns:p14="http://schemas.microsoft.com/office/powerpoint/2010/main" val="1062022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54DE57-1227-4218-BA09-C5585EB4038C}" type="datetimeFigureOut">
              <a:rPr lang="en-US" smtClean="0"/>
              <a:t>4/4/2024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932623-D4F3-40D4-BA4B-1E0ED212B3F0}" type="slidenum">
              <a:rPr lang="en-US" smtClean="0"/>
              <a:t>‹#›</a:t>
            </a:fld>
            <a:endParaRPr lang="en-US"/>
          </a:p>
        </p:txBody>
      </p:sp>
    </p:spTree>
    <p:extLst>
      <p:ext uri="{BB962C8B-B14F-4D97-AF65-F5344CB8AC3E}">
        <p14:creationId xmlns:p14="http://schemas.microsoft.com/office/powerpoint/2010/main" val="326987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54DE57-1227-4218-BA09-C5585EB4038C}" type="datetimeFigureOut">
              <a:rPr lang="en-US" smtClean="0"/>
              <a:t>4/4/2024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932623-D4F3-40D4-BA4B-1E0ED212B3F0}" type="slidenum">
              <a:rPr lang="en-US" smtClean="0"/>
              <a:t>‹#›</a:t>
            </a:fld>
            <a:endParaRPr lang="en-US"/>
          </a:p>
        </p:txBody>
      </p:sp>
    </p:spTree>
    <p:extLst>
      <p:ext uri="{BB962C8B-B14F-4D97-AF65-F5344CB8AC3E}">
        <p14:creationId xmlns:p14="http://schemas.microsoft.com/office/powerpoint/2010/main" val="331586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54DE57-1227-4218-BA09-C5585EB4038C}" type="datetimeFigureOut">
              <a:rPr lang="en-US" smtClean="0"/>
              <a:t>4/4/2024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932623-D4F3-40D4-BA4B-1E0ED212B3F0}" type="slidenum">
              <a:rPr lang="en-US" smtClean="0"/>
              <a:t>‹#›</a:t>
            </a:fld>
            <a:endParaRPr lang="en-US"/>
          </a:p>
        </p:txBody>
      </p:sp>
    </p:spTree>
    <p:extLst>
      <p:ext uri="{BB962C8B-B14F-4D97-AF65-F5344CB8AC3E}">
        <p14:creationId xmlns:p14="http://schemas.microsoft.com/office/powerpoint/2010/main" val="3293261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54DE57-1227-4218-BA09-C5585EB4038C}" type="datetimeFigureOut">
              <a:rPr lang="en-US" smtClean="0"/>
              <a:t>4/4/2024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932623-D4F3-40D4-BA4B-1E0ED212B3F0}" type="slidenum">
              <a:rPr lang="en-US" smtClean="0"/>
              <a:t>‹#›</a:t>
            </a:fld>
            <a:endParaRPr lang="en-US"/>
          </a:p>
        </p:txBody>
      </p:sp>
    </p:spTree>
    <p:extLst>
      <p:ext uri="{BB962C8B-B14F-4D97-AF65-F5344CB8AC3E}">
        <p14:creationId xmlns:p14="http://schemas.microsoft.com/office/powerpoint/2010/main" val="30647436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png"/><Relationship Id="rId7"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hyperlink" Target="https://ar.wikipedia.org/wiki/%D9%85%D8%AD%D8%B1%D9%83" TargetMode="External"/><Relationship Id="rId4" Type="http://schemas.openxmlformats.org/officeDocument/2006/relationships/hyperlink" Target="https://ar.wikipedia.org/wiki/%D9%85%D8%AD%D8%B1%D9%83_%D8%AD%D8%AB%D9%8A"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48.gif"/><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hyperlink" Target="https://www.qariya.info/electronics/relay.htm" TargetMode="Externa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0.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5.png"/><Relationship Id="rId7" Type="http://schemas.openxmlformats.org/officeDocument/2006/relationships/hyperlink" Target="https://www.qariya.info/electronics/l.htm" TargetMode="Externa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hyperlink" Target="https://www.qariya.info/electronics/switches.htm" TargetMode="External"/><Relationship Id="rId5" Type="http://schemas.openxmlformats.org/officeDocument/2006/relationships/image" Target="../media/image7.png"/><Relationship Id="rId4" Type="http://schemas.openxmlformats.org/officeDocument/2006/relationships/image" Target="../media/image6.jpe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4.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pe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8.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8" Type="http://schemas.openxmlformats.org/officeDocument/2006/relationships/image" Target="../media/image73.jpg"/><Relationship Id="rId3" Type="http://schemas.openxmlformats.org/officeDocument/2006/relationships/image" Target="../media/image5.png"/><Relationship Id="rId7" Type="http://schemas.openxmlformats.org/officeDocument/2006/relationships/image" Target="../media/image72.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5.png"/><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80.png"/><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5.gif"/><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gif"/></Relationships>
</file>

<file path=ppt/slides/_rels/slide6.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3.gif"/><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7.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7" name="Google Shape;127;p24"/>
          <p:cNvSpPr/>
          <p:nvPr/>
        </p:nvSpPr>
        <p:spPr>
          <a:xfrm rot="-5400000" flipH="1">
            <a:off x="-1955978" y="3080722"/>
            <a:ext cx="4133056" cy="221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صورة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89664"/>
            <a:ext cx="3923332" cy="1323112"/>
          </a:xfrm>
          <a:prstGeom prst="rect">
            <a:avLst/>
          </a:prstGeom>
        </p:spPr>
      </p:pic>
      <p:pic>
        <p:nvPicPr>
          <p:cNvPr id="3" name="صورة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1488202"/>
            <a:ext cx="6057900" cy="3406140"/>
          </a:xfrm>
          <a:prstGeom prst="rect">
            <a:avLst/>
          </a:prstGeom>
        </p:spPr>
      </p:pic>
    </p:spTree>
    <p:extLst>
      <p:ext uri="{BB962C8B-B14F-4D97-AF65-F5344CB8AC3E}">
        <p14:creationId xmlns:p14="http://schemas.microsoft.com/office/powerpoint/2010/main" val="23991215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9177" y="255087"/>
            <a:ext cx="27717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129" y="747553"/>
            <a:ext cx="8486775"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6481" y="3509803"/>
            <a:ext cx="7677150" cy="216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43231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7918" y="731205"/>
            <a:ext cx="7534275"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2450535"/>
            <a:ext cx="7534275" cy="104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5904" y="3498285"/>
            <a:ext cx="4495800"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5813" y="4171950"/>
            <a:ext cx="7572375"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43231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1952" y="747135"/>
            <a:ext cx="2657954" cy="188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7712" y="1066800"/>
            <a:ext cx="3312194"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1848" y="2971800"/>
            <a:ext cx="1240377" cy="178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2999256"/>
            <a:ext cx="1789115" cy="1286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8764" y="783142"/>
            <a:ext cx="5508948" cy="41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789" y="5814781"/>
            <a:ext cx="6437316"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986" y="4784820"/>
            <a:ext cx="1531871" cy="1029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28808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ar-SA" sz="2400" b="1" u="sng" dirty="0">
                <a:solidFill>
                  <a:srgbClr val="FF0000"/>
                </a:solidFill>
                <a:effectLst>
                  <a:outerShdw blurRad="38100" dist="38100" dir="2700000" algn="tl">
                    <a:srgbClr val="000000">
                      <a:alpha val="43137"/>
                    </a:srgbClr>
                  </a:outerShdw>
                </a:effectLst>
              </a:rPr>
              <a:t>انواع الكونتاكتور حسب الحمل المراد تشغيله</a:t>
            </a: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97142" y="975583"/>
            <a:ext cx="9068844" cy="4154984"/>
          </a:xfrm>
          <a:prstGeom prst="rect">
            <a:avLst/>
          </a:prstGeom>
        </p:spPr>
        <p:txBody>
          <a:bodyPr wrap="square">
            <a:spAutoFit/>
          </a:bodyPr>
          <a:lstStyle/>
          <a:p>
            <a:pPr lvl="1" algn="r"/>
            <a:r>
              <a:rPr lang="ar-SA" sz="2200" dirty="0" smtClean="0">
                <a:cs typeface="+mj-cs"/>
              </a:rPr>
              <a:t>*</a:t>
            </a:r>
            <a:r>
              <a:rPr lang="ar-SA" sz="2200" b="1" u="sng" dirty="0">
                <a:solidFill>
                  <a:srgbClr val="FF0000"/>
                </a:solidFill>
                <a:cs typeface="+mj-cs"/>
              </a:rPr>
              <a:t>فئات  التشغيل</a:t>
            </a:r>
            <a:r>
              <a:rPr lang="ar-SA" sz="2200" dirty="0">
                <a:cs typeface="+mj-cs"/>
              </a:rPr>
              <a:t> :</a:t>
            </a:r>
          </a:p>
          <a:p>
            <a:pPr algn="r" rtl="1"/>
            <a:r>
              <a:rPr lang="ar-SA" sz="2200" b="1" dirty="0">
                <a:cs typeface="+mj-cs"/>
              </a:rPr>
              <a:t>فئة </a:t>
            </a:r>
            <a:r>
              <a:rPr lang="en-US" sz="2200" b="1" dirty="0" smtClean="0">
                <a:cs typeface="+mj-cs"/>
              </a:rPr>
              <a:t>AC1</a:t>
            </a:r>
            <a:r>
              <a:rPr lang="ar-SA" sz="2200" b="1" dirty="0" smtClean="0">
                <a:cs typeface="+mj-cs"/>
              </a:rPr>
              <a:t> </a:t>
            </a:r>
            <a:r>
              <a:rPr lang="ar-SA" sz="2200" dirty="0" smtClean="0">
                <a:cs typeface="+mj-cs"/>
              </a:rPr>
              <a:t>وتستخدم </a:t>
            </a:r>
            <a:r>
              <a:rPr lang="ar-SA" sz="2200" dirty="0">
                <a:cs typeface="+mj-cs"/>
              </a:rPr>
              <a:t>في فصل وتشغيل دوائر الإنارة . وفي هذة الحالة يجب ألا تقل سعة التصنيع للمفتاح عن 1.25 من قيمة التيار المغذي لمجموعة اللمبات .</a:t>
            </a:r>
          </a:p>
          <a:p>
            <a:pPr algn="r" rtl="1"/>
            <a:r>
              <a:rPr lang="ar-SA" sz="2200" b="1" dirty="0">
                <a:cs typeface="+mj-cs"/>
              </a:rPr>
              <a:t>فئة </a:t>
            </a:r>
            <a:r>
              <a:rPr lang="en-US" sz="2200" b="1" dirty="0" smtClean="0">
                <a:cs typeface="+mj-cs"/>
              </a:rPr>
              <a:t>AC3</a:t>
            </a:r>
            <a:endParaRPr lang="ar-SA" sz="2200" b="1" dirty="0">
              <a:cs typeface="+mj-cs"/>
            </a:endParaRPr>
          </a:p>
          <a:p>
            <a:pPr algn="r" rtl="1"/>
            <a:r>
              <a:rPr lang="ar-SA" sz="2200" dirty="0">
                <a:cs typeface="+mj-cs"/>
              </a:rPr>
              <a:t>وتستخدم هذة الفئة لأداء عدد من المهمات مثل عند تشغيل </a:t>
            </a:r>
            <a:r>
              <a:rPr lang="ar-SA" sz="2200" dirty="0">
                <a:cs typeface="+mj-cs"/>
                <a:hlinkClick r:id="rId4" tooltip="محرك حثي"/>
              </a:rPr>
              <a:t>المحرك الحثي</a:t>
            </a:r>
            <a:r>
              <a:rPr lang="ar-SA" sz="2200" dirty="0">
                <a:cs typeface="+mj-cs"/>
              </a:rPr>
              <a:t> , فصل وتشغيل </a:t>
            </a:r>
            <a:r>
              <a:rPr lang="ar-SA" sz="2200" dirty="0">
                <a:cs typeface="+mj-cs"/>
                <a:hlinkClick r:id="rId5" tooltip="محرك"/>
              </a:rPr>
              <a:t>محرك</a:t>
            </a:r>
            <a:r>
              <a:rPr lang="ar-SA" sz="2200" dirty="0">
                <a:cs typeface="+mj-cs"/>
              </a:rPr>
              <a:t> ثلاثي الأوجه . وفي هذة الحالة يجب أن يكون سعة التصنيع للمفتاح المستخدم تساوي على الأقل عشرة أمثال تيار </a:t>
            </a:r>
            <a:r>
              <a:rPr lang="ar-SA" sz="2200" dirty="0">
                <a:cs typeface="+mj-cs"/>
                <a:hlinkClick r:id="rId5" tooltip="محرك"/>
              </a:rPr>
              <a:t>المحرك</a:t>
            </a:r>
            <a:r>
              <a:rPr lang="ar-SA" sz="2200" dirty="0">
                <a:cs typeface="+mj-cs"/>
              </a:rPr>
              <a:t> المقنن .</a:t>
            </a:r>
          </a:p>
          <a:p>
            <a:pPr algn="r" rtl="1"/>
            <a:r>
              <a:rPr lang="ar-SA" sz="2200" b="1" dirty="0">
                <a:cs typeface="+mj-cs"/>
              </a:rPr>
              <a:t>فئة </a:t>
            </a:r>
            <a:r>
              <a:rPr lang="en-US" sz="2200" b="1" dirty="0" smtClean="0">
                <a:cs typeface="+mj-cs"/>
              </a:rPr>
              <a:t>AC4</a:t>
            </a:r>
            <a:endParaRPr lang="ar-SA" sz="2200" b="1" dirty="0">
              <a:cs typeface="+mj-cs"/>
            </a:endParaRPr>
          </a:p>
          <a:p>
            <a:pPr algn="r" rtl="1"/>
            <a:r>
              <a:rPr lang="ar-SA" sz="2200" dirty="0">
                <a:cs typeface="+mj-cs"/>
              </a:rPr>
              <a:t>تتشابه هذة الفئه مع فئة </a:t>
            </a:r>
            <a:r>
              <a:rPr lang="en-US" sz="2200" dirty="0" smtClean="0">
                <a:cs typeface="+mj-cs"/>
              </a:rPr>
              <a:t> AC3 </a:t>
            </a:r>
            <a:r>
              <a:rPr lang="ar-SA" sz="2200" dirty="0">
                <a:cs typeface="+mj-cs"/>
              </a:rPr>
              <a:t>بشكل كبير , وتتميز عنها بأنه يمكن استخدامها في عكس دوران المحرك ثلاثي الأوجه , أو تحريكه على دفعات متتالية في فترة تشغيل قصيرة , وهذا يعني أن يكون المفتاح المستخدم في هذة الفئة يتحمل قيمة قصوى للتيار أعلى من النوعية المستخدمة في فئة </a:t>
            </a:r>
            <a:r>
              <a:rPr lang="en-US" sz="2200" dirty="0">
                <a:cs typeface="+mj-cs"/>
              </a:rPr>
              <a:t>AC3 . </a:t>
            </a:r>
            <a:r>
              <a:rPr lang="ar-SA" sz="2200" dirty="0">
                <a:cs typeface="+mj-cs"/>
              </a:rPr>
              <a:t>وتكون سعة التصنيع تشاوي على الأقل 12 مرة من تيار </a:t>
            </a:r>
            <a:r>
              <a:rPr lang="ar-SA" sz="2200" dirty="0">
                <a:cs typeface="+mj-cs"/>
                <a:hlinkClick r:id="rId5" tooltip="محرك"/>
              </a:rPr>
              <a:t>المحرك</a:t>
            </a:r>
            <a:r>
              <a:rPr lang="ar-SA" sz="2200" dirty="0">
                <a:cs typeface="+mj-cs"/>
              </a:rPr>
              <a:t> المقنن </a:t>
            </a:r>
            <a:r>
              <a:rPr lang="ar-SA" sz="2200" dirty="0" smtClean="0">
                <a:cs typeface="+mj-cs"/>
              </a:rPr>
              <a:t>.</a:t>
            </a:r>
            <a:endParaRPr lang="ar-SA" sz="2200" dirty="0">
              <a:cs typeface="+mj-cs"/>
            </a:endParaRPr>
          </a:p>
        </p:txBody>
      </p:sp>
    </p:spTree>
    <p:extLst>
      <p:ext uri="{BB962C8B-B14F-4D97-AF65-F5344CB8AC3E}">
        <p14:creationId xmlns:p14="http://schemas.microsoft.com/office/powerpoint/2010/main" val="22174532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555" y="212551"/>
            <a:ext cx="3867275" cy="458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2661" y="736453"/>
            <a:ext cx="7461339" cy="1978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9180" y="2590800"/>
            <a:ext cx="7208300" cy="3078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42692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630405" y="3561"/>
            <a:ext cx="6096000" cy="461665"/>
          </a:xfrm>
          <a:prstGeom prst="rect">
            <a:avLst/>
          </a:prstGeom>
        </p:spPr>
        <p:txBody>
          <a:bodyPr wrap="square">
            <a:spAutoFit/>
          </a:bodyPr>
          <a:lstStyle/>
          <a:p>
            <a:r>
              <a:rPr lang="en-US" sz="2400" b="1" dirty="0">
                <a:solidFill>
                  <a:srgbClr val="FF0000"/>
                </a:solidFill>
              </a:rPr>
              <a:t>AC duty (Alternating Current) for Contactors:</a:t>
            </a:r>
          </a:p>
        </p:txBody>
      </p:sp>
      <p:sp>
        <p:nvSpPr>
          <p:cNvPr id="10" name="Rectangle 2"/>
          <p:cNvSpPr/>
          <p:nvPr/>
        </p:nvSpPr>
        <p:spPr>
          <a:xfrm>
            <a:off x="0" y="674132"/>
            <a:ext cx="9143999" cy="2554545"/>
          </a:xfrm>
          <a:prstGeom prst="rect">
            <a:avLst/>
          </a:prstGeom>
        </p:spPr>
        <p:txBody>
          <a:bodyPr wrap="square">
            <a:spAutoFit/>
          </a:bodyPr>
          <a:lstStyle/>
          <a:p>
            <a:r>
              <a:rPr lang="en-US" sz="3200" dirty="0">
                <a:latin typeface="Times New Roman" pitchFamily="18" charset="0"/>
                <a:cs typeface="Times New Roman" pitchFamily="18" charset="0"/>
              </a:rPr>
              <a:t>AC-1: </a:t>
            </a:r>
            <a:r>
              <a:rPr lang="en-US" sz="2400" dirty="0">
                <a:latin typeface="Times New Roman" pitchFamily="18" charset="0"/>
                <a:cs typeface="Times New Roman" pitchFamily="18" charset="0"/>
              </a:rPr>
              <a:t>Such duty contactors are used in </a:t>
            </a:r>
            <a:r>
              <a:rPr lang="en-US" sz="2400" dirty="0">
                <a:solidFill>
                  <a:srgbClr val="FF0000"/>
                </a:solidFill>
                <a:latin typeface="Times New Roman" pitchFamily="18" charset="0"/>
                <a:cs typeface="Times New Roman" pitchFamily="18" charset="0"/>
              </a:rPr>
              <a:t>resistive loads </a:t>
            </a:r>
            <a:r>
              <a:rPr lang="en-US" sz="2400" dirty="0">
                <a:latin typeface="Times New Roman" pitchFamily="18" charset="0"/>
                <a:cs typeface="Times New Roman" pitchFamily="18" charset="0"/>
              </a:rPr>
              <a:t>such as heaters and electrical furnace. Non-inductive or slightly inductive loads are included which means the power factor of the load lie between 0.95 to 1.</a:t>
            </a:r>
          </a:p>
          <a:p>
            <a:r>
              <a:rPr lang="en-US" sz="3200" dirty="0">
                <a:latin typeface="Times New Roman" pitchFamily="18" charset="0"/>
                <a:cs typeface="Times New Roman" pitchFamily="18" charset="0"/>
              </a:rPr>
              <a:t>AC-2: </a:t>
            </a:r>
            <a:r>
              <a:rPr lang="en-US" sz="2400" dirty="0">
                <a:latin typeface="Times New Roman" pitchFamily="18" charset="0"/>
                <a:cs typeface="Times New Roman" pitchFamily="18" charset="0"/>
              </a:rPr>
              <a:t>These are used in </a:t>
            </a:r>
            <a:r>
              <a:rPr lang="en-US" sz="2400" dirty="0">
                <a:solidFill>
                  <a:srgbClr val="FF0000"/>
                </a:solidFill>
                <a:latin typeface="Times New Roman" pitchFamily="18" charset="0"/>
                <a:cs typeface="Times New Roman" pitchFamily="18" charset="0"/>
              </a:rPr>
              <a:t>slip-ring motors starters </a:t>
            </a:r>
            <a:r>
              <a:rPr lang="en-US" sz="2400" dirty="0">
                <a:latin typeface="Times New Roman" pitchFamily="18" charset="0"/>
                <a:cs typeface="Times New Roman" pitchFamily="18" charset="0"/>
              </a:rPr>
              <a:t>such as Switching on and switching off the motor. They mostly prefer for high Torque current applications.</a:t>
            </a:r>
          </a:p>
        </p:txBody>
      </p:sp>
      <p:sp>
        <p:nvSpPr>
          <p:cNvPr id="11" name="Rectangle 3"/>
          <p:cNvSpPr/>
          <p:nvPr/>
        </p:nvSpPr>
        <p:spPr>
          <a:xfrm>
            <a:off x="76702" y="3206906"/>
            <a:ext cx="9144000" cy="2923877"/>
          </a:xfrm>
          <a:prstGeom prst="rect">
            <a:avLst/>
          </a:prstGeom>
        </p:spPr>
        <p:txBody>
          <a:bodyPr wrap="square">
            <a:spAutoFit/>
          </a:bodyPr>
          <a:lstStyle/>
          <a:p>
            <a:r>
              <a:rPr lang="en-US" sz="3200" dirty="0">
                <a:latin typeface="Times New Roman" pitchFamily="18" charset="0"/>
                <a:cs typeface="Times New Roman" pitchFamily="18" charset="0"/>
              </a:rPr>
              <a:t>AC-3: </a:t>
            </a:r>
            <a:r>
              <a:rPr lang="en-US" sz="2400" dirty="0">
                <a:latin typeface="Times New Roman" pitchFamily="18" charset="0"/>
                <a:cs typeface="Times New Roman" pitchFamily="18" charset="0"/>
              </a:rPr>
              <a:t>These types of contactors are generally preferred for the </a:t>
            </a:r>
            <a:r>
              <a:rPr lang="en-US" sz="2400" dirty="0">
                <a:solidFill>
                  <a:srgbClr val="FF0000"/>
                </a:solidFill>
                <a:latin typeface="Times New Roman" pitchFamily="18" charset="0"/>
                <a:cs typeface="Times New Roman" pitchFamily="18" charset="0"/>
              </a:rPr>
              <a:t>starting of Squirrel-cage motors</a:t>
            </a:r>
            <a:r>
              <a:rPr lang="en-US" sz="2400" dirty="0">
                <a:latin typeface="Times New Roman" pitchFamily="18" charset="0"/>
                <a:cs typeface="Times New Roman" pitchFamily="18" charset="0"/>
              </a:rPr>
              <a:t>, and switches off motor during the running time which means the contactor can withstand high current continuously. Example. Lifts, elevators, fans, etc.</a:t>
            </a:r>
          </a:p>
          <a:p>
            <a:r>
              <a:rPr lang="en-US" sz="3200" dirty="0">
                <a:latin typeface="Times New Roman" pitchFamily="18" charset="0"/>
                <a:cs typeface="Times New Roman" pitchFamily="18" charset="0"/>
              </a:rPr>
              <a:t>AC-4: </a:t>
            </a:r>
            <a:r>
              <a:rPr lang="en-US" sz="2400" dirty="0">
                <a:latin typeface="Times New Roman" pitchFamily="18" charset="0"/>
                <a:cs typeface="Times New Roman" pitchFamily="18" charset="0"/>
              </a:rPr>
              <a:t>Frequently </a:t>
            </a:r>
            <a:r>
              <a:rPr lang="en-US" sz="2400" dirty="0">
                <a:solidFill>
                  <a:srgbClr val="FF0000"/>
                </a:solidFill>
                <a:latin typeface="Times New Roman" pitchFamily="18" charset="0"/>
                <a:cs typeface="Times New Roman" pitchFamily="18" charset="0"/>
              </a:rPr>
              <a:t>on/off on Squirrel-cage motors </a:t>
            </a:r>
            <a:r>
              <a:rPr lang="en-US" sz="2400" dirty="0">
                <a:latin typeface="Times New Roman" pitchFamily="18" charset="0"/>
                <a:cs typeface="Times New Roman" pitchFamily="18" charset="0"/>
              </a:rPr>
              <a:t>such contractors are used. They have the ability to break high starting current starting such as plugging and inching operation. Example: Cranes</a:t>
            </a:r>
          </a:p>
        </p:txBody>
      </p:sp>
    </p:spTree>
    <p:extLst>
      <p:ext uri="{BB962C8B-B14F-4D97-AF65-F5344CB8AC3E}">
        <p14:creationId xmlns:p14="http://schemas.microsoft.com/office/powerpoint/2010/main" val="22174532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118076" y="660051"/>
            <a:ext cx="9038920" cy="3077766"/>
          </a:xfrm>
          <a:prstGeom prst="rect">
            <a:avLst/>
          </a:prstGeom>
        </p:spPr>
        <p:txBody>
          <a:bodyPr wrap="square">
            <a:spAutoFit/>
          </a:bodyPr>
          <a:lstStyle/>
          <a:p>
            <a:r>
              <a:rPr lang="en-US" sz="1600" b="1" dirty="0">
                <a:latin typeface="Times New Roman" pitchFamily="18" charset="0"/>
                <a:cs typeface="Times New Roman" pitchFamily="18" charset="0"/>
              </a:rPr>
              <a:t>AC-5a:</a:t>
            </a:r>
            <a:r>
              <a:rPr lang="en-US" sz="1600" dirty="0">
                <a:latin typeface="Times New Roman" pitchFamily="18" charset="0"/>
                <a:cs typeface="Times New Roman" pitchFamily="18" charset="0"/>
              </a:rPr>
              <a:t> This type of contactor is used in </a:t>
            </a:r>
            <a:r>
              <a:rPr lang="en-US" sz="1600" dirty="0">
                <a:solidFill>
                  <a:srgbClr val="FF0000"/>
                </a:solidFill>
                <a:latin typeface="Times New Roman" pitchFamily="18" charset="0"/>
                <a:cs typeface="Times New Roman" pitchFamily="18" charset="0"/>
              </a:rPr>
              <a:t>discharge lamps </a:t>
            </a:r>
            <a:r>
              <a:rPr lang="en-US" sz="1600" dirty="0">
                <a:latin typeface="Times New Roman" pitchFamily="18" charset="0"/>
                <a:cs typeface="Times New Roman" pitchFamily="18" charset="0"/>
              </a:rPr>
              <a:t>such as mercury vapor and sodium vapor lamps and Auxiliary Control circuit.</a:t>
            </a:r>
          </a:p>
          <a:p>
            <a:r>
              <a:rPr lang="en-US" sz="1600" b="1" dirty="0">
                <a:latin typeface="Times New Roman" pitchFamily="18" charset="0"/>
                <a:cs typeface="Times New Roman" pitchFamily="18" charset="0"/>
              </a:rPr>
              <a:t>AC-5b:</a:t>
            </a:r>
            <a:r>
              <a:rPr lang="en-US" sz="1600" dirty="0">
                <a:latin typeface="Times New Roman" pitchFamily="18" charset="0"/>
                <a:cs typeface="Times New Roman" pitchFamily="18" charset="0"/>
              </a:rPr>
              <a:t> Switching of </a:t>
            </a:r>
            <a:r>
              <a:rPr lang="en-US" sz="1600" dirty="0">
                <a:solidFill>
                  <a:srgbClr val="FF0000"/>
                </a:solidFill>
                <a:latin typeface="Times New Roman" pitchFamily="18" charset="0"/>
                <a:cs typeface="Times New Roman" pitchFamily="18" charset="0"/>
              </a:rPr>
              <a:t>incandescent lamps</a:t>
            </a:r>
          </a:p>
          <a:p>
            <a:r>
              <a:rPr lang="en-US" sz="1600" b="1" dirty="0">
                <a:latin typeface="Times New Roman" pitchFamily="18" charset="0"/>
                <a:cs typeface="Times New Roman" pitchFamily="18" charset="0"/>
              </a:rPr>
              <a:t>AC-6a:</a:t>
            </a:r>
            <a:r>
              <a:rPr lang="en-US" sz="1600" dirty="0">
                <a:latin typeface="Times New Roman" pitchFamily="18" charset="0"/>
                <a:cs typeface="Times New Roman" pitchFamily="18" charset="0"/>
              </a:rPr>
              <a:t> </a:t>
            </a:r>
            <a:r>
              <a:rPr lang="en-US" sz="1600" dirty="0">
                <a:solidFill>
                  <a:srgbClr val="FF0000"/>
                </a:solidFill>
                <a:latin typeface="Times New Roman" pitchFamily="18" charset="0"/>
                <a:cs typeface="Times New Roman" pitchFamily="18" charset="0"/>
              </a:rPr>
              <a:t>Transformers </a:t>
            </a:r>
            <a:r>
              <a:rPr lang="en-US" sz="1600" dirty="0">
                <a:latin typeface="Times New Roman" pitchFamily="18" charset="0"/>
                <a:cs typeface="Times New Roman" pitchFamily="18" charset="0"/>
              </a:rPr>
              <a:t>ON/OFF</a:t>
            </a:r>
          </a:p>
          <a:p>
            <a:r>
              <a:rPr lang="en-US" sz="1600" b="1" dirty="0">
                <a:latin typeface="Times New Roman" pitchFamily="18" charset="0"/>
                <a:cs typeface="Times New Roman" pitchFamily="18" charset="0"/>
              </a:rPr>
              <a:t>AC-6b:</a:t>
            </a:r>
            <a:r>
              <a:rPr lang="en-US" sz="1600" dirty="0">
                <a:latin typeface="Times New Roman" pitchFamily="18" charset="0"/>
                <a:cs typeface="Times New Roman" pitchFamily="18" charset="0"/>
              </a:rPr>
              <a:t> This type of contractor is used in </a:t>
            </a:r>
            <a:r>
              <a:rPr lang="en-US" sz="1600" dirty="0">
                <a:solidFill>
                  <a:srgbClr val="FF0000"/>
                </a:solidFill>
                <a:latin typeface="Times New Roman" pitchFamily="18" charset="0"/>
                <a:cs typeface="Times New Roman" pitchFamily="18" charset="0"/>
              </a:rPr>
              <a:t>capacitor banks switching.</a:t>
            </a:r>
          </a:p>
          <a:p>
            <a:r>
              <a:rPr lang="en-US" sz="1600" b="1" dirty="0">
                <a:latin typeface="Times New Roman" pitchFamily="18" charset="0"/>
                <a:cs typeface="Times New Roman" pitchFamily="18" charset="0"/>
              </a:rPr>
              <a:t>AC-7a:</a:t>
            </a:r>
            <a:r>
              <a:rPr lang="en-US" sz="1600" dirty="0">
                <a:latin typeface="Times New Roman" pitchFamily="18" charset="0"/>
                <a:cs typeface="Times New Roman" pitchFamily="18" charset="0"/>
              </a:rPr>
              <a:t> Small </a:t>
            </a:r>
            <a:r>
              <a:rPr lang="en-US" sz="1600" dirty="0">
                <a:solidFill>
                  <a:srgbClr val="FF0000"/>
                </a:solidFill>
                <a:latin typeface="Times New Roman" pitchFamily="18" charset="0"/>
                <a:cs typeface="Times New Roman" pitchFamily="18" charset="0"/>
              </a:rPr>
              <a:t>Inductive loads </a:t>
            </a:r>
            <a:r>
              <a:rPr lang="en-US" sz="1600" dirty="0">
                <a:latin typeface="Times New Roman" pitchFamily="18" charset="0"/>
                <a:cs typeface="Times New Roman" pitchFamily="18" charset="0"/>
              </a:rPr>
              <a:t>on households such as TV, mixers, drilling machine, etc.</a:t>
            </a:r>
          </a:p>
          <a:p>
            <a:r>
              <a:rPr lang="en-US" sz="1600" b="1" dirty="0">
                <a:latin typeface="Times New Roman" pitchFamily="18" charset="0"/>
                <a:cs typeface="Times New Roman" pitchFamily="18" charset="0"/>
              </a:rPr>
              <a:t>AC-7b:</a:t>
            </a:r>
            <a:r>
              <a:rPr lang="en-US" sz="1600" dirty="0">
                <a:latin typeface="Times New Roman" pitchFamily="18" charset="0"/>
                <a:cs typeface="Times New Roman" pitchFamily="18" charset="0"/>
              </a:rPr>
              <a:t> Rotating </a:t>
            </a:r>
            <a:r>
              <a:rPr lang="en-US" sz="1600" dirty="0">
                <a:solidFill>
                  <a:srgbClr val="FF0000"/>
                </a:solidFill>
                <a:latin typeface="Times New Roman" pitchFamily="18" charset="0"/>
                <a:cs typeface="Times New Roman" pitchFamily="18" charset="0"/>
              </a:rPr>
              <a:t>machines on households </a:t>
            </a:r>
            <a:r>
              <a:rPr lang="en-US" sz="1600" dirty="0">
                <a:latin typeface="Times New Roman" pitchFamily="18" charset="0"/>
                <a:cs typeface="Times New Roman" pitchFamily="18" charset="0"/>
              </a:rPr>
              <a:t>such as fans, central vacuum cleaners, washing machines etc.</a:t>
            </a:r>
          </a:p>
          <a:p>
            <a:r>
              <a:rPr lang="en-US" sz="1600" b="1" dirty="0">
                <a:latin typeface="Times New Roman" pitchFamily="18" charset="0"/>
                <a:cs typeface="Times New Roman" pitchFamily="18" charset="0"/>
              </a:rPr>
              <a:t>AC-8a</a:t>
            </a:r>
            <a:r>
              <a:rPr lang="en-US" sz="1600" dirty="0">
                <a:latin typeface="Times New Roman" pitchFamily="18" charset="0"/>
                <a:cs typeface="Times New Roman" pitchFamily="18" charset="0"/>
              </a:rPr>
              <a:t>: </a:t>
            </a:r>
            <a:r>
              <a:rPr lang="en-US" sz="1600" dirty="0">
                <a:solidFill>
                  <a:srgbClr val="FF0000"/>
                </a:solidFill>
                <a:latin typeface="Times New Roman" pitchFamily="18" charset="0"/>
                <a:cs typeface="Times New Roman" pitchFamily="18" charset="0"/>
              </a:rPr>
              <a:t>Hermetic refrigerant compressor </a:t>
            </a:r>
            <a:r>
              <a:rPr lang="en-US" sz="1600" dirty="0">
                <a:latin typeface="Times New Roman" pitchFamily="18" charset="0"/>
                <a:cs typeface="Times New Roman" pitchFamily="18" charset="0"/>
              </a:rPr>
              <a:t>motor control with manual resetting on O/L.</a:t>
            </a:r>
          </a:p>
          <a:p>
            <a:r>
              <a:rPr lang="en-US" sz="1600" b="1" dirty="0">
                <a:latin typeface="Times New Roman" pitchFamily="18" charset="0"/>
                <a:cs typeface="Times New Roman" pitchFamily="18" charset="0"/>
              </a:rPr>
              <a:t>AC-8b:</a:t>
            </a:r>
            <a:r>
              <a:rPr lang="en-US" sz="1600" dirty="0">
                <a:latin typeface="Times New Roman" pitchFamily="18" charset="0"/>
                <a:cs typeface="Times New Roman" pitchFamily="18" charset="0"/>
              </a:rPr>
              <a:t> </a:t>
            </a:r>
            <a:r>
              <a:rPr lang="en-US" sz="1600" dirty="0">
                <a:solidFill>
                  <a:srgbClr val="FF0000"/>
                </a:solidFill>
                <a:latin typeface="Times New Roman" pitchFamily="18" charset="0"/>
                <a:cs typeface="Times New Roman" pitchFamily="18" charset="0"/>
              </a:rPr>
              <a:t>Hermetic refrigerant compressor </a:t>
            </a:r>
            <a:r>
              <a:rPr lang="en-US" sz="1600" dirty="0">
                <a:latin typeface="Times New Roman" pitchFamily="18" charset="0"/>
                <a:cs typeface="Times New Roman" pitchFamily="18" charset="0"/>
              </a:rPr>
              <a:t>motor control with automatic resetting overloads</a:t>
            </a:r>
          </a:p>
          <a:p>
            <a:r>
              <a:rPr lang="en-US" sz="1600" b="1" dirty="0">
                <a:latin typeface="Times New Roman" pitchFamily="18" charset="0"/>
                <a:cs typeface="Times New Roman" pitchFamily="18" charset="0"/>
              </a:rPr>
              <a:t>AC11:</a:t>
            </a:r>
            <a:r>
              <a:rPr lang="en-US" sz="1600" dirty="0">
                <a:latin typeface="Times New Roman" pitchFamily="18" charset="0"/>
                <a:cs typeface="Times New Roman" pitchFamily="18" charset="0"/>
              </a:rPr>
              <a:t> Auxiliary (control) circuits i.e. they don’t have power contacts such as NO (Normally open) and NC (Normally closed)</a:t>
            </a:r>
          </a:p>
          <a:p>
            <a:endParaRPr lang="en-US" sz="1600" dirty="0">
              <a:latin typeface="Times New Roman" pitchFamily="18" charset="0"/>
              <a:cs typeface="Times New Roman" pitchFamily="18" charset="0"/>
            </a:endParaRPr>
          </a:p>
        </p:txBody>
      </p:sp>
      <p:sp>
        <p:nvSpPr>
          <p:cNvPr id="3" name="مستطيل 2"/>
          <p:cNvSpPr/>
          <p:nvPr/>
        </p:nvSpPr>
        <p:spPr>
          <a:xfrm>
            <a:off x="11103" y="3429000"/>
            <a:ext cx="9145893" cy="2616101"/>
          </a:xfrm>
          <a:prstGeom prst="rect">
            <a:avLst/>
          </a:prstGeom>
        </p:spPr>
        <p:txBody>
          <a:bodyPr wrap="square">
            <a:spAutoFit/>
          </a:bodyPr>
          <a:lstStyle/>
          <a:p>
            <a:r>
              <a:rPr lang="en-US" sz="1600" b="1" dirty="0">
                <a:latin typeface="Times New Roman" pitchFamily="18" charset="0"/>
                <a:cs typeface="Times New Roman" pitchFamily="18" charset="0"/>
              </a:rPr>
              <a:t>AC-12:</a:t>
            </a:r>
            <a:r>
              <a:rPr lang="en-US" sz="1600" dirty="0">
                <a:latin typeface="Times New Roman" pitchFamily="18" charset="0"/>
                <a:cs typeface="Times New Roman" pitchFamily="18" charset="0"/>
              </a:rPr>
              <a:t> </a:t>
            </a:r>
            <a:r>
              <a:rPr lang="en-US" sz="1600" dirty="0">
                <a:solidFill>
                  <a:srgbClr val="FF0000"/>
                </a:solidFill>
                <a:latin typeface="Times New Roman" pitchFamily="18" charset="0"/>
                <a:cs typeface="Times New Roman" pitchFamily="18" charset="0"/>
              </a:rPr>
              <a:t>Electronics switching using solid-state </a:t>
            </a:r>
            <a:r>
              <a:rPr lang="en-US" sz="1600" dirty="0">
                <a:latin typeface="Times New Roman" pitchFamily="18" charset="0"/>
                <a:cs typeface="Times New Roman" pitchFamily="18" charset="0"/>
              </a:rPr>
              <a:t>devices on resistive loads</a:t>
            </a:r>
          </a:p>
          <a:p>
            <a:r>
              <a:rPr lang="en-US" sz="1600" b="1" dirty="0">
                <a:latin typeface="Times New Roman" pitchFamily="18" charset="0"/>
                <a:cs typeface="Times New Roman" pitchFamily="18" charset="0"/>
              </a:rPr>
              <a:t>AC-13:</a:t>
            </a:r>
            <a:r>
              <a:rPr lang="en-US" sz="1600" dirty="0">
                <a:latin typeface="Times New Roman" pitchFamily="18" charset="0"/>
                <a:cs typeface="Times New Roman" pitchFamily="18" charset="0"/>
              </a:rPr>
              <a:t> Control of </a:t>
            </a:r>
            <a:r>
              <a:rPr lang="en-US" sz="1600" dirty="0">
                <a:solidFill>
                  <a:srgbClr val="FF0000"/>
                </a:solidFill>
                <a:latin typeface="Times New Roman" pitchFamily="18" charset="0"/>
                <a:cs typeface="Times New Roman" pitchFamily="18" charset="0"/>
              </a:rPr>
              <a:t>Resistive Load &amp; Solid State </a:t>
            </a:r>
            <a:r>
              <a:rPr lang="en-US" sz="1600" dirty="0">
                <a:latin typeface="Times New Roman" pitchFamily="18" charset="0"/>
                <a:cs typeface="Times New Roman" pitchFamily="18" charset="0"/>
              </a:rPr>
              <a:t>Load with Transformer Isolation</a:t>
            </a:r>
          </a:p>
          <a:p>
            <a:r>
              <a:rPr lang="en-US" sz="1600" b="1" dirty="0">
                <a:latin typeface="Times New Roman" pitchFamily="18" charset="0"/>
                <a:cs typeface="Times New Roman" pitchFamily="18" charset="0"/>
              </a:rPr>
              <a:t>AC-14:</a:t>
            </a:r>
            <a:r>
              <a:rPr lang="en-US" sz="1600" dirty="0">
                <a:latin typeface="Times New Roman" pitchFamily="18" charset="0"/>
                <a:cs typeface="Times New Roman" pitchFamily="18" charset="0"/>
              </a:rPr>
              <a:t> Control of </a:t>
            </a:r>
            <a:r>
              <a:rPr lang="en-US" sz="1600" dirty="0">
                <a:solidFill>
                  <a:srgbClr val="FF0000"/>
                </a:solidFill>
                <a:latin typeface="Times New Roman" pitchFamily="18" charset="0"/>
                <a:cs typeface="Times New Roman" pitchFamily="18" charset="0"/>
              </a:rPr>
              <a:t>small electromagnetic loads</a:t>
            </a:r>
            <a:r>
              <a:rPr lang="en-US" sz="1600" dirty="0">
                <a:latin typeface="Times New Roman" pitchFamily="18" charset="0"/>
                <a:cs typeface="Times New Roman" pitchFamily="18" charset="0"/>
              </a:rPr>
              <a:t> less than 72VA</a:t>
            </a:r>
          </a:p>
          <a:p>
            <a:r>
              <a:rPr lang="en-US" sz="1600" b="1" dirty="0">
                <a:latin typeface="Times New Roman" pitchFamily="18" charset="0"/>
                <a:cs typeface="Times New Roman" pitchFamily="18" charset="0"/>
              </a:rPr>
              <a:t>AC-15</a:t>
            </a:r>
            <a:r>
              <a:rPr lang="en-US" sz="1600" dirty="0">
                <a:latin typeface="Times New Roman" pitchFamily="18" charset="0"/>
                <a:cs typeface="Times New Roman" pitchFamily="18" charset="0"/>
              </a:rPr>
              <a:t>: Control of </a:t>
            </a:r>
            <a:r>
              <a:rPr lang="en-US" sz="1600" dirty="0">
                <a:solidFill>
                  <a:srgbClr val="FF0000"/>
                </a:solidFill>
                <a:latin typeface="Times New Roman" pitchFamily="18" charset="0"/>
                <a:cs typeface="Times New Roman" pitchFamily="18" charset="0"/>
              </a:rPr>
              <a:t>A.C. electromagnetic loads </a:t>
            </a:r>
            <a:r>
              <a:rPr lang="en-US" sz="1600" dirty="0">
                <a:latin typeface="Times New Roman" pitchFamily="18" charset="0"/>
                <a:cs typeface="Times New Roman" pitchFamily="18" charset="0"/>
              </a:rPr>
              <a:t>greater than 72VA</a:t>
            </a:r>
          </a:p>
          <a:p>
            <a:r>
              <a:rPr lang="en-US" sz="1600" b="1" dirty="0">
                <a:latin typeface="Times New Roman" pitchFamily="18" charset="0"/>
                <a:cs typeface="Times New Roman" pitchFamily="18" charset="0"/>
              </a:rPr>
              <a:t>AC-20:</a:t>
            </a:r>
            <a:r>
              <a:rPr lang="en-US" sz="1600" dirty="0">
                <a:latin typeface="Times New Roman" pitchFamily="18" charset="0"/>
                <a:cs typeface="Times New Roman" pitchFamily="18" charset="0"/>
              </a:rPr>
              <a:t> Connecting and disconnecting under </a:t>
            </a:r>
            <a:r>
              <a:rPr lang="en-US" sz="1600" dirty="0">
                <a:solidFill>
                  <a:srgbClr val="FF0000"/>
                </a:solidFill>
                <a:latin typeface="Times New Roman" pitchFamily="18" charset="0"/>
                <a:cs typeface="Times New Roman" pitchFamily="18" charset="0"/>
              </a:rPr>
              <a:t>no-load </a:t>
            </a:r>
            <a:r>
              <a:rPr lang="en-US" sz="1600" dirty="0">
                <a:latin typeface="Times New Roman" pitchFamily="18" charset="0"/>
                <a:cs typeface="Times New Roman" pitchFamily="18" charset="0"/>
              </a:rPr>
              <a:t>conditions</a:t>
            </a:r>
          </a:p>
          <a:p>
            <a:r>
              <a:rPr lang="en-US" sz="1600" b="1" dirty="0">
                <a:latin typeface="Times New Roman" pitchFamily="18" charset="0"/>
                <a:cs typeface="Times New Roman" pitchFamily="18" charset="0"/>
              </a:rPr>
              <a:t>AC-21:</a:t>
            </a:r>
            <a:r>
              <a:rPr lang="en-US" sz="1600" dirty="0">
                <a:latin typeface="Times New Roman" pitchFamily="18" charset="0"/>
                <a:cs typeface="Times New Roman" pitchFamily="18" charset="0"/>
              </a:rPr>
              <a:t> Switching of </a:t>
            </a:r>
            <a:r>
              <a:rPr lang="en-US" sz="1600" dirty="0">
                <a:solidFill>
                  <a:srgbClr val="FF0000"/>
                </a:solidFill>
                <a:latin typeface="Times New Roman" pitchFamily="18" charset="0"/>
                <a:cs typeface="Times New Roman" pitchFamily="18" charset="0"/>
              </a:rPr>
              <a:t>resistive loads</a:t>
            </a:r>
            <a:r>
              <a:rPr lang="en-US" sz="1600" dirty="0">
                <a:latin typeface="Times New Roman" pitchFamily="18" charset="0"/>
                <a:cs typeface="Times New Roman" pitchFamily="18" charset="0"/>
              </a:rPr>
              <a:t>, including moderate overloads</a:t>
            </a:r>
          </a:p>
          <a:p>
            <a:r>
              <a:rPr lang="en-US" sz="1600" b="1" dirty="0">
                <a:latin typeface="Times New Roman" pitchFamily="18" charset="0"/>
                <a:cs typeface="Times New Roman" pitchFamily="18" charset="0"/>
              </a:rPr>
              <a:t>AC-22:</a:t>
            </a:r>
            <a:r>
              <a:rPr lang="en-US" sz="1600" dirty="0">
                <a:latin typeface="Times New Roman" pitchFamily="18" charset="0"/>
                <a:cs typeface="Times New Roman" pitchFamily="18" charset="0"/>
              </a:rPr>
              <a:t> Switching of </a:t>
            </a:r>
            <a:r>
              <a:rPr lang="en-US" sz="1600" dirty="0">
                <a:solidFill>
                  <a:srgbClr val="FF0000"/>
                </a:solidFill>
                <a:latin typeface="Times New Roman" pitchFamily="18" charset="0"/>
                <a:cs typeface="Times New Roman" pitchFamily="18" charset="0"/>
              </a:rPr>
              <a:t>inductive loads </a:t>
            </a:r>
            <a:r>
              <a:rPr lang="en-US" sz="1600" dirty="0">
                <a:latin typeface="Times New Roman" pitchFamily="18" charset="0"/>
                <a:cs typeface="Times New Roman" pitchFamily="18" charset="0"/>
              </a:rPr>
              <a:t>as well as resistive loads (Mixed)</a:t>
            </a:r>
          </a:p>
          <a:p>
            <a:r>
              <a:rPr lang="en-US" sz="1600" b="1" dirty="0">
                <a:latin typeface="Times New Roman" pitchFamily="18" charset="0"/>
                <a:cs typeface="Times New Roman" pitchFamily="18" charset="0"/>
              </a:rPr>
              <a:t>AC-23:</a:t>
            </a:r>
            <a:r>
              <a:rPr lang="en-US" sz="1600" dirty="0">
                <a:latin typeface="Times New Roman" pitchFamily="18" charset="0"/>
                <a:cs typeface="Times New Roman" pitchFamily="18" charset="0"/>
              </a:rPr>
              <a:t> Switching of </a:t>
            </a:r>
            <a:r>
              <a:rPr lang="en-US" sz="1600" dirty="0">
                <a:solidFill>
                  <a:srgbClr val="FF0000"/>
                </a:solidFill>
                <a:latin typeface="Times New Roman" pitchFamily="18" charset="0"/>
                <a:cs typeface="Times New Roman" pitchFamily="18" charset="0"/>
              </a:rPr>
              <a:t>motor loads </a:t>
            </a:r>
            <a:r>
              <a:rPr lang="en-US" sz="1600" dirty="0">
                <a:latin typeface="Times New Roman" pitchFamily="18" charset="0"/>
                <a:cs typeface="Times New Roman" pitchFamily="18" charset="0"/>
              </a:rPr>
              <a:t>or other highly inductive loads</a:t>
            </a:r>
          </a:p>
          <a:p>
            <a:r>
              <a:rPr lang="en-US" sz="1600" b="1" dirty="0">
                <a:latin typeface="Times New Roman" pitchFamily="18" charset="0"/>
                <a:cs typeface="Times New Roman" pitchFamily="18" charset="0"/>
              </a:rPr>
              <a:t>A:</a:t>
            </a:r>
            <a:r>
              <a:rPr lang="en-US" sz="1600" dirty="0">
                <a:latin typeface="Times New Roman" pitchFamily="18" charset="0"/>
                <a:cs typeface="Times New Roman" pitchFamily="18" charset="0"/>
              </a:rPr>
              <a:t> Protection of circuits, with no rated short-time, withstand current</a:t>
            </a:r>
          </a:p>
          <a:p>
            <a:r>
              <a:rPr lang="en-US" sz="1600" b="1" dirty="0">
                <a:latin typeface="Times New Roman" pitchFamily="18" charset="0"/>
                <a:cs typeface="Times New Roman" pitchFamily="18" charset="0"/>
              </a:rPr>
              <a:t>B:</a:t>
            </a:r>
            <a:r>
              <a:rPr lang="en-US" sz="1600" dirty="0">
                <a:latin typeface="Times New Roman" pitchFamily="18" charset="0"/>
                <a:cs typeface="Times New Roman" pitchFamily="18" charset="0"/>
              </a:rPr>
              <a:t> Protection of circuits, with a rated short-time withstand current</a:t>
            </a:r>
          </a:p>
        </p:txBody>
      </p:sp>
    </p:spTree>
    <p:extLst>
      <p:ext uri="{BB962C8B-B14F-4D97-AF65-F5344CB8AC3E}">
        <p14:creationId xmlns:p14="http://schemas.microsoft.com/office/powerpoint/2010/main" val="20191832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710206" y="230832"/>
            <a:ext cx="5348002" cy="461665"/>
          </a:xfrm>
          <a:prstGeom prst="rect">
            <a:avLst/>
          </a:prstGeom>
        </p:spPr>
        <p:txBody>
          <a:bodyPr wrap="none">
            <a:spAutoFit/>
          </a:bodyPr>
          <a:lstStyle/>
          <a:p>
            <a:r>
              <a:rPr lang="en-US" sz="2400" b="1" dirty="0">
                <a:solidFill>
                  <a:srgbClr val="FF0000"/>
                </a:solidFill>
                <a:latin typeface="Times New Roman" pitchFamily="18" charset="0"/>
                <a:cs typeface="Times New Roman" pitchFamily="18" charset="0"/>
              </a:rPr>
              <a:t>Direct Current Duties DC1, DC3, DC5:</a:t>
            </a:r>
          </a:p>
        </p:txBody>
      </p:sp>
      <p:sp>
        <p:nvSpPr>
          <p:cNvPr id="10" name="Rectangle 2"/>
          <p:cNvSpPr/>
          <p:nvPr/>
        </p:nvSpPr>
        <p:spPr>
          <a:xfrm>
            <a:off x="4356" y="838200"/>
            <a:ext cx="9116291" cy="3416320"/>
          </a:xfrm>
          <a:prstGeom prst="rect">
            <a:avLst/>
          </a:prstGeom>
        </p:spPr>
        <p:txBody>
          <a:bodyPr wrap="square">
            <a:spAutoFit/>
          </a:bodyPr>
          <a:lstStyle/>
          <a:p>
            <a:r>
              <a:rPr lang="en-US" b="1" dirty="0" smtClean="0">
                <a:latin typeface="Times New Roman" pitchFamily="18" charset="0"/>
                <a:cs typeface="Times New Roman" pitchFamily="18" charset="0"/>
              </a:rPr>
              <a:t>DC-1:</a:t>
            </a:r>
            <a:r>
              <a:rPr lang="en-US" dirty="0" smtClean="0">
                <a:latin typeface="Times New Roman" pitchFamily="18" charset="0"/>
                <a:cs typeface="Times New Roman" pitchFamily="18" charset="0"/>
              </a:rPr>
              <a:t> Non Inductive or slightly inductive loads, resistance furnaces, heaters</a:t>
            </a:r>
          </a:p>
          <a:p>
            <a:r>
              <a:rPr lang="en-US" b="1" dirty="0" smtClean="0">
                <a:latin typeface="Times New Roman" pitchFamily="18" charset="0"/>
                <a:cs typeface="Times New Roman" pitchFamily="18" charset="0"/>
              </a:rPr>
              <a:t>DC-3:</a:t>
            </a:r>
            <a:r>
              <a:rPr lang="en-US" dirty="0" smtClean="0">
                <a:latin typeface="Times New Roman" pitchFamily="18" charset="0"/>
                <a:cs typeface="Times New Roman" pitchFamily="18" charset="0"/>
              </a:rPr>
              <a:t> Shunt-motors, starting, plugging (1), inching(2), dynamic braking of motors</a:t>
            </a:r>
          </a:p>
          <a:p>
            <a:r>
              <a:rPr lang="en-US" b="1" dirty="0" smtClean="0">
                <a:latin typeface="Times New Roman" pitchFamily="18" charset="0"/>
                <a:cs typeface="Times New Roman" pitchFamily="18" charset="0"/>
              </a:rPr>
              <a:t>DC-5:</a:t>
            </a:r>
            <a:r>
              <a:rPr lang="en-US" dirty="0" smtClean="0">
                <a:latin typeface="Times New Roman" pitchFamily="18" charset="0"/>
                <a:cs typeface="Times New Roman" pitchFamily="18" charset="0"/>
              </a:rPr>
              <a:t> Series-motors, starting, plugging (1), inching(2), dynamic braking of motors</a:t>
            </a:r>
          </a:p>
          <a:p>
            <a:r>
              <a:rPr lang="en-US" b="1" dirty="0" smtClean="0">
                <a:latin typeface="Times New Roman" pitchFamily="18" charset="0"/>
                <a:cs typeface="Times New Roman" pitchFamily="18" charset="0"/>
              </a:rPr>
              <a:t>DC-6:</a:t>
            </a:r>
            <a:r>
              <a:rPr lang="en-US" dirty="0" smtClean="0">
                <a:latin typeface="Times New Roman" pitchFamily="18" charset="0"/>
                <a:cs typeface="Times New Roman" pitchFamily="18" charset="0"/>
              </a:rPr>
              <a:t> Switching of incandescent lamps</a:t>
            </a:r>
          </a:p>
          <a:p>
            <a:r>
              <a:rPr lang="en-US" b="1" dirty="0" smtClean="0">
                <a:latin typeface="Times New Roman" pitchFamily="18" charset="0"/>
                <a:cs typeface="Times New Roman" pitchFamily="18" charset="0"/>
              </a:rPr>
              <a:t>DC-12:</a:t>
            </a:r>
            <a:r>
              <a:rPr lang="en-US" dirty="0" smtClean="0">
                <a:latin typeface="Times New Roman" pitchFamily="18" charset="0"/>
                <a:cs typeface="Times New Roman" pitchFamily="18" charset="0"/>
              </a:rPr>
              <a:t> Control of resistive loads and solid-state loads with </a:t>
            </a:r>
            <a:r>
              <a:rPr lang="en-US" dirty="0" err="1" smtClean="0">
                <a:latin typeface="Times New Roman" pitchFamily="18" charset="0"/>
                <a:cs typeface="Times New Roman" pitchFamily="18" charset="0"/>
              </a:rPr>
              <a:t>optocoupler</a:t>
            </a:r>
            <a:r>
              <a:rPr lang="en-US" dirty="0" smtClean="0">
                <a:latin typeface="Times New Roman" pitchFamily="18" charset="0"/>
                <a:cs typeface="Times New Roman" pitchFamily="18" charset="0"/>
              </a:rPr>
              <a:t> isolation</a:t>
            </a:r>
          </a:p>
          <a:p>
            <a:r>
              <a:rPr lang="en-US" b="1" dirty="0" smtClean="0">
                <a:latin typeface="Times New Roman" pitchFamily="18" charset="0"/>
                <a:cs typeface="Times New Roman" pitchFamily="18" charset="0"/>
              </a:rPr>
              <a:t>DC-13:</a:t>
            </a:r>
            <a:r>
              <a:rPr lang="en-US" dirty="0" smtClean="0">
                <a:latin typeface="Times New Roman" pitchFamily="18" charset="0"/>
                <a:cs typeface="Times New Roman" pitchFamily="18" charset="0"/>
              </a:rPr>
              <a:t> Control of D.C. electromagnetics</a:t>
            </a:r>
          </a:p>
          <a:p>
            <a:r>
              <a:rPr lang="en-US" b="1" dirty="0" smtClean="0">
                <a:latin typeface="Times New Roman" pitchFamily="18" charset="0"/>
                <a:cs typeface="Times New Roman" pitchFamily="18" charset="0"/>
              </a:rPr>
              <a:t>DC-14:</a:t>
            </a:r>
            <a:r>
              <a:rPr lang="en-US" dirty="0" smtClean="0">
                <a:latin typeface="Times New Roman" pitchFamily="18" charset="0"/>
                <a:cs typeface="Times New Roman" pitchFamily="18" charset="0"/>
              </a:rPr>
              <a:t> Control of D.C. electromagnetic loads having economy resistors in the circuit</a:t>
            </a:r>
          </a:p>
          <a:p>
            <a:r>
              <a:rPr lang="en-US" b="1" dirty="0" smtClean="0">
                <a:latin typeface="Times New Roman" pitchFamily="18" charset="0"/>
                <a:cs typeface="Times New Roman" pitchFamily="18" charset="0"/>
              </a:rPr>
              <a:t>DC-20:</a:t>
            </a:r>
            <a:r>
              <a:rPr lang="en-US" dirty="0" smtClean="0">
                <a:latin typeface="Times New Roman" pitchFamily="18" charset="0"/>
                <a:cs typeface="Times New Roman" pitchFamily="18" charset="0"/>
              </a:rPr>
              <a:t> Connecting and disconnecting under no-load conditions</a:t>
            </a:r>
          </a:p>
          <a:p>
            <a:r>
              <a:rPr lang="en-US" b="1" dirty="0" smtClean="0">
                <a:latin typeface="Times New Roman" pitchFamily="18" charset="0"/>
                <a:cs typeface="Times New Roman" pitchFamily="18" charset="0"/>
              </a:rPr>
              <a:t>DC-21:</a:t>
            </a:r>
            <a:r>
              <a:rPr lang="en-US" dirty="0" smtClean="0">
                <a:latin typeface="Times New Roman" pitchFamily="18" charset="0"/>
                <a:cs typeface="Times New Roman" pitchFamily="18" charset="0"/>
              </a:rPr>
              <a:t> Switching of resistive loads, including moderate overloads</a:t>
            </a:r>
          </a:p>
          <a:p>
            <a:r>
              <a:rPr lang="en-US" b="1" dirty="0" smtClean="0">
                <a:latin typeface="Times New Roman" pitchFamily="18" charset="0"/>
                <a:cs typeface="Times New Roman" pitchFamily="18" charset="0"/>
              </a:rPr>
              <a:t>DC-22:</a:t>
            </a:r>
            <a:r>
              <a:rPr lang="en-US" dirty="0" smtClean="0">
                <a:latin typeface="Times New Roman" pitchFamily="18" charset="0"/>
                <a:cs typeface="Times New Roman" pitchFamily="18" charset="0"/>
              </a:rPr>
              <a:t> Switching of mixed resistive and inductive loads, including moderate overloads (i.e. shunt motors)</a:t>
            </a:r>
          </a:p>
          <a:p>
            <a:r>
              <a:rPr lang="en-US" b="1" dirty="0" smtClean="0">
                <a:latin typeface="Times New Roman" pitchFamily="18" charset="0"/>
                <a:cs typeface="Times New Roman" pitchFamily="18" charset="0"/>
              </a:rPr>
              <a:t>DC-23:</a:t>
            </a:r>
            <a:r>
              <a:rPr lang="en-US" dirty="0" smtClean="0">
                <a:latin typeface="Times New Roman" pitchFamily="18" charset="0"/>
                <a:cs typeface="Times New Roman" pitchFamily="18" charset="0"/>
              </a:rPr>
              <a:t> Switching of highly inductive loads (i.e. series motors)</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2174532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1675" y="702646"/>
            <a:ext cx="9144000" cy="3046988"/>
          </a:xfrm>
          <a:prstGeom prst="rect">
            <a:avLst/>
          </a:prstGeom>
        </p:spPr>
        <p:txBody>
          <a:bodyPr wrap="square">
            <a:spAutoFit/>
          </a:bodyPr>
          <a:lstStyle/>
          <a:p>
            <a:pPr lvl="1" algn="r" rtl="1"/>
            <a:r>
              <a:rPr lang="ar-SA" sz="1600" b="1" dirty="0"/>
              <a:t>ويتوفر الكونتاكتور بمقياس القدرة </a:t>
            </a:r>
            <a:r>
              <a:rPr lang="en-US" sz="1600" b="1" dirty="0" smtClean="0"/>
              <a:t>(KW </a:t>
            </a:r>
            <a:r>
              <a:rPr lang="en-US" sz="1600" b="1" dirty="0"/>
              <a:t>) </a:t>
            </a:r>
            <a:r>
              <a:rPr lang="ar-SA" sz="1600" b="1" dirty="0"/>
              <a:t>بالقيم المعيارية التالية :</a:t>
            </a:r>
          </a:p>
          <a:p>
            <a:pPr lvl="1" algn="r" rtl="1"/>
            <a:r>
              <a:rPr lang="ar-SA" sz="1600" b="1" dirty="0"/>
              <a:t>( 4, 5.5, 7.5, 11, 15, 22, 30, 37, 45, 55, 75, 110 )</a:t>
            </a:r>
            <a:br>
              <a:rPr lang="ar-SA" sz="1600" b="1" dirty="0"/>
            </a:br>
            <a:r>
              <a:rPr lang="ar-SA" sz="1600" b="1" dirty="0"/>
              <a:t>* كيفية معرفة وتحديد أطراف الكونتاكتور ؟!</a:t>
            </a:r>
          </a:p>
          <a:p>
            <a:pPr lvl="1" algn="r" rtl="1"/>
            <a:r>
              <a:rPr lang="ar-SA" sz="1600" b="1" dirty="0"/>
              <a:t>قبل التوصيل إلى الكونتاكتور يجب أولاً تحديد نقاط التلامس الرئيسية ، ونقاط التلامس المساعدة المغلقة والمفتوحة وكذلك طرفي الملف .</a:t>
            </a:r>
          </a:p>
          <a:p>
            <a:pPr lvl="1" algn="r" rtl="1"/>
            <a:r>
              <a:rPr lang="ar-SA" sz="1600" b="1" dirty="0"/>
              <a:t>* بالنسبة للتلامسات الرئيسية </a:t>
            </a:r>
            <a:r>
              <a:rPr lang="en-US" sz="1600" b="1" dirty="0" smtClean="0"/>
              <a:t>(main </a:t>
            </a:r>
            <a:r>
              <a:rPr lang="en-US" sz="1600" b="1" dirty="0"/>
              <a:t>contacts) </a:t>
            </a:r>
            <a:r>
              <a:rPr lang="ar-SA" sz="1600" b="1" dirty="0"/>
              <a:t>عادةً ما تكون ثلاث نقاط فى وضع مفتوح</a:t>
            </a:r>
            <a:r>
              <a:rPr lang="en-US" sz="1600" b="1" dirty="0"/>
              <a:t> </a:t>
            </a:r>
            <a:r>
              <a:rPr lang="ar-SA" sz="1600" b="1" dirty="0"/>
              <a:t/>
            </a:r>
            <a:br>
              <a:rPr lang="ar-SA" sz="1600" b="1" dirty="0"/>
            </a:br>
            <a:r>
              <a:rPr lang="en-US" sz="1600" b="1" dirty="0"/>
              <a:t>(</a:t>
            </a:r>
            <a:r>
              <a:rPr lang="en-US" sz="1600" b="1" dirty="0" smtClean="0"/>
              <a:t>normally </a:t>
            </a:r>
            <a:r>
              <a:rPr lang="en-US" sz="1600" b="1" dirty="0"/>
              <a:t>open) </a:t>
            </a:r>
            <a:r>
              <a:rPr lang="ar-SA" sz="1600" b="1" dirty="0" smtClean="0"/>
              <a:t>وتأخذ </a:t>
            </a:r>
            <a:r>
              <a:rPr lang="ar-SA" sz="1600" b="1" dirty="0"/>
              <a:t>الأرقام 1,3,5 كمدخل (حيث تكون هذه المداخل للكونتاكتور عبارة عن مخارج القاطع الكهربائي) و 2,4,6 كمخرج .</a:t>
            </a:r>
          </a:p>
          <a:p>
            <a:pPr lvl="1" algn="r" rtl="1"/>
            <a:r>
              <a:rPr lang="ar-SA" sz="1600" b="1" dirty="0"/>
              <a:t>* بالنسبة لنقاط التلامس المساعدة </a:t>
            </a:r>
            <a:r>
              <a:rPr lang="en-US" sz="1600" b="1" dirty="0" smtClean="0"/>
              <a:t>(auxiliary </a:t>
            </a:r>
            <a:r>
              <a:rPr lang="en-US" sz="1600" b="1" dirty="0"/>
              <a:t>contacts) </a:t>
            </a:r>
            <a:r>
              <a:rPr lang="ar-SA" sz="1600" b="1" dirty="0"/>
              <a:t>يوجد منها ما هو في وضع طبيعي مفتوح</a:t>
            </a:r>
            <a:br>
              <a:rPr lang="ar-SA" sz="1600" b="1" dirty="0"/>
            </a:br>
            <a:r>
              <a:rPr lang="en-US" sz="1600" b="1" dirty="0"/>
              <a:t>(normally open) </a:t>
            </a:r>
            <a:r>
              <a:rPr lang="ar-SA" sz="1600" b="1" dirty="0"/>
              <a:t>ويختصر بالحروف </a:t>
            </a:r>
            <a:r>
              <a:rPr lang="en-US" sz="1600" b="1" dirty="0" smtClean="0"/>
              <a:t>(N.O</a:t>
            </a:r>
            <a:r>
              <a:rPr lang="en-US" sz="1600" b="1" dirty="0"/>
              <a:t>) </a:t>
            </a:r>
            <a:r>
              <a:rPr lang="ar-SA" sz="1600" b="1" dirty="0"/>
              <a:t>ومنها ما هو في وضع طبيعي مغلق (</a:t>
            </a:r>
            <a:r>
              <a:rPr lang="en-US" sz="1600" b="1" dirty="0"/>
              <a:t>(normally closed) </a:t>
            </a:r>
            <a:r>
              <a:rPr lang="ar-SA" sz="1600" b="1" dirty="0"/>
              <a:t>ويختصر </a:t>
            </a:r>
            <a:r>
              <a:rPr lang="ar-SA" sz="1600" b="1" dirty="0" smtClean="0"/>
              <a:t>بالحروف </a:t>
            </a:r>
            <a:r>
              <a:rPr lang="en-US" sz="1600" b="1" dirty="0" smtClean="0"/>
              <a:t>(N.C</a:t>
            </a:r>
            <a:r>
              <a:rPr lang="en-US" sz="1600" b="1" dirty="0"/>
              <a:t>) ، </a:t>
            </a:r>
            <a:r>
              <a:rPr lang="ar-SA" sz="1600" b="1" dirty="0"/>
              <a:t>أما عن الأرقام ، فالنقاط المساعدة المفتوحة تأخذ الأرقام (14-13) أو ما يليها من أرقام تبدأ بالرقم 3 ، مثل (23-24) ، (33-34) .. وهكذا</a:t>
            </a:r>
          </a:p>
        </p:txBody>
      </p:sp>
      <p:sp>
        <p:nvSpPr>
          <p:cNvPr id="10" name="TextBox 3"/>
          <p:cNvSpPr txBox="1"/>
          <p:nvPr/>
        </p:nvSpPr>
        <p:spPr>
          <a:xfrm>
            <a:off x="-6824" y="3620703"/>
            <a:ext cx="9144000" cy="2062103"/>
          </a:xfrm>
          <a:prstGeom prst="rect">
            <a:avLst/>
          </a:prstGeom>
          <a:noFill/>
        </p:spPr>
        <p:txBody>
          <a:bodyPr wrap="square" rtlCol="0">
            <a:spAutoFit/>
          </a:bodyPr>
          <a:lstStyle/>
          <a:p>
            <a:r>
              <a:rPr lang="en-US" sz="1600" b="1" u="sng" dirty="0" smtClean="0">
                <a:solidFill>
                  <a:srgbClr val="FF0000"/>
                </a:solidFill>
                <a:latin typeface="Times New Roman" pitchFamily="18" charset="0"/>
                <a:cs typeface="Times New Roman" pitchFamily="18" charset="0"/>
              </a:rPr>
              <a:t>Rated </a:t>
            </a:r>
            <a:r>
              <a:rPr lang="en-US" sz="1600" b="1" u="sng" dirty="0">
                <a:solidFill>
                  <a:srgbClr val="FF0000"/>
                </a:solidFill>
                <a:latin typeface="Times New Roman" pitchFamily="18" charset="0"/>
                <a:cs typeface="Times New Roman" pitchFamily="18" charset="0"/>
              </a:rPr>
              <a:t>Insulation Voltage (</a:t>
            </a:r>
            <a:r>
              <a:rPr lang="en-US" sz="1600" b="1" u="sng" dirty="0" err="1">
                <a:solidFill>
                  <a:srgbClr val="FF0000"/>
                </a:solidFill>
                <a:latin typeface="Times New Roman" pitchFamily="18" charset="0"/>
                <a:cs typeface="Times New Roman" pitchFamily="18" charset="0"/>
              </a:rPr>
              <a:t>Ui</a:t>
            </a:r>
            <a:r>
              <a:rPr lang="en-US" sz="1600" b="1" u="sng" dirty="0">
                <a:solidFill>
                  <a:srgbClr val="FF0000"/>
                </a:solidFill>
                <a:latin typeface="Times New Roman" pitchFamily="18" charset="0"/>
                <a:cs typeface="Times New Roman" pitchFamily="18" charset="0"/>
              </a:rPr>
              <a:t>)</a:t>
            </a:r>
          </a:p>
          <a:p>
            <a:r>
              <a:rPr lang="en-US" sz="1600" b="1" dirty="0">
                <a:latin typeface="Times New Roman" pitchFamily="18" charset="0"/>
                <a:cs typeface="Times New Roman" pitchFamily="18" charset="0"/>
              </a:rPr>
              <a:t>This is the voltage at which the circuit breaker is tested under laboratory conditions. For safety reasons, this value is always higher than the rated voltage.</a:t>
            </a:r>
          </a:p>
          <a:p>
            <a:r>
              <a:rPr lang="en-US" sz="1600" b="1" u="sng" dirty="0" smtClean="0">
                <a:solidFill>
                  <a:srgbClr val="FF0000"/>
                </a:solidFill>
                <a:latin typeface="Times New Roman" pitchFamily="18" charset="0"/>
                <a:cs typeface="Times New Roman" pitchFamily="18" charset="0"/>
              </a:rPr>
              <a:t>Rated </a:t>
            </a:r>
            <a:r>
              <a:rPr lang="en-US" sz="1600" b="1" u="sng" dirty="0">
                <a:solidFill>
                  <a:srgbClr val="FF0000"/>
                </a:solidFill>
                <a:latin typeface="Times New Roman" pitchFamily="18" charset="0"/>
                <a:cs typeface="Times New Roman" pitchFamily="18" charset="0"/>
              </a:rPr>
              <a:t>Impulse-Withstand Voltage (Uimp)</a:t>
            </a:r>
          </a:p>
          <a:p>
            <a:r>
              <a:rPr lang="en-US" sz="1600" b="1" dirty="0">
                <a:latin typeface="Times New Roman" pitchFamily="18" charset="0"/>
                <a:cs typeface="Times New Roman" pitchFamily="18" charset="0"/>
              </a:rPr>
              <a:t>Maximum peak voltage the circuit breaker can withstand without being damaged. The Uimp often has a value of several thousand volts</a:t>
            </a:r>
            <a:r>
              <a:rPr lang="en-US" sz="1600" b="1" dirty="0" smtClean="0">
                <a:latin typeface="Times New Roman" pitchFamily="18" charset="0"/>
                <a:cs typeface="Times New Roman" pitchFamily="18" charset="0"/>
              </a:rPr>
              <a:t>.</a:t>
            </a:r>
          </a:p>
          <a:p>
            <a:r>
              <a:rPr lang="en-US" sz="1600" b="1" u="sng" dirty="0">
                <a:solidFill>
                  <a:srgbClr val="FF0000"/>
                </a:solidFill>
                <a:latin typeface="Times New Roman" pitchFamily="18" charset="0"/>
                <a:cs typeface="Times New Roman" pitchFamily="18" charset="0"/>
              </a:rPr>
              <a:t> I </a:t>
            </a:r>
            <a:r>
              <a:rPr lang="en-US" sz="1600" b="1" u="sng" dirty="0" err="1">
                <a:solidFill>
                  <a:srgbClr val="FF0000"/>
                </a:solidFill>
                <a:latin typeface="Times New Roman" pitchFamily="18" charset="0"/>
                <a:cs typeface="Times New Roman" pitchFamily="18" charset="0"/>
              </a:rPr>
              <a:t>th</a:t>
            </a:r>
            <a:r>
              <a:rPr lang="en-US" sz="1600" b="1" u="sng" dirty="0">
                <a:solidFill>
                  <a:srgbClr val="FF0000"/>
                </a:solidFill>
                <a:latin typeface="Times New Roman" pitchFamily="18" charset="0"/>
                <a:cs typeface="Times New Roman" pitchFamily="18" charset="0"/>
              </a:rPr>
              <a:t>  </a:t>
            </a:r>
          </a:p>
          <a:p>
            <a:r>
              <a:rPr lang="en-US" sz="1600" b="1" dirty="0">
                <a:latin typeface="Times New Roman" pitchFamily="18" charset="0"/>
                <a:cs typeface="Times New Roman" pitchFamily="18" charset="0"/>
              </a:rPr>
              <a:t>It means the rated current that this contactor can switch for Load category AC1 (thermal loads</a:t>
            </a:r>
            <a:r>
              <a:rPr lang="en-US" sz="1600" b="1" dirty="0" smtClean="0">
                <a:latin typeface="Times New Roman" pitchFamily="18" charset="0"/>
                <a:cs typeface="Times New Roman" pitchFamily="18" charset="0"/>
              </a:rPr>
              <a:t>)</a:t>
            </a:r>
            <a:endParaRPr lang="en-US" sz="1600" b="1" dirty="0">
              <a:latin typeface="Times New Roman" pitchFamily="18" charset="0"/>
              <a:cs typeface="Times New Roman" pitchFamily="18" charset="0"/>
            </a:endParaRPr>
          </a:p>
        </p:txBody>
      </p:sp>
    </p:spTree>
    <p:extLst>
      <p:ext uri="{BB962C8B-B14F-4D97-AF65-F5344CB8AC3E}">
        <p14:creationId xmlns:p14="http://schemas.microsoft.com/office/powerpoint/2010/main" val="20191832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118076" y="838200"/>
            <a:ext cx="9043014" cy="3693319"/>
          </a:xfrm>
          <a:prstGeom prst="rect">
            <a:avLst/>
          </a:prstGeom>
        </p:spPr>
        <p:txBody>
          <a:bodyPr wrap="square">
            <a:spAutoFit/>
          </a:bodyPr>
          <a:lstStyle/>
          <a:p>
            <a:pPr algn="r" rtl="1"/>
            <a:r>
              <a:rPr lang="ar-SA" dirty="0"/>
              <a:t>ويمكن تحديد إذا كانت النقطة مفتوحة أو مغلقة بواسطة مصباح التوالي أو الملتيميتر ، حيث يتم اختبار أي نقطة تلامس وهي خارج الدائرة أي تُفصَل الأطراف المتصلة بها ، فإذا لم يتحرك مؤشر الملتميتر في الأجهزة من نوع </a:t>
            </a:r>
            <a:r>
              <a:rPr lang="en-US" dirty="0"/>
              <a:t>Analog </a:t>
            </a:r>
            <a:r>
              <a:rPr lang="ar-SA" dirty="0"/>
              <a:t>أو ظهر حرفا </a:t>
            </a:r>
            <a:r>
              <a:rPr lang="en-US" dirty="0"/>
              <a:t>OL </a:t>
            </a:r>
            <a:r>
              <a:rPr lang="ar-SA" dirty="0"/>
              <a:t>في الأجهزة من نوع </a:t>
            </a:r>
            <a:r>
              <a:rPr lang="en-US" dirty="0"/>
              <a:t>Digital ، </a:t>
            </a:r>
            <a:r>
              <a:rPr lang="ar-SA" dirty="0"/>
              <a:t>اضغط على الكبسة اليدوية لعمل الكونتاكتور فسيتحرك المؤشر أو يعطي 00 ويعني هذا أن تلك النقاط مفتوحة في الوضع الطبيعي</a:t>
            </a:r>
            <a:r>
              <a:rPr lang="en-US" dirty="0"/>
              <a:t>(N.O) ، </a:t>
            </a:r>
            <a:r>
              <a:rPr lang="ar-SA" dirty="0"/>
              <a:t>وعند رفع اليد عن الكبسة ستعود التلامسات لوضعها الطبيعي ، والعكس </a:t>
            </a:r>
            <a:r>
              <a:rPr lang="ar-SA" dirty="0" smtClean="0"/>
              <a:t>في </a:t>
            </a:r>
            <a:r>
              <a:rPr lang="ar-SA" dirty="0"/>
              <a:t>حالة النقاط المغلقة </a:t>
            </a:r>
            <a:r>
              <a:rPr lang="en-US" dirty="0"/>
              <a:t>(N.C) </a:t>
            </a:r>
            <a:r>
              <a:rPr lang="ar-SA" dirty="0"/>
              <a:t>حيث سيتحرك مؤشر الملتميتر أو سيعطي 00 ، وعند الضغط على كبسة الكونتاكتور ستتغير الحالة وعند رفع اليد عنها ستعود التلامسات لوضعه الطبيعي</a:t>
            </a:r>
            <a:endParaRPr lang="en-US" dirty="0"/>
          </a:p>
          <a:p>
            <a:pPr algn="r"/>
            <a:endParaRPr lang="en-US" dirty="0"/>
          </a:p>
          <a:p>
            <a:pPr algn="r"/>
            <a:endParaRPr lang="en-US" dirty="0"/>
          </a:p>
          <a:p>
            <a:pPr marL="285750" indent="-285750" algn="r">
              <a:buFont typeface="Arial" charset="0"/>
              <a:buChar char="•"/>
            </a:pPr>
            <a:r>
              <a:rPr lang="ar-SA" dirty="0"/>
              <a:t>ملاحظات :</a:t>
            </a:r>
            <a:br>
              <a:rPr lang="ar-SA" dirty="0"/>
            </a:br>
            <a:r>
              <a:rPr lang="ar-SA" dirty="0"/>
              <a:t>1- بعض الكونتاكتورات تحمل عدداُ معيناً من نقاط التلامس المساعدة ، ولايمكن إضافة أية نقاط أخرى . كما يوجد في كثير من الماركات ، والكونتاكتور يحمل نقطة تلامس مساعدة واحدة ويمكن أن تركب عليه قطعة تحمل عدداُ من النقاط المساعدة الإضافية ، وتصبح جزءاً لا </a:t>
            </a:r>
            <a:r>
              <a:rPr lang="ar-SA" dirty="0" smtClean="0"/>
              <a:t>يتجزأ </a:t>
            </a:r>
            <a:r>
              <a:rPr lang="ar-SA" dirty="0"/>
              <a:t>من الكونتاكتور تتحرك بقوة المجال </a:t>
            </a:r>
            <a:r>
              <a:rPr lang="ar-SA" dirty="0" smtClean="0"/>
              <a:t>المغناطيسي </a:t>
            </a:r>
            <a:r>
              <a:rPr lang="ar-SA" dirty="0"/>
              <a:t>لنفس الملف .</a:t>
            </a:r>
            <a:endParaRPr lang="en-US" dirty="0"/>
          </a:p>
          <a:p>
            <a:pPr marL="285750" indent="-285750" algn="r">
              <a:buFont typeface="Arial" charset="0"/>
              <a:buChar char="•"/>
            </a:pPr>
            <a:endParaRPr lang="en-US" dirty="0"/>
          </a:p>
        </p:txBody>
      </p:sp>
    </p:spTree>
    <p:extLst>
      <p:ext uri="{BB962C8B-B14F-4D97-AF65-F5344CB8AC3E}">
        <p14:creationId xmlns:p14="http://schemas.microsoft.com/office/powerpoint/2010/main" val="41434676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4" name="Google Shape;124;p24"/>
          <p:cNvSpPr/>
          <p:nvPr/>
        </p:nvSpPr>
        <p:spPr>
          <a:xfrm rot="5400000">
            <a:off x="668771" y="1125974"/>
            <a:ext cx="3541450" cy="4265006"/>
          </a:xfrm>
          <a:prstGeom prst="rect">
            <a:avLst/>
          </a:prstGeom>
          <a:ln/>
        </p:spPr>
        <p:style>
          <a:lnRef idx="1">
            <a:schemeClr val="accent4"/>
          </a:lnRef>
          <a:fillRef idx="2">
            <a:schemeClr val="accent4"/>
          </a:fillRef>
          <a:effectRef idx="1">
            <a:schemeClr val="accent4"/>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ln>
                <a:solidFill>
                  <a:sysClr val="windowText" lastClr="000000"/>
                </a:solidFill>
              </a:ln>
              <a:solidFill>
                <a:sysClr val="windowText" lastClr="000000"/>
              </a:solidFill>
            </a:endParaRPr>
          </a:p>
        </p:txBody>
      </p:sp>
      <p:sp>
        <p:nvSpPr>
          <p:cNvPr id="125" name="Google Shape;125;p24"/>
          <p:cNvSpPr txBox="1">
            <a:spLocks noGrp="1"/>
          </p:cNvSpPr>
          <p:nvPr>
            <p:ph type="subTitle" idx="1"/>
          </p:nvPr>
        </p:nvSpPr>
        <p:spPr>
          <a:xfrm>
            <a:off x="467544" y="4293096"/>
            <a:ext cx="5256584" cy="672075"/>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2400" dirty="0" smtClean="0">
                <a:solidFill>
                  <a:schemeClr val="accent1">
                    <a:lumMod val="75000"/>
                  </a:schemeClr>
                </a:solidFill>
                <a:latin typeface="Lato Black" panose="020F0502020204030203" pitchFamily="34" charset="0"/>
                <a:ea typeface="Lato Black" panose="020F0502020204030203" pitchFamily="34" charset="0"/>
                <a:cs typeface="Lato Black" panose="020F0502020204030203" pitchFamily="34" charset="0"/>
              </a:rPr>
              <a:t>Second Semester 2024/2025</a:t>
            </a:r>
          </a:p>
        </p:txBody>
      </p:sp>
      <p:sp>
        <p:nvSpPr>
          <p:cNvPr id="126" name="Google Shape;126;p24"/>
          <p:cNvSpPr txBox="1">
            <a:spLocks noGrp="1"/>
          </p:cNvSpPr>
          <p:nvPr>
            <p:ph type="ctrTitle"/>
          </p:nvPr>
        </p:nvSpPr>
        <p:spPr>
          <a:xfrm>
            <a:off x="306993" y="1676400"/>
            <a:ext cx="4184731" cy="1992357"/>
          </a:xfrm>
          <a:prstGeom prst="rect">
            <a:avLst/>
          </a:prstGeom>
        </p:spPr>
        <p:txBody>
          <a:bodyPr spcFirstLastPara="1" wrap="square" lIns="91425" tIns="91425" rIns="91425" bIns="91425" anchor="b" anchorCtr="0">
            <a:noAutofit/>
          </a:bodyPr>
          <a:lstStyle/>
          <a:p>
            <a:pPr algn="ctr"/>
            <a:r>
              <a:rPr lang="en-US" sz="3600" b="1" dirty="0" smtClean="0">
                <a:solidFill>
                  <a:schemeClr val="accent4">
                    <a:lumMod val="75000"/>
                  </a:schemeClr>
                </a:solidFill>
              </a:rPr>
              <a:t>LECTURE12:</a:t>
            </a:r>
            <a:br>
              <a:rPr lang="en-US" sz="3600" b="1" dirty="0" smtClean="0">
                <a:solidFill>
                  <a:schemeClr val="accent4">
                    <a:lumMod val="75000"/>
                  </a:schemeClr>
                </a:solidFill>
              </a:rPr>
            </a:br>
            <a:endParaRPr sz="2800" b="1" dirty="0">
              <a:solidFill>
                <a:schemeClr val="accent4">
                  <a:lumMod val="75000"/>
                </a:schemeClr>
              </a:solidFill>
              <a:sym typeface="Livvic"/>
            </a:endParaRPr>
          </a:p>
        </p:txBody>
      </p:sp>
      <p:sp>
        <p:nvSpPr>
          <p:cNvPr id="127" name="Google Shape;127;p24"/>
          <p:cNvSpPr/>
          <p:nvPr/>
        </p:nvSpPr>
        <p:spPr>
          <a:xfrm rot="-5400000" flipH="1">
            <a:off x="-1660175" y="3147927"/>
            <a:ext cx="3541452" cy="221101"/>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صورة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4075" y="68627"/>
            <a:ext cx="3923332" cy="1226773"/>
          </a:xfrm>
          <a:prstGeom prst="rect">
            <a:avLst/>
          </a:prstGeom>
        </p:spPr>
      </p:pic>
      <p:sp>
        <p:nvSpPr>
          <p:cNvPr id="7" name="مستطيل 6"/>
          <p:cNvSpPr/>
          <p:nvPr/>
        </p:nvSpPr>
        <p:spPr>
          <a:xfrm>
            <a:off x="0" y="6405331"/>
            <a:ext cx="9144000" cy="452668"/>
          </a:xfrm>
          <a:prstGeom prst="rect">
            <a:avLst/>
          </a:prstGeom>
          <a:solidFill>
            <a:schemeClr val="tx2">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b="1" dirty="0">
                <a:solidFill>
                  <a:schemeClr val="accent4">
                    <a:lumMod val="75000"/>
                  </a:schemeClr>
                </a:solidFill>
                <a:latin typeface="Corbel" panose="020B0503020204020204" pitchFamily="34" charset="0"/>
                <a:ea typeface="BatangChe" panose="02030609000101010101" pitchFamily="49" charset="-127"/>
              </a:rPr>
              <a:t>Eng. Asma’  shara’b </a:t>
            </a:r>
            <a:r>
              <a:rPr lang="en-US" sz="1800" b="1" dirty="0" smtClean="0">
                <a:solidFill>
                  <a:schemeClr val="accent4">
                    <a:lumMod val="75000"/>
                  </a:schemeClr>
                </a:solidFill>
                <a:latin typeface="Corbel" panose="020B0503020204020204" pitchFamily="34" charset="0"/>
                <a:ea typeface="BatangChe" panose="02030609000101010101" pitchFamily="49" charset="-127"/>
              </a:rPr>
              <a:t>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pic>
        <p:nvPicPr>
          <p:cNvPr id="10" name="صورة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1828800"/>
            <a:ext cx="4343400" cy="3070860"/>
          </a:xfrm>
          <a:prstGeom prst="rect">
            <a:avLst/>
          </a:prstGeom>
        </p:spPr>
      </p:pic>
      <p:sp>
        <p:nvSpPr>
          <p:cNvPr id="2" name="مربع نص 1"/>
          <p:cNvSpPr txBox="1"/>
          <p:nvPr/>
        </p:nvSpPr>
        <p:spPr>
          <a:xfrm>
            <a:off x="1447800" y="3332410"/>
            <a:ext cx="1649041" cy="523220"/>
          </a:xfrm>
          <a:prstGeom prst="rect">
            <a:avLst/>
          </a:prstGeom>
          <a:noFill/>
        </p:spPr>
        <p:txBody>
          <a:bodyPr wrap="none" rtlCol="0">
            <a:spAutoFit/>
          </a:bodyPr>
          <a:lstStyle/>
          <a:p>
            <a:r>
              <a:rPr lang="en-US" sz="2800" b="1" dirty="0" smtClean="0">
                <a:solidFill>
                  <a:srgbClr val="0070C0"/>
                </a:solidFill>
              </a:rPr>
              <a:t>Contactor</a:t>
            </a:r>
            <a:endParaRPr lang="en-US" sz="2800" b="1" dirty="0">
              <a:solidFill>
                <a:srgbClr val="0070C0"/>
              </a:solidFill>
            </a:endParaRPr>
          </a:p>
        </p:txBody>
      </p:sp>
    </p:spTree>
    <p:extLst>
      <p:ext uri="{BB962C8B-B14F-4D97-AF65-F5344CB8AC3E}">
        <p14:creationId xmlns:p14="http://schemas.microsoft.com/office/powerpoint/2010/main" val="14126354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158387" y="731205"/>
            <a:ext cx="9302387" cy="5139869"/>
          </a:xfrm>
          <a:prstGeom prst="rect">
            <a:avLst/>
          </a:prstGeom>
        </p:spPr>
        <p:txBody>
          <a:bodyPr wrap="square">
            <a:spAutoFit/>
          </a:bodyPr>
          <a:lstStyle/>
          <a:p>
            <a:pPr algn="r" rtl="1"/>
            <a:r>
              <a:rPr lang="ar-SA" sz="1600" dirty="0"/>
              <a:t>ومن الممكن أن تكون نقطة واحدة أو القطعة تحمل نقطتين أو أكثر من النقاط المفتوحة والمغلقة .</a:t>
            </a:r>
          </a:p>
          <a:p>
            <a:pPr algn="r" rtl="1"/>
            <a:r>
              <a:rPr lang="ar-SA" sz="1600" dirty="0"/>
              <a:t>2- نفس هذه الفكرة تستخدم </a:t>
            </a:r>
            <a:r>
              <a:rPr lang="ar-SA" sz="1600" dirty="0" smtClean="0"/>
              <a:t>في </a:t>
            </a:r>
            <a:r>
              <a:rPr lang="ar-SA" sz="1600" dirty="0"/>
              <a:t>وضع تايمر </a:t>
            </a:r>
            <a:r>
              <a:rPr lang="ar-SA" sz="1600" dirty="0" smtClean="0"/>
              <a:t>ميكانيكي </a:t>
            </a:r>
            <a:r>
              <a:rPr lang="ar-SA" sz="1600" dirty="0"/>
              <a:t>على الكونتاكتور .</a:t>
            </a:r>
          </a:p>
          <a:p>
            <a:pPr algn="r" rtl="1"/>
            <a:r>
              <a:rPr lang="ar-SA" sz="1600" dirty="0"/>
              <a:t>* بالنسبة لأطراف الملف </a:t>
            </a:r>
            <a:r>
              <a:rPr lang="en-US" sz="1600" dirty="0"/>
              <a:t>(Coil ) </a:t>
            </a:r>
            <a:r>
              <a:rPr lang="ar-SA" sz="1600" dirty="0"/>
              <a:t>عادةً ما يكون للملف طرفان يرمز لهما ب </a:t>
            </a:r>
            <a:r>
              <a:rPr lang="en-US" sz="1600" dirty="0"/>
              <a:t>A1-A2 </a:t>
            </a:r>
            <a:r>
              <a:rPr lang="ar-SA" sz="1600" dirty="0"/>
              <a:t>أو </a:t>
            </a:r>
            <a:r>
              <a:rPr lang="en-US" sz="1600" dirty="0"/>
              <a:t>A-B . </a:t>
            </a:r>
            <a:r>
              <a:rPr lang="ar-SA" sz="1600" dirty="0"/>
              <a:t>وعند قياسها بواسطة الملتميتر ستعطي قيمة مقاومة معينة وليس صفراً وهذا مهم جداً في الصيانة . وتتوفر للكونتاكتورات ملفات تعمل على قيم فولت مختلفة منها 24 , 48 ,110 ,220 ,380 فولت . وكلما كان الملف يعمل على فولت أعلى ، زادت </a:t>
            </a:r>
            <a:r>
              <a:rPr lang="ar-SA" sz="1600" dirty="0" smtClean="0"/>
              <a:t>قيمة</a:t>
            </a:r>
            <a:r>
              <a:rPr lang="en-US" sz="1600" dirty="0" smtClean="0"/>
              <a:t> </a:t>
            </a:r>
            <a:r>
              <a:rPr lang="ar-SA" sz="1600" dirty="0" smtClean="0"/>
              <a:t>مقاومتها </a:t>
            </a:r>
            <a:r>
              <a:rPr lang="ar-SA" sz="1600" dirty="0"/>
              <a:t>، حيث</a:t>
            </a:r>
            <a:br>
              <a:rPr lang="ar-SA" sz="1600" dirty="0"/>
            </a:br>
            <a:r>
              <a:rPr lang="ar-SA" sz="1600" dirty="0"/>
              <a:t>أنها تلف بقطر سلك أرفع وعدد لفات أكثر . </a:t>
            </a:r>
            <a:r>
              <a:rPr lang="en-US" sz="1600" dirty="0"/>
              <a:t>R= X L/A </a:t>
            </a:r>
            <a:r>
              <a:rPr lang="ar-SA" sz="1600" dirty="0"/>
              <a:t>حيث أن </a:t>
            </a:r>
            <a:r>
              <a:rPr lang="en-US" sz="1600" dirty="0"/>
              <a:t>X </a:t>
            </a:r>
            <a:r>
              <a:rPr lang="ar-SA" sz="1600" dirty="0"/>
              <a:t>مقاومة المادة النوعية .</a:t>
            </a:r>
            <a:br>
              <a:rPr lang="ar-SA" sz="1600" dirty="0"/>
            </a:br>
            <a:r>
              <a:rPr lang="ar-SA" sz="1600" dirty="0"/>
              <a:t>ومن الممكن أن يعمل نفس الكونتاكتور بملف 24 فولت أو 380 فولت ومن الممكن أن يتغير الملف على حدى ويترك الكونتاكتور كما هو ولذلك تكتب قيمة الفولت الذي يعمل به الملف عليه نفسه ، وليس على جسم الكونتاكتور ، ويظهر الرقم على السطح الخارجي للكونتاكتور .</a:t>
            </a:r>
            <a:br>
              <a:rPr lang="ar-SA" sz="1600" dirty="0"/>
            </a:br>
            <a:r>
              <a:rPr lang="ar-SA" sz="1600" dirty="0"/>
              <a:t>* وتوجد أنواع وأحجام </a:t>
            </a:r>
            <a:r>
              <a:rPr lang="ar-SA" sz="1600" dirty="0" smtClean="0"/>
              <a:t>كثيرة</a:t>
            </a:r>
            <a:r>
              <a:rPr lang="en-US" sz="1600" dirty="0" smtClean="0"/>
              <a:t> </a:t>
            </a:r>
            <a:r>
              <a:rPr lang="ar-SA" sz="1600" dirty="0" smtClean="0"/>
              <a:t>من </a:t>
            </a:r>
            <a:r>
              <a:rPr lang="ar-SA" sz="1600" dirty="0"/>
              <a:t>الكونتاكتورات ، وعند شراء أو تغيير كونتاكتور يجب معرفة ثلاث أشياء أساسية :</a:t>
            </a:r>
          </a:p>
          <a:p>
            <a:pPr algn="r" rtl="1"/>
            <a:r>
              <a:rPr lang="ar-SA" sz="1600" dirty="0"/>
              <a:t>1- شدة تيار أو قدرة الحمل الذى سيعمل عن طريق هذا الكونتاكتور .</a:t>
            </a:r>
            <a:br>
              <a:rPr lang="ar-SA" sz="1600" dirty="0"/>
            </a:br>
            <a:r>
              <a:rPr lang="ar-SA" sz="1600" dirty="0"/>
              <a:t>2- فرق الجهد الذى تعمل </a:t>
            </a:r>
            <a:r>
              <a:rPr lang="ar-SA" sz="1600" dirty="0" err="1"/>
              <a:t>بة</a:t>
            </a:r>
            <a:r>
              <a:rPr lang="ar-SA" sz="1600" dirty="0"/>
              <a:t> دائرة التحكم</a:t>
            </a:r>
            <a:br>
              <a:rPr lang="ar-SA" sz="1600" dirty="0"/>
            </a:br>
            <a:r>
              <a:rPr lang="ar-SA" sz="1600" dirty="0"/>
              <a:t>3- عدد نقاط التلامس المساعدة المفتوحة والمغلقة .</a:t>
            </a:r>
          </a:p>
          <a:p>
            <a:pPr algn="r" rtl="1"/>
            <a:r>
              <a:rPr lang="ar-SA" sz="1600" dirty="0"/>
              <a:t>1- شدة تيار أو قدرة الحمل الذى سيعمل بهذا الكونتاكتور .</a:t>
            </a:r>
          </a:p>
          <a:p>
            <a:pPr algn="r" rtl="1"/>
            <a:r>
              <a:rPr lang="ar-SA" sz="1600" dirty="0"/>
              <a:t>يجب العلم أولاً بأن الجزء الذى يتحمل شدة تيار المحرك داخل الكونتاكتور هو التلامسات الرئيسية الثلاثة ، فهذه النقاط هي المسؤولة عن توصيل التيار إلى المحرك ، </a:t>
            </a:r>
            <a:r>
              <a:rPr lang="ar-SA" sz="1600" dirty="0" smtClean="0"/>
              <a:t>وبالتالي </a:t>
            </a:r>
            <a:r>
              <a:rPr lang="ar-SA" sz="1600" dirty="0"/>
              <a:t>يجب أن يكون حجمها ونوع المادة المصنعة منها قادراً على تحمل قيمة التيار التي يستهلكها الحمل أياً كان نوعه .</a:t>
            </a:r>
          </a:p>
          <a:p>
            <a:pPr algn="r" rtl="1"/>
            <a:r>
              <a:rPr lang="ar-SA" sz="1600" dirty="0"/>
              <a:t>وكلما كانت قيمة تيار الكونتاكتور أكبر من قيمة تيار الحمل ، كان أفضل ويعطي للكونتاكتور عمر أطول ، ولكن اقتصادياً يجب اختيار كونتاكتور مناسب وليس أعلى بكثير . وذلك تبعاً لنوع الحمل وعدد مرات الوصل والفصل وأيضاً يجب الأخذ بعين الاعتبار ماركة الكونتاكتور ، فإذا كان عدد مرات الإيقاف والتشغيل أكثر يحتاج إلى كونتاكتور بقيمة أعلى . وكلما كانت ماركة الكونتاكتور جيدة تستطيع اختياره بقيمة قريبة من قيمة تيار الحمل .</a:t>
            </a:r>
          </a:p>
        </p:txBody>
      </p:sp>
    </p:spTree>
    <p:extLst>
      <p:ext uri="{BB962C8B-B14F-4D97-AF65-F5344CB8AC3E}">
        <p14:creationId xmlns:p14="http://schemas.microsoft.com/office/powerpoint/2010/main" val="20191832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10081" y="688018"/>
            <a:ext cx="9149987" cy="4524315"/>
          </a:xfrm>
          <a:prstGeom prst="rect">
            <a:avLst/>
          </a:prstGeom>
        </p:spPr>
        <p:txBody>
          <a:bodyPr wrap="square">
            <a:spAutoFit/>
          </a:bodyPr>
          <a:lstStyle/>
          <a:p>
            <a:pPr algn="r" rtl="1"/>
            <a:r>
              <a:rPr lang="ar-SA" dirty="0"/>
              <a:t>ومن المعروف أن نفس قدرة المحرك كلما كان يعمل على فولت أعلى انخفضت شدة تياره والعكس صحيح ، ولذلك تجد على الكونتاكتور 9 أمبير جدول يسجل إذا كان المحرك يعمل على 220 فولت فيصلح الكونتاكتور لمحرك حتى قدرة 3 </a:t>
            </a:r>
            <a:r>
              <a:rPr lang="en-US" dirty="0"/>
              <a:t>HP ، </a:t>
            </a:r>
            <a:r>
              <a:rPr lang="ar-SA" dirty="0"/>
              <a:t>أما إذا كان المحرك يعمل على 380 فولت فنفس الكونتاكتور يصلح لمحرك حتى قدرة 5.5 </a:t>
            </a:r>
            <a:r>
              <a:rPr lang="en-US" dirty="0"/>
              <a:t>HP .</a:t>
            </a:r>
          </a:p>
          <a:p>
            <a:pPr algn="r" rtl="1"/>
            <a:r>
              <a:rPr lang="en-US" dirty="0"/>
              <a:t>-2 </a:t>
            </a:r>
            <a:r>
              <a:rPr lang="ar-SA" dirty="0"/>
              <a:t>فرق الجهد الذى تعمل به دائرة التحكم ( جهد الملف ) .</a:t>
            </a:r>
          </a:p>
          <a:p>
            <a:pPr algn="r" rtl="1"/>
            <a:r>
              <a:rPr lang="ar-SA" dirty="0"/>
              <a:t>وهى الخاصة بقيمة فرق جهد</a:t>
            </a:r>
            <a:r>
              <a:rPr lang="en-US" dirty="0"/>
              <a:t> </a:t>
            </a:r>
            <a:r>
              <a:rPr lang="ar-SA" dirty="0"/>
              <a:t>دائرة التحكم ، فلا يشترط أن تعمل دائرة التحكم بنفس فولت المصدر ، بل يفضل أن تعمل</a:t>
            </a:r>
            <a:r>
              <a:rPr lang="en-US" dirty="0"/>
              <a:t> </a:t>
            </a:r>
            <a:r>
              <a:rPr lang="ar-SA" dirty="0"/>
              <a:t>بفرق جهد أقل وبتغذية من قاطع مستقل بها ، وفولت دائرة التحكم هو الذي سيصل إلى ملف الكونتاكتور ولذلك إذا كانت دائرة التحكم 24 فولت فيجب أن يكون جهد ملف الكونتاكتور 24 فولت بغض النظر عن</a:t>
            </a:r>
            <a:r>
              <a:rPr lang="en-US" dirty="0"/>
              <a:t> </a:t>
            </a:r>
            <a:r>
              <a:rPr lang="ar-SA" dirty="0"/>
              <a:t>قيمة فولت المصدر الذى سيعمل به المحرك</a:t>
            </a:r>
            <a:r>
              <a:rPr lang="en-US" dirty="0"/>
              <a:t> </a:t>
            </a:r>
            <a:r>
              <a:rPr lang="ar-SA" dirty="0"/>
              <a:t>وهذه نقطة هامة جداً عند عملية التوصيل .</a:t>
            </a:r>
          </a:p>
          <a:p>
            <a:pPr algn="r" rtl="1"/>
            <a:r>
              <a:rPr lang="ar-SA" dirty="0"/>
              <a:t>3- عدد نقاط التلامس المساعدة المفتوحة والمغلقة .</a:t>
            </a:r>
          </a:p>
          <a:p>
            <a:pPr algn="r" rtl="1"/>
            <a:r>
              <a:rPr lang="ar-SA" dirty="0"/>
              <a:t>وذلك تبعاً للمطلوب من دائرة التحكم ، فمن الممكن أن تكون</a:t>
            </a:r>
            <a:r>
              <a:rPr lang="en-US" dirty="0"/>
              <a:t> </a:t>
            </a:r>
            <a:r>
              <a:rPr lang="ar-SA" dirty="0"/>
              <a:t>الدائرة بدون أية نقاط مساعدة ، أو تحتوي على عدد معين من النقاط المفتوحة أو المغلقة ( أي حسب التطبيق المراد عمله من خلال الدائرة الكهربائية ) .</a:t>
            </a:r>
            <a:br>
              <a:rPr lang="ar-SA" dirty="0"/>
            </a:br>
            <a:r>
              <a:rPr lang="ar-SA" dirty="0"/>
              <a:t>4- حاكم زيادة الحمولة الحرارية </a:t>
            </a:r>
            <a:r>
              <a:rPr lang="en-US" dirty="0"/>
              <a:t>(OVERLOAD ) :</a:t>
            </a:r>
          </a:p>
          <a:p>
            <a:pPr algn="r" rtl="1"/>
            <a:r>
              <a:rPr lang="ar-SA" dirty="0"/>
              <a:t>يقدم حماية حرارية ، ويكون عليه تلامسات مساعدة لدارة التحكم مثل تلامس </a:t>
            </a:r>
            <a:r>
              <a:rPr lang="en-US" dirty="0"/>
              <a:t>N.C ( </a:t>
            </a:r>
            <a:r>
              <a:rPr lang="ar-SA" dirty="0"/>
              <a:t>يستخدم لفصل التغذية عن ملف الكونتاكتور في دارة التحكم ) وتماس </a:t>
            </a:r>
            <a:r>
              <a:rPr lang="en-US" dirty="0"/>
              <a:t>N.O ( </a:t>
            </a:r>
            <a:r>
              <a:rPr lang="ar-SA" dirty="0"/>
              <a:t>يستخدم لوصل التيار للمبة على سبيل المثال ، ( لأي حمل )).</a:t>
            </a:r>
          </a:p>
          <a:p>
            <a:pPr algn="r"/>
            <a:r>
              <a:rPr lang="ar-SA" dirty="0"/>
              <a:t/>
            </a:r>
            <a:br>
              <a:rPr lang="ar-SA" dirty="0"/>
            </a:br>
            <a:endParaRPr lang="en-US" dirty="0"/>
          </a:p>
        </p:txBody>
      </p:sp>
    </p:spTree>
    <p:extLst>
      <p:ext uri="{BB962C8B-B14F-4D97-AF65-F5344CB8AC3E}">
        <p14:creationId xmlns:p14="http://schemas.microsoft.com/office/powerpoint/2010/main" val="22174532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12" name="عنوان 1"/>
          <p:cNvSpPr txBox="1">
            <a:spLocks/>
          </p:cNvSpPr>
          <p:nvPr/>
        </p:nvSpPr>
        <p:spPr>
          <a:xfrm>
            <a:off x="11722" y="1000440"/>
            <a:ext cx="9132277" cy="100888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solidFill>
                  <a:srgbClr val="FF0000"/>
                </a:solidFill>
              </a:rPr>
              <a:t>Designed a control circuit to operate the motor, when press the key ( start P.B) just and stop when we raise our hands ?</a:t>
            </a:r>
            <a:endParaRPr lang="en-US" sz="2400" dirty="0"/>
          </a:p>
        </p:txBody>
      </p:sp>
      <p:pic>
        <p:nvPicPr>
          <p:cNvPr id="13" name="Picture 2"/>
          <p:cNvPicPr>
            <a:picLocks noChangeAspect="1" noChangeArrowheads="1"/>
          </p:cNvPicPr>
          <p:nvPr/>
        </p:nvPicPr>
        <p:blipFill>
          <a:blip r:embed="rId4"/>
          <a:srcRect/>
          <a:stretch>
            <a:fillRect/>
          </a:stretch>
        </p:blipFill>
        <p:spPr bwMode="auto">
          <a:xfrm>
            <a:off x="374240" y="1910803"/>
            <a:ext cx="2819400" cy="3781405"/>
          </a:xfrm>
          <a:prstGeom prst="rect">
            <a:avLst/>
          </a:prstGeom>
          <a:noFill/>
          <a:ln w="9525">
            <a:noFill/>
            <a:miter lim="800000"/>
            <a:headEnd/>
            <a:tailEnd/>
          </a:ln>
          <a:effectLst/>
        </p:spPr>
      </p:pic>
      <p:sp>
        <p:nvSpPr>
          <p:cNvPr id="14" name="مستطيل 13"/>
          <p:cNvSpPr/>
          <p:nvPr/>
        </p:nvSpPr>
        <p:spPr>
          <a:xfrm>
            <a:off x="374240" y="690011"/>
            <a:ext cx="1600200" cy="400110"/>
          </a:xfrm>
          <a:prstGeom prst="rect">
            <a:avLst/>
          </a:prstGeom>
        </p:spPr>
        <p:txBody>
          <a:bodyPr wrap="square">
            <a:spAutoFit/>
          </a:bodyPr>
          <a:lstStyle/>
          <a:p>
            <a:r>
              <a:rPr lang="en-US" sz="2000" b="1" dirty="0" smtClean="0">
                <a:solidFill>
                  <a:srgbClr val="0070C0"/>
                </a:solidFill>
              </a:rPr>
              <a:t>Exercise 1 :</a:t>
            </a:r>
            <a:endParaRPr lang="en-US" sz="2000" b="1" dirty="0">
              <a:solidFill>
                <a:srgbClr val="0070C0"/>
              </a:solidFill>
            </a:endParaRPr>
          </a:p>
        </p:txBody>
      </p:sp>
      <p:pic>
        <p:nvPicPr>
          <p:cNvPr id="2" name="صورة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0200" y="2514600"/>
            <a:ext cx="3505200" cy="2819400"/>
          </a:xfrm>
          <a:prstGeom prst="rect">
            <a:avLst/>
          </a:prstGeom>
        </p:spPr>
      </p:pic>
    </p:spTree>
    <p:extLst>
      <p:ext uri="{BB962C8B-B14F-4D97-AF65-F5344CB8AC3E}">
        <p14:creationId xmlns:p14="http://schemas.microsoft.com/office/powerpoint/2010/main" val="42901205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29870" y="774090"/>
            <a:ext cx="4770729" cy="5262979"/>
          </a:xfrm>
          <a:prstGeom prst="rect">
            <a:avLst/>
          </a:prstGeom>
        </p:spPr>
        <p:txBody>
          <a:bodyPr wrap="square">
            <a:spAutoFit/>
          </a:bodyPr>
          <a:lstStyle/>
          <a:p>
            <a:r>
              <a:rPr lang="en-US" sz="1600" dirty="0"/>
              <a:t/>
            </a:r>
            <a:br>
              <a:rPr lang="en-US" sz="1600" dirty="0"/>
            </a:br>
            <a:r>
              <a:rPr lang="en-US" sz="1600" u="sng" dirty="0" smtClean="0">
                <a:solidFill>
                  <a:srgbClr val="FF0000"/>
                </a:solidFill>
              </a:rPr>
              <a:t>AC </a:t>
            </a:r>
            <a:r>
              <a:rPr lang="en-US" sz="1600" u="sng" dirty="0">
                <a:solidFill>
                  <a:srgbClr val="FF0000"/>
                </a:solidFill>
              </a:rPr>
              <a:t>Volts ___Code </a:t>
            </a:r>
            <a:r>
              <a:rPr lang="en-US" sz="1600" dirty="0"/>
              <a:t>           </a:t>
            </a:r>
            <a:r>
              <a:rPr lang="ar-SA" sz="1600" dirty="0"/>
              <a:t>                </a:t>
            </a:r>
            <a:r>
              <a:rPr lang="en-US" sz="1600" dirty="0"/>
              <a:t>  </a:t>
            </a:r>
            <a:r>
              <a:rPr lang="en-US" sz="1600" u="sng" dirty="0">
                <a:solidFill>
                  <a:srgbClr val="FF0000"/>
                </a:solidFill>
              </a:rPr>
              <a:t>  DC Volts ___Code</a:t>
            </a:r>
            <a:r>
              <a:rPr lang="en-US" sz="1600" dirty="0"/>
              <a:t/>
            </a:r>
            <a:br>
              <a:rPr lang="en-US" sz="1600" dirty="0"/>
            </a:br>
            <a:r>
              <a:rPr lang="en-US" sz="1600" dirty="0"/>
              <a:t>24 ___ B5 or B6 or B7        </a:t>
            </a:r>
            <a:r>
              <a:rPr lang="ar-SA" sz="1600" dirty="0"/>
              <a:t>   </a:t>
            </a:r>
            <a:r>
              <a:rPr lang="en-US" sz="1600" dirty="0"/>
              <a:t>  </a:t>
            </a:r>
            <a:r>
              <a:rPr lang="ar-SA" sz="1600" dirty="0"/>
              <a:t>               </a:t>
            </a:r>
            <a:r>
              <a:rPr lang="en-US" sz="1600" dirty="0"/>
              <a:t>12 ___ Not Avail.        </a:t>
            </a:r>
            <a:br>
              <a:rPr lang="en-US" sz="1600" dirty="0"/>
            </a:br>
            <a:r>
              <a:rPr lang="en-US" sz="1600" dirty="0"/>
              <a:t>42 ___ D5 or D7                   </a:t>
            </a:r>
            <a:r>
              <a:rPr lang="ar-SA" sz="1600" dirty="0"/>
              <a:t>                   </a:t>
            </a:r>
            <a:r>
              <a:rPr lang="en-US" sz="1600" dirty="0"/>
              <a:t>24 ___ BD</a:t>
            </a:r>
            <a:br>
              <a:rPr lang="en-US" sz="1600" dirty="0"/>
            </a:br>
            <a:r>
              <a:rPr lang="en-US" sz="1600" dirty="0"/>
              <a:t>48 ___ E5 or E6 or E7         </a:t>
            </a:r>
            <a:r>
              <a:rPr lang="ar-SA" sz="1600" dirty="0"/>
              <a:t>                   </a:t>
            </a:r>
            <a:r>
              <a:rPr lang="en-US" sz="1600" dirty="0"/>
              <a:t> 36 ___ CD</a:t>
            </a:r>
            <a:br>
              <a:rPr lang="en-US" sz="1600" dirty="0"/>
            </a:br>
            <a:r>
              <a:rPr lang="en-US" sz="1600" dirty="0"/>
              <a:t>110 ___ F5 or F6 or F7       </a:t>
            </a:r>
            <a:r>
              <a:rPr lang="ar-SA" sz="1600" dirty="0"/>
              <a:t>                  </a:t>
            </a:r>
            <a:r>
              <a:rPr lang="en-US" sz="1600" dirty="0"/>
              <a:t>  48 ___ ED</a:t>
            </a:r>
            <a:br>
              <a:rPr lang="en-US" sz="1600" dirty="0"/>
            </a:br>
            <a:r>
              <a:rPr lang="en-US" sz="1600" dirty="0"/>
              <a:t>115 ___ FE5 or FE7          </a:t>
            </a:r>
            <a:r>
              <a:rPr lang="ar-SA" sz="1600" dirty="0"/>
              <a:t>                   </a:t>
            </a:r>
            <a:r>
              <a:rPr lang="en-US" sz="1600" dirty="0"/>
              <a:t>   60 ___ ND</a:t>
            </a:r>
            <a:br>
              <a:rPr lang="en-US" sz="1600" dirty="0"/>
            </a:br>
            <a:r>
              <a:rPr lang="en-US" sz="1600" dirty="0"/>
              <a:t>120 ___ G6 or G7            </a:t>
            </a:r>
            <a:r>
              <a:rPr lang="ar-SA" sz="1600" dirty="0"/>
              <a:t>                   </a:t>
            </a:r>
            <a:r>
              <a:rPr lang="en-US" sz="1600" dirty="0"/>
              <a:t>    72 ___ SD</a:t>
            </a:r>
            <a:br>
              <a:rPr lang="en-US" sz="1600" dirty="0"/>
            </a:br>
            <a:r>
              <a:rPr lang="en-US" sz="1600" dirty="0"/>
              <a:t>127 ___ FC5 or FC7           </a:t>
            </a:r>
            <a:r>
              <a:rPr lang="ar-SA" sz="1600" dirty="0"/>
              <a:t>                   </a:t>
            </a:r>
            <a:r>
              <a:rPr lang="en-US" sz="1600" dirty="0"/>
              <a:t> 110 ___ FD</a:t>
            </a:r>
            <a:br>
              <a:rPr lang="en-US" sz="1600" dirty="0"/>
            </a:br>
            <a:r>
              <a:rPr lang="en-US" sz="1600" dirty="0"/>
              <a:t>208 ___ L6 or LE7             </a:t>
            </a:r>
            <a:r>
              <a:rPr lang="ar-SA" sz="1600" dirty="0"/>
              <a:t>                  </a:t>
            </a:r>
            <a:r>
              <a:rPr lang="en-US" sz="1600" dirty="0"/>
              <a:t>  </a:t>
            </a:r>
            <a:r>
              <a:rPr lang="ar-SA" sz="1600" dirty="0"/>
              <a:t> </a:t>
            </a:r>
            <a:r>
              <a:rPr lang="en-US" sz="1600" dirty="0"/>
              <a:t>125 ___ GD</a:t>
            </a:r>
            <a:br>
              <a:rPr lang="en-US" sz="1600" dirty="0"/>
            </a:br>
            <a:r>
              <a:rPr lang="en-US" sz="1600" dirty="0"/>
              <a:t>220 ___ M5 or M6 or M7      </a:t>
            </a:r>
            <a:r>
              <a:rPr lang="ar-SA" sz="1600" dirty="0"/>
              <a:t>             </a:t>
            </a:r>
            <a:r>
              <a:rPr lang="en-US" sz="1600" dirty="0"/>
              <a:t> </a:t>
            </a:r>
            <a:r>
              <a:rPr lang="ar-SA" sz="1600" dirty="0"/>
              <a:t> </a:t>
            </a:r>
            <a:r>
              <a:rPr lang="en-US" sz="1600" dirty="0"/>
              <a:t>220 ___ MD</a:t>
            </a:r>
            <a:br>
              <a:rPr lang="en-US" sz="1600" dirty="0"/>
            </a:br>
            <a:r>
              <a:rPr lang="en-US" sz="1600" dirty="0"/>
              <a:t>230 ___ P5 or P7                 </a:t>
            </a:r>
            <a:r>
              <a:rPr lang="ar-SA" sz="1600" dirty="0"/>
              <a:t>                 </a:t>
            </a:r>
            <a:r>
              <a:rPr lang="en-US" sz="1600" dirty="0"/>
              <a:t>250 ___ UD</a:t>
            </a:r>
            <a:br>
              <a:rPr lang="en-US" sz="1600" dirty="0"/>
            </a:br>
            <a:r>
              <a:rPr lang="en-US" sz="1600" dirty="0"/>
              <a:t>240 ___ U5 or U6 or U7      </a:t>
            </a:r>
            <a:r>
              <a:rPr lang="ar-SA" sz="1600" dirty="0"/>
              <a:t>              </a:t>
            </a:r>
            <a:r>
              <a:rPr lang="en-US" sz="1600" dirty="0"/>
              <a:t>  </a:t>
            </a:r>
            <a:r>
              <a:rPr lang="ar-SA" sz="1600" dirty="0"/>
              <a:t> </a:t>
            </a:r>
            <a:r>
              <a:rPr lang="en-US" sz="1600" dirty="0"/>
              <a:t>440 ___ RD</a:t>
            </a:r>
            <a:br>
              <a:rPr lang="en-US" sz="1600" dirty="0"/>
            </a:br>
            <a:r>
              <a:rPr lang="en-US" sz="1600" dirty="0"/>
              <a:t>277 ___ W6 or UE7                </a:t>
            </a:r>
            <a:br>
              <a:rPr lang="en-US" sz="1600" dirty="0"/>
            </a:br>
            <a:r>
              <a:rPr lang="en-US" sz="1600" dirty="0"/>
              <a:t>380 ___ Q5 or Q6 or Q7                </a:t>
            </a:r>
            <a:br>
              <a:rPr lang="en-US" sz="1600" dirty="0"/>
            </a:br>
            <a:r>
              <a:rPr lang="en-US" sz="1600" dirty="0"/>
              <a:t>400 ___ V5 or V7                </a:t>
            </a:r>
            <a:br>
              <a:rPr lang="en-US" sz="1600" dirty="0"/>
            </a:br>
            <a:r>
              <a:rPr lang="en-US" sz="1600" dirty="0"/>
              <a:t>415 ___ N5 or N7                </a:t>
            </a:r>
            <a:br>
              <a:rPr lang="en-US" sz="1600" dirty="0"/>
            </a:br>
            <a:r>
              <a:rPr lang="en-US" sz="1600" dirty="0"/>
              <a:t>440 ___ R5 or R6 or R7                </a:t>
            </a:r>
            <a:br>
              <a:rPr lang="en-US" sz="1600" dirty="0"/>
            </a:br>
            <a:r>
              <a:rPr lang="en-US" sz="1600" dirty="0"/>
              <a:t>480 ___ T6 or T7                </a:t>
            </a:r>
            <a:br>
              <a:rPr lang="en-US" sz="1600" dirty="0"/>
            </a:br>
            <a:r>
              <a:rPr lang="en-US" sz="1600" dirty="0"/>
              <a:t>500 ___ S5 or S7                </a:t>
            </a:r>
          </a:p>
        </p:txBody>
      </p:sp>
      <p:sp>
        <p:nvSpPr>
          <p:cNvPr id="3" name="مستطيل 2"/>
          <p:cNvSpPr/>
          <p:nvPr/>
        </p:nvSpPr>
        <p:spPr>
          <a:xfrm>
            <a:off x="5257800" y="702646"/>
            <a:ext cx="3882106" cy="1754326"/>
          </a:xfrm>
          <a:prstGeom prst="rect">
            <a:avLst/>
          </a:prstGeom>
        </p:spPr>
        <p:txBody>
          <a:bodyPr wrap="square">
            <a:spAutoFit/>
          </a:bodyPr>
          <a:lstStyle/>
          <a:p>
            <a:r>
              <a:rPr lang="en-US" dirty="0">
                <a:solidFill>
                  <a:srgbClr val="FF0000"/>
                </a:solidFill>
              </a:rPr>
              <a:t>Note : </a:t>
            </a:r>
            <a:r>
              <a:rPr lang="en-US" b="1" dirty="0"/>
              <a:t>Coil Code ending number represents frequency rating as follows:</a:t>
            </a:r>
            <a:br>
              <a:rPr lang="en-US" b="1" dirty="0"/>
            </a:br>
            <a:r>
              <a:rPr lang="en-US" b="1" dirty="0"/>
              <a:t>5 = 50 Hertz</a:t>
            </a:r>
            <a:r>
              <a:rPr lang="ar-SA" b="1" dirty="0"/>
              <a:t> </a:t>
            </a:r>
            <a:r>
              <a:rPr lang="en-US" b="1" dirty="0"/>
              <a:t/>
            </a:r>
            <a:br>
              <a:rPr lang="en-US" b="1" dirty="0"/>
            </a:br>
            <a:r>
              <a:rPr lang="en-US" b="1" dirty="0"/>
              <a:t>6 = 60 Hertz</a:t>
            </a:r>
            <a:br>
              <a:rPr lang="en-US" b="1" dirty="0"/>
            </a:br>
            <a:r>
              <a:rPr lang="en-US" b="1" dirty="0"/>
              <a:t>7 = 50/60 Hertz</a:t>
            </a:r>
            <a:br>
              <a:rPr lang="en-US" b="1" dirty="0"/>
            </a:br>
            <a:endParaRPr lang="en-US" dirty="0"/>
          </a:p>
        </p:txBody>
      </p:sp>
    </p:spTree>
    <p:extLst>
      <p:ext uri="{BB962C8B-B14F-4D97-AF65-F5344CB8AC3E}">
        <p14:creationId xmlns:p14="http://schemas.microsoft.com/office/powerpoint/2010/main" val="22174532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عنوان 1"/>
          <p:cNvSpPr txBox="1">
            <a:spLocks/>
          </p:cNvSpPr>
          <p:nvPr/>
        </p:nvSpPr>
        <p:spPr>
          <a:xfrm>
            <a:off x="118076" y="1257151"/>
            <a:ext cx="902183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solidFill>
                  <a:srgbClr val="FF0000"/>
                </a:solidFill>
              </a:rPr>
              <a:t>Designed a control circuit to operate the motor, when press the start P.B and stop when press stop P.B?</a:t>
            </a:r>
            <a:endParaRPr lang="en-US" sz="2400" dirty="0"/>
          </a:p>
        </p:txBody>
      </p:sp>
      <p:pic>
        <p:nvPicPr>
          <p:cNvPr id="10" name="Picture 2"/>
          <p:cNvPicPr>
            <a:picLocks noChangeAspect="1" noChangeArrowheads="1"/>
          </p:cNvPicPr>
          <p:nvPr/>
        </p:nvPicPr>
        <p:blipFill>
          <a:blip r:embed="rId4"/>
          <a:srcRect/>
          <a:stretch>
            <a:fillRect/>
          </a:stretch>
        </p:blipFill>
        <p:spPr bwMode="auto">
          <a:xfrm>
            <a:off x="2971800" y="2286000"/>
            <a:ext cx="2438400" cy="4028885"/>
          </a:xfrm>
          <a:prstGeom prst="rect">
            <a:avLst/>
          </a:prstGeom>
          <a:noFill/>
          <a:ln w="9525">
            <a:noFill/>
            <a:miter lim="800000"/>
            <a:headEnd/>
            <a:tailEnd/>
          </a:ln>
          <a:effectLst/>
        </p:spPr>
      </p:pic>
      <p:sp>
        <p:nvSpPr>
          <p:cNvPr id="11" name="مستطيل 10"/>
          <p:cNvSpPr/>
          <p:nvPr/>
        </p:nvSpPr>
        <p:spPr>
          <a:xfrm>
            <a:off x="32657" y="857041"/>
            <a:ext cx="1492524" cy="400110"/>
          </a:xfrm>
          <a:prstGeom prst="rect">
            <a:avLst/>
          </a:prstGeom>
        </p:spPr>
        <p:txBody>
          <a:bodyPr wrap="none">
            <a:spAutoFit/>
          </a:bodyPr>
          <a:lstStyle/>
          <a:p>
            <a:r>
              <a:rPr lang="en-US" sz="2000" b="1" dirty="0" smtClean="0">
                <a:solidFill>
                  <a:srgbClr val="0070C0"/>
                </a:solidFill>
              </a:rPr>
              <a:t>Exercise 2 :</a:t>
            </a:r>
            <a:endParaRPr lang="en-US" sz="2000" b="1" dirty="0">
              <a:solidFill>
                <a:srgbClr val="0070C0"/>
              </a:solidFill>
            </a:endParaRPr>
          </a:p>
        </p:txBody>
      </p:sp>
    </p:spTree>
    <p:extLst>
      <p:ext uri="{BB962C8B-B14F-4D97-AF65-F5344CB8AC3E}">
        <p14:creationId xmlns:p14="http://schemas.microsoft.com/office/powerpoint/2010/main" val="24940162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765761"/>
            <a:ext cx="7179926" cy="3048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2740" y="3869289"/>
            <a:ext cx="6407118" cy="1557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74532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806885" y="0"/>
            <a:ext cx="8077200" cy="738664"/>
          </a:xfrm>
          <a:prstGeom prst="rect">
            <a:avLst/>
          </a:prstGeom>
        </p:spPr>
        <p:txBody>
          <a:bodyPr wrap="square">
            <a:spAutoFit/>
          </a:bodyPr>
          <a:lstStyle/>
          <a:p>
            <a:pPr algn="r"/>
            <a:r>
              <a:rPr lang="ar-SA" sz="2400" b="1" dirty="0" smtClean="0">
                <a:cs typeface="+mj-cs"/>
              </a:rPr>
              <a:t>مثال </a:t>
            </a:r>
            <a:r>
              <a:rPr lang="ar-SA" sz="2400" b="1" dirty="0">
                <a:cs typeface="+mj-cs"/>
              </a:rPr>
              <a:t>لمخطط تشغيل محرك ثلاثي الاوجه عن طريق كنتكتور</a:t>
            </a:r>
          </a:p>
          <a:p>
            <a:endParaRPr lang="en-US" dirty="0"/>
          </a:p>
        </p:txBody>
      </p:sp>
      <p:pic>
        <p:nvPicPr>
          <p:cNvPr id="10"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8736" y="914400"/>
            <a:ext cx="4410075" cy="3848100"/>
          </a:xfrm>
          <a:prstGeom prst="rect">
            <a:avLst/>
          </a:prstGeom>
        </p:spPr>
      </p:pic>
    </p:spTree>
    <p:extLst>
      <p:ext uri="{BB962C8B-B14F-4D97-AF65-F5344CB8AC3E}">
        <p14:creationId xmlns:p14="http://schemas.microsoft.com/office/powerpoint/2010/main" val="17797381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200" y="802327"/>
            <a:ext cx="6236131" cy="2740868"/>
          </a:xfrm>
          <a:prstGeom prst="rect">
            <a:avLst/>
          </a:prstGeom>
        </p:spPr>
      </p:pic>
      <p:sp>
        <p:nvSpPr>
          <p:cNvPr id="10" name="Rectangle 2"/>
          <p:cNvSpPr/>
          <p:nvPr/>
        </p:nvSpPr>
        <p:spPr>
          <a:xfrm>
            <a:off x="-52705" y="3641507"/>
            <a:ext cx="9145893" cy="2031325"/>
          </a:xfrm>
          <a:prstGeom prst="rect">
            <a:avLst/>
          </a:prstGeom>
        </p:spPr>
        <p:txBody>
          <a:bodyPr wrap="square">
            <a:spAutoFit/>
          </a:bodyPr>
          <a:lstStyle/>
          <a:p>
            <a:pPr algn="r"/>
            <a:r>
              <a:rPr lang="ar-SA" b="1" dirty="0">
                <a:cs typeface="+mj-cs"/>
              </a:rPr>
              <a:t>في الغالب حجم الكونتكتر اكبر من </a:t>
            </a:r>
            <a:r>
              <a:rPr lang="ar-SA" b="1" dirty="0">
                <a:cs typeface="+mj-cs"/>
                <a:hlinkClick r:id="rId5"/>
              </a:rPr>
              <a:t>الريلية</a:t>
            </a:r>
            <a:endParaRPr lang="ar-SA" b="1" dirty="0">
              <a:cs typeface="+mj-cs"/>
            </a:endParaRPr>
          </a:p>
          <a:p>
            <a:pPr algn="r"/>
            <a:r>
              <a:rPr lang="ar-SA" b="1" dirty="0">
                <a:cs typeface="+mj-cs"/>
              </a:rPr>
              <a:t>يمتاز الكونتكتر بأنه يستطيع تمرير تيارات عالية ..</a:t>
            </a:r>
          </a:p>
          <a:p>
            <a:pPr algn="r"/>
            <a:r>
              <a:rPr lang="ar-SA" b="1" dirty="0">
                <a:cs typeface="+mj-cs"/>
              </a:rPr>
              <a:t>بسبب محدودية تيار نقاط الريلية هو يستخدم في دوائر التحكم الكهربائية</a:t>
            </a:r>
          </a:p>
          <a:p>
            <a:pPr algn="r"/>
            <a:r>
              <a:rPr lang="ar-SA" b="1" dirty="0">
                <a:cs typeface="+mj-cs"/>
              </a:rPr>
              <a:t>الكونتكتر يستخدم في دوائر التشغيل فهو مصمم للتيارات والقدرات العالية</a:t>
            </a:r>
          </a:p>
          <a:p>
            <a:pPr algn="r"/>
            <a:r>
              <a:rPr lang="ar-SA" b="1" dirty="0">
                <a:cs typeface="+mj-cs"/>
              </a:rPr>
              <a:t>الريلية متعدد الاطراف .. بينما الكونتكر له اطراف محدده</a:t>
            </a:r>
          </a:p>
          <a:p>
            <a:pPr algn="r"/>
            <a:r>
              <a:rPr lang="ar-SA" b="1" dirty="0">
                <a:cs typeface="+mj-cs"/>
              </a:rPr>
              <a:t>الريلية يحتاج الى نقاط لحام او الى قاعدة لتوصيل اطرافه مع الاسلاك</a:t>
            </a:r>
          </a:p>
          <a:p>
            <a:pPr algn="r"/>
            <a:r>
              <a:rPr lang="ar-SA" b="1" dirty="0">
                <a:cs typeface="+mj-cs"/>
              </a:rPr>
              <a:t>بعض انواع الكونتكترات تملك امكانية تركيب نقاط توصيل او قطع اضافية</a:t>
            </a:r>
          </a:p>
        </p:txBody>
      </p:sp>
    </p:spTree>
    <p:extLst>
      <p:ext uri="{BB962C8B-B14F-4D97-AF65-F5344CB8AC3E}">
        <p14:creationId xmlns:p14="http://schemas.microsoft.com/office/powerpoint/2010/main" val="32817146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2013858"/>
            <a:ext cx="4280451"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723" y="2146998"/>
            <a:ext cx="4218483" cy="2457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40" y="889698"/>
            <a:ext cx="2409825"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74532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711857"/>
            <a:ext cx="3344449" cy="1881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199" y="736453"/>
            <a:ext cx="4260119" cy="2145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8076" y="3476128"/>
            <a:ext cx="3030582"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4681" y="3133228"/>
            <a:ext cx="4769267"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74532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0000"/>
                </a:solidFill>
              </a:rPr>
              <a:t>Contactor</a:t>
            </a:r>
            <a:endParaRPr lang="ar-SA" sz="2400" dirty="0">
              <a:solidFill>
                <a:srgbClr val="FF0000"/>
              </a:solidFill>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عنوان 4"/>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ar-SA" dirty="0"/>
          </a:p>
        </p:txBody>
      </p:sp>
      <p:pic>
        <p:nvPicPr>
          <p:cNvPr id="10" name="عنصر نائب للمحتوى 6" descr="صور الكونتاكتور.jpg"/>
          <p:cNvPicPr>
            <a:picLocks noChangeAspect="1"/>
          </p:cNvPicPr>
          <p:nvPr/>
        </p:nvPicPr>
        <p:blipFill>
          <a:blip r:embed="rId4"/>
          <a:stretch>
            <a:fillRect/>
          </a:stretch>
        </p:blipFill>
        <p:spPr>
          <a:xfrm>
            <a:off x="-29308" y="752346"/>
            <a:ext cx="2216049" cy="1600480"/>
          </a:xfrm>
          <a:prstGeom prst="rect">
            <a:avLst/>
          </a:prstGeom>
        </p:spPr>
      </p:pic>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727856"/>
            <a:ext cx="7010400" cy="1754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ستطيل 1"/>
          <p:cNvSpPr/>
          <p:nvPr/>
        </p:nvSpPr>
        <p:spPr>
          <a:xfrm>
            <a:off x="4038600" y="2504120"/>
            <a:ext cx="5101305" cy="2308324"/>
          </a:xfrm>
          <a:prstGeom prst="rect">
            <a:avLst/>
          </a:prstGeom>
        </p:spPr>
        <p:txBody>
          <a:bodyPr wrap="square">
            <a:spAutoFit/>
          </a:bodyPr>
          <a:lstStyle/>
          <a:p>
            <a:pPr algn="just" rtl="1"/>
            <a:r>
              <a:rPr lang="en-US" sz="1600" b="1" dirty="0" smtClean="0"/>
              <a:t>:</a:t>
            </a:r>
            <a:r>
              <a:rPr lang="en-US" b="1" dirty="0"/>
              <a:t>Contactor </a:t>
            </a:r>
            <a:r>
              <a:rPr lang="ar-SA" b="1" dirty="0"/>
              <a:t>عنصر كهرومغناطيسي و هو عبارة عن أداة تعمل كـ </a:t>
            </a:r>
            <a:r>
              <a:rPr lang="ar-SA" b="1" dirty="0">
                <a:solidFill>
                  <a:srgbClr val="0000FF"/>
                </a:solidFill>
                <a:hlinkClick r:id="rId6"/>
              </a:rPr>
              <a:t>مفتاح</a:t>
            </a:r>
            <a:r>
              <a:rPr lang="ar-SA" b="1" dirty="0"/>
              <a:t> أوتوماتيكي عن طريق تنشّط ملفه عندما يستلم إشارة كهربائية. وله مجموعة من الموصلات (نقاط توصيل ) ويمكن أن تأخذ واحد أو العديد من مجموعات الموصلات.</a:t>
            </a:r>
          </a:p>
          <a:p>
            <a:pPr algn="just" rtl="1"/>
            <a:r>
              <a:rPr lang="ar-SA" b="1" dirty="0"/>
              <a:t>يمكن ان يعمل </a:t>
            </a:r>
            <a:r>
              <a:rPr lang="ar-SA" b="1" dirty="0">
                <a:solidFill>
                  <a:srgbClr val="0000FF"/>
                </a:solidFill>
                <a:hlinkClick r:id="rId7"/>
              </a:rPr>
              <a:t>الملف</a:t>
            </a:r>
            <a:r>
              <a:rPr lang="ar-SA" b="1" dirty="0"/>
              <a:t> بفولتية منخفضة (24 فولت) بينما نقاط التوصيل تعمل بفولت عالي (380 فولت أو أعلى )</a:t>
            </a:r>
            <a:br>
              <a:rPr lang="ar-SA" b="1" dirty="0"/>
            </a:br>
            <a:r>
              <a:rPr lang="ar-SA" b="1" dirty="0"/>
              <a:t>ويمكن ان يكون بالعديد من الأشكال و أحجام و السعة لكن جميعا يعملون بنفس الأسلوب .</a:t>
            </a:r>
          </a:p>
        </p:txBody>
      </p:sp>
      <p:pic>
        <p:nvPicPr>
          <p:cNvPr id="1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145" y="2590800"/>
            <a:ext cx="3719763" cy="2667000"/>
          </a:xfrm>
          <a:prstGeom prst="rect">
            <a:avLst/>
          </a:prstGeom>
        </p:spPr>
      </p:pic>
      <p:pic>
        <p:nvPicPr>
          <p:cNvPr id="16" name="Picture 2"/>
          <p:cNvPicPr>
            <a:picLocks noChangeAspect="1" noChangeArrowheads="1"/>
          </p:cNvPicPr>
          <p:nvPr/>
        </p:nvPicPr>
        <p:blipFill>
          <a:blip r:embed="rId9"/>
          <a:srcRect/>
          <a:stretch>
            <a:fillRect/>
          </a:stretch>
        </p:blipFill>
        <p:spPr bwMode="auto">
          <a:xfrm>
            <a:off x="3873008" y="4802866"/>
            <a:ext cx="2635096" cy="1602465"/>
          </a:xfrm>
          <a:prstGeom prst="rect">
            <a:avLst/>
          </a:prstGeom>
          <a:noFill/>
          <a:ln w="9525">
            <a:noFill/>
            <a:miter lim="800000"/>
            <a:headEnd/>
            <a:tailEnd/>
          </a:ln>
          <a:effectLst/>
        </p:spPr>
      </p:pic>
    </p:spTree>
    <p:extLst>
      <p:ext uri="{BB962C8B-B14F-4D97-AF65-F5344CB8AC3E}">
        <p14:creationId xmlns:p14="http://schemas.microsoft.com/office/powerpoint/2010/main" val="34904014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986" y="914400"/>
            <a:ext cx="2943615" cy="1654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0999" y="905189"/>
            <a:ext cx="4375877" cy="2152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450" y="3437231"/>
            <a:ext cx="2965939"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1000" y="3165312"/>
            <a:ext cx="4375877" cy="244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35099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8803" y="70564"/>
            <a:ext cx="2914650"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490" y="708739"/>
            <a:ext cx="8696325"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3172" y="3490039"/>
            <a:ext cx="2486025"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2598" y="4072605"/>
            <a:ext cx="7043151" cy="1596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35099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050" y="685800"/>
            <a:ext cx="836295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3925" y="2791738"/>
            <a:ext cx="4410075"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1460326"/>
            <a:ext cx="3000375"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2888" y="2133600"/>
            <a:ext cx="865822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2888" y="2770414"/>
            <a:ext cx="3768247" cy="3194038"/>
          </a:xfrm>
          <a:prstGeom prst="rect">
            <a:avLst/>
          </a:prstGeom>
        </p:spPr>
      </p:pic>
    </p:spTree>
    <p:extLst>
      <p:ext uri="{BB962C8B-B14F-4D97-AF65-F5344CB8AC3E}">
        <p14:creationId xmlns:p14="http://schemas.microsoft.com/office/powerpoint/2010/main" val="35135099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736453"/>
            <a:ext cx="7162801" cy="2557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3294044"/>
            <a:ext cx="6561770" cy="2187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38635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925" y="805705"/>
            <a:ext cx="8034875" cy="2115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314" y="2514600"/>
            <a:ext cx="8153399" cy="2979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68630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914399"/>
            <a:ext cx="8591550" cy="326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35099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5056" y="1219200"/>
            <a:ext cx="4206213"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540" y="1409700"/>
            <a:ext cx="4233713"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35099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0" y="736453"/>
            <a:ext cx="9144000" cy="646331"/>
          </a:xfrm>
          <a:prstGeom prst="rect">
            <a:avLst/>
          </a:prstGeom>
        </p:spPr>
        <p:txBody>
          <a:bodyPr wrap="square">
            <a:spAutoFit/>
          </a:bodyPr>
          <a:lstStyle/>
          <a:p>
            <a:pPr algn="r" rtl="1"/>
            <a:r>
              <a:rPr lang="ar-SA" b="1" dirty="0">
                <a:cs typeface="+mj-cs"/>
              </a:rPr>
              <a:t>وعندما ينشط الملف تتولد قوة مغناطيسية قوية تعمل على إغلاق مجموعات نقاط التوصيل </a:t>
            </a:r>
            <a:r>
              <a:rPr lang="ar-SA" b="1" dirty="0" smtClean="0">
                <a:cs typeface="+mj-cs"/>
              </a:rPr>
              <a:t>الكهربائية.تلك </a:t>
            </a:r>
            <a:r>
              <a:rPr lang="ar-SA" b="1" dirty="0">
                <a:cs typeface="+mj-cs"/>
              </a:rPr>
              <a:t>المجموعات يمكن أن تكون مفتوحة عادة </a:t>
            </a:r>
            <a:r>
              <a:rPr lang="en-US" b="1" dirty="0" smtClean="0">
                <a:cs typeface="+mj-cs"/>
              </a:rPr>
              <a:t>(NO) </a:t>
            </a:r>
            <a:r>
              <a:rPr lang="ar-SA" b="1" dirty="0">
                <a:cs typeface="+mj-cs"/>
              </a:rPr>
              <a:t>أو مغلقة عادة </a:t>
            </a:r>
            <a:r>
              <a:rPr lang="en-US" b="1" dirty="0" smtClean="0">
                <a:cs typeface="+mj-cs"/>
              </a:rPr>
              <a:t>(NC)</a:t>
            </a:r>
            <a:endParaRPr lang="en-US" b="1" dirty="0">
              <a:cs typeface="+mj-cs"/>
            </a:endParaRPr>
          </a:p>
        </p:txBody>
      </p:sp>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3202126"/>
            <a:ext cx="4052062" cy="2284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5"/>
          <p:cNvSpPr/>
          <p:nvPr/>
        </p:nvSpPr>
        <p:spPr>
          <a:xfrm>
            <a:off x="228600" y="1447800"/>
            <a:ext cx="8911305" cy="1754326"/>
          </a:xfrm>
          <a:prstGeom prst="rect">
            <a:avLst/>
          </a:prstGeom>
        </p:spPr>
        <p:txBody>
          <a:bodyPr wrap="square">
            <a:spAutoFit/>
          </a:bodyPr>
          <a:lstStyle/>
          <a:p>
            <a:pPr lvl="1" algn="r"/>
            <a:r>
              <a:rPr lang="ar-SA" b="1" dirty="0"/>
              <a:t>* </a:t>
            </a:r>
            <a:r>
              <a:rPr lang="ar-SA" b="1" u="sng" dirty="0">
                <a:solidFill>
                  <a:srgbClr val="FF0000"/>
                </a:solidFill>
              </a:rPr>
              <a:t>أجزاء الكونتاكتور :</a:t>
            </a:r>
          </a:p>
          <a:p>
            <a:pPr algn="r" rtl="1"/>
            <a:r>
              <a:rPr lang="ar-SA" b="1" dirty="0"/>
              <a:t>1- المغناطيس الكهربائي : ويتكون من الملف والقلب المغناطيسي ، وهو إما أن يعمل على التيار المستمر</a:t>
            </a:r>
            <a:br>
              <a:rPr lang="ar-SA" b="1" dirty="0"/>
            </a:br>
            <a:r>
              <a:rPr lang="ar-SA" b="1" dirty="0"/>
              <a:t>( 6,12,24,48,60,80 ) ، أو يعمل على التيار المتردد ( 24,50,110,220,380 ) .</a:t>
            </a:r>
            <a:endParaRPr lang="en-US" b="1" dirty="0"/>
          </a:p>
          <a:p>
            <a:pPr algn="r" rtl="1"/>
            <a:r>
              <a:rPr lang="ar-SA" b="1" dirty="0"/>
              <a:t>2- الأقطاب ( التلامسات الرئيسية ) : المداخل </a:t>
            </a:r>
            <a:r>
              <a:rPr lang="en-US" b="1" dirty="0"/>
              <a:t>L1,L2,L3) </a:t>
            </a:r>
            <a:r>
              <a:rPr lang="ar-SA" b="1" dirty="0"/>
              <a:t>)</a:t>
            </a:r>
            <a:r>
              <a:rPr lang="en-US" b="1" dirty="0"/>
              <a:t>، </a:t>
            </a:r>
            <a:r>
              <a:rPr lang="ar-SA" b="1" dirty="0"/>
              <a:t>المخارج </a:t>
            </a:r>
            <a:r>
              <a:rPr lang="en-US" b="1" dirty="0"/>
              <a:t>(T1,T2,T3) .</a:t>
            </a:r>
          </a:p>
          <a:p>
            <a:pPr algn="r" rtl="1"/>
            <a:r>
              <a:rPr lang="en-US" b="1" dirty="0"/>
              <a:t>-3 </a:t>
            </a:r>
            <a:r>
              <a:rPr lang="ar-SA" b="1" dirty="0"/>
              <a:t>التلامسات المساعدة : وهي إما تلامسات مفنوحة </a:t>
            </a:r>
            <a:r>
              <a:rPr lang="en-US" b="1" dirty="0"/>
              <a:t>(N.O) ، </a:t>
            </a:r>
            <a:r>
              <a:rPr lang="ar-SA" b="1" dirty="0"/>
              <a:t>أو تلامسات مغلقة </a:t>
            </a:r>
            <a:r>
              <a:rPr lang="en-US" b="1" dirty="0"/>
              <a:t>(N.C) </a:t>
            </a:r>
            <a:r>
              <a:rPr lang="ar-SA" b="1" dirty="0"/>
              <a:t>ذات تأخير زمني تفتح وتغلق بعد فترة زمنية يتم وضعها </a:t>
            </a:r>
            <a:r>
              <a:rPr lang="en-US" b="1" dirty="0"/>
              <a:t>.</a:t>
            </a:r>
            <a:endParaRPr lang="en-US" sz="1400" b="1" dirty="0"/>
          </a:p>
        </p:txBody>
      </p:sp>
      <p:pic>
        <p:nvPicPr>
          <p:cNvPr id="14" name="Picture 2"/>
          <p:cNvPicPr>
            <a:picLocks noChangeAspect="1" noChangeArrowheads="1"/>
          </p:cNvPicPr>
          <p:nvPr/>
        </p:nvPicPr>
        <p:blipFill>
          <a:blip r:embed="rId5"/>
          <a:srcRect/>
          <a:stretch>
            <a:fillRect/>
          </a:stretch>
        </p:blipFill>
        <p:spPr bwMode="auto">
          <a:xfrm>
            <a:off x="374240" y="3048000"/>
            <a:ext cx="4197760" cy="3062118"/>
          </a:xfrm>
          <a:prstGeom prst="rect">
            <a:avLst/>
          </a:prstGeom>
          <a:noFill/>
          <a:ln w="9525">
            <a:noFill/>
            <a:miter lim="800000"/>
            <a:headEnd/>
            <a:tailEnd/>
          </a:ln>
          <a:effectLst/>
        </p:spPr>
      </p:pic>
    </p:spTree>
    <p:extLst>
      <p:ext uri="{BB962C8B-B14F-4D97-AF65-F5344CB8AC3E}">
        <p14:creationId xmlns:p14="http://schemas.microsoft.com/office/powerpoint/2010/main" val="22174532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2" name="صورة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3158837"/>
            <a:ext cx="3300791" cy="2475593"/>
          </a:xfrm>
          <a:prstGeom prst="rect">
            <a:avLst/>
          </a:prstGeom>
        </p:spPr>
      </p:pic>
      <p:sp>
        <p:nvSpPr>
          <p:cNvPr id="13" name="مستطيل 12"/>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4"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16" name="مستطيل 15"/>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1"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5"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p:cNvPicPr>
            <a:picLocks noChangeAspect="1" noChangeArrowheads="1"/>
          </p:cNvPicPr>
          <p:nvPr/>
        </p:nvPicPr>
        <p:blipFill>
          <a:blip r:embed="rId5"/>
          <a:srcRect/>
          <a:stretch>
            <a:fillRect/>
          </a:stretch>
        </p:blipFill>
        <p:spPr bwMode="auto">
          <a:xfrm>
            <a:off x="4973862" y="830663"/>
            <a:ext cx="4158341" cy="2209799"/>
          </a:xfrm>
          <a:prstGeom prst="rect">
            <a:avLst/>
          </a:prstGeom>
          <a:noFill/>
          <a:ln w="9525">
            <a:noFill/>
            <a:miter lim="800000"/>
            <a:headEnd/>
            <a:tailEnd/>
          </a:ln>
          <a:effectLst/>
        </p:spPr>
      </p:pic>
      <p:pic>
        <p:nvPicPr>
          <p:cNvPr id="28" name="Picture 3"/>
          <p:cNvPicPr>
            <a:picLocks noChangeAspect="1" noChangeArrowheads="1"/>
          </p:cNvPicPr>
          <p:nvPr/>
        </p:nvPicPr>
        <p:blipFill>
          <a:blip r:embed="rId6"/>
          <a:srcRect/>
          <a:stretch>
            <a:fillRect/>
          </a:stretch>
        </p:blipFill>
        <p:spPr bwMode="auto">
          <a:xfrm>
            <a:off x="-5987" y="838201"/>
            <a:ext cx="4911124" cy="2059112"/>
          </a:xfrm>
          <a:prstGeom prst="rect">
            <a:avLst/>
          </a:prstGeom>
          <a:noFill/>
          <a:ln w="9525">
            <a:noFill/>
            <a:miter lim="800000"/>
            <a:headEnd/>
            <a:tailEnd/>
          </a:ln>
          <a:effectLst/>
        </p:spPr>
      </p:pic>
      <p:pic>
        <p:nvPicPr>
          <p:cNvPr id="4" name="صورة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455" y="2686528"/>
            <a:ext cx="5438945" cy="3465427"/>
          </a:xfrm>
          <a:prstGeom prst="rect">
            <a:avLst/>
          </a:prstGeom>
        </p:spPr>
      </p:pic>
    </p:spTree>
    <p:extLst>
      <p:ext uri="{BB962C8B-B14F-4D97-AF65-F5344CB8AC3E}">
        <p14:creationId xmlns:p14="http://schemas.microsoft.com/office/powerpoint/2010/main" val="22174532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9726" y="751114"/>
            <a:ext cx="748018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7780" y="1741714"/>
            <a:ext cx="353477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076" y="1710946"/>
            <a:ext cx="3718165" cy="2216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81600" y="2170359"/>
            <a:ext cx="3877328" cy="3514477"/>
          </a:xfrm>
          <a:prstGeom prst="rect">
            <a:avLst/>
          </a:prstGeom>
        </p:spPr>
      </p:pic>
      <p:pic>
        <p:nvPicPr>
          <p:cNvPr id="3" name="صورة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8076" y="4114800"/>
            <a:ext cx="3718165" cy="2091690"/>
          </a:xfrm>
          <a:prstGeom prst="rect">
            <a:avLst/>
          </a:prstGeom>
        </p:spPr>
      </p:pic>
    </p:spTree>
    <p:extLst>
      <p:ext uri="{BB962C8B-B14F-4D97-AF65-F5344CB8AC3E}">
        <p14:creationId xmlns:p14="http://schemas.microsoft.com/office/powerpoint/2010/main" val="22174532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107704"/>
            <a:ext cx="4968604" cy="506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9918" y="736453"/>
            <a:ext cx="5799988" cy="3759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صورة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11" y="3429000"/>
            <a:ext cx="4029389" cy="2976330"/>
          </a:xfrm>
          <a:prstGeom prst="rect">
            <a:avLst/>
          </a:prstGeom>
        </p:spPr>
      </p:pic>
    </p:spTree>
    <p:extLst>
      <p:ext uri="{BB962C8B-B14F-4D97-AF65-F5344CB8AC3E}">
        <p14:creationId xmlns:p14="http://schemas.microsoft.com/office/powerpoint/2010/main" val="22174532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عنوان 1"/>
          <p:cNvSpPr txBox="1">
            <a:spLocks/>
          </p:cNvSpPr>
          <p:nvPr/>
        </p:nvSpPr>
        <p:spPr>
          <a:xfrm>
            <a:off x="515027" y="381721"/>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t>How to Know and determine parties  of the contactor</a:t>
            </a:r>
            <a:endParaRPr lang="en-US" sz="2800" b="1" dirty="0"/>
          </a:p>
        </p:txBody>
      </p:sp>
      <p:sp>
        <p:nvSpPr>
          <p:cNvPr id="10" name="عنصر نائب للمحتوى 2"/>
          <p:cNvSpPr txBox="1">
            <a:spLocks/>
          </p:cNvSpPr>
          <p:nvPr/>
        </p:nvSpPr>
        <p:spPr>
          <a:xfrm>
            <a:off x="-5987" y="1066800"/>
            <a:ext cx="9091061" cy="38100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dirty="0" smtClean="0"/>
              <a:t>Main Contacts </a:t>
            </a:r>
          </a:p>
          <a:p>
            <a:endParaRPr lang="en-US" dirty="0" smtClean="0"/>
          </a:p>
          <a:p>
            <a:r>
              <a:rPr lang="en-US" dirty="0" smtClean="0"/>
              <a:t>````</a:t>
            </a:r>
          </a:p>
          <a:p>
            <a:pPr algn="l"/>
            <a:r>
              <a:rPr lang="en-US" dirty="0" smtClean="0"/>
              <a:t>Auxiliary contacts</a:t>
            </a:r>
          </a:p>
          <a:p>
            <a:endParaRPr lang="en-US" dirty="0" smtClean="0"/>
          </a:p>
        </p:txBody>
      </p:sp>
      <p:pic>
        <p:nvPicPr>
          <p:cNvPr id="11" name="Picture 4"/>
          <p:cNvPicPr>
            <a:picLocks noChangeAspect="1" noChangeArrowheads="1"/>
          </p:cNvPicPr>
          <p:nvPr/>
        </p:nvPicPr>
        <p:blipFill>
          <a:blip r:embed="rId4"/>
          <a:srcRect/>
          <a:stretch>
            <a:fillRect/>
          </a:stretch>
        </p:blipFill>
        <p:spPr bwMode="auto">
          <a:xfrm>
            <a:off x="139847" y="1600201"/>
            <a:ext cx="3974953" cy="1443188"/>
          </a:xfrm>
          <a:prstGeom prst="rect">
            <a:avLst/>
          </a:prstGeom>
          <a:noFill/>
          <a:ln w="9525">
            <a:noFill/>
            <a:miter lim="800000"/>
            <a:headEnd/>
            <a:tailEnd/>
          </a:ln>
          <a:effectLst/>
        </p:spPr>
      </p:pic>
      <p:pic>
        <p:nvPicPr>
          <p:cNvPr id="12" name="Picture 5"/>
          <p:cNvPicPr>
            <a:picLocks noChangeAspect="1" noChangeArrowheads="1"/>
          </p:cNvPicPr>
          <p:nvPr/>
        </p:nvPicPr>
        <p:blipFill>
          <a:blip r:embed="rId5"/>
          <a:srcRect/>
          <a:stretch>
            <a:fillRect/>
          </a:stretch>
        </p:blipFill>
        <p:spPr bwMode="auto">
          <a:xfrm>
            <a:off x="-10824" y="3886200"/>
            <a:ext cx="1438275" cy="1657350"/>
          </a:xfrm>
          <a:prstGeom prst="rect">
            <a:avLst/>
          </a:prstGeom>
          <a:noFill/>
          <a:ln w="9525">
            <a:noFill/>
            <a:miter lim="800000"/>
            <a:headEnd/>
            <a:tailEnd/>
          </a:ln>
          <a:effectLst/>
        </p:spPr>
      </p:pic>
      <p:pic>
        <p:nvPicPr>
          <p:cNvPr id="13" name="Picture 6"/>
          <p:cNvPicPr>
            <a:picLocks noChangeAspect="1" noChangeArrowheads="1"/>
          </p:cNvPicPr>
          <p:nvPr/>
        </p:nvPicPr>
        <p:blipFill>
          <a:blip r:embed="rId6"/>
          <a:srcRect/>
          <a:stretch>
            <a:fillRect/>
          </a:stretch>
        </p:blipFill>
        <p:spPr bwMode="auto">
          <a:xfrm>
            <a:off x="1577652" y="3746988"/>
            <a:ext cx="1676400" cy="1790700"/>
          </a:xfrm>
          <a:prstGeom prst="rect">
            <a:avLst/>
          </a:prstGeom>
          <a:noFill/>
          <a:ln w="9525">
            <a:noFill/>
            <a:miter lim="800000"/>
            <a:headEnd/>
            <a:tailEnd/>
          </a:ln>
          <a:effectLst/>
        </p:spPr>
      </p:pic>
      <p:pic>
        <p:nvPicPr>
          <p:cNvPr id="14" name="صورة 13" descr="bca2762d4b7b6e00ba8b2feb5de4fa30.jpg"/>
          <p:cNvPicPr>
            <a:picLocks noChangeAspect="1"/>
          </p:cNvPicPr>
          <p:nvPr/>
        </p:nvPicPr>
        <p:blipFill>
          <a:blip r:embed="rId7"/>
          <a:stretch>
            <a:fillRect/>
          </a:stretch>
        </p:blipFill>
        <p:spPr>
          <a:xfrm>
            <a:off x="6190055" y="3215440"/>
            <a:ext cx="1951524" cy="2215243"/>
          </a:xfrm>
          <a:prstGeom prst="rect">
            <a:avLst/>
          </a:prstGeom>
        </p:spPr>
      </p:pic>
      <p:pic>
        <p:nvPicPr>
          <p:cNvPr id="2" name="صورة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90310" y="1295400"/>
            <a:ext cx="3470227" cy="1920040"/>
          </a:xfrm>
          <a:prstGeom prst="rect">
            <a:avLst/>
          </a:prstGeom>
        </p:spPr>
      </p:pic>
    </p:spTree>
    <p:extLst>
      <p:ext uri="{BB962C8B-B14F-4D97-AF65-F5344CB8AC3E}">
        <p14:creationId xmlns:p14="http://schemas.microsoft.com/office/powerpoint/2010/main" val="22174532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ستطيل 16"/>
          <p:cNvSpPr/>
          <p:nvPr/>
        </p:nvSpPr>
        <p:spPr>
          <a:xfrm>
            <a:off x="0" y="6405331"/>
            <a:ext cx="6508104" cy="452668"/>
          </a:xfrm>
          <a:prstGeom prst="rect">
            <a:avLst/>
          </a:prstGeom>
          <a:solidFill>
            <a:schemeClr val="accent5">
              <a:lumMod val="40000"/>
              <a:lumOff val="6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smtClean="0">
                <a:solidFill>
                  <a:schemeClr val="accent4">
                    <a:lumMod val="75000"/>
                  </a:schemeClr>
                </a:solidFill>
                <a:latin typeface="Corbel" panose="020B0503020204020204" pitchFamily="34" charset="0"/>
                <a:ea typeface="BatangChe" panose="02030609000101010101" pitchFamily="49" charset="-127"/>
              </a:rPr>
              <a:t>Eng. Asma’  shara’b                                                                               PTUK</a:t>
            </a:r>
            <a:endParaRPr lang="en-US" sz="1800" b="1" dirty="0">
              <a:solidFill>
                <a:schemeClr val="accent4">
                  <a:lumMod val="75000"/>
                </a:schemeClr>
              </a:solidFill>
              <a:latin typeface="Corbel" panose="020B0503020204020204" pitchFamily="34" charset="0"/>
              <a:ea typeface="BatangChe" panose="02030609000101010101" pitchFamily="49" charset="-127"/>
            </a:endParaRPr>
          </a:p>
        </p:txBody>
      </p:sp>
      <p:sp>
        <p:nvSpPr>
          <p:cNvPr id="18" name="Google Shape;135;p25"/>
          <p:cNvSpPr/>
          <p:nvPr/>
        </p:nvSpPr>
        <p:spPr>
          <a:xfrm rot="16200000" flipH="1">
            <a:off x="7231852" y="4945852"/>
            <a:ext cx="1188400" cy="263589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Picture 2" descr="نموذج الإبلاغ عن خلل في الامتحانات الإلكترونية | جامعة فلسطين التقنية -  خضور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065" y="5773407"/>
            <a:ext cx="761975" cy="10159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710206" y="3561"/>
            <a:ext cx="8429700" cy="731200"/>
          </a:xfrm>
          <a:prstGeom prst="rect">
            <a:avLst/>
          </a:prstGeom>
          <a:solidFill>
            <a:schemeClr val="accent1">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solidFill>
              <a:latin typeface="Corbel" panose="020B0503020204020204" pitchFamily="34" charset="0"/>
              <a:ea typeface="BatangChe" panose="02030609000101010101" pitchFamily="49" charset="-127"/>
            </a:endParaRPr>
          </a:p>
        </p:txBody>
      </p:sp>
      <p:pic>
        <p:nvPicPr>
          <p:cNvPr id="22"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76" y="19541"/>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134;p25"/>
          <p:cNvSpPr/>
          <p:nvPr/>
        </p:nvSpPr>
        <p:spPr>
          <a:xfrm rot="16200000" flipH="1">
            <a:off x="-14436" y="13703"/>
            <a:ext cx="731200" cy="714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 name="Picture 2" descr="نموذج الإبلاغ عن خلل في الامتحانات الإلكترونية | جامعة فلسطين التقنية -  خضور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86" y="48100"/>
            <a:ext cx="512329" cy="6831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
          <p:cNvSpPr/>
          <p:nvPr/>
        </p:nvSpPr>
        <p:spPr>
          <a:xfrm>
            <a:off x="35169" y="731205"/>
            <a:ext cx="9144000" cy="3139321"/>
          </a:xfrm>
          <a:prstGeom prst="rect">
            <a:avLst/>
          </a:prstGeom>
        </p:spPr>
        <p:txBody>
          <a:bodyPr wrap="square">
            <a:spAutoFit/>
          </a:bodyPr>
          <a:lstStyle/>
          <a:p>
            <a:pPr algn="r" rtl="1"/>
            <a:r>
              <a:rPr lang="ar-SA" b="1" dirty="0">
                <a:cs typeface="+mj-cs"/>
              </a:rPr>
              <a:t> </a:t>
            </a:r>
            <a:r>
              <a:rPr lang="ar-SA" b="1" u="sng" dirty="0">
                <a:solidFill>
                  <a:srgbClr val="FF0000"/>
                </a:solidFill>
                <a:cs typeface="+mj-cs"/>
              </a:rPr>
              <a:t>الكونتاكتور </a:t>
            </a:r>
            <a:r>
              <a:rPr lang="en-US" b="1" u="sng" dirty="0" smtClean="0">
                <a:solidFill>
                  <a:srgbClr val="FF0000"/>
                </a:solidFill>
                <a:cs typeface="+mj-cs"/>
              </a:rPr>
              <a:t>CONTACTOR</a:t>
            </a:r>
            <a:r>
              <a:rPr lang="en-US" b="1" dirty="0">
                <a:cs typeface="+mj-cs"/>
              </a:rPr>
              <a:t/>
            </a:r>
            <a:br>
              <a:rPr lang="en-US" b="1" dirty="0">
                <a:cs typeface="+mj-cs"/>
              </a:rPr>
            </a:br>
            <a:r>
              <a:rPr lang="ar-SA" b="1" dirty="0">
                <a:cs typeface="+mj-cs"/>
              </a:rPr>
              <a:t>هو جهاز وصل وفصل ميكانيكي كهربائي ، يتم التحكم به عن طريق </a:t>
            </a:r>
            <a:r>
              <a:rPr lang="ar-SA" b="1" dirty="0" smtClean="0">
                <a:cs typeface="+mj-cs"/>
              </a:rPr>
              <a:t>ملف</a:t>
            </a:r>
            <a:r>
              <a:rPr lang="en-US" b="1" dirty="0" smtClean="0">
                <a:cs typeface="+mj-cs"/>
              </a:rPr>
              <a:t>(coil</a:t>
            </a:r>
            <a:r>
              <a:rPr lang="en-US" b="1" dirty="0">
                <a:cs typeface="+mj-cs"/>
              </a:rPr>
              <a:t>) </a:t>
            </a:r>
            <a:r>
              <a:rPr lang="ar-SA" b="1" dirty="0">
                <a:cs typeface="+mj-cs"/>
              </a:rPr>
              <a:t>أطرافه على الكونتاكتور </a:t>
            </a:r>
            <a:r>
              <a:rPr lang="en-US" b="1" dirty="0" smtClean="0">
                <a:cs typeface="+mj-cs"/>
              </a:rPr>
              <a:t>(A1,A2</a:t>
            </a:r>
            <a:r>
              <a:rPr lang="en-US" b="1" dirty="0">
                <a:cs typeface="+mj-cs"/>
              </a:rPr>
              <a:t>) ، </a:t>
            </a:r>
            <a:r>
              <a:rPr lang="ar-SA" b="1" dirty="0">
                <a:cs typeface="+mj-cs"/>
              </a:rPr>
              <a:t>فعند مرور التيار بهذا الملف يغلق الكونتاكتور التلامسات الرئيسية ، ويغير وضعية تلامسات التحكم ، فتصبح التلامسات المغلقة مفتوحة والتلامسات المفتوحة مغلقة .</a:t>
            </a:r>
          </a:p>
          <a:p>
            <a:pPr algn="r" rtl="1"/>
            <a:r>
              <a:rPr lang="ar-SA" b="1" dirty="0">
                <a:cs typeface="+mj-cs"/>
              </a:rPr>
              <a:t>ومع إغلاق التلامسات الرئيسية فإن الدارة الكهربائية تكتمل بين التغذية والحمل </a:t>
            </a:r>
            <a:r>
              <a:rPr lang="ar-SA" b="1" dirty="0" smtClean="0">
                <a:cs typeface="+mj-cs"/>
              </a:rPr>
              <a:t>.</a:t>
            </a:r>
            <a:endParaRPr lang="en-US" b="1" dirty="0" smtClean="0">
              <a:cs typeface="+mj-cs"/>
            </a:endParaRPr>
          </a:p>
          <a:p>
            <a:pPr algn="r" rtl="1"/>
            <a:endParaRPr lang="ar-SA" b="1" dirty="0">
              <a:cs typeface="+mj-cs"/>
            </a:endParaRPr>
          </a:p>
          <a:p>
            <a:pPr algn="r" rtl="1"/>
            <a:r>
              <a:rPr lang="ar-SA" b="1" dirty="0" smtClean="0">
                <a:cs typeface="+mj-cs"/>
              </a:rPr>
              <a:t>وأهم </a:t>
            </a:r>
            <a:r>
              <a:rPr lang="ar-SA" b="1" dirty="0">
                <a:cs typeface="+mj-cs"/>
              </a:rPr>
              <a:t>المعلومات المكتوبة على الكونتاكتور هي :</a:t>
            </a:r>
          </a:p>
          <a:p>
            <a:pPr algn="r" rtl="1"/>
            <a:r>
              <a:rPr lang="ar-SA" b="1" dirty="0">
                <a:cs typeface="+mj-cs"/>
              </a:rPr>
              <a:t>1- جهد الملف </a:t>
            </a:r>
            <a:r>
              <a:rPr lang="en-US" b="1" dirty="0" smtClean="0">
                <a:cs typeface="+mj-cs"/>
              </a:rPr>
              <a:t>(Coil </a:t>
            </a:r>
            <a:r>
              <a:rPr lang="en-US" b="1" dirty="0">
                <a:cs typeface="+mj-cs"/>
              </a:rPr>
              <a:t>Voltage) .</a:t>
            </a:r>
            <a:br>
              <a:rPr lang="en-US" b="1" dirty="0">
                <a:cs typeface="+mj-cs"/>
              </a:rPr>
            </a:br>
            <a:r>
              <a:rPr lang="en-US" b="1" dirty="0" smtClean="0">
                <a:cs typeface="+mj-cs"/>
              </a:rPr>
              <a:t>-2 </a:t>
            </a:r>
            <a:r>
              <a:rPr lang="ar-SA" b="1" dirty="0">
                <a:cs typeface="+mj-cs"/>
              </a:rPr>
              <a:t>جهد الأقطاب ( التلامسات الرئيسية ) .. </a:t>
            </a:r>
            <a:r>
              <a:rPr lang="en-US" b="1" dirty="0" smtClean="0">
                <a:cs typeface="+mj-cs"/>
              </a:rPr>
              <a:t>(Main </a:t>
            </a:r>
            <a:r>
              <a:rPr lang="en-US" b="1" dirty="0">
                <a:cs typeface="+mj-cs"/>
              </a:rPr>
              <a:t>Contacts) .</a:t>
            </a:r>
            <a:br>
              <a:rPr lang="en-US" b="1" dirty="0">
                <a:cs typeface="+mj-cs"/>
              </a:rPr>
            </a:br>
            <a:r>
              <a:rPr lang="ar-SA" b="1" dirty="0" smtClean="0">
                <a:cs typeface="+mj-cs"/>
              </a:rPr>
              <a:t>3-</a:t>
            </a:r>
            <a:r>
              <a:rPr lang="en-US" b="1" dirty="0" smtClean="0">
                <a:cs typeface="+mj-cs"/>
              </a:rPr>
              <a:t>-</a:t>
            </a:r>
            <a:r>
              <a:rPr lang="ar-SA" b="1" dirty="0" smtClean="0">
                <a:cs typeface="+mj-cs"/>
              </a:rPr>
              <a:t>تيار </a:t>
            </a:r>
            <a:r>
              <a:rPr lang="ar-SA" b="1" dirty="0">
                <a:cs typeface="+mj-cs"/>
              </a:rPr>
              <a:t>أو قدرة الأقطاب </a:t>
            </a:r>
            <a:r>
              <a:rPr lang="en-US" b="1" dirty="0" smtClean="0">
                <a:cs typeface="+mj-cs"/>
              </a:rPr>
              <a:t>(Poles </a:t>
            </a:r>
            <a:r>
              <a:rPr lang="en-US" b="1" dirty="0">
                <a:cs typeface="+mj-cs"/>
              </a:rPr>
              <a:t>Current) .</a:t>
            </a:r>
            <a:br>
              <a:rPr lang="en-US" b="1" dirty="0">
                <a:cs typeface="+mj-cs"/>
              </a:rPr>
            </a:br>
            <a:r>
              <a:rPr lang="en-US" b="1" dirty="0" smtClean="0">
                <a:cs typeface="+mj-cs"/>
              </a:rPr>
              <a:t>-4 </a:t>
            </a:r>
            <a:r>
              <a:rPr lang="ar-SA" b="1" dirty="0">
                <a:cs typeface="+mj-cs"/>
              </a:rPr>
              <a:t>زمرة </a:t>
            </a:r>
            <a:r>
              <a:rPr lang="ar-SA" b="1" dirty="0" smtClean="0">
                <a:cs typeface="+mj-cs"/>
              </a:rPr>
              <a:t>التشغيل</a:t>
            </a:r>
            <a:r>
              <a:rPr lang="en-US" b="1" dirty="0" smtClean="0">
                <a:cs typeface="+mj-cs"/>
              </a:rPr>
              <a:t>(Operating </a:t>
            </a:r>
            <a:r>
              <a:rPr lang="en-US" b="1" dirty="0">
                <a:cs typeface="+mj-cs"/>
              </a:rPr>
              <a:t>Clique) .</a:t>
            </a:r>
          </a:p>
        </p:txBody>
      </p:sp>
      <p:pic>
        <p:nvPicPr>
          <p:cNvPr id="2" name="صورة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076" y="3428999"/>
            <a:ext cx="4758724" cy="2834799"/>
          </a:xfrm>
          <a:prstGeom prst="rect">
            <a:avLst/>
          </a:prstGeom>
        </p:spPr>
      </p:pic>
    </p:spTree>
    <p:extLst>
      <p:ext uri="{BB962C8B-B14F-4D97-AF65-F5344CB8AC3E}">
        <p14:creationId xmlns:p14="http://schemas.microsoft.com/office/powerpoint/2010/main" val="318432319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2622</TotalTime>
  <Words>973</Words>
  <Application>Microsoft Office PowerPoint</Application>
  <PresentationFormat>عرض على الشاشة (3:4)‏</PresentationFormat>
  <Paragraphs>143</Paragraphs>
  <Slides>36</Slides>
  <Notes>2</Notes>
  <HiddenSlides>0</HiddenSlides>
  <MMClips>0</MMClips>
  <ScaleCrop>false</ScaleCrop>
  <HeadingPairs>
    <vt:vector size="4" baseType="variant">
      <vt:variant>
        <vt:lpstr>نسق</vt:lpstr>
      </vt:variant>
      <vt:variant>
        <vt:i4>1</vt:i4>
      </vt:variant>
      <vt:variant>
        <vt:lpstr>عناوين الشرائح</vt:lpstr>
      </vt:variant>
      <vt:variant>
        <vt:i4>36</vt:i4>
      </vt:variant>
    </vt:vector>
  </HeadingPairs>
  <TitlesOfParts>
    <vt:vector size="37" baseType="lpstr">
      <vt:lpstr>Office Theme</vt:lpstr>
      <vt:lpstr>عرض تقديمي في PowerPoint</vt:lpstr>
      <vt:lpstr>LECTURE12: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المرحل) Relay</dc:title>
  <dc:creator>hp</dc:creator>
  <cp:lastModifiedBy>Acer</cp:lastModifiedBy>
  <cp:revision>84</cp:revision>
  <dcterms:created xsi:type="dcterms:W3CDTF">2017-04-17T20:09:19Z</dcterms:created>
  <dcterms:modified xsi:type="dcterms:W3CDTF">2024-04-04T14:18:02Z</dcterms:modified>
</cp:coreProperties>
</file>