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7" r:id="rId3"/>
    <p:sldId id="268" r:id="rId4"/>
    <p:sldId id="258" r:id="rId5"/>
    <p:sldId id="260" r:id="rId6"/>
    <p:sldId id="259" r:id="rId7"/>
    <p:sldId id="261" r:id="rId8"/>
    <p:sldId id="262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CC875F4E-160C-4E2E-A9F1-1132327A99D3}">
          <p14:sldIdLst>
            <p14:sldId id="263"/>
          </p14:sldIdLst>
        </p14:section>
        <p14:section name="مقطع بدون عنوان" id="{77AF44AE-E1EC-4DF7-A4B8-6D6D49576D2F}">
          <p14:sldIdLst>
            <p14:sldId id="267"/>
            <p14:sldId id="268"/>
            <p14:sldId id="258"/>
            <p14:sldId id="260"/>
            <p14:sldId id="259"/>
            <p14:sldId id="261"/>
            <p14:sldId id="262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/>
          <a:lstStyle/>
          <a:p>
            <a:pPr algn="ctr"/>
            <a:r>
              <a:rPr lang="ar-SA" dirty="0" smtClean="0"/>
              <a:t>مبادئ التمويل – </a:t>
            </a:r>
            <a:r>
              <a:rPr lang="ar-JO" dirty="0" smtClean="0"/>
              <a:t>حل الواجب الأول</a:t>
            </a:r>
            <a:r>
              <a:rPr lang="ar-JO" dirty="0"/>
              <a:t/>
            </a:r>
            <a:br>
              <a:rPr lang="ar-JO" dirty="0"/>
            </a:br>
            <a:r>
              <a:rPr lang="ar-SA" sz="2800" dirty="0" smtClean="0"/>
              <a:t>د.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حل الواجب الأول: </a:t>
            </a:r>
            <a:r>
              <a:rPr lang="en-US" sz="2000" dirty="0" smtClean="0"/>
              <a:t>2024/08/(10-3)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 smtClean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 smtClean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88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solidFill>
                  <a:srgbClr val="00B0F0"/>
                </a:solidFill>
              </a:rPr>
              <a:t>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dirty="0" smtClean="0"/>
              <a:t>في </a:t>
            </a:r>
            <a:r>
              <a:rPr lang="ar-SA" sz="2400" dirty="0"/>
              <a:t>حالة تساوي التدفقات النقدية السنوية شريطة أن تدفع التكاليف الاستثمارية </a:t>
            </a:r>
            <a:r>
              <a:rPr lang="ar-SA" sz="2400" dirty="0" smtClean="0"/>
              <a:t>فوراً</a:t>
            </a:r>
            <a:endParaRPr lang="ar-JO" sz="2400" dirty="0" smtClean="0"/>
          </a:p>
          <a:p>
            <a:pPr marL="0" indent="0">
              <a:buNone/>
            </a:pPr>
            <a:r>
              <a:rPr lang="ar-SA" sz="2400" dirty="0" smtClean="0"/>
              <a:t> </a:t>
            </a:r>
            <a:r>
              <a:rPr lang="ar-SA" sz="2400" b="1" dirty="0"/>
              <a:t>فإن :</a:t>
            </a:r>
            <a:endParaRPr lang="en-US" sz="2400" b="1" dirty="0"/>
          </a:p>
          <a:p>
            <a:pPr marL="0" indent="0">
              <a:buNone/>
            </a:pPr>
            <a:r>
              <a:rPr lang="ar-SA" sz="2400" dirty="0"/>
              <a:t>معامل القيمة الحالية = ( التكاليف الاستثمارية / صافي التدفق النقدي السنوي </a:t>
            </a:r>
            <a:r>
              <a:rPr lang="ar-SA" sz="2400" dirty="0" smtClean="0"/>
              <a:t>)</a:t>
            </a:r>
            <a:endParaRPr lang="ar-JO" sz="2400" dirty="0" smtClean="0"/>
          </a:p>
          <a:p>
            <a:pPr marL="0" indent="0">
              <a:buNone/>
            </a:pPr>
            <a:r>
              <a:rPr lang="ar-JO" sz="2400" dirty="0"/>
              <a:t> </a:t>
            </a:r>
            <a:r>
              <a:rPr lang="ar-JO" sz="2400" dirty="0" smtClean="0"/>
              <a:t>                      = </a:t>
            </a:r>
            <a:r>
              <a:rPr lang="en-US" sz="2400" dirty="0" smtClean="0"/>
              <a:t>32173</a:t>
            </a:r>
            <a:r>
              <a:rPr lang="ar-JO" sz="2400" dirty="0" smtClean="0"/>
              <a:t> ÷ </a:t>
            </a:r>
            <a:r>
              <a:rPr lang="en-US" sz="2400" dirty="0" smtClean="0"/>
              <a:t>8705</a:t>
            </a:r>
            <a:r>
              <a:rPr lang="ar-JO" sz="2400" dirty="0" smtClean="0"/>
              <a:t> = </a:t>
            </a:r>
            <a:r>
              <a:rPr lang="en-US" sz="2400" dirty="0" smtClean="0"/>
              <a:t>3.6959</a:t>
            </a:r>
            <a:endParaRPr lang="en-US" sz="2400" dirty="0"/>
          </a:p>
          <a:p>
            <a:pPr marL="0" indent="0">
              <a:buNone/>
            </a:pPr>
            <a:r>
              <a:rPr lang="ar-SA" sz="2400" dirty="0"/>
              <a:t>ثم بعد ذلك نبحث عن معدل خصم الذي عنده يتقاطع قيمة معامل القيمة الحالية مع عمر المشروع </a:t>
            </a:r>
            <a:r>
              <a:rPr lang="ar-SA" sz="2400" dirty="0" smtClean="0"/>
              <a:t>الاقتصادي</a:t>
            </a:r>
            <a:r>
              <a:rPr lang="ar-JO" sz="2400" dirty="0" smtClean="0"/>
              <a:t> ( </a:t>
            </a:r>
            <a:r>
              <a:rPr lang="en-US" sz="2400" dirty="0" smtClean="0"/>
              <a:t>5</a:t>
            </a:r>
            <a:r>
              <a:rPr lang="ar-JO" sz="2400" dirty="0" smtClean="0"/>
              <a:t> سنوات )</a:t>
            </a:r>
            <a:r>
              <a:rPr lang="ar-SA" sz="2400" dirty="0" smtClean="0"/>
              <a:t> </a:t>
            </a:r>
            <a:r>
              <a:rPr lang="ar-SA" sz="2400" dirty="0"/>
              <a:t>في جدول رقم </a:t>
            </a:r>
            <a:r>
              <a:rPr lang="en-US" sz="2400" dirty="0"/>
              <a:t>4</a:t>
            </a:r>
            <a:r>
              <a:rPr lang="ar-SA" sz="2400" dirty="0"/>
              <a:t> من جداول معامل القيمة الحالية</a:t>
            </a:r>
            <a:r>
              <a:rPr lang="ar-SA" sz="2400" dirty="0" smtClean="0"/>
              <a:t>.</a:t>
            </a:r>
            <a:endParaRPr lang="ar-JO" sz="2400" dirty="0" smtClean="0"/>
          </a:p>
          <a:p>
            <a:pPr marL="0" indent="0">
              <a:buNone/>
            </a:pPr>
            <a:r>
              <a:rPr lang="ar-JO" sz="2400" b="1" dirty="0"/>
              <a:t>القيمة الحالية للدينار باستخدام  معدل خصم </a:t>
            </a:r>
            <a:r>
              <a:rPr lang="ar-JO" sz="2400" b="1" dirty="0" smtClean="0"/>
              <a:t>عند </a:t>
            </a:r>
            <a:r>
              <a:rPr lang="en-US" sz="2400" b="1" dirty="0" smtClean="0"/>
              <a:t>5</a:t>
            </a:r>
            <a:r>
              <a:rPr lang="ar-JO" sz="2400" b="1" dirty="0" smtClean="0"/>
              <a:t> سنوات للدفعات المنتظمة </a:t>
            </a:r>
            <a:r>
              <a:rPr lang="ar-JO" sz="2400" b="1" dirty="0"/>
              <a:t>كما يلي:</a:t>
            </a:r>
            <a:endParaRPr lang="en-US" sz="2400" b="1" dirty="0"/>
          </a:p>
          <a:p>
            <a:pPr marL="0" indent="0">
              <a:buNone/>
            </a:pPr>
            <a:endParaRPr lang="ar-JO" sz="2400" dirty="0" smtClean="0"/>
          </a:p>
          <a:p>
            <a:pPr marL="0" indent="0">
              <a:buNone/>
            </a:pPr>
            <a:endParaRPr lang="ar-JO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29577"/>
              </p:ext>
            </p:extLst>
          </p:nvPr>
        </p:nvGraphicFramePr>
        <p:xfrm>
          <a:off x="395537" y="4005064"/>
          <a:ext cx="8352927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7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ar-JO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ar-JO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معدل الخصم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3.8897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3.9927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4.2124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4.3295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4.4518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4.5797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4.7135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4.8534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القيمة</a:t>
                      </a:r>
                      <a:r>
                        <a:rPr lang="ar-JO" baseline="0" dirty="0" smtClean="0"/>
                        <a:t> الحالية عند </a:t>
                      </a:r>
                      <a:r>
                        <a:rPr lang="ar-SA" baseline="0" dirty="0" smtClean="0"/>
                        <a:t>5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baseline="0" dirty="0" smtClean="0"/>
                        <a:t>سنوات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15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r>
                        <a:rPr lang="ar-JO" dirty="0" smtClean="0"/>
                        <a:t>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معدل الخصم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2.9906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3.2743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3.3522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3.4331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3.5172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3.6048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3.6959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3.7908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 smtClean="0"/>
                        <a:t>القيمة</a:t>
                      </a:r>
                      <a:r>
                        <a:rPr lang="ar-JO" baseline="0" dirty="0" smtClean="0"/>
                        <a:t> الحالية عند </a:t>
                      </a:r>
                      <a:r>
                        <a:rPr lang="ar-SA" baseline="0" dirty="0" smtClean="0"/>
                        <a:t>5</a:t>
                      </a:r>
                      <a:r>
                        <a:rPr lang="ar-JO" baseline="0" dirty="0" smtClean="0"/>
                        <a:t> سنوات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04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 smtClean="0"/>
              <a:t>وبعد البحث وجدنا أن:</a:t>
            </a:r>
            <a:endParaRPr lang="ar-JO" b="1" dirty="0"/>
          </a:p>
          <a:p>
            <a:pPr marL="0" indent="0">
              <a:buNone/>
            </a:pPr>
            <a:r>
              <a:rPr lang="ar-JO" sz="2400" dirty="0" smtClean="0"/>
              <a:t>عند معامل  </a:t>
            </a:r>
            <a:r>
              <a:rPr lang="en-US" sz="2400" dirty="0" smtClean="0"/>
              <a:t>3.6959</a:t>
            </a:r>
            <a:r>
              <a:rPr lang="ar-JO" sz="2400" dirty="0" smtClean="0"/>
              <a:t>  </a:t>
            </a:r>
            <a:r>
              <a:rPr lang="ar-JO" sz="2400" dirty="0" smtClean="0"/>
              <a:t>قيمة ع </a:t>
            </a:r>
            <a:r>
              <a:rPr lang="en-US" sz="2400" dirty="0" smtClean="0"/>
              <a:t>11</a:t>
            </a:r>
            <a:r>
              <a:rPr lang="ar-JO" sz="2400" dirty="0" smtClean="0"/>
              <a:t>%</a:t>
            </a:r>
            <a:endParaRPr lang="ar-JO" sz="2400" dirty="0" smtClean="0"/>
          </a:p>
          <a:p>
            <a:pPr marL="0" indent="0">
              <a:buNone/>
            </a:pPr>
            <a:r>
              <a:rPr lang="ar-SA" sz="2400" dirty="0" smtClean="0"/>
              <a:t>وحيث أن معدل العائد الداخلي 11% وهي أقل من تكلفة التمويل البالغة 12%</a:t>
            </a:r>
          </a:p>
          <a:p>
            <a:pPr marL="0" indent="0">
              <a:buNone/>
            </a:pPr>
            <a:r>
              <a:rPr lang="ar-SA" sz="2400" dirty="0" smtClean="0"/>
              <a:t>إذن المشروع يرفض.</a:t>
            </a:r>
            <a:endParaRPr lang="ar-JO" sz="2400" dirty="0" smtClean="0"/>
          </a:p>
          <a:p>
            <a:pPr>
              <a:buFontTx/>
              <a:buChar char="-"/>
            </a:pPr>
            <a:endParaRPr lang="ar-JO" sz="2400" dirty="0" smtClean="0"/>
          </a:p>
        </p:txBody>
      </p:sp>
    </p:spTree>
    <p:extLst>
      <p:ext uri="{BB962C8B-B14F-4D97-AF65-F5344CB8AC3E}">
        <p14:creationId xmlns:p14="http://schemas.microsoft.com/office/powerpoint/2010/main" val="422526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>
            <a:normAutofit fontScale="90000"/>
          </a:bodyPr>
          <a:lstStyle/>
          <a:p>
            <a:pPr algn="r"/>
            <a:r>
              <a:rPr lang="ar-JO" sz="3200" b="1" dirty="0">
                <a:solidFill>
                  <a:srgbClr val="00B0F0"/>
                </a:solidFill>
              </a:rPr>
              <a:t>س</a:t>
            </a:r>
            <a:r>
              <a:rPr lang="en-US" sz="3200" b="1" dirty="0">
                <a:solidFill>
                  <a:srgbClr val="00B0F0"/>
                </a:solidFill>
              </a:rPr>
              <a:t>1</a:t>
            </a:r>
            <a:r>
              <a:rPr lang="ar-JO" sz="3200" b="1" dirty="0">
                <a:solidFill>
                  <a:srgbClr val="00B0F0"/>
                </a:solidFill>
              </a:rPr>
              <a:t>: </a:t>
            </a:r>
            <a:r>
              <a:rPr lang="ar-JO" sz="2700" b="1" dirty="0"/>
              <a:t>اشرح بالتفصيل والرسم سياسة تمويل رأس المال العامل </a:t>
            </a:r>
            <a:r>
              <a:rPr lang="ar-JO" sz="2700" b="1" dirty="0" smtClean="0"/>
              <a:t>ال</a:t>
            </a:r>
            <a:r>
              <a:rPr lang="ar-SA" sz="2700" b="1" dirty="0" smtClean="0"/>
              <a:t>جريئة </a:t>
            </a:r>
            <a:r>
              <a:rPr lang="ar-JO" sz="2700" b="1" dirty="0" smtClean="0"/>
              <a:t>(الم</a:t>
            </a:r>
            <a:r>
              <a:rPr lang="ar-SA" sz="2700" b="1" dirty="0" smtClean="0"/>
              <a:t>غامرة</a:t>
            </a:r>
            <a:r>
              <a:rPr lang="ar-JO" sz="2700" b="1" dirty="0" smtClean="0"/>
              <a:t>).</a:t>
            </a:r>
            <a:r>
              <a:rPr lang="en-US" sz="2700" b="1" dirty="0" smtClean="0">
                <a:solidFill>
                  <a:srgbClr val="00B0F0"/>
                </a:solidFill>
              </a:rPr>
              <a:t/>
            </a:r>
            <a:br>
              <a:rPr lang="en-US" sz="2700" b="1" dirty="0" smtClean="0">
                <a:solidFill>
                  <a:srgbClr val="00B0F0"/>
                </a:solidFill>
              </a:rPr>
            </a:br>
            <a:r>
              <a:rPr lang="ar-SA" sz="3600" b="1" dirty="0" smtClean="0">
                <a:solidFill>
                  <a:srgbClr val="00B0F0"/>
                </a:solidFill>
              </a:rPr>
              <a:t> سياسة التمويل ال</a:t>
            </a:r>
            <a:r>
              <a:rPr lang="ar-JO" sz="3600" b="1" dirty="0" smtClean="0">
                <a:solidFill>
                  <a:srgbClr val="00B0F0"/>
                </a:solidFill>
              </a:rPr>
              <a:t>جريئة،</a:t>
            </a:r>
            <a:r>
              <a:rPr lang="ar-SA" sz="3600" b="1" dirty="0" smtClean="0">
                <a:solidFill>
                  <a:srgbClr val="00B0F0"/>
                </a:solidFill>
              </a:rPr>
              <a:t> (الم</a:t>
            </a:r>
            <a:r>
              <a:rPr lang="ar-JO" sz="3600" b="1" dirty="0" smtClean="0">
                <a:solidFill>
                  <a:srgbClr val="00B0F0"/>
                </a:solidFill>
              </a:rPr>
              <a:t>غامرة</a:t>
            </a:r>
            <a:r>
              <a:rPr lang="ar-SA" sz="3600" b="1" dirty="0" smtClean="0">
                <a:solidFill>
                  <a:srgbClr val="00B0F0"/>
                </a:solidFill>
              </a:rPr>
              <a:t>)</a:t>
            </a:r>
            <a:r>
              <a:rPr lang="ar-JO" sz="3600" b="1" dirty="0" smtClean="0">
                <a:solidFill>
                  <a:srgbClr val="00B0F0"/>
                </a:solidFill>
              </a:rPr>
              <a:t> </a:t>
            </a:r>
            <a:r>
              <a:rPr lang="ar-SA" sz="3600" b="1" dirty="0" smtClean="0">
                <a:solidFill>
                  <a:srgbClr val="00B0F0"/>
                </a:solidFill>
              </a:rPr>
              <a:t>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r>
              <a:rPr lang="ar-JO" dirty="0" smtClean="0"/>
              <a:t>      </a:t>
            </a:r>
            <a:endParaRPr lang="en-US" dirty="0"/>
          </a:p>
        </p:txBody>
      </p:sp>
      <p:cxnSp>
        <p:nvCxnSpPr>
          <p:cNvPr id="7" name="رابط كسهم مستقيم 6"/>
          <p:cNvCxnSpPr/>
          <p:nvPr/>
        </p:nvCxnSpPr>
        <p:spPr>
          <a:xfrm flipV="1">
            <a:off x="2411760" y="1342616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2411760" y="4871008"/>
            <a:ext cx="43204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V="1">
            <a:off x="2411760" y="2128540"/>
            <a:ext cx="324036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411760" y="2991216"/>
            <a:ext cx="324036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2387465" y="3855312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قوس كبير أيمن 16"/>
          <p:cNvSpPr/>
          <p:nvPr/>
        </p:nvSpPr>
        <p:spPr>
          <a:xfrm>
            <a:off x="5666669" y="2632969"/>
            <a:ext cx="216024" cy="2282647"/>
          </a:xfrm>
          <a:prstGeom prst="rightBrace">
            <a:avLst>
              <a:gd name="adj1" fmla="val 174386"/>
              <a:gd name="adj2" fmla="val 540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شكل حر 19"/>
          <p:cNvSpPr/>
          <p:nvPr/>
        </p:nvSpPr>
        <p:spPr>
          <a:xfrm>
            <a:off x="2451472" y="1831752"/>
            <a:ext cx="3112346" cy="1066800"/>
          </a:xfrm>
          <a:custGeom>
            <a:avLst/>
            <a:gdLst>
              <a:gd name="connsiteX0" fmla="*/ 0 w 3112346"/>
              <a:gd name="connsiteY0" fmla="*/ 1066800 h 1066800"/>
              <a:gd name="connsiteX1" fmla="*/ 12700 w 3112346"/>
              <a:gd name="connsiteY1" fmla="*/ 850900 h 1066800"/>
              <a:gd name="connsiteX2" fmla="*/ 38100 w 3112346"/>
              <a:gd name="connsiteY2" fmla="*/ 812800 h 1066800"/>
              <a:gd name="connsiteX3" fmla="*/ 63500 w 3112346"/>
              <a:gd name="connsiteY3" fmla="*/ 736600 h 1066800"/>
              <a:gd name="connsiteX4" fmla="*/ 88900 w 3112346"/>
              <a:gd name="connsiteY4" fmla="*/ 698500 h 1066800"/>
              <a:gd name="connsiteX5" fmla="*/ 101600 w 3112346"/>
              <a:gd name="connsiteY5" fmla="*/ 660400 h 1066800"/>
              <a:gd name="connsiteX6" fmla="*/ 139700 w 3112346"/>
              <a:gd name="connsiteY6" fmla="*/ 622300 h 1066800"/>
              <a:gd name="connsiteX7" fmla="*/ 152400 w 3112346"/>
              <a:gd name="connsiteY7" fmla="*/ 584200 h 1066800"/>
              <a:gd name="connsiteX8" fmla="*/ 190500 w 3112346"/>
              <a:gd name="connsiteY8" fmla="*/ 546100 h 1066800"/>
              <a:gd name="connsiteX9" fmla="*/ 215900 w 3112346"/>
              <a:gd name="connsiteY9" fmla="*/ 508000 h 1066800"/>
              <a:gd name="connsiteX10" fmla="*/ 304800 w 3112346"/>
              <a:gd name="connsiteY10" fmla="*/ 546100 h 1066800"/>
              <a:gd name="connsiteX11" fmla="*/ 317500 w 3112346"/>
              <a:gd name="connsiteY11" fmla="*/ 584200 h 1066800"/>
              <a:gd name="connsiteX12" fmla="*/ 330200 w 3112346"/>
              <a:gd name="connsiteY12" fmla="*/ 660400 h 1066800"/>
              <a:gd name="connsiteX13" fmla="*/ 342900 w 3112346"/>
              <a:gd name="connsiteY13" fmla="*/ 711200 h 1066800"/>
              <a:gd name="connsiteX14" fmla="*/ 355600 w 3112346"/>
              <a:gd name="connsiteY14" fmla="*/ 774700 h 1066800"/>
              <a:gd name="connsiteX15" fmla="*/ 406400 w 3112346"/>
              <a:gd name="connsiteY15" fmla="*/ 850900 h 1066800"/>
              <a:gd name="connsiteX16" fmla="*/ 482600 w 3112346"/>
              <a:gd name="connsiteY16" fmla="*/ 876300 h 1066800"/>
              <a:gd name="connsiteX17" fmla="*/ 622300 w 3112346"/>
              <a:gd name="connsiteY17" fmla="*/ 863600 h 1066800"/>
              <a:gd name="connsiteX18" fmla="*/ 673100 w 3112346"/>
              <a:gd name="connsiteY18" fmla="*/ 800100 h 1066800"/>
              <a:gd name="connsiteX19" fmla="*/ 711200 w 3112346"/>
              <a:gd name="connsiteY19" fmla="*/ 762000 h 1066800"/>
              <a:gd name="connsiteX20" fmla="*/ 736600 w 3112346"/>
              <a:gd name="connsiteY20" fmla="*/ 685800 h 1066800"/>
              <a:gd name="connsiteX21" fmla="*/ 749300 w 3112346"/>
              <a:gd name="connsiteY21" fmla="*/ 647700 h 1066800"/>
              <a:gd name="connsiteX22" fmla="*/ 800100 w 3112346"/>
              <a:gd name="connsiteY22" fmla="*/ 571500 h 1066800"/>
              <a:gd name="connsiteX23" fmla="*/ 825500 w 3112346"/>
              <a:gd name="connsiteY23" fmla="*/ 533400 h 1066800"/>
              <a:gd name="connsiteX24" fmla="*/ 863600 w 3112346"/>
              <a:gd name="connsiteY24" fmla="*/ 508000 h 1066800"/>
              <a:gd name="connsiteX25" fmla="*/ 889000 w 3112346"/>
              <a:gd name="connsiteY25" fmla="*/ 469900 h 1066800"/>
              <a:gd name="connsiteX26" fmla="*/ 901700 w 3112346"/>
              <a:gd name="connsiteY26" fmla="*/ 431800 h 1066800"/>
              <a:gd name="connsiteX27" fmla="*/ 939800 w 3112346"/>
              <a:gd name="connsiteY27" fmla="*/ 546100 h 1066800"/>
              <a:gd name="connsiteX28" fmla="*/ 965200 w 3112346"/>
              <a:gd name="connsiteY28" fmla="*/ 584200 h 1066800"/>
              <a:gd name="connsiteX29" fmla="*/ 990600 w 3112346"/>
              <a:gd name="connsiteY29" fmla="*/ 660400 h 1066800"/>
              <a:gd name="connsiteX30" fmla="*/ 1066800 w 3112346"/>
              <a:gd name="connsiteY30" fmla="*/ 723900 h 1066800"/>
              <a:gd name="connsiteX31" fmla="*/ 1104900 w 3112346"/>
              <a:gd name="connsiteY31" fmla="*/ 736600 h 1066800"/>
              <a:gd name="connsiteX32" fmla="*/ 1257300 w 3112346"/>
              <a:gd name="connsiteY32" fmla="*/ 723900 h 1066800"/>
              <a:gd name="connsiteX33" fmla="*/ 1308100 w 3112346"/>
              <a:gd name="connsiteY33" fmla="*/ 647700 h 1066800"/>
              <a:gd name="connsiteX34" fmla="*/ 1346200 w 3112346"/>
              <a:gd name="connsiteY34" fmla="*/ 609600 h 1066800"/>
              <a:gd name="connsiteX35" fmla="*/ 1371600 w 3112346"/>
              <a:gd name="connsiteY35" fmla="*/ 571500 h 1066800"/>
              <a:gd name="connsiteX36" fmla="*/ 1447800 w 3112346"/>
              <a:gd name="connsiteY36" fmla="*/ 520700 h 1066800"/>
              <a:gd name="connsiteX37" fmla="*/ 1473200 w 3112346"/>
              <a:gd name="connsiteY37" fmla="*/ 482600 h 1066800"/>
              <a:gd name="connsiteX38" fmla="*/ 1511300 w 3112346"/>
              <a:gd name="connsiteY38" fmla="*/ 469900 h 1066800"/>
              <a:gd name="connsiteX39" fmla="*/ 1524000 w 3112346"/>
              <a:gd name="connsiteY39" fmla="*/ 431800 h 1066800"/>
              <a:gd name="connsiteX40" fmla="*/ 1549400 w 3112346"/>
              <a:gd name="connsiteY40" fmla="*/ 393700 h 1066800"/>
              <a:gd name="connsiteX41" fmla="*/ 1600200 w 3112346"/>
              <a:gd name="connsiteY41" fmla="*/ 317500 h 1066800"/>
              <a:gd name="connsiteX42" fmla="*/ 1663700 w 3112346"/>
              <a:gd name="connsiteY42" fmla="*/ 266700 h 1066800"/>
              <a:gd name="connsiteX43" fmla="*/ 1701800 w 3112346"/>
              <a:gd name="connsiteY43" fmla="*/ 304800 h 1066800"/>
              <a:gd name="connsiteX44" fmla="*/ 1714500 w 3112346"/>
              <a:gd name="connsiteY44" fmla="*/ 342900 h 1066800"/>
              <a:gd name="connsiteX45" fmla="*/ 1739900 w 3112346"/>
              <a:gd name="connsiteY45" fmla="*/ 469900 h 1066800"/>
              <a:gd name="connsiteX46" fmla="*/ 1752600 w 3112346"/>
              <a:gd name="connsiteY46" fmla="*/ 508000 h 1066800"/>
              <a:gd name="connsiteX47" fmla="*/ 1790700 w 3112346"/>
              <a:gd name="connsiteY47" fmla="*/ 533400 h 1066800"/>
              <a:gd name="connsiteX48" fmla="*/ 1854200 w 3112346"/>
              <a:gd name="connsiteY48" fmla="*/ 584200 h 1066800"/>
              <a:gd name="connsiteX49" fmla="*/ 1892300 w 3112346"/>
              <a:gd name="connsiteY49" fmla="*/ 571500 h 1066800"/>
              <a:gd name="connsiteX50" fmla="*/ 1930400 w 3112346"/>
              <a:gd name="connsiteY50" fmla="*/ 533400 h 1066800"/>
              <a:gd name="connsiteX51" fmla="*/ 1981200 w 3112346"/>
              <a:gd name="connsiteY51" fmla="*/ 457200 h 1066800"/>
              <a:gd name="connsiteX52" fmla="*/ 2006600 w 3112346"/>
              <a:gd name="connsiteY52" fmla="*/ 419100 h 1066800"/>
              <a:gd name="connsiteX53" fmla="*/ 2044700 w 3112346"/>
              <a:gd name="connsiteY53" fmla="*/ 381000 h 1066800"/>
              <a:gd name="connsiteX54" fmla="*/ 2108200 w 3112346"/>
              <a:gd name="connsiteY54" fmla="*/ 330200 h 1066800"/>
              <a:gd name="connsiteX55" fmla="*/ 2159000 w 3112346"/>
              <a:gd name="connsiteY55" fmla="*/ 254000 h 1066800"/>
              <a:gd name="connsiteX56" fmla="*/ 2184400 w 3112346"/>
              <a:gd name="connsiteY56" fmla="*/ 215900 h 1066800"/>
              <a:gd name="connsiteX57" fmla="*/ 2197100 w 3112346"/>
              <a:gd name="connsiteY57" fmla="*/ 177800 h 1066800"/>
              <a:gd name="connsiteX58" fmla="*/ 2273300 w 3112346"/>
              <a:gd name="connsiteY58" fmla="*/ 139700 h 1066800"/>
              <a:gd name="connsiteX59" fmla="*/ 2311400 w 3112346"/>
              <a:gd name="connsiteY59" fmla="*/ 152400 h 1066800"/>
              <a:gd name="connsiteX60" fmla="*/ 2400300 w 3112346"/>
              <a:gd name="connsiteY60" fmla="*/ 177800 h 1066800"/>
              <a:gd name="connsiteX61" fmla="*/ 2463800 w 3112346"/>
              <a:gd name="connsiteY61" fmla="*/ 254000 h 1066800"/>
              <a:gd name="connsiteX62" fmla="*/ 2476500 w 3112346"/>
              <a:gd name="connsiteY62" fmla="*/ 292100 h 1066800"/>
              <a:gd name="connsiteX63" fmla="*/ 2527300 w 3112346"/>
              <a:gd name="connsiteY63" fmla="*/ 368300 h 1066800"/>
              <a:gd name="connsiteX64" fmla="*/ 2552700 w 3112346"/>
              <a:gd name="connsiteY64" fmla="*/ 406400 h 1066800"/>
              <a:gd name="connsiteX65" fmla="*/ 2590800 w 3112346"/>
              <a:gd name="connsiteY65" fmla="*/ 419100 h 1066800"/>
              <a:gd name="connsiteX66" fmla="*/ 2641600 w 3112346"/>
              <a:gd name="connsiteY66" fmla="*/ 393700 h 1066800"/>
              <a:gd name="connsiteX67" fmla="*/ 2705100 w 3112346"/>
              <a:gd name="connsiteY67" fmla="*/ 304800 h 1066800"/>
              <a:gd name="connsiteX68" fmla="*/ 2717800 w 3112346"/>
              <a:gd name="connsiteY68" fmla="*/ 266700 h 1066800"/>
              <a:gd name="connsiteX69" fmla="*/ 2755900 w 3112346"/>
              <a:gd name="connsiteY69" fmla="*/ 190500 h 1066800"/>
              <a:gd name="connsiteX70" fmla="*/ 2781300 w 3112346"/>
              <a:gd name="connsiteY70" fmla="*/ 76200 h 1066800"/>
              <a:gd name="connsiteX71" fmla="*/ 2794000 w 3112346"/>
              <a:gd name="connsiteY71" fmla="*/ 38100 h 1066800"/>
              <a:gd name="connsiteX72" fmla="*/ 2870200 w 3112346"/>
              <a:gd name="connsiteY72" fmla="*/ 0 h 1066800"/>
              <a:gd name="connsiteX73" fmla="*/ 2984500 w 3112346"/>
              <a:gd name="connsiteY73" fmla="*/ 25400 h 1066800"/>
              <a:gd name="connsiteX74" fmla="*/ 3060700 w 3112346"/>
              <a:gd name="connsiteY74" fmla="*/ 76200 h 1066800"/>
              <a:gd name="connsiteX75" fmla="*/ 3086100 w 3112346"/>
              <a:gd name="connsiteY75" fmla="*/ 114300 h 1066800"/>
              <a:gd name="connsiteX76" fmla="*/ 3111500 w 3112346"/>
              <a:gd name="connsiteY76" fmla="*/ 2667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3112346" h="1066800">
                <a:moveTo>
                  <a:pt x="0" y="1066800"/>
                </a:moveTo>
                <a:cubicBezTo>
                  <a:pt x="4233" y="994833"/>
                  <a:pt x="2006" y="922193"/>
                  <a:pt x="12700" y="850900"/>
                </a:cubicBezTo>
                <a:cubicBezTo>
                  <a:pt x="14964" y="835805"/>
                  <a:pt x="31901" y="826748"/>
                  <a:pt x="38100" y="812800"/>
                </a:cubicBezTo>
                <a:cubicBezTo>
                  <a:pt x="48974" y="788334"/>
                  <a:pt x="48648" y="758877"/>
                  <a:pt x="63500" y="736600"/>
                </a:cubicBezTo>
                <a:cubicBezTo>
                  <a:pt x="71967" y="723900"/>
                  <a:pt x="82074" y="712152"/>
                  <a:pt x="88900" y="698500"/>
                </a:cubicBezTo>
                <a:cubicBezTo>
                  <a:pt x="94887" y="686526"/>
                  <a:pt x="94174" y="671539"/>
                  <a:pt x="101600" y="660400"/>
                </a:cubicBezTo>
                <a:cubicBezTo>
                  <a:pt x="111563" y="645456"/>
                  <a:pt x="127000" y="635000"/>
                  <a:pt x="139700" y="622300"/>
                </a:cubicBezTo>
                <a:cubicBezTo>
                  <a:pt x="143933" y="609600"/>
                  <a:pt x="144974" y="595339"/>
                  <a:pt x="152400" y="584200"/>
                </a:cubicBezTo>
                <a:cubicBezTo>
                  <a:pt x="162363" y="569256"/>
                  <a:pt x="179002" y="559898"/>
                  <a:pt x="190500" y="546100"/>
                </a:cubicBezTo>
                <a:cubicBezTo>
                  <a:pt x="200271" y="534374"/>
                  <a:pt x="207433" y="520700"/>
                  <a:pt x="215900" y="508000"/>
                </a:cubicBezTo>
                <a:cubicBezTo>
                  <a:pt x="246405" y="515626"/>
                  <a:pt x="282874" y="518692"/>
                  <a:pt x="304800" y="546100"/>
                </a:cubicBezTo>
                <a:cubicBezTo>
                  <a:pt x="313163" y="556553"/>
                  <a:pt x="314596" y="571132"/>
                  <a:pt x="317500" y="584200"/>
                </a:cubicBezTo>
                <a:cubicBezTo>
                  <a:pt x="323086" y="609337"/>
                  <a:pt x="325150" y="635150"/>
                  <a:pt x="330200" y="660400"/>
                </a:cubicBezTo>
                <a:cubicBezTo>
                  <a:pt x="333623" y="677516"/>
                  <a:pt x="339114" y="694161"/>
                  <a:pt x="342900" y="711200"/>
                </a:cubicBezTo>
                <a:cubicBezTo>
                  <a:pt x="347583" y="732272"/>
                  <a:pt x="346668" y="755049"/>
                  <a:pt x="355600" y="774700"/>
                </a:cubicBezTo>
                <a:cubicBezTo>
                  <a:pt x="368232" y="802491"/>
                  <a:pt x="377440" y="841247"/>
                  <a:pt x="406400" y="850900"/>
                </a:cubicBezTo>
                <a:lnTo>
                  <a:pt x="482600" y="876300"/>
                </a:lnTo>
                <a:cubicBezTo>
                  <a:pt x="529167" y="872067"/>
                  <a:pt x="576579" y="873397"/>
                  <a:pt x="622300" y="863600"/>
                </a:cubicBezTo>
                <a:cubicBezTo>
                  <a:pt x="677528" y="851765"/>
                  <a:pt x="650320" y="834270"/>
                  <a:pt x="673100" y="800100"/>
                </a:cubicBezTo>
                <a:cubicBezTo>
                  <a:pt x="683063" y="785156"/>
                  <a:pt x="698500" y="774700"/>
                  <a:pt x="711200" y="762000"/>
                </a:cubicBezTo>
                <a:lnTo>
                  <a:pt x="736600" y="685800"/>
                </a:lnTo>
                <a:cubicBezTo>
                  <a:pt x="740833" y="673100"/>
                  <a:pt x="741874" y="658839"/>
                  <a:pt x="749300" y="647700"/>
                </a:cubicBezTo>
                <a:lnTo>
                  <a:pt x="800100" y="571500"/>
                </a:lnTo>
                <a:cubicBezTo>
                  <a:pt x="808567" y="558800"/>
                  <a:pt x="812800" y="541867"/>
                  <a:pt x="825500" y="533400"/>
                </a:cubicBezTo>
                <a:lnTo>
                  <a:pt x="863600" y="508000"/>
                </a:lnTo>
                <a:cubicBezTo>
                  <a:pt x="872067" y="495300"/>
                  <a:pt x="882174" y="483552"/>
                  <a:pt x="889000" y="469900"/>
                </a:cubicBezTo>
                <a:cubicBezTo>
                  <a:pt x="894987" y="457926"/>
                  <a:pt x="892234" y="422334"/>
                  <a:pt x="901700" y="431800"/>
                </a:cubicBezTo>
                <a:cubicBezTo>
                  <a:pt x="939800" y="469900"/>
                  <a:pt x="914400" y="508000"/>
                  <a:pt x="939800" y="546100"/>
                </a:cubicBezTo>
                <a:cubicBezTo>
                  <a:pt x="948267" y="558800"/>
                  <a:pt x="959001" y="570252"/>
                  <a:pt x="965200" y="584200"/>
                </a:cubicBezTo>
                <a:cubicBezTo>
                  <a:pt x="976074" y="608666"/>
                  <a:pt x="971668" y="641468"/>
                  <a:pt x="990600" y="660400"/>
                </a:cubicBezTo>
                <a:cubicBezTo>
                  <a:pt x="1018687" y="688487"/>
                  <a:pt x="1031437" y="706219"/>
                  <a:pt x="1066800" y="723900"/>
                </a:cubicBezTo>
                <a:cubicBezTo>
                  <a:pt x="1078774" y="729887"/>
                  <a:pt x="1092200" y="732367"/>
                  <a:pt x="1104900" y="736600"/>
                </a:cubicBezTo>
                <a:cubicBezTo>
                  <a:pt x="1155700" y="732367"/>
                  <a:pt x="1208045" y="737035"/>
                  <a:pt x="1257300" y="723900"/>
                </a:cubicBezTo>
                <a:cubicBezTo>
                  <a:pt x="1306574" y="710760"/>
                  <a:pt x="1288447" y="677179"/>
                  <a:pt x="1308100" y="647700"/>
                </a:cubicBezTo>
                <a:cubicBezTo>
                  <a:pt x="1318063" y="632756"/>
                  <a:pt x="1334702" y="623398"/>
                  <a:pt x="1346200" y="609600"/>
                </a:cubicBezTo>
                <a:cubicBezTo>
                  <a:pt x="1355971" y="597874"/>
                  <a:pt x="1360113" y="581551"/>
                  <a:pt x="1371600" y="571500"/>
                </a:cubicBezTo>
                <a:cubicBezTo>
                  <a:pt x="1394574" y="551398"/>
                  <a:pt x="1447800" y="520700"/>
                  <a:pt x="1447800" y="520700"/>
                </a:cubicBezTo>
                <a:cubicBezTo>
                  <a:pt x="1456267" y="508000"/>
                  <a:pt x="1461281" y="492135"/>
                  <a:pt x="1473200" y="482600"/>
                </a:cubicBezTo>
                <a:cubicBezTo>
                  <a:pt x="1483653" y="474237"/>
                  <a:pt x="1501834" y="479366"/>
                  <a:pt x="1511300" y="469900"/>
                </a:cubicBezTo>
                <a:cubicBezTo>
                  <a:pt x="1520766" y="460434"/>
                  <a:pt x="1518013" y="443774"/>
                  <a:pt x="1524000" y="431800"/>
                </a:cubicBezTo>
                <a:cubicBezTo>
                  <a:pt x="1530826" y="418148"/>
                  <a:pt x="1540933" y="406400"/>
                  <a:pt x="1549400" y="393700"/>
                </a:cubicBezTo>
                <a:cubicBezTo>
                  <a:pt x="1572488" y="301347"/>
                  <a:pt x="1541730" y="375970"/>
                  <a:pt x="1600200" y="317500"/>
                </a:cubicBezTo>
                <a:cubicBezTo>
                  <a:pt x="1657645" y="260055"/>
                  <a:pt x="1589527" y="291424"/>
                  <a:pt x="1663700" y="266700"/>
                </a:cubicBezTo>
                <a:cubicBezTo>
                  <a:pt x="1676400" y="279400"/>
                  <a:pt x="1691837" y="289856"/>
                  <a:pt x="1701800" y="304800"/>
                </a:cubicBezTo>
                <a:cubicBezTo>
                  <a:pt x="1709226" y="315939"/>
                  <a:pt x="1711596" y="329832"/>
                  <a:pt x="1714500" y="342900"/>
                </a:cubicBezTo>
                <a:cubicBezTo>
                  <a:pt x="1739449" y="455170"/>
                  <a:pt x="1714597" y="381339"/>
                  <a:pt x="1739900" y="469900"/>
                </a:cubicBezTo>
                <a:cubicBezTo>
                  <a:pt x="1743578" y="482772"/>
                  <a:pt x="1744237" y="497547"/>
                  <a:pt x="1752600" y="508000"/>
                </a:cubicBezTo>
                <a:cubicBezTo>
                  <a:pt x="1762135" y="519919"/>
                  <a:pt x="1778000" y="524933"/>
                  <a:pt x="1790700" y="533400"/>
                </a:cubicBezTo>
                <a:cubicBezTo>
                  <a:pt x="1810203" y="562655"/>
                  <a:pt x="1813304" y="584200"/>
                  <a:pt x="1854200" y="584200"/>
                </a:cubicBezTo>
                <a:cubicBezTo>
                  <a:pt x="1867587" y="584200"/>
                  <a:pt x="1879600" y="575733"/>
                  <a:pt x="1892300" y="571500"/>
                </a:cubicBezTo>
                <a:cubicBezTo>
                  <a:pt x="1905000" y="558800"/>
                  <a:pt x="1919373" y="547577"/>
                  <a:pt x="1930400" y="533400"/>
                </a:cubicBezTo>
                <a:cubicBezTo>
                  <a:pt x="1949142" y="509303"/>
                  <a:pt x="1964267" y="482600"/>
                  <a:pt x="1981200" y="457200"/>
                </a:cubicBezTo>
                <a:cubicBezTo>
                  <a:pt x="1989667" y="444500"/>
                  <a:pt x="1995807" y="429893"/>
                  <a:pt x="2006600" y="419100"/>
                </a:cubicBezTo>
                <a:cubicBezTo>
                  <a:pt x="2019300" y="406400"/>
                  <a:pt x="2033202" y="394798"/>
                  <a:pt x="2044700" y="381000"/>
                </a:cubicBezTo>
                <a:cubicBezTo>
                  <a:pt x="2088889" y="327974"/>
                  <a:pt x="2045654" y="351049"/>
                  <a:pt x="2108200" y="330200"/>
                </a:cubicBezTo>
                <a:lnTo>
                  <a:pt x="2159000" y="254000"/>
                </a:lnTo>
                <a:cubicBezTo>
                  <a:pt x="2167467" y="241300"/>
                  <a:pt x="2179573" y="230380"/>
                  <a:pt x="2184400" y="215900"/>
                </a:cubicBezTo>
                <a:cubicBezTo>
                  <a:pt x="2188633" y="203200"/>
                  <a:pt x="2188737" y="188253"/>
                  <a:pt x="2197100" y="177800"/>
                </a:cubicBezTo>
                <a:cubicBezTo>
                  <a:pt x="2215005" y="155419"/>
                  <a:pt x="2248201" y="148066"/>
                  <a:pt x="2273300" y="139700"/>
                </a:cubicBezTo>
                <a:cubicBezTo>
                  <a:pt x="2286000" y="143933"/>
                  <a:pt x="2298528" y="148722"/>
                  <a:pt x="2311400" y="152400"/>
                </a:cubicBezTo>
                <a:cubicBezTo>
                  <a:pt x="2423028" y="184294"/>
                  <a:pt x="2308949" y="147350"/>
                  <a:pt x="2400300" y="177800"/>
                </a:cubicBezTo>
                <a:cubicBezTo>
                  <a:pt x="2428387" y="205887"/>
                  <a:pt x="2446119" y="218637"/>
                  <a:pt x="2463800" y="254000"/>
                </a:cubicBezTo>
                <a:cubicBezTo>
                  <a:pt x="2469787" y="265974"/>
                  <a:pt x="2469999" y="280398"/>
                  <a:pt x="2476500" y="292100"/>
                </a:cubicBezTo>
                <a:cubicBezTo>
                  <a:pt x="2491325" y="318785"/>
                  <a:pt x="2510367" y="342900"/>
                  <a:pt x="2527300" y="368300"/>
                </a:cubicBezTo>
                <a:cubicBezTo>
                  <a:pt x="2535767" y="381000"/>
                  <a:pt x="2538220" y="401573"/>
                  <a:pt x="2552700" y="406400"/>
                </a:cubicBezTo>
                <a:lnTo>
                  <a:pt x="2590800" y="419100"/>
                </a:lnTo>
                <a:cubicBezTo>
                  <a:pt x="2607733" y="410633"/>
                  <a:pt x="2626194" y="404704"/>
                  <a:pt x="2641600" y="393700"/>
                </a:cubicBezTo>
                <a:cubicBezTo>
                  <a:pt x="2677471" y="368078"/>
                  <a:pt x="2688128" y="344401"/>
                  <a:pt x="2705100" y="304800"/>
                </a:cubicBezTo>
                <a:cubicBezTo>
                  <a:pt x="2710373" y="292495"/>
                  <a:pt x="2711813" y="278674"/>
                  <a:pt x="2717800" y="266700"/>
                </a:cubicBezTo>
                <a:cubicBezTo>
                  <a:pt x="2754906" y="192487"/>
                  <a:pt x="2734619" y="264984"/>
                  <a:pt x="2755900" y="190500"/>
                </a:cubicBezTo>
                <a:cubicBezTo>
                  <a:pt x="2781975" y="99239"/>
                  <a:pt x="2755111" y="180955"/>
                  <a:pt x="2781300" y="76200"/>
                </a:cubicBezTo>
                <a:cubicBezTo>
                  <a:pt x="2784547" y="63213"/>
                  <a:pt x="2785637" y="48553"/>
                  <a:pt x="2794000" y="38100"/>
                </a:cubicBezTo>
                <a:cubicBezTo>
                  <a:pt x="2811905" y="15719"/>
                  <a:pt x="2845101" y="8366"/>
                  <a:pt x="2870200" y="0"/>
                </a:cubicBezTo>
                <a:cubicBezTo>
                  <a:pt x="2890875" y="3446"/>
                  <a:pt x="2957702" y="10512"/>
                  <a:pt x="2984500" y="25400"/>
                </a:cubicBezTo>
                <a:cubicBezTo>
                  <a:pt x="3011185" y="40225"/>
                  <a:pt x="3060700" y="76200"/>
                  <a:pt x="3060700" y="76200"/>
                </a:cubicBezTo>
                <a:cubicBezTo>
                  <a:pt x="3069167" y="88900"/>
                  <a:pt x="3079901" y="100352"/>
                  <a:pt x="3086100" y="114300"/>
                </a:cubicBezTo>
                <a:cubicBezTo>
                  <a:pt x="3119532" y="189522"/>
                  <a:pt x="3111500" y="187513"/>
                  <a:pt x="3111500" y="2667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قوس كبير أيمن 20"/>
          <p:cNvSpPr/>
          <p:nvPr/>
        </p:nvSpPr>
        <p:spPr>
          <a:xfrm>
            <a:off x="5652120" y="1642243"/>
            <a:ext cx="216024" cy="94611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868144" y="168721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400" dirty="0" smtClean="0">
                <a:solidFill>
                  <a:srgbClr val="FF0000"/>
                </a:solidFill>
              </a:rPr>
              <a:t>مصادر تمويل قصيرة الأجل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2879812" y="181858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dirty="0" smtClean="0">
                <a:solidFill>
                  <a:srgbClr val="C00000"/>
                </a:solidFill>
              </a:rPr>
              <a:t>الأصول المتداولة المؤقتة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868144" y="323859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dirty="0" smtClean="0">
                <a:solidFill>
                  <a:srgbClr val="FF0000"/>
                </a:solidFill>
              </a:rPr>
              <a:t>مصادر تمويل طويلة الأجل (دائمة)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699792" y="295606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dirty="0">
                <a:solidFill>
                  <a:srgbClr val="C00000"/>
                </a:solidFill>
              </a:rPr>
              <a:t>الأصول المتداولة الدائمة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059832" y="36638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>
                <a:solidFill>
                  <a:srgbClr val="00B0F0"/>
                </a:solidFill>
              </a:rPr>
              <a:t>الأصول الثابتة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976700" y="4908183"/>
            <a:ext cx="1432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dirty="0" smtClean="0">
                <a:solidFill>
                  <a:srgbClr val="00B050"/>
                </a:solidFill>
              </a:rPr>
              <a:t>الفترة الزمنية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403647" y="2365152"/>
            <a:ext cx="856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dirty="0" smtClean="0">
                <a:solidFill>
                  <a:srgbClr val="00B050"/>
                </a:solidFill>
              </a:rPr>
              <a:t>اجمالي الأصول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9" name="قوس متوسط أيمن 28"/>
          <p:cNvSpPr/>
          <p:nvPr/>
        </p:nvSpPr>
        <p:spPr>
          <a:xfrm>
            <a:off x="5184068" y="1642244"/>
            <a:ext cx="180020" cy="140248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سهم إلى اليسار 29"/>
          <p:cNvSpPr/>
          <p:nvPr/>
        </p:nvSpPr>
        <p:spPr>
          <a:xfrm>
            <a:off x="5422843" y="2251986"/>
            <a:ext cx="674577" cy="1954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084167" y="212854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 smtClean="0">
                <a:solidFill>
                  <a:srgbClr val="C00000"/>
                </a:solidFill>
              </a:rPr>
              <a:t>رأس المال العامل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 flipV="1">
            <a:off x="2413372" y="2560588"/>
            <a:ext cx="3240360" cy="76781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1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JO" dirty="0" smtClean="0"/>
              <a:t>- </a:t>
            </a:r>
            <a:r>
              <a:rPr lang="ar-SA" dirty="0" smtClean="0"/>
              <a:t>في هذه السياسة يتم تمويل</a:t>
            </a:r>
            <a:r>
              <a:rPr lang="ar-JO" dirty="0" smtClean="0"/>
              <a:t> رأس المال العامل المؤقت</a:t>
            </a:r>
            <a:r>
              <a:rPr lang="ar-SA" dirty="0" smtClean="0"/>
              <a:t> </a:t>
            </a:r>
            <a:r>
              <a:rPr lang="ar-JO" dirty="0" smtClean="0"/>
              <a:t>(</a:t>
            </a:r>
            <a:r>
              <a:rPr lang="ar-SA" dirty="0" smtClean="0"/>
              <a:t>الأصول المتداولة المؤقتة</a:t>
            </a:r>
            <a:r>
              <a:rPr lang="ar-JO" dirty="0" smtClean="0"/>
              <a:t>)</a:t>
            </a:r>
            <a:r>
              <a:rPr lang="ar-SA" dirty="0" smtClean="0"/>
              <a:t> وجزء من</a:t>
            </a:r>
            <a:r>
              <a:rPr lang="ar-JO" dirty="0" smtClean="0"/>
              <a:t> رأس المال العامل الدائم</a:t>
            </a:r>
            <a:r>
              <a:rPr lang="ar-SA" dirty="0" smtClean="0"/>
              <a:t> </a:t>
            </a:r>
            <a:r>
              <a:rPr lang="ar-JO" dirty="0" smtClean="0"/>
              <a:t>(</a:t>
            </a:r>
            <a:r>
              <a:rPr lang="ar-SA" dirty="0" smtClean="0"/>
              <a:t>الأصول المتداولة الدائمة</a:t>
            </a:r>
            <a:r>
              <a:rPr lang="ar-JO" dirty="0" smtClean="0"/>
              <a:t>)،</a:t>
            </a:r>
          </a:p>
          <a:p>
            <a:pPr marL="0" indent="0">
              <a:buNone/>
            </a:pPr>
            <a:r>
              <a:rPr lang="ar-SA" dirty="0" smtClean="0"/>
              <a:t> </a:t>
            </a:r>
            <a:r>
              <a:rPr lang="ar-JO" b="1" dirty="0" smtClean="0"/>
              <a:t>- </a:t>
            </a:r>
            <a:r>
              <a:rPr lang="ar-SA" b="1" dirty="0" smtClean="0"/>
              <a:t>من مصادر تمويل قصيرة الأجل</a:t>
            </a:r>
            <a:r>
              <a:rPr lang="ar-JO" b="1" dirty="0" smtClean="0"/>
              <a:t>،</a:t>
            </a:r>
            <a:r>
              <a:rPr lang="ar-SA" b="1" dirty="0" smtClean="0"/>
              <a:t>(الالتزامات المتداولة)</a:t>
            </a:r>
          </a:p>
          <a:p>
            <a:pPr marL="0" indent="0">
              <a:buNone/>
            </a:pPr>
            <a:r>
              <a:rPr lang="ar-JO" dirty="0" smtClean="0"/>
              <a:t>- </a:t>
            </a:r>
            <a:r>
              <a:rPr lang="ar-SA" dirty="0" smtClean="0"/>
              <a:t>ويتم تمويل الجزء الباقي من</a:t>
            </a:r>
            <a:r>
              <a:rPr lang="ar-JO" dirty="0" smtClean="0"/>
              <a:t> رأس المال العامل الدائم</a:t>
            </a:r>
            <a:r>
              <a:rPr lang="ar-SA" dirty="0" smtClean="0"/>
              <a:t> </a:t>
            </a:r>
            <a:r>
              <a:rPr lang="ar-JO" dirty="0" smtClean="0"/>
              <a:t>(</a:t>
            </a:r>
            <a:r>
              <a:rPr lang="ar-SA" dirty="0" smtClean="0"/>
              <a:t>الأصول المتداولة الدائمة</a:t>
            </a:r>
            <a:r>
              <a:rPr lang="ar-JO" dirty="0" smtClean="0"/>
              <a:t>)</a:t>
            </a:r>
            <a:r>
              <a:rPr lang="ar-SA" dirty="0" smtClean="0"/>
              <a:t> والأصول الثابتة</a:t>
            </a:r>
            <a:r>
              <a:rPr lang="ar-JO" dirty="0" smtClean="0"/>
              <a:t>،</a:t>
            </a:r>
          </a:p>
          <a:p>
            <a:pPr marL="0" indent="0">
              <a:buNone/>
            </a:pPr>
            <a:r>
              <a:rPr lang="ar-SA" dirty="0" smtClean="0"/>
              <a:t> </a:t>
            </a:r>
            <a:r>
              <a:rPr lang="ar-JO" b="1" dirty="0" smtClean="0"/>
              <a:t>- </a:t>
            </a:r>
            <a:r>
              <a:rPr lang="ar-SA" b="1" dirty="0" smtClean="0"/>
              <a:t>من مصادر تمويل طويلة الأجل</a:t>
            </a:r>
            <a:r>
              <a:rPr lang="ar-JO" b="1" dirty="0" smtClean="0"/>
              <a:t>،</a:t>
            </a:r>
            <a:r>
              <a:rPr lang="ar-SA" b="1" dirty="0" smtClean="0"/>
              <a:t>(الالتزامات طويلة الأجل وح</a:t>
            </a:r>
            <a:r>
              <a:rPr lang="ar-JO" b="1" dirty="0" smtClean="0"/>
              <a:t>ق</a:t>
            </a:r>
            <a:r>
              <a:rPr lang="ar-SA" b="1" dirty="0" smtClean="0"/>
              <a:t>وق الملكية).</a:t>
            </a:r>
          </a:p>
          <a:p>
            <a:pPr marL="0" indent="0">
              <a:buNone/>
            </a:pPr>
            <a:r>
              <a:rPr lang="ar-JO" dirty="0" smtClean="0"/>
              <a:t>- </a:t>
            </a:r>
            <a:r>
              <a:rPr lang="ar-SA" dirty="0" smtClean="0"/>
              <a:t>وبذلك تكون المخاطر عالية لهذه السياسة في أنها قد تتعرض المنشأة التي تتبعها للعسر المالي</a:t>
            </a:r>
            <a:r>
              <a:rPr lang="ar-JO" dirty="0" smtClean="0"/>
              <a:t> الفني ( أي عدم قدرتها على سداد التزاماتها في موعدها، لعدم توافق توقيت الايرادات مع دفع الالتزامات)،</a:t>
            </a:r>
          </a:p>
          <a:p>
            <a:pPr marL="0" indent="0">
              <a:buNone/>
            </a:pPr>
            <a:r>
              <a:rPr lang="ar-SA" dirty="0" smtClean="0"/>
              <a:t> </a:t>
            </a:r>
            <a:r>
              <a:rPr lang="ar-JO" dirty="0" smtClean="0"/>
              <a:t>- </a:t>
            </a:r>
            <a:r>
              <a:rPr lang="ar-SA" dirty="0" smtClean="0"/>
              <a:t>ولكن في نفس الوقت تحصل على عائد أعلى وذلك لأن تكلفة التمويل قصير الأجل أقل من تكلفة التمويل طويل الأجل.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6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 smtClean="0">
                <a:solidFill>
                  <a:srgbClr val="002060"/>
                </a:solidFill>
              </a:rPr>
              <a:t>س</a:t>
            </a:r>
            <a:r>
              <a:rPr lang="en-US" b="1" dirty="0" smtClean="0">
                <a:solidFill>
                  <a:srgbClr val="002060"/>
                </a:solidFill>
              </a:rPr>
              <a:t>2</a:t>
            </a:r>
            <a:r>
              <a:rPr lang="ar-JO" b="1" dirty="0" smtClean="0">
                <a:solidFill>
                  <a:srgbClr val="002060"/>
                </a:solidFill>
              </a:rPr>
              <a:t>:</a:t>
            </a:r>
            <a:r>
              <a:rPr lang="ar-JO" dirty="0" smtClean="0"/>
              <a:t> أودع تاجر مبلغ </a:t>
            </a:r>
            <a:r>
              <a:rPr lang="en-US" dirty="0" smtClean="0"/>
              <a:t>5000</a:t>
            </a:r>
            <a:r>
              <a:rPr lang="ar-JO" dirty="0" smtClean="0"/>
              <a:t> دينار في بنك فلسطين بتاريخ        </a:t>
            </a:r>
            <a:r>
              <a:rPr lang="en-US" dirty="0" smtClean="0"/>
              <a:t>5</a:t>
            </a:r>
            <a:r>
              <a:rPr lang="ar-JO" dirty="0" smtClean="0"/>
              <a:t>/ </a:t>
            </a:r>
            <a:r>
              <a:rPr lang="en-US" dirty="0" smtClean="0"/>
              <a:t>2</a:t>
            </a:r>
            <a:r>
              <a:rPr lang="ar-JO" dirty="0" smtClean="0"/>
              <a:t>/ </a:t>
            </a:r>
            <a:r>
              <a:rPr lang="en-US" dirty="0" smtClean="0"/>
              <a:t>2020</a:t>
            </a:r>
            <a:r>
              <a:rPr lang="ar-JO" dirty="0" smtClean="0"/>
              <a:t> بمعدل فائدة بسيطة صحيحة غير معروف، وفي تاريخ </a:t>
            </a:r>
            <a:r>
              <a:rPr lang="en-US" dirty="0" smtClean="0"/>
              <a:t>20</a:t>
            </a:r>
            <a:r>
              <a:rPr lang="ar-JO" dirty="0" smtClean="0"/>
              <a:t>/ </a:t>
            </a:r>
            <a:r>
              <a:rPr lang="en-US" dirty="0" smtClean="0"/>
              <a:t>10</a:t>
            </a:r>
            <a:r>
              <a:rPr lang="ar-JO" dirty="0" smtClean="0"/>
              <a:t>/ </a:t>
            </a:r>
            <a:r>
              <a:rPr lang="en-US" dirty="0" smtClean="0"/>
              <a:t>2020</a:t>
            </a:r>
            <a:r>
              <a:rPr lang="ar-JO" dirty="0" smtClean="0"/>
              <a:t> وجد أن الفائدة ال</a:t>
            </a:r>
            <a:r>
              <a:rPr lang="ar-SA" dirty="0" smtClean="0"/>
              <a:t>صحيح</a:t>
            </a:r>
            <a:r>
              <a:rPr lang="ar-JO" dirty="0" smtClean="0"/>
              <a:t>ة المستحقة له بلغت </a:t>
            </a:r>
            <a:r>
              <a:rPr lang="en-US" dirty="0" smtClean="0"/>
              <a:t>422.95</a:t>
            </a:r>
            <a:r>
              <a:rPr lang="ar-JO" dirty="0" smtClean="0"/>
              <a:t> دينار.</a:t>
            </a:r>
          </a:p>
          <a:p>
            <a:pPr marL="0" indent="0">
              <a:buNone/>
            </a:pPr>
            <a:r>
              <a:rPr lang="ar-JO" b="1" dirty="0" smtClean="0"/>
              <a:t>والمطلوب: حساب </a:t>
            </a:r>
            <a:r>
              <a:rPr lang="ar-SA" b="1" dirty="0" smtClean="0"/>
              <a:t>معدل </a:t>
            </a:r>
            <a:r>
              <a:rPr lang="ar-JO" b="1" dirty="0" smtClean="0"/>
              <a:t>الفائدة الصحيحة.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JO" dirty="0"/>
              <a:t> ف </a:t>
            </a:r>
            <a:r>
              <a:rPr lang="ar-JO" baseline="-25000" dirty="0"/>
              <a:t>ص</a:t>
            </a:r>
            <a:r>
              <a:rPr lang="ar-JO" dirty="0"/>
              <a:t> = أ * ع * ن</a:t>
            </a:r>
          </a:p>
          <a:p>
            <a:pPr marL="0" indent="0">
              <a:buNone/>
            </a:pPr>
            <a:r>
              <a:rPr lang="ar-JO" dirty="0"/>
              <a:t> </a:t>
            </a:r>
            <a:r>
              <a:rPr lang="ar-SA" dirty="0" smtClean="0"/>
              <a:t>يجب حساب </a:t>
            </a:r>
            <a:r>
              <a:rPr lang="ar-JO" dirty="0" smtClean="0"/>
              <a:t>عدد الأيام</a:t>
            </a:r>
            <a:endParaRPr lang="en-US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ar-JO" dirty="0"/>
              <a:t>    </a:t>
            </a:r>
            <a:r>
              <a:rPr lang="en-US" dirty="0" smtClean="0"/>
              <a:t>  422.95</a:t>
            </a:r>
            <a:r>
              <a:rPr lang="ar-JO" dirty="0" smtClean="0"/>
              <a:t>= </a:t>
            </a:r>
            <a:r>
              <a:rPr lang="en-US" dirty="0" smtClean="0"/>
              <a:t>5000</a:t>
            </a:r>
            <a:r>
              <a:rPr lang="ar-JO" dirty="0" smtClean="0"/>
              <a:t>* </a:t>
            </a:r>
            <a:r>
              <a:rPr lang="ar-JO" dirty="0"/>
              <a:t>ع * </a:t>
            </a:r>
            <a:r>
              <a:rPr lang="en-US" dirty="0" smtClean="0"/>
              <a:t>258</a:t>
            </a:r>
            <a:r>
              <a:rPr lang="ar-SA" dirty="0" smtClean="0"/>
              <a:t>/ </a:t>
            </a:r>
            <a:r>
              <a:rPr lang="en-US" dirty="0" smtClean="0"/>
              <a:t>366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</a:t>
            </a:r>
            <a:r>
              <a:rPr lang="en-US" dirty="0" smtClean="0"/>
              <a:t>422.95    </a:t>
            </a:r>
            <a:r>
              <a:rPr lang="ar-JO" dirty="0" smtClean="0"/>
              <a:t> = </a:t>
            </a:r>
            <a:r>
              <a:rPr lang="en-US" dirty="0" smtClean="0"/>
              <a:t>5000</a:t>
            </a:r>
            <a:r>
              <a:rPr lang="ar-JO" dirty="0" smtClean="0"/>
              <a:t> * ع * </a:t>
            </a:r>
            <a:r>
              <a:rPr lang="en-US" dirty="0" smtClean="0"/>
              <a:t>0.704918</a:t>
            </a:r>
            <a:endParaRPr lang="ar-JO" dirty="0" smtClean="0"/>
          </a:p>
          <a:p>
            <a:pPr marL="0" indent="0">
              <a:buNone/>
            </a:pPr>
            <a:r>
              <a:rPr lang="ar-JO" dirty="0" smtClean="0"/>
              <a:t> </a:t>
            </a:r>
            <a:r>
              <a:rPr lang="en-US" dirty="0" smtClean="0"/>
              <a:t>422.95    </a:t>
            </a:r>
            <a:r>
              <a:rPr lang="ar-JO" dirty="0" smtClean="0"/>
              <a:t> </a:t>
            </a:r>
            <a:r>
              <a:rPr lang="ar-JO" dirty="0"/>
              <a:t>= </a:t>
            </a:r>
            <a:r>
              <a:rPr lang="en-US" dirty="0" smtClean="0"/>
              <a:t>3524.59</a:t>
            </a:r>
            <a:r>
              <a:rPr lang="ar-JO" dirty="0" smtClean="0"/>
              <a:t> </a:t>
            </a:r>
            <a:r>
              <a:rPr lang="ar-JO" dirty="0"/>
              <a:t>* ع</a:t>
            </a:r>
          </a:p>
          <a:p>
            <a:pPr marL="0" indent="0">
              <a:buNone/>
            </a:pPr>
            <a:r>
              <a:rPr lang="ar-JO" dirty="0"/>
              <a:t>    ع          </a:t>
            </a:r>
            <a:r>
              <a:rPr lang="ar-JO" dirty="0" smtClean="0"/>
              <a:t>= </a:t>
            </a:r>
            <a:r>
              <a:rPr lang="en-US" dirty="0" smtClean="0"/>
              <a:t> 422.95 </a:t>
            </a:r>
            <a:r>
              <a:rPr lang="ar-JO" dirty="0"/>
              <a:t>\ </a:t>
            </a:r>
            <a:r>
              <a:rPr lang="en-US" dirty="0" smtClean="0"/>
              <a:t>3524.59</a:t>
            </a:r>
            <a:r>
              <a:rPr lang="ar-JO" dirty="0" smtClean="0"/>
              <a:t> 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ar-JO" dirty="0"/>
              <a:t>  ع           = </a:t>
            </a:r>
            <a:r>
              <a:rPr lang="en-US" dirty="0" smtClean="0"/>
              <a:t>0.11999</a:t>
            </a:r>
            <a:endParaRPr lang="ar-JO" dirty="0"/>
          </a:p>
          <a:p>
            <a:pPr marL="0" indent="0">
              <a:buNone/>
            </a:pPr>
            <a:r>
              <a:rPr lang="en-US" dirty="0" smtClean="0"/>
              <a:t>                    </a:t>
            </a:r>
            <a:r>
              <a:rPr lang="ar-JO" dirty="0" smtClean="0"/>
              <a:t>= </a:t>
            </a:r>
            <a:r>
              <a:rPr lang="en-US" dirty="0" smtClean="0"/>
              <a:t>12 </a:t>
            </a:r>
            <a:r>
              <a:rPr lang="ar-JO" dirty="0" smtClean="0"/>
              <a:t>%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885408"/>
              </p:ext>
            </p:extLst>
          </p:nvPr>
        </p:nvGraphicFramePr>
        <p:xfrm>
          <a:off x="323528" y="1556792"/>
          <a:ext cx="789687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99"/>
                <a:gridCol w="672075"/>
                <a:gridCol w="672075"/>
                <a:gridCol w="672075"/>
                <a:gridCol w="672075"/>
                <a:gridCol w="672075"/>
                <a:gridCol w="624067"/>
                <a:gridCol w="648072"/>
                <a:gridCol w="576064"/>
                <a:gridCol w="936104"/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المجموع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الشهر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عدد الأيام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7164288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29</a:t>
            </a:r>
            <a:r>
              <a:rPr lang="ar-SA" dirty="0" smtClean="0"/>
              <a:t>-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8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JO" b="1" dirty="0" smtClean="0">
                <a:solidFill>
                  <a:srgbClr val="002060"/>
                </a:solidFill>
              </a:rPr>
              <a:t>س</a:t>
            </a:r>
            <a:r>
              <a:rPr lang="en-US" b="1" dirty="0" smtClean="0">
                <a:solidFill>
                  <a:srgbClr val="002060"/>
                </a:solidFill>
              </a:rPr>
              <a:t>3</a:t>
            </a:r>
            <a:r>
              <a:rPr lang="ar-JO" b="1" dirty="0" smtClean="0">
                <a:solidFill>
                  <a:srgbClr val="002060"/>
                </a:solidFill>
              </a:rPr>
              <a:t>: </a:t>
            </a:r>
            <a:r>
              <a:rPr lang="ar-SA" dirty="0" smtClean="0"/>
              <a:t>اتفق ايمن مع حسن على</a:t>
            </a:r>
            <a:r>
              <a:rPr lang="ar-JO" dirty="0" smtClean="0"/>
              <a:t> شراء منزل</a:t>
            </a:r>
            <a:r>
              <a:rPr lang="ar-SA" dirty="0" smtClean="0"/>
              <a:t>ه</a:t>
            </a:r>
            <a:r>
              <a:rPr lang="ar-JO" dirty="0" smtClean="0"/>
              <a:t> </a:t>
            </a:r>
            <a:r>
              <a:rPr lang="ar-SA" dirty="0" smtClean="0"/>
              <a:t>المؤجر إلى أنس،</a:t>
            </a:r>
            <a:r>
              <a:rPr lang="ar-JO" dirty="0" smtClean="0"/>
              <a:t> على أن يستلم المنزل بعد </a:t>
            </a:r>
            <a:r>
              <a:rPr lang="ar-SA" dirty="0" smtClean="0"/>
              <a:t>10</a:t>
            </a:r>
            <a:r>
              <a:rPr lang="ar-JO" dirty="0" smtClean="0"/>
              <a:t> سنوات علما بأن </a:t>
            </a:r>
            <a:r>
              <a:rPr lang="ar-SA" dirty="0" smtClean="0"/>
              <a:t>أنس</a:t>
            </a:r>
            <a:r>
              <a:rPr lang="ar-JO" dirty="0" smtClean="0"/>
              <a:t> يدفع </a:t>
            </a:r>
            <a:r>
              <a:rPr lang="ar-SA" dirty="0" smtClean="0"/>
              <a:t>قيمة ال</a:t>
            </a:r>
            <a:r>
              <a:rPr lang="ar-JO" dirty="0" smtClean="0"/>
              <a:t>إيجار </a:t>
            </a:r>
            <a:r>
              <a:rPr lang="ar-SA" dirty="0" smtClean="0"/>
              <a:t>في بداية كل</a:t>
            </a:r>
            <a:r>
              <a:rPr lang="ar-JO" dirty="0" smtClean="0"/>
              <a:t> </a:t>
            </a:r>
            <a:r>
              <a:rPr lang="ar-SA" dirty="0" smtClean="0"/>
              <a:t>سنة</a:t>
            </a:r>
            <a:r>
              <a:rPr lang="ar-JO" dirty="0" smtClean="0"/>
              <a:t> </a:t>
            </a:r>
            <a:r>
              <a:rPr lang="en-US" dirty="0" smtClean="0"/>
              <a:t>3000</a:t>
            </a:r>
            <a:r>
              <a:rPr lang="ar-JO" dirty="0" smtClean="0"/>
              <a:t> دينار، ويتوقع أن </a:t>
            </a:r>
            <a:r>
              <a:rPr lang="ar-SA" dirty="0" smtClean="0"/>
              <a:t>يبيع</a:t>
            </a:r>
            <a:r>
              <a:rPr lang="ar-JO" dirty="0" smtClean="0"/>
              <a:t> </a:t>
            </a:r>
            <a:r>
              <a:rPr lang="ar-SA" dirty="0" smtClean="0"/>
              <a:t>ايمن</a:t>
            </a:r>
            <a:r>
              <a:rPr lang="ar-JO" dirty="0" smtClean="0"/>
              <a:t> مخلفات المنزل عند استلامه في نهاية مدة الإيجار بمبلغ </a:t>
            </a:r>
            <a:r>
              <a:rPr lang="en-US" dirty="0" smtClean="0"/>
              <a:t>7000</a:t>
            </a:r>
            <a:r>
              <a:rPr lang="ar-JO" dirty="0" smtClean="0"/>
              <a:t> دينار .</a:t>
            </a:r>
          </a:p>
          <a:p>
            <a:pPr marL="0" indent="0">
              <a:buNone/>
            </a:pPr>
            <a:r>
              <a:rPr lang="ar-JO" b="1" dirty="0" smtClean="0"/>
              <a:t>والمطلوب : ما القيمة الحالية التي يقبل </a:t>
            </a:r>
            <a:r>
              <a:rPr lang="ar-SA" b="1" dirty="0" smtClean="0"/>
              <a:t>ايمن</a:t>
            </a:r>
            <a:r>
              <a:rPr lang="ar-JO" b="1" dirty="0" smtClean="0"/>
              <a:t> أن يدفعه</a:t>
            </a:r>
            <a:r>
              <a:rPr lang="ar-SA" b="1" dirty="0" smtClean="0"/>
              <a:t>ا</a:t>
            </a:r>
            <a:r>
              <a:rPr lang="ar-JO" b="1" dirty="0" smtClean="0"/>
              <a:t> إلى </a:t>
            </a:r>
            <a:r>
              <a:rPr lang="ar-SA" b="1" dirty="0" smtClean="0"/>
              <a:t>حسن</a:t>
            </a:r>
            <a:r>
              <a:rPr lang="ar-JO" b="1" dirty="0" smtClean="0"/>
              <a:t> </a:t>
            </a:r>
            <a:r>
              <a:rPr lang="ar-SA" b="1" dirty="0" smtClean="0"/>
              <a:t>ثمناً </a:t>
            </a:r>
            <a:r>
              <a:rPr lang="ar-JO" b="1" dirty="0" smtClean="0"/>
              <a:t>للبيت</a:t>
            </a:r>
            <a:r>
              <a:rPr lang="ar-SA" b="1" dirty="0" smtClean="0"/>
              <a:t>، </a:t>
            </a:r>
            <a:r>
              <a:rPr lang="ar-JO" dirty="0"/>
              <a:t>علما بأن معدل الفائدة السنوية المركبة </a:t>
            </a:r>
            <a:r>
              <a:rPr lang="en-US" dirty="0"/>
              <a:t>10</a:t>
            </a:r>
            <a:r>
              <a:rPr lang="ar-JO" dirty="0" smtClean="0"/>
              <a:t>%</a:t>
            </a:r>
            <a:r>
              <a:rPr lang="ar-JO" b="1" dirty="0" smtClean="0"/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17066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 smtClean="0">
                <a:solidFill>
                  <a:srgbClr val="0070C0"/>
                </a:solidFill>
              </a:rPr>
              <a:t>الحل: </a:t>
            </a:r>
            <a:r>
              <a:rPr lang="ar-JO" b="1" dirty="0"/>
              <a:t>القيمة الحالية </a:t>
            </a:r>
            <a:r>
              <a:rPr lang="ar-SA" b="1" dirty="0" smtClean="0"/>
              <a:t>للدفعات المنتظمة (الإيجار</a:t>
            </a:r>
            <a:r>
              <a:rPr lang="ar-JO" b="1" dirty="0" smtClean="0"/>
              <a:t> السنوي</a:t>
            </a:r>
            <a:r>
              <a:rPr lang="ar-SA" b="1" dirty="0" smtClean="0"/>
              <a:t>)</a:t>
            </a:r>
          </a:p>
          <a:p>
            <a:pPr marL="0" indent="0">
              <a:buNone/>
            </a:pPr>
            <a:r>
              <a:rPr lang="ar-SA" dirty="0"/>
              <a:t>= قيمة الدفعة * معدل الخصم للدفعات المنتظمة</a:t>
            </a:r>
          </a:p>
          <a:p>
            <a:pPr marL="0" indent="0">
              <a:buNone/>
            </a:pPr>
            <a:r>
              <a:rPr lang="ar-JO" dirty="0" smtClean="0"/>
              <a:t>=</a:t>
            </a:r>
            <a:r>
              <a:rPr lang="ar-SA" dirty="0" smtClean="0"/>
              <a:t> </a:t>
            </a:r>
            <a:r>
              <a:rPr lang="ar-SA" dirty="0"/>
              <a:t>قيمة الدفعة * </a:t>
            </a:r>
            <a:r>
              <a:rPr lang="en-US" dirty="0"/>
              <a:t>1}</a:t>
            </a:r>
            <a:r>
              <a:rPr lang="ar-SA" dirty="0"/>
              <a:t> –</a:t>
            </a:r>
            <a:r>
              <a:rPr lang="en-US" dirty="0"/>
              <a:t>1)</a:t>
            </a:r>
            <a:r>
              <a:rPr lang="ar-SA" dirty="0"/>
              <a:t>/ (</a:t>
            </a:r>
            <a:r>
              <a:rPr lang="en-US" dirty="0"/>
              <a:t>1</a:t>
            </a:r>
            <a:r>
              <a:rPr lang="ar-SA" dirty="0"/>
              <a:t>+ع)</a:t>
            </a:r>
            <a:r>
              <a:rPr lang="ar-SA" baseline="30000" dirty="0"/>
              <a:t>ن</a:t>
            </a:r>
            <a:r>
              <a:rPr lang="ar-SA" dirty="0"/>
              <a:t>)</a:t>
            </a:r>
            <a:r>
              <a:rPr lang="en-US" dirty="0"/>
              <a:t>{</a:t>
            </a:r>
            <a:r>
              <a:rPr lang="ar-SA" dirty="0"/>
              <a:t>/ع * (</a:t>
            </a:r>
            <a:r>
              <a:rPr lang="en-US" dirty="0"/>
              <a:t>1</a:t>
            </a:r>
            <a:r>
              <a:rPr lang="ar-SA" dirty="0"/>
              <a:t>+ع)</a:t>
            </a:r>
            <a:endParaRPr lang="ar-JO" dirty="0"/>
          </a:p>
          <a:p>
            <a:pPr marL="0" indent="0">
              <a:buNone/>
            </a:pPr>
            <a:r>
              <a:rPr lang="ar-SA" dirty="0" smtClean="0"/>
              <a:t>=</a:t>
            </a:r>
            <a:r>
              <a:rPr lang="en-US" dirty="0" smtClean="0"/>
              <a:t>3000 </a:t>
            </a:r>
            <a:r>
              <a:rPr lang="ar-SA" dirty="0"/>
              <a:t>* </a:t>
            </a:r>
            <a:r>
              <a:rPr lang="en-US" dirty="0"/>
              <a:t>1}</a:t>
            </a:r>
            <a:r>
              <a:rPr lang="ar-SA" dirty="0"/>
              <a:t> –</a:t>
            </a:r>
            <a:r>
              <a:rPr lang="en-US" dirty="0"/>
              <a:t>1)</a:t>
            </a:r>
            <a:r>
              <a:rPr lang="ar-SA" dirty="0"/>
              <a:t>/ (</a:t>
            </a:r>
            <a:r>
              <a:rPr lang="en-US" dirty="0"/>
              <a:t>1</a:t>
            </a:r>
            <a:r>
              <a:rPr lang="ar-SA" dirty="0"/>
              <a:t>+</a:t>
            </a:r>
            <a:r>
              <a:rPr lang="en-US" dirty="0" smtClean="0"/>
              <a:t>0. 1</a:t>
            </a:r>
            <a:r>
              <a:rPr lang="ar-SA" dirty="0" smtClean="0"/>
              <a:t>)</a:t>
            </a:r>
            <a:r>
              <a:rPr lang="en-US" baseline="30000" dirty="0" smtClean="0"/>
              <a:t>10</a:t>
            </a:r>
            <a:r>
              <a:rPr lang="ar-SA" dirty="0"/>
              <a:t>)</a:t>
            </a:r>
            <a:r>
              <a:rPr lang="en-US" dirty="0"/>
              <a:t>{</a:t>
            </a:r>
            <a:r>
              <a:rPr lang="ar-SA" dirty="0"/>
              <a:t>/</a:t>
            </a:r>
            <a:r>
              <a:rPr lang="en-US" dirty="0" smtClean="0"/>
              <a:t>0.1</a:t>
            </a:r>
            <a:r>
              <a:rPr lang="ar-SA" dirty="0" smtClean="0"/>
              <a:t> </a:t>
            </a:r>
            <a:r>
              <a:rPr lang="ar-SA" dirty="0"/>
              <a:t>* (</a:t>
            </a:r>
            <a:r>
              <a:rPr lang="en-US" dirty="0"/>
              <a:t>1</a:t>
            </a:r>
            <a:r>
              <a:rPr lang="ar-SA" dirty="0" smtClean="0"/>
              <a:t>+0.10)</a:t>
            </a:r>
            <a:endParaRPr lang="ar-JO" dirty="0"/>
          </a:p>
          <a:p>
            <a:pPr marL="0" indent="0">
              <a:buNone/>
            </a:pPr>
            <a:r>
              <a:rPr lang="ar-SA" dirty="0" smtClean="0"/>
              <a:t>= </a:t>
            </a:r>
            <a:r>
              <a:rPr lang="en-US" dirty="0" smtClean="0"/>
              <a:t>3000</a:t>
            </a:r>
            <a:r>
              <a:rPr lang="ar-SA" dirty="0" smtClean="0"/>
              <a:t> </a:t>
            </a:r>
            <a:r>
              <a:rPr lang="ar-SA" dirty="0"/>
              <a:t>* </a:t>
            </a:r>
            <a:r>
              <a:rPr lang="en-US" dirty="0"/>
              <a:t>1}</a:t>
            </a:r>
            <a:r>
              <a:rPr lang="ar-SA" dirty="0"/>
              <a:t> –</a:t>
            </a:r>
            <a:r>
              <a:rPr lang="en-US" dirty="0"/>
              <a:t>1)</a:t>
            </a:r>
            <a:r>
              <a:rPr lang="ar-SA" dirty="0"/>
              <a:t>/ </a:t>
            </a:r>
            <a:r>
              <a:rPr lang="en-US" dirty="0" smtClean="0"/>
              <a:t>2.59374</a:t>
            </a:r>
            <a:r>
              <a:rPr lang="ar-SA" dirty="0" smtClean="0"/>
              <a:t>)</a:t>
            </a:r>
            <a:r>
              <a:rPr lang="en-US" dirty="0"/>
              <a:t>{</a:t>
            </a:r>
            <a:r>
              <a:rPr lang="ar-SA" dirty="0"/>
              <a:t>/</a:t>
            </a:r>
            <a:r>
              <a:rPr lang="en-US" dirty="0" smtClean="0"/>
              <a:t>0.1</a:t>
            </a:r>
            <a:r>
              <a:rPr lang="ar-SA" dirty="0" smtClean="0"/>
              <a:t> </a:t>
            </a:r>
            <a:r>
              <a:rPr lang="ar-SA" dirty="0"/>
              <a:t>* (</a:t>
            </a:r>
            <a:r>
              <a:rPr lang="en-US" dirty="0" smtClean="0"/>
              <a:t>1.1</a:t>
            </a:r>
            <a:r>
              <a:rPr lang="ar-SA" dirty="0" smtClean="0"/>
              <a:t>)</a:t>
            </a:r>
            <a:endParaRPr lang="ar-JO" dirty="0"/>
          </a:p>
          <a:p>
            <a:pPr marL="0" indent="0">
              <a:buNone/>
            </a:pPr>
            <a:r>
              <a:rPr lang="ar-SA" dirty="0" smtClean="0"/>
              <a:t>= </a:t>
            </a:r>
            <a:r>
              <a:rPr lang="en-US" dirty="0" smtClean="0"/>
              <a:t>3000</a:t>
            </a:r>
            <a:r>
              <a:rPr lang="ar-SA" dirty="0" smtClean="0"/>
              <a:t> </a:t>
            </a:r>
            <a:r>
              <a:rPr lang="ar-SA" dirty="0"/>
              <a:t>* </a:t>
            </a:r>
            <a:r>
              <a:rPr lang="en-US" dirty="0"/>
              <a:t>1}</a:t>
            </a:r>
            <a:r>
              <a:rPr lang="ar-SA" dirty="0"/>
              <a:t> –</a:t>
            </a:r>
            <a:r>
              <a:rPr lang="en-US" dirty="0"/>
              <a:t> </a:t>
            </a:r>
            <a:r>
              <a:rPr lang="en-US" dirty="0" smtClean="0"/>
              <a:t>0.385544 </a:t>
            </a:r>
            <a:r>
              <a:rPr lang="ar-SA" dirty="0"/>
              <a:t>)</a:t>
            </a:r>
            <a:r>
              <a:rPr lang="en-US" dirty="0"/>
              <a:t>{</a:t>
            </a:r>
            <a:r>
              <a:rPr lang="ar-SA" dirty="0"/>
              <a:t>/</a:t>
            </a:r>
            <a:r>
              <a:rPr lang="en-US" dirty="0" smtClean="0"/>
              <a:t>0.1</a:t>
            </a:r>
            <a:r>
              <a:rPr lang="ar-SA" dirty="0" smtClean="0"/>
              <a:t> </a:t>
            </a:r>
            <a:r>
              <a:rPr lang="ar-SA" dirty="0"/>
              <a:t>* (</a:t>
            </a:r>
            <a:r>
              <a:rPr lang="en-US" dirty="0"/>
              <a:t>1.1</a:t>
            </a:r>
            <a:r>
              <a:rPr lang="ar-SA" dirty="0"/>
              <a:t>)</a:t>
            </a:r>
            <a:endParaRPr lang="ar-JO" dirty="0"/>
          </a:p>
          <a:p>
            <a:pPr marL="0" indent="0">
              <a:buNone/>
            </a:pPr>
            <a:r>
              <a:rPr lang="ar-SA" dirty="0" smtClean="0"/>
              <a:t>=</a:t>
            </a:r>
            <a:r>
              <a:rPr lang="en-US" dirty="0" smtClean="0"/>
              <a:t>3000 </a:t>
            </a:r>
            <a:r>
              <a:rPr lang="ar-SA" dirty="0" smtClean="0"/>
              <a:t> </a:t>
            </a:r>
            <a:r>
              <a:rPr lang="ar-SA" dirty="0"/>
              <a:t>* </a:t>
            </a:r>
            <a:r>
              <a:rPr lang="en-US" dirty="0"/>
              <a:t>}</a:t>
            </a:r>
            <a:r>
              <a:rPr lang="ar-SA" dirty="0"/>
              <a:t> </a:t>
            </a:r>
            <a:r>
              <a:rPr lang="en-US" dirty="0"/>
              <a:t> </a:t>
            </a:r>
            <a:r>
              <a:rPr lang="en-US" dirty="0" smtClean="0"/>
              <a:t>0.614456</a:t>
            </a:r>
            <a:r>
              <a:rPr lang="ar-SA" dirty="0" smtClean="0"/>
              <a:t>/</a:t>
            </a:r>
            <a:r>
              <a:rPr lang="en-US" dirty="0" smtClean="0"/>
              <a:t>0.1 </a:t>
            </a:r>
            <a:r>
              <a:rPr lang="ar-SA" dirty="0" smtClean="0"/>
              <a:t> </a:t>
            </a:r>
            <a:r>
              <a:rPr lang="en-US" dirty="0" smtClean="0"/>
              <a:t>{</a:t>
            </a:r>
            <a:r>
              <a:rPr lang="ar-SA" dirty="0"/>
              <a:t>* (</a:t>
            </a:r>
            <a:r>
              <a:rPr lang="en-US" dirty="0"/>
              <a:t>1.1</a:t>
            </a:r>
            <a:r>
              <a:rPr lang="ar-SA" dirty="0"/>
              <a:t>)</a:t>
            </a:r>
            <a:endParaRPr lang="ar-JO" dirty="0"/>
          </a:p>
          <a:p>
            <a:pPr marL="0" indent="0">
              <a:buNone/>
            </a:pPr>
            <a:r>
              <a:rPr lang="ar-SA" dirty="0" smtClean="0"/>
              <a:t>= </a:t>
            </a:r>
            <a:r>
              <a:rPr lang="en-US" dirty="0" smtClean="0"/>
              <a:t>3000</a:t>
            </a:r>
            <a:r>
              <a:rPr lang="ar-SA" dirty="0" smtClean="0"/>
              <a:t> *</a:t>
            </a:r>
            <a:r>
              <a:rPr lang="en-US" dirty="0" smtClean="0"/>
              <a:t>6.14456</a:t>
            </a:r>
            <a:r>
              <a:rPr lang="ar-SA" dirty="0"/>
              <a:t>  * (</a:t>
            </a:r>
            <a:r>
              <a:rPr lang="en-US" dirty="0"/>
              <a:t>1.1</a:t>
            </a:r>
            <a:r>
              <a:rPr lang="ar-SA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ar-SA" dirty="0" smtClean="0"/>
              <a:t>= </a:t>
            </a:r>
            <a:r>
              <a:rPr lang="en-US" dirty="0" smtClean="0"/>
              <a:t>20277.48</a:t>
            </a:r>
            <a:r>
              <a:rPr lang="ar-SA" dirty="0" smtClean="0"/>
              <a:t> </a:t>
            </a:r>
            <a:r>
              <a:rPr lang="ar-SA" dirty="0"/>
              <a:t>دينار.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/>
              <a:t>القيمة الحالية </a:t>
            </a:r>
            <a:r>
              <a:rPr lang="ar-SA" b="1" dirty="0" smtClean="0"/>
              <a:t>للدفعات غير المنتظمة ( بيع مخلفات المنزل).</a:t>
            </a:r>
          </a:p>
          <a:p>
            <a:pPr marL="0" indent="0">
              <a:buNone/>
            </a:pPr>
            <a:r>
              <a:rPr lang="ar-SA" dirty="0" smtClean="0"/>
              <a:t>            = </a:t>
            </a:r>
            <a:r>
              <a:rPr lang="ar-SA" dirty="0"/>
              <a:t>قيمة المبلغ * معدل الخصم للدفعات غير المنتظمة</a:t>
            </a:r>
          </a:p>
          <a:p>
            <a:pPr marL="0" indent="0">
              <a:buNone/>
            </a:pPr>
            <a:r>
              <a:rPr lang="ar-SA" dirty="0" smtClean="0"/>
              <a:t>            =</a:t>
            </a:r>
            <a:r>
              <a:rPr lang="ar-SA" dirty="0"/>
              <a:t>قيمة المبلغ </a:t>
            </a:r>
            <a:r>
              <a:rPr lang="ar-JO" dirty="0"/>
              <a:t>* 1/ (</a:t>
            </a:r>
            <a:r>
              <a:rPr lang="en-US" dirty="0"/>
              <a:t>1</a:t>
            </a:r>
            <a:r>
              <a:rPr lang="ar-JO" dirty="0"/>
              <a:t>+ ع)</a:t>
            </a:r>
            <a:r>
              <a:rPr lang="ar-JO" baseline="30000" dirty="0"/>
              <a:t>ن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       </a:t>
            </a:r>
            <a:r>
              <a:rPr lang="ar-SA" dirty="0" smtClean="0"/>
              <a:t>= </a:t>
            </a:r>
            <a:r>
              <a:rPr lang="en-US" dirty="0" smtClean="0"/>
              <a:t>7000</a:t>
            </a:r>
            <a:r>
              <a:rPr lang="ar-JO" dirty="0" smtClean="0"/>
              <a:t>* </a:t>
            </a:r>
            <a:r>
              <a:rPr lang="en-US" dirty="0"/>
              <a:t>1</a:t>
            </a:r>
            <a:r>
              <a:rPr lang="ar-JO" dirty="0"/>
              <a:t>/ (</a:t>
            </a:r>
            <a:r>
              <a:rPr lang="en-US" dirty="0"/>
              <a:t>1</a:t>
            </a:r>
            <a:r>
              <a:rPr lang="ar-JO" dirty="0"/>
              <a:t>+ </a:t>
            </a:r>
            <a:r>
              <a:rPr lang="en-US" dirty="0" smtClean="0"/>
              <a:t>0.1</a:t>
            </a:r>
            <a:r>
              <a:rPr lang="ar-JO" dirty="0" smtClean="0"/>
              <a:t>)</a:t>
            </a:r>
            <a:r>
              <a:rPr lang="ar-SA" baseline="30000" dirty="0" smtClean="0"/>
              <a:t> (</a:t>
            </a:r>
            <a:r>
              <a:rPr lang="en-US" baseline="30000" dirty="0" smtClean="0"/>
              <a:t>10</a:t>
            </a:r>
            <a:r>
              <a:rPr lang="ar-SA" baseline="30000" dirty="0"/>
              <a:t>)</a:t>
            </a:r>
          </a:p>
          <a:p>
            <a:pPr marL="0" indent="0">
              <a:buNone/>
            </a:pPr>
            <a:r>
              <a:rPr lang="ar-SA" dirty="0" smtClean="0"/>
              <a:t>            = </a:t>
            </a:r>
            <a:r>
              <a:rPr lang="en-US" dirty="0" smtClean="0"/>
              <a:t>7000</a:t>
            </a:r>
            <a:r>
              <a:rPr lang="ar-JO" dirty="0"/>
              <a:t>* </a:t>
            </a:r>
            <a:r>
              <a:rPr lang="en-US" dirty="0"/>
              <a:t>1</a:t>
            </a:r>
            <a:r>
              <a:rPr lang="ar-JO" dirty="0"/>
              <a:t>/ </a:t>
            </a:r>
            <a:r>
              <a:rPr lang="en-US" dirty="0" smtClean="0"/>
              <a:t>2.59374</a:t>
            </a:r>
            <a:endParaRPr lang="ar-SA" baseline="30000" dirty="0"/>
          </a:p>
          <a:p>
            <a:pPr marL="0" indent="0">
              <a:buNone/>
            </a:pPr>
            <a:r>
              <a:rPr lang="ar-SA" dirty="0" smtClean="0"/>
              <a:t>            = </a:t>
            </a:r>
            <a:r>
              <a:rPr lang="en-US" dirty="0" smtClean="0"/>
              <a:t>7000</a:t>
            </a:r>
            <a:r>
              <a:rPr lang="ar-JO" dirty="0"/>
              <a:t>* </a:t>
            </a:r>
            <a:r>
              <a:rPr lang="en-US" dirty="0" smtClean="0"/>
              <a:t>0.385544</a:t>
            </a:r>
            <a:endParaRPr lang="en-US" dirty="0"/>
          </a:p>
          <a:p>
            <a:pPr marL="0" indent="0">
              <a:buNone/>
            </a:pPr>
            <a:r>
              <a:rPr lang="ar-SA" dirty="0" smtClean="0"/>
              <a:t>            = </a:t>
            </a:r>
            <a:r>
              <a:rPr lang="en-US" dirty="0" smtClean="0"/>
              <a:t>2698.81 </a:t>
            </a:r>
            <a:r>
              <a:rPr lang="ar-SA" dirty="0" smtClean="0"/>
              <a:t> </a:t>
            </a:r>
            <a:r>
              <a:rPr lang="ar-SA" dirty="0"/>
              <a:t>دينار.</a:t>
            </a:r>
            <a:endParaRPr lang="en-US" dirty="0"/>
          </a:p>
          <a:p>
            <a:pPr marL="0" indent="0">
              <a:buNone/>
            </a:pPr>
            <a:endParaRPr lang="ar-SA" baseline="30000" dirty="0"/>
          </a:p>
          <a:p>
            <a:pPr marL="0" indent="0">
              <a:buNone/>
            </a:pPr>
            <a:r>
              <a:rPr lang="ar-SA" b="1" dirty="0" smtClean="0"/>
              <a:t>إذا القيمة الحالية لثمن البيت </a:t>
            </a:r>
            <a:r>
              <a:rPr lang="ar-JO" dirty="0" smtClean="0"/>
              <a:t>= </a:t>
            </a:r>
            <a:r>
              <a:rPr lang="en-US" dirty="0"/>
              <a:t>20277.48</a:t>
            </a:r>
            <a:r>
              <a:rPr lang="ar-JO" dirty="0" smtClean="0"/>
              <a:t> </a:t>
            </a:r>
            <a:r>
              <a:rPr lang="ar-JO" dirty="0"/>
              <a:t>+ </a:t>
            </a:r>
            <a:r>
              <a:rPr lang="en-US" dirty="0" smtClean="0"/>
              <a:t>2698.81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                            </a:t>
            </a:r>
            <a:r>
              <a:rPr lang="ar-SA" dirty="0" smtClean="0"/>
              <a:t>  </a:t>
            </a:r>
            <a:r>
              <a:rPr lang="ar-JO" dirty="0" smtClean="0"/>
              <a:t>= </a:t>
            </a:r>
            <a:r>
              <a:rPr lang="en-US" dirty="0" smtClean="0"/>
              <a:t>22976.29</a:t>
            </a:r>
            <a:r>
              <a:rPr lang="ar-JO" dirty="0" smtClean="0"/>
              <a:t> </a:t>
            </a:r>
            <a:r>
              <a:rPr lang="ar-JO" dirty="0"/>
              <a:t>دينار.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ar-SA" b="1" dirty="0"/>
              <a:t>السؤال الرابع:                                   (3 علامات)</a:t>
            </a:r>
            <a:endParaRPr lang="en-US" dirty="0"/>
          </a:p>
          <a:p>
            <a:r>
              <a:rPr lang="ar-SA" dirty="0"/>
              <a:t>إذا علمت أن تكلفة الاستثمار في أحد المشاريع </a:t>
            </a:r>
            <a:r>
              <a:rPr lang="en-US" dirty="0"/>
              <a:t>32173 </a:t>
            </a:r>
            <a:r>
              <a:rPr lang="ar-SA" dirty="0"/>
              <a:t>دينار تدفع فوراً، وأن صافي التدفق النقدي السنوي للمشروع المقدر عمره الانتاجي بخمس سنوات </a:t>
            </a:r>
            <a:r>
              <a:rPr lang="en-US" dirty="0"/>
              <a:t>8705</a:t>
            </a:r>
            <a:r>
              <a:rPr lang="ar-SA" dirty="0"/>
              <a:t> دنانير سنوياً، وكانت تكلفة التمويل </a:t>
            </a:r>
            <a:r>
              <a:rPr lang="en-US" dirty="0"/>
              <a:t>12</a:t>
            </a:r>
            <a:r>
              <a:rPr lang="ar-SA" dirty="0"/>
              <a:t>%، والمطلوب:</a:t>
            </a:r>
            <a:endParaRPr lang="en-US" dirty="0"/>
          </a:p>
          <a:p>
            <a:r>
              <a:rPr lang="ar-SA" dirty="0"/>
              <a:t>إيجاد معدل العائد الداخلي للمشروع، وهل المشروع يرفض أم يقبل؟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7123147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836</Words>
  <Application>Microsoft Office PowerPoint</Application>
  <PresentationFormat>عرض على الشاشة (3:4)‏</PresentationFormat>
  <Paragraphs>135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مبادئ التمويل – حل الواجب الأول د. محمد احمد سيد احمد</vt:lpstr>
      <vt:lpstr>س1: اشرح بالتفصيل والرسم سياسة تمويل رأس المال العامل الجريئة (المغامرة).  سياسة التمويل الجريئة، (المغامرة) 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الحل: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23</cp:revision>
  <dcterms:created xsi:type="dcterms:W3CDTF">2020-07-08T20:55:52Z</dcterms:created>
  <dcterms:modified xsi:type="dcterms:W3CDTF">2024-08-14T12:22:47Z</dcterms:modified>
</cp:coreProperties>
</file>