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7"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7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65655E-A184-4C07-80C0-A9F895C132CB}" type="datetimeFigureOut">
              <a:rPr lang="en-US" smtClean="0"/>
              <a:t>8/1/2024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CD5311-D123-4B8A-A082-9AAC55A88086}" type="slidenum">
              <a:rPr lang="en-US" smtClean="0"/>
              <a:t>‹#›</a:t>
            </a:fld>
            <a:endParaRPr lang="en-US"/>
          </a:p>
        </p:txBody>
      </p:sp>
    </p:spTree>
    <p:extLst>
      <p:ext uri="{BB962C8B-B14F-4D97-AF65-F5344CB8AC3E}">
        <p14:creationId xmlns:p14="http://schemas.microsoft.com/office/powerpoint/2010/main" val="384229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rtl="1">
              <a:buFont typeface="+mj-lt"/>
              <a:buNone/>
            </a:pPr>
            <a:endParaRPr lang="ar-JO" dirty="0"/>
          </a:p>
        </p:txBody>
      </p:sp>
      <p:sp>
        <p:nvSpPr>
          <p:cNvPr id="4" name="Slide Number Placeholder 3"/>
          <p:cNvSpPr>
            <a:spLocks noGrp="1"/>
          </p:cNvSpPr>
          <p:nvPr>
            <p:ph type="sldNum" sz="quarter" idx="5"/>
          </p:nvPr>
        </p:nvSpPr>
        <p:spPr/>
        <p:txBody>
          <a:bodyPr/>
          <a:lstStyle/>
          <a:p>
            <a:fld id="{E5473518-DAAD-449C-9865-FA3D657DD3F4}" type="slidenum">
              <a:rPr lang="en-US" smtClean="0"/>
              <a:t>1</a:t>
            </a:fld>
            <a:endParaRPr lang="en-US"/>
          </a:p>
        </p:txBody>
      </p:sp>
    </p:spTree>
    <p:extLst>
      <p:ext uri="{BB962C8B-B14F-4D97-AF65-F5344CB8AC3E}">
        <p14:creationId xmlns:p14="http://schemas.microsoft.com/office/powerpoint/2010/main" val="300657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rtl="1">
              <a:buFont typeface="+mj-lt"/>
              <a:buNone/>
            </a:pPr>
            <a:endParaRPr lang="ar-JO" dirty="0"/>
          </a:p>
        </p:txBody>
      </p:sp>
      <p:sp>
        <p:nvSpPr>
          <p:cNvPr id="4" name="Slide Number Placeholder 3"/>
          <p:cNvSpPr>
            <a:spLocks noGrp="1"/>
          </p:cNvSpPr>
          <p:nvPr>
            <p:ph type="sldNum" sz="quarter" idx="5"/>
          </p:nvPr>
        </p:nvSpPr>
        <p:spPr/>
        <p:txBody>
          <a:bodyPr/>
          <a:lstStyle/>
          <a:p>
            <a:fld id="{E5473518-DAAD-449C-9865-FA3D657DD3F4}" type="slidenum">
              <a:rPr lang="en-US" smtClean="0"/>
              <a:t>2</a:t>
            </a:fld>
            <a:endParaRPr lang="en-US"/>
          </a:p>
        </p:txBody>
      </p:sp>
    </p:spTree>
    <p:extLst>
      <p:ext uri="{BB962C8B-B14F-4D97-AF65-F5344CB8AC3E}">
        <p14:creationId xmlns:p14="http://schemas.microsoft.com/office/powerpoint/2010/main" val="331969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rtl="1">
              <a:buFont typeface="+mj-lt"/>
              <a:buNone/>
            </a:pPr>
            <a:endParaRPr lang="ar-JO" sz="1200" b="1" dirty="0">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4" name="Slide Number Placeholder 3"/>
          <p:cNvSpPr>
            <a:spLocks noGrp="1"/>
          </p:cNvSpPr>
          <p:nvPr>
            <p:ph type="sldNum" sz="quarter" idx="5"/>
          </p:nvPr>
        </p:nvSpPr>
        <p:spPr/>
        <p:txBody>
          <a:bodyPr/>
          <a:lstStyle/>
          <a:p>
            <a:fld id="{E5473518-DAAD-449C-9865-FA3D657DD3F4}" type="slidenum">
              <a:rPr lang="en-US" smtClean="0"/>
              <a:t>3</a:t>
            </a:fld>
            <a:endParaRPr lang="en-US"/>
          </a:p>
        </p:txBody>
      </p:sp>
    </p:spTree>
    <p:extLst>
      <p:ext uri="{BB962C8B-B14F-4D97-AF65-F5344CB8AC3E}">
        <p14:creationId xmlns:p14="http://schemas.microsoft.com/office/powerpoint/2010/main" val="2999402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rtl="1">
              <a:buFont typeface="+mj-lt"/>
              <a:buNone/>
            </a:pPr>
            <a:endParaRPr lang="ar-JO" dirty="0"/>
          </a:p>
        </p:txBody>
      </p:sp>
      <p:sp>
        <p:nvSpPr>
          <p:cNvPr id="4" name="Slide Number Placeholder 3"/>
          <p:cNvSpPr>
            <a:spLocks noGrp="1"/>
          </p:cNvSpPr>
          <p:nvPr>
            <p:ph type="sldNum" sz="quarter" idx="5"/>
          </p:nvPr>
        </p:nvSpPr>
        <p:spPr/>
        <p:txBody>
          <a:bodyPr/>
          <a:lstStyle/>
          <a:p>
            <a:fld id="{E5473518-DAAD-449C-9865-FA3D657DD3F4}" type="slidenum">
              <a:rPr lang="en-US" smtClean="0"/>
              <a:t>4</a:t>
            </a:fld>
            <a:endParaRPr lang="en-US"/>
          </a:p>
        </p:txBody>
      </p:sp>
    </p:spTree>
    <p:extLst>
      <p:ext uri="{BB962C8B-B14F-4D97-AF65-F5344CB8AC3E}">
        <p14:creationId xmlns:p14="http://schemas.microsoft.com/office/powerpoint/2010/main" val="709493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18A00F-C8B5-4B51-BE80-7211B26B9A4D}"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3475604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18A00F-C8B5-4B51-BE80-7211B26B9A4D}"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2598903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18A00F-C8B5-4B51-BE80-7211B26B9A4D}"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175939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18A00F-C8B5-4B51-BE80-7211B26B9A4D}"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201752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18A00F-C8B5-4B51-BE80-7211B26B9A4D}"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881345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18A00F-C8B5-4B51-BE80-7211B26B9A4D}"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220035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18A00F-C8B5-4B51-BE80-7211B26B9A4D}" type="datetimeFigureOut">
              <a:rPr lang="en-US" smtClean="0"/>
              <a:t>8/1/2024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3299522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18A00F-C8B5-4B51-BE80-7211B26B9A4D}" type="datetimeFigureOut">
              <a:rPr lang="en-US" smtClean="0"/>
              <a:t>8/1/2024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2511060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8A00F-C8B5-4B51-BE80-7211B26B9A4D}" type="datetimeFigureOut">
              <a:rPr lang="en-US" smtClean="0"/>
              <a:t>8/1/2024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203682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18A00F-C8B5-4B51-BE80-7211B26B9A4D}"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136480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18A00F-C8B5-4B51-BE80-7211B26B9A4D}"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3E21B-9AB4-4655-897F-1EB80F7865C3}" type="slidenum">
              <a:rPr lang="en-US" smtClean="0"/>
              <a:t>‹#›</a:t>
            </a:fld>
            <a:endParaRPr lang="en-US"/>
          </a:p>
        </p:txBody>
      </p:sp>
    </p:spTree>
    <p:extLst>
      <p:ext uri="{BB962C8B-B14F-4D97-AF65-F5344CB8AC3E}">
        <p14:creationId xmlns:p14="http://schemas.microsoft.com/office/powerpoint/2010/main" val="2023646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18A00F-C8B5-4B51-BE80-7211B26B9A4D}" type="datetimeFigureOut">
              <a:rPr lang="en-US" smtClean="0"/>
              <a:t>8/1/2024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3E21B-9AB4-4655-897F-1EB80F7865C3}" type="slidenum">
              <a:rPr lang="en-US" smtClean="0"/>
              <a:t>‹#›</a:t>
            </a:fld>
            <a:endParaRPr lang="en-US"/>
          </a:p>
        </p:txBody>
      </p:sp>
    </p:spTree>
    <p:extLst>
      <p:ext uri="{BB962C8B-B14F-4D97-AF65-F5344CB8AC3E}">
        <p14:creationId xmlns:p14="http://schemas.microsoft.com/office/powerpoint/2010/main" val="343546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195948"/>
            <a:ext cx="8596668" cy="1320800"/>
          </a:xfrm>
        </p:spPr>
        <p:txBody>
          <a:bodyPr>
            <a:noAutofit/>
          </a:bodyPr>
          <a:lstStyle/>
          <a:p>
            <a:pPr algn="ctr"/>
            <a:r>
              <a:rPr lang="ar-JO" sz="88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مثال تطبيقي 1</a:t>
            </a:r>
            <a:endParaRPr lang="en-US" sz="88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5" name="Content Placeholder 2">
            <a:extLst>
              <a:ext uri="{FF2B5EF4-FFF2-40B4-BE49-F238E27FC236}">
                <a16:creationId xmlns="" xmlns:a16="http://schemas.microsoft.com/office/drawing/2014/main" id="{2FA3629D-5FD2-4B97-8A2E-C576466FC67D}"/>
              </a:ext>
            </a:extLst>
          </p:cNvPr>
          <p:cNvSpPr>
            <a:spLocks noGrp="1"/>
          </p:cNvSpPr>
          <p:nvPr>
            <p:ph idx="1"/>
          </p:nvPr>
        </p:nvSpPr>
        <p:spPr>
          <a:xfrm>
            <a:off x="964710" y="1001758"/>
            <a:ext cx="10633639" cy="5660293"/>
          </a:xfrm>
        </p:spPr>
        <p:txBody>
          <a:bodyPr>
            <a:noAutofit/>
          </a:bodyPr>
          <a:lstStyle/>
          <a:p>
            <a:pPr algn="just" rtl="1">
              <a:buFont typeface="Wingdings" panose="05000000000000000000" pitchFamily="2" charset="2"/>
              <a:buChar char="v"/>
            </a:pPr>
            <a:endParaRPr lang="ar-JO" sz="4400" b="1" dirty="0">
              <a:effectLst>
                <a:outerShdw blurRad="38100" dist="38100" dir="2700000" algn="tl">
                  <a:srgbClr val="000000">
                    <a:alpha val="43137"/>
                  </a:srgbClr>
                </a:outerShdw>
              </a:effectLst>
              <a:latin typeface="Arabic Typesetting" pitchFamily="66" charset="-78"/>
              <a:cs typeface="Arabic Typesetting" pitchFamily="66" charset="-78"/>
            </a:endParaRPr>
          </a:p>
          <a:p>
            <a:pPr algn="just" rtl="1">
              <a:buFont typeface="Wingdings" panose="05000000000000000000" pitchFamily="2" charset="2"/>
              <a:buChar char="v"/>
            </a:pPr>
            <a:endParaRPr lang="ar-JO" sz="4400" b="1" dirty="0">
              <a:effectLst>
                <a:outerShdw blurRad="38100" dist="38100" dir="2700000" algn="tl">
                  <a:srgbClr val="000000">
                    <a:alpha val="43137"/>
                  </a:srgbClr>
                </a:outerShdw>
              </a:effectLst>
              <a:latin typeface="Arabic Typesetting" pitchFamily="66" charset="-78"/>
              <a:cs typeface="Arabic Typesetting" pitchFamily="66" charset="-78"/>
            </a:endParaRPr>
          </a:p>
          <a:p>
            <a:pPr algn="just" rtl="1">
              <a:buFont typeface="Wingdings" panose="05000000000000000000" pitchFamily="2" charset="2"/>
              <a:buChar char="v"/>
            </a:pPr>
            <a:r>
              <a:rPr lang="ar-JO" sz="4400" b="1" dirty="0">
                <a:effectLst>
                  <a:outerShdw blurRad="38100" dist="38100" dir="2700000" algn="tl">
                    <a:srgbClr val="000000">
                      <a:alpha val="43137"/>
                    </a:srgbClr>
                  </a:outerShdw>
                </a:effectLst>
                <a:latin typeface="Arabic Typesetting" pitchFamily="66" charset="-78"/>
                <a:cs typeface="Arabic Typesetting" pitchFamily="66" charset="-78"/>
              </a:rPr>
              <a:t>من خلال بوابة جامعة فلسطين التقنية خضوري، يستطيع الطالب تسجيل الدخول والخروج على البوابة، كما ويستطيع استعراض المساقات الدراسية للفصل الحالي والتقويم الأكاديمي. وأيضا يستطيع الزائر أن يقوم باستعراض المساقات الدراسية للفصل الحالي واستعراض التقويم الأكاديمي.</a:t>
            </a:r>
          </a:p>
        </p:txBody>
      </p:sp>
      <p:pic>
        <p:nvPicPr>
          <p:cNvPr id="7" name="Picture 6">
            <a:extLst>
              <a:ext uri="{FF2B5EF4-FFF2-40B4-BE49-F238E27FC236}">
                <a16:creationId xmlns="" xmlns:a16="http://schemas.microsoft.com/office/drawing/2014/main" id="{B3A34463-9B62-4DC2-B76D-82FC7BB264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1545" y="67996"/>
            <a:ext cx="1320800" cy="1320800"/>
          </a:xfrm>
          <a:prstGeom prst="rect">
            <a:avLst/>
          </a:prstGeom>
        </p:spPr>
      </p:pic>
    </p:spTree>
    <p:extLst>
      <p:ext uri="{BB962C8B-B14F-4D97-AF65-F5344CB8AC3E}">
        <p14:creationId xmlns:p14="http://schemas.microsoft.com/office/powerpoint/2010/main" val="2417467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195948"/>
            <a:ext cx="8596668" cy="1320800"/>
          </a:xfrm>
        </p:spPr>
        <p:txBody>
          <a:bodyPr>
            <a:noAutofit/>
          </a:bodyPr>
          <a:lstStyle/>
          <a:p>
            <a:pPr algn="ctr"/>
            <a:r>
              <a:rPr lang="ar-JO" sz="88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مثال تطبيقي 1</a:t>
            </a:r>
            <a:endParaRPr lang="en-US" sz="88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pic>
        <p:nvPicPr>
          <p:cNvPr id="7" name="Picture 6">
            <a:extLst>
              <a:ext uri="{FF2B5EF4-FFF2-40B4-BE49-F238E27FC236}">
                <a16:creationId xmlns="" xmlns:a16="http://schemas.microsoft.com/office/drawing/2014/main" id="{B3A34463-9B62-4DC2-B76D-82FC7BB264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1545" y="67996"/>
            <a:ext cx="1320800" cy="1320800"/>
          </a:xfrm>
          <a:prstGeom prst="rect">
            <a:avLst/>
          </a:prstGeom>
        </p:spPr>
      </p:pic>
      <p:pic>
        <p:nvPicPr>
          <p:cNvPr id="8" name="Picture 7">
            <a:extLst>
              <a:ext uri="{FF2B5EF4-FFF2-40B4-BE49-F238E27FC236}">
                <a16:creationId xmlns="" xmlns:a16="http://schemas.microsoft.com/office/drawing/2014/main" id="{C742E8F6-94B4-4704-BB73-E661C7679669}"/>
              </a:ext>
            </a:extLst>
          </p:cNvPr>
          <p:cNvPicPr>
            <a:picLocks noChangeAspect="1"/>
          </p:cNvPicPr>
          <p:nvPr/>
        </p:nvPicPr>
        <p:blipFill>
          <a:blip r:embed="rId4"/>
          <a:stretch>
            <a:fillRect/>
          </a:stretch>
        </p:blipFill>
        <p:spPr>
          <a:xfrm>
            <a:off x="1286933" y="1388796"/>
            <a:ext cx="9719734" cy="5152233"/>
          </a:xfrm>
          <a:prstGeom prst="rect">
            <a:avLst/>
          </a:prstGeom>
        </p:spPr>
      </p:pic>
    </p:spTree>
    <p:extLst>
      <p:ext uri="{BB962C8B-B14F-4D97-AF65-F5344CB8AC3E}">
        <p14:creationId xmlns:p14="http://schemas.microsoft.com/office/powerpoint/2010/main" val="2699598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195948"/>
            <a:ext cx="8596668" cy="1320800"/>
          </a:xfrm>
        </p:spPr>
        <p:txBody>
          <a:bodyPr>
            <a:noAutofit/>
          </a:bodyPr>
          <a:lstStyle/>
          <a:p>
            <a:pPr algn="ctr"/>
            <a:r>
              <a:rPr lang="ar-AE" sz="8800" b="1"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مثال تطبيقي 2</a:t>
            </a:r>
            <a:endParaRPr lang="en-US" sz="88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5" name="Content Placeholder 2">
            <a:extLst>
              <a:ext uri="{FF2B5EF4-FFF2-40B4-BE49-F238E27FC236}">
                <a16:creationId xmlns="" xmlns:a16="http://schemas.microsoft.com/office/drawing/2014/main" id="{2FA3629D-5FD2-4B97-8A2E-C576466FC67D}"/>
              </a:ext>
            </a:extLst>
          </p:cNvPr>
          <p:cNvSpPr>
            <a:spLocks noGrp="1"/>
          </p:cNvSpPr>
          <p:nvPr>
            <p:ph idx="1"/>
          </p:nvPr>
        </p:nvSpPr>
        <p:spPr>
          <a:xfrm>
            <a:off x="1104195" y="856348"/>
            <a:ext cx="10633639" cy="5660293"/>
          </a:xfrm>
        </p:spPr>
        <p:txBody>
          <a:bodyPr>
            <a:noAutofit/>
          </a:bodyPr>
          <a:lstStyle/>
          <a:p>
            <a:pPr algn="just" rtl="1">
              <a:buFont typeface="Wingdings" panose="05000000000000000000" pitchFamily="2" charset="2"/>
              <a:buChar char="v"/>
            </a:pPr>
            <a:r>
              <a:rPr lang="en-US" sz="4400" b="1" dirty="0" smtClean="0">
                <a:effectLst>
                  <a:outerShdw blurRad="38100" dist="38100" dir="2700000" algn="tl">
                    <a:srgbClr val="000000">
                      <a:alpha val="43137"/>
                    </a:srgbClr>
                  </a:outerShdw>
                </a:effectLst>
                <a:latin typeface="Arabic Typesetting" pitchFamily="66" charset="-78"/>
                <a:cs typeface="Arabic Typesetting" pitchFamily="66" charset="-78"/>
              </a:rPr>
              <a:t> </a:t>
            </a:r>
            <a:endParaRPr lang="ar-JO" sz="4400" b="1" dirty="0">
              <a:effectLst>
                <a:outerShdw blurRad="38100" dist="38100" dir="2700000" algn="tl">
                  <a:srgbClr val="000000">
                    <a:alpha val="43137"/>
                  </a:srgbClr>
                </a:outerShdw>
              </a:effectLst>
              <a:latin typeface="Arabic Typesetting" pitchFamily="66" charset="-78"/>
              <a:cs typeface="Arabic Typesetting" pitchFamily="66" charset="-78"/>
            </a:endParaRPr>
          </a:p>
          <a:p>
            <a:pPr algn="just" rtl="1">
              <a:buFont typeface="Wingdings" panose="05000000000000000000" pitchFamily="2" charset="2"/>
              <a:buChar char="v"/>
            </a:pPr>
            <a:r>
              <a:rPr lang="ar-JO" sz="4400" b="1" dirty="0">
                <a:effectLst>
                  <a:outerShdw blurRad="38100" dist="38100" dir="2700000" algn="tl">
                    <a:srgbClr val="000000">
                      <a:alpha val="43137"/>
                    </a:srgbClr>
                  </a:outerShdw>
                </a:effectLst>
                <a:latin typeface="Arabic Typesetting" pitchFamily="66" charset="-78"/>
                <a:cs typeface="Arabic Typesetting" pitchFamily="66" charset="-78"/>
              </a:rPr>
              <a:t>من خلال بوابة جامعة فلسطين التقنية خضوري، يستطيع الطالب </a:t>
            </a:r>
            <a:r>
              <a:rPr lang="ar-JO" sz="4400" b="1" dirty="0" smtClean="0">
                <a:effectLst>
                  <a:outerShdw blurRad="38100" dist="38100" dir="2700000" algn="tl">
                    <a:srgbClr val="000000">
                      <a:alpha val="43137"/>
                    </a:srgbClr>
                  </a:outerShdw>
                </a:effectLst>
                <a:latin typeface="Arabic Typesetting" pitchFamily="66" charset="-78"/>
                <a:cs typeface="Arabic Typesetting" pitchFamily="66" charset="-78"/>
              </a:rPr>
              <a:t>والزائر استعراض </a:t>
            </a:r>
            <a:r>
              <a:rPr lang="ar-JO" sz="4400" b="1" dirty="0">
                <a:effectLst>
                  <a:outerShdw blurRad="38100" dist="38100" dir="2700000" algn="tl">
                    <a:srgbClr val="000000">
                      <a:alpha val="43137"/>
                    </a:srgbClr>
                  </a:outerShdw>
                </a:effectLst>
                <a:latin typeface="Arabic Typesetting" pitchFamily="66" charset="-78"/>
                <a:cs typeface="Arabic Typesetting" pitchFamily="66" charset="-78"/>
              </a:rPr>
              <a:t>جدول المساقات الدراسية للفصل الحالي بعد اختيار الدرجة العلمية ونوع الدراسة والكلية والقسم</a:t>
            </a:r>
            <a:r>
              <a:rPr lang="ar-JO" sz="4400" b="1" dirty="0" smtClean="0">
                <a:effectLst>
                  <a:outerShdw blurRad="38100" dist="38100" dir="2700000" algn="tl">
                    <a:srgbClr val="000000">
                      <a:alpha val="43137"/>
                    </a:srgbClr>
                  </a:outerShdw>
                </a:effectLst>
                <a:latin typeface="Arabic Typesetting" pitchFamily="66" charset="-78"/>
                <a:cs typeface="Arabic Typesetting" pitchFamily="66" charset="-78"/>
              </a:rPr>
              <a:t>.</a:t>
            </a:r>
            <a:r>
              <a:rPr lang="en-US" sz="4400" b="1" dirty="0" smtClean="0">
                <a:effectLst>
                  <a:outerShdw blurRad="38100" dist="38100" dir="2700000" algn="tl">
                    <a:srgbClr val="000000">
                      <a:alpha val="43137"/>
                    </a:srgbClr>
                  </a:outerShdw>
                </a:effectLst>
                <a:latin typeface="Arabic Typesetting" pitchFamily="66" charset="-78"/>
                <a:cs typeface="Arabic Typesetting" pitchFamily="66" charset="-78"/>
              </a:rPr>
              <a:t> </a:t>
            </a:r>
          </a:p>
          <a:p>
            <a:pPr algn="just" rtl="1">
              <a:buFont typeface="Wingdings" panose="05000000000000000000" pitchFamily="2" charset="2"/>
              <a:buChar char="v"/>
            </a:pPr>
            <a:endParaRPr lang="en-US" sz="4400" b="1" dirty="0">
              <a:effectLst>
                <a:outerShdw blurRad="38100" dist="38100" dir="2700000" algn="tl">
                  <a:srgbClr val="000000">
                    <a:alpha val="43137"/>
                  </a:srgbClr>
                </a:outerShdw>
              </a:effectLst>
              <a:latin typeface="Arabic Typesetting" pitchFamily="66" charset="-78"/>
              <a:cs typeface="Arabic Typesetting" pitchFamily="66" charset="-78"/>
            </a:endParaRPr>
          </a:p>
        </p:txBody>
      </p:sp>
      <p:pic>
        <p:nvPicPr>
          <p:cNvPr id="7" name="Picture 6">
            <a:extLst>
              <a:ext uri="{FF2B5EF4-FFF2-40B4-BE49-F238E27FC236}">
                <a16:creationId xmlns="" xmlns:a16="http://schemas.microsoft.com/office/drawing/2014/main" id="{B3A34463-9B62-4DC2-B76D-82FC7BB264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1545" y="67996"/>
            <a:ext cx="1320800" cy="1320800"/>
          </a:xfrm>
          <a:prstGeom prst="rect">
            <a:avLst/>
          </a:prstGeom>
        </p:spPr>
      </p:pic>
    </p:spTree>
    <p:extLst>
      <p:ext uri="{BB962C8B-B14F-4D97-AF65-F5344CB8AC3E}">
        <p14:creationId xmlns:p14="http://schemas.microsoft.com/office/powerpoint/2010/main" val="3080730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328B3F47-1A4A-4B8D-B8E2-C41F84C1446E}"/>
              </a:ext>
            </a:extLst>
          </p:cNvPr>
          <p:cNvPicPr>
            <a:picLocks noChangeAspect="1"/>
          </p:cNvPicPr>
          <p:nvPr/>
        </p:nvPicPr>
        <p:blipFill>
          <a:blip r:embed="rId3"/>
          <a:stretch>
            <a:fillRect/>
          </a:stretch>
        </p:blipFill>
        <p:spPr>
          <a:xfrm>
            <a:off x="1024467" y="1203961"/>
            <a:ext cx="10827878" cy="5236790"/>
          </a:xfrm>
          <a:prstGeom prst="rect">
            <a:avLst/>
          </a:prstGeom>
        </p:spPr>
      </p:pic>
      <p:sp>
        <p:nvSpPr>
          <p:cNvPr id="2" name="Title 1"/>
          <p:cNvSpPr>
            <a:spLocks noGrp="1"/>
          </p:cNvSpPr>
          <p:nvPr>
            <p:ph type="title"/>
          </p:nvPr>
        </p:nvSpPr>
        <p:spPr>
          <a:xfrm>
            <a:off x="1797666" y="195948"/>
            <a:ext cx="8596668" cy="1320800"/>
          </a:xfrm>
        </p:spPr>
        <p:txBody>
          <a:bodyPr>
            <a:noAutofit/>
          </a:bodyPr>
          <a:lstStyle/>
          <a:p>
            <a:pPr algn="ctr"/>
            <a:r>
              <a:rPr lang="ar-JO" sz="88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مثال تطبيقي </a:t>
            </a:r>
            <a:r>
              <a:rPr lang="ar-AE" sz="8800" b="1"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2</a:t>
            </a:r>
            <a:endParaRPr lang="en-US" sz="88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pic>
        <p:nvPicPr>
          <p:cNvPr id="7" name="Picture 6">
            <a:extLst>
              <a:ext uri="{FF2B5EF4-FFF2-40B4-BE49-F238E27FC236}">
                <a16:creationId xmlns="" xmlns:a16="http://schemas.microsoft.com/office/drawing/2014/main" id="{B3A34463-9B62-4DC2-B76D-82FC7BB264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31545" y="67996"/>
            <a:ext cx="1320800" cy="1320800"/>
          </a:xfrm>
          <a:prstGeom prst="rect">
            <a:avLst/>
          </a:prstGeom>
        </p:spPr>
      </p:pic>
      <p:sp>
        <p:nvSpPr>
          <p:cNvPr id="9" name="TextBox 8">
            <a:extLst>
              <a:ext uri="{FF2B5EF4-FFF2-40B4-BE49-F238E27FC236}">
                <a16:creationId xmlns="" xmlns:a16="http://schemas.microsoft.com/office/drawing/2014/main" id="{39DE551A-9ACF-4B74-8FB6-AC01E3658A40}"/>
              </a:ext>
            </a:extLst>
          </p:cNvPr>
          <p:cNvSpPr txBox="1"/>
          <p:nvPr/>
        </p:nvSpPr>
        <p:spPr>
          <a:xfrm>
            <a:off x="3860800" y="6383868"/>
            <a:ext cx="184731" cy="400110"/>
          </a:xfrm>
          <a:prstGeom prst="rect">
            <a:avLst/>
          </a:prstGeom>
          <a:noFill/>
        </p:spPr>
        <p:txBody>
          <a:bodyPr wrap="none" rtlCol="0">
            <a:spAutoFit/>
          </a:bodyPr>
          <a:lstStyle/>
          <a:p>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6462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025" y="2557692"/>
            <a:ext cx="11002505" cy="1332383"/>
          </a:xfrm>
        </p:spPr>
        <p:txBody>
          <a:bodyPr>
            <a:noAutofit/>
          </a:bodyPr>
          <a:lstStyle/>
          <a:p>
            <a:pPr algn="r"/>
            <a:r>
              <a:rPr lang="ar-AE" dirty="0">
                <a:latin typeface="Arabic Typesetting" panose="03020402040406030203" pitchFamily="66" charset="-78"/>
                <a:cs typeface="Arabic Typesetting" panose="03020402040406030203" pitchFamily="66" charset="-78"/>
              </a:rPr>
              <a:t/>
            </a:r>
            <a:br>
              <a:rPr lang="ar-AE" dirty="0">
                <a:latin typeface="Arabic Typesetting" panose="03020402040406030203" pitchFamily="66" charset="-78"/>
                <a:cs typeface="Arabic Typesetting" panose="03020402040406030203" pitchFamily="66" charset="-78"/>
              </a:rPr>
            </a:br>
            <a:r>
              <a:rPr lang="ar-AE" sz="5400" b="1" dirty="0" smtClean="0">
                <a:solidFill>
                  <a:srgbClr val="FF0000"/>
                </a:solidFill>
                <a:latin typeface="Arabic Typesetting" panose="03020402040406030203" pitchFamily="66" charset="-78"/>
                <a:cs typeface="Arabic Typesetting" panose="03020402040406030203" pitchFamily="66" charset="-78"/>
              </a:rPr>
              <a:t>مثال تطبيقي </a:t>
            </a:r>
            <a:r>
              <a:rPr lang="ar-AE" sz="4800" b="1" dirty="0" smtClean="0">
                <a:solidFill>
                  <a:srgbClr val="FF0000"/>
                </a:solidFill>
                <a:latin typeface="Arabic Typesetting" panose="03020402040406030203" pitchFamily="66" charset="-78"/>
                <a:cs typeface="Arabic Typesetting" panose="03020402040406030203" pitchFamily="66" charset="-78"/>
              </a:rPr>
              <a:t>3</a:t>
            </a:r>
            <a:br>
              <a:rPr lang="ar-AE" sz="4800" b="1" dirty="0" smtClean="0">
                <a:solidFill>
                  <a:srgbClr val="FF0000"/>
                </a:solidFill>
                <a:latin typeface="Arabic Typesetting" panose="03020402040406030203" pitchFamily="66" charset="-78"/>
                <a:cs typeface="Arabic Typesetting" panose="03020402040406030203" pitchFamily="66" charset="-78"/>
              </a:rPr>
            </a:br>
            <a:r>
              <a:rPr lang="ar-AE" b="1" dirty="0" smtClean="0">
                <a:latin typeface="Arabic Typesetting" panose="03020402040406030203" pitchFamily="66" charset="-78"/>
                <a:cs typeface="Arabic Typesetting" panose="03020402040406030203" pitchFamily="66" charset="-78"/>
              </a:rPr>
              <a:t>ترغب عمادة شؤون الطلبة وخدمة المجتمع في جامعة خضوري بتصميم موقع(نظام) مقترح لنادي لطلبة الجامعة وادراجه ضمن موقع الجامعة الالكتروني حيث يقوم نظام نادي الطلبة على البوابة الجامعية بالسماح للطلبة بالدخول الى النادي عن طريق كلمة سر, ومن ثم تعديل بياناتهم الشخصية وادخال وتخزين بياناتهم , ارسال واستقبال البريد الالكتروني وتغيير كلمة السر الخاصة بهم وأيضاً قراءة الاعلانات, ويقوم مسؤول البوابة بصيانة النظام ووضع الاعلانات على البوابة </a:t>
            </a:r>
            <a:br>
              <a:rPr lang="ar-AE" b="1" dirty="0" smtClean="0">
                <a:latin typeface="Arabic Typesetting" panose="03020402040406030203" pitchFamily="66" charset="-78"/>
                <a:cs typeface="Arabic Typesetting" panose="03020402040406030203" pitchFamily="66" charset="-78"/>
              </a:rPr>
            </a:br>
            <a:r>
              <a:rPr lang="ar-AE" b="1" dirty="0" smtClean="0">
                <a:latin typeface="Arabic Typesetting" panose="03020402040406030203" pitchFamily="66" charset="-78"/>
                <a:cs typeface="Arabic Typesetting" panose="03020402040406030203" pitchFamily="66" charset="-78"/>
              </a:rPr>
              <a:t>بصفتك كمُحلل نظم ! قم باعداد مخطط حالة الاتخدام للنظام أعلاه.</a:t>
            </a:r>
            <a:endParaRPr lang="en-US" b="1" dirty="0">
              <a:latin typeface="Arabic Typesetting" panose="03020402040406030203" pitchFamily="66" charset="-78"/>
              <a:cs typeface="Arabic Typesetting" panose="03020402040406030203" pitchFamily="66" charset="-78"/>
            </a:endParaRPr>
          </a:p>
        </p:txBody>
      </p:sp>
      <p:pic>
        <p:nvPicPr>
          <p:cNvPr id="4" name="Picture 3">
            <a:extLst>
              <a:ext uri="{FF2B5EF4-FFF2-40B4-BE49-F238E27FC236}">
                <a16:creationId xmlns="" xmlns:a16="http://schemas.microsoft.com/office/drawing/2014/main" id="{B3A34463-9B62-4DC2-B76D-82FC7BB264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1545" y="67996"/>
            <a:ext cx="1320800" cy="1320800"/>
          </a:xfrm>
          <a:prstGeom prst="rect">
            <a:avLst/>
          </a:prstGeom>
        </p:spPr>
      </p:pic>
    </p:spTree>
    <p:extLst>
      <p:ext uri="{BB962C8B-B14F-4D97-AF65-F5344CB8AC3E}">
        <p14:creationId xmlns:p14="http://schemas.microsoft.com/office/powerpoint/2010/main" val="780285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Words>
  <Application>Microsoft Office PowerPoint</Application>
  <PresentationFormat>Widescreen</PresentationFormat>
  <Paragraphs>14</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Arabic Typesetting</vt:lpstr>
      <vt:lpstr>Arial</vt:lpstr>
      <vt:lpstr>Calibri</vt:lpstr>
      <vt:lpstr>Calibri Light</vt:lpstr>
      <vt:lpstr>Wingdings</vt:lpstr>
      <vt:lpstr>Office Theme</vt:lpstr>
      <vt:lpstr>مثال تطبيقي 1</vt:lpstr>
      <vt:lpstr>مثال تطبيقي 1</vt:lpstr>
      <vt:lpstr>مثال تطبيقي 2</vt:lpstr>
      <vt:lpstr>مثال تطبيقي 2</vt:lpstr>
      <vt:lpstr> مثال تطبيقي 3 ترغب عمادة شؤون الطلبة وخدمة المجتمع في جامعة خضوري بتصميم موقع(نظام) مقترح لنادي لطلبة الجامعة وادراجه ضمن موقع الجامعة الالكتروني حيث يقوم نظام نادي الطلبة على البوابة الجامعية بالسماح للطلبة بالدخول الى النادي عن طريق كلمة سر, ومن ثم تعديل بياناتهم الشخصية وادخال وتخزين بياناتهم , ارسال واستقبال البريد الالكتروني وتغيير كلمة السر الخاصة بهم وأيضاً قراءة الاعلانات, ويقوم مسؤول البوابة بصيانة النظام ووضع الاعلانات على البوابة  بصفتك كمُحلل نظم ! قم باعداد مخطط حالة الاتخدام للنظام أعلاه.</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مثال تطبيقي 1</dc:title>
  <dc:creator>ys</dc:creator>
  <cp:lastModifiedBy>ys</cp:lastModifiedBy>
  <cp:revision>2</cp:revision>
  <dcterms:created xsi:type="dcterms:W3CDTF">2024-08-01T12:53:42Z</dcterms:created>
  <dcterms:modified xsi:type="dcterms:W3CDTF">2024-08-01T12:46:40Z</dcterms:modified>
</cp:coreProperties>
</file>