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9" r:id="rId7"/>
    <p:sldId id="261" r:id="rId8"/>
    <p:sldId id="263" r:id="rId9"/>
    <p:sldId id="264" r:id="rId10"/>
    <p:sldId id="262" r:id="rId11"/>
    <p:sldId id="266" r:id="rId12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Managerial Accounting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/>
              <a:t>Osama </a:t>
            </a:r>
            <a:r>
              <a:rPr lang="en-US" sz="2000" b="1" dirty="0" err="1" smtClean="0"/>
              <a:t>Khader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240495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Continue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dirty="0"/>
              <a:t>Suppose she can sell </a:t>
            </a:r>
            <a:r>
              <a:rPr lang="en-US" dirty="0" smtClean="0"/>
              <a:t>40 </a:t>
            </a:r>
            <a:r>
              <a:rPr lang="en-US" dirty="0"/>
              <a:t>units </a:t>
            </a:r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r>
              <a:rPr lang="en-US" dirty="0"/>
              <a:t>Rev </a:t>
            </a:r>
            <a:r>
              <a:rPr lang="en-US" dirty="0" smtClean="0"/>
              <a:t>(40x200</a:t>
            </a:r>
            <a:r>
              <a:rPr lang="en-US" dirty="0"/>
              <a:t>)                      </a:t>
            </a:r>
            <a:r>
              <a:rPr lang="en-US" dirty="0" smtClean="0"/>
              <a:t>8,000</a:t>
            </a:r>
            <a:endParaRPr lang="en-US" dirty="0"/>
          </a:p>
          <a:p>
            <a:pPr marL="0" indent="0" algn="l" rtl="0">
              <a:buNone/>
            </a:pPr>
            <a:r>
              <a:rPr lang="en-US" u="sng" dirty="0"/>
              <a:t>V. </a:t>
            </a:r>
            <a:r>
              <a:rPr lang="en-US" u="sng" dirty="0" smtClean="0"/>
              <a:t>cost(40x120</a:t>
            </a:r>
            <a:r>
              <a:rPr lang="en-US" dirty="0"/>
              <a:t>)                 </a:t>
            </a:r>
            <a:r>
              <a:rPr lang="en-US" dirty="0" smtClean="0"/>
              <a:t>(</a:t>
            </a:r>
            <a:r>
              <a:rPr lang="en-US" u="sng" dirty="0" smtClean="0"/>
              <a:t>4,800</a:t>
            </a:r>
            <a:r>
              <a:rPr lang="en-US" u="sng" dirty="0"/>
              <a:t>)</a:t>
            </a:r>
          </a:p>
          <a:p>
            <a:pPr marL="0" indent="0" algn="l" rtl="0">
              <a:buNone/>
            </a:pPr>
            <a:r>
              <a:rPr lang="en-US" dirty="0"/>
              <a:t>Contribution Margin         </a:t>
            </a:r>
            <a:r>
              <a:rPr lang="en-US" dirty="0" smtClean="0"/>
              <a:t>3,200</a:t>
            </a:r>
            <a:endParaRPr lang="en-US" dirty="0"/>
          </a:p>
          <a:p>
            <a:pPr marL="0" indent="0" algn="l" rtl="0">
              <a:buNone/>
            </a:pPr>
            <a:r>
              <a:rPr lang="en-US" u="sng" dirty="0"/>
              <a:t>Fixed cost</a:t>
            </a:r>
            <a:r>
              <a:rPr lang="en-US" dirty="0"/>
              <a:t>                          </a:t>
            </a:r>
            <a:r>
              <a:rPr lang="en-US" u="sng" dirty="0"/>
              <a:t>(2,000)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rgbClr val="002060"/>
                </a:solidFill>
              </a:rPr>
              <a:t>Gain                                    </a:t>
            </a:r>
            <a:r>
              <a:rPr lang="en-US" b="1" dirty="0" smtClean="0">
                <a:solidFill>
                  <a:srgbClr val="002060"/>
                </a:solidFill>
              </a:rPr>
              <a:t> 1,200</a:t>
            </a:r>
            <a:endParaRPr lang="en-US" b="1" u="sng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26356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" r="26999" b="63936"/>
          <a:stretch/>
        </p:blipFill>
        <p:spPr>
          <a:xfrm>
            <a:off x="539552" y="692696"/>
            <a:ext cx="8063751" cy="53616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2007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/>
              <a:t>Ch3/Cost -Volume -Profit Analysis</a:t>
            </a:r>
            <a:endParaRPr lang="ar-SA" b="1" i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84785"/>
            <a:ext cx="8219256" cy="525658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000" dirty="0" smtClean="0"/>
              <a:t> </a:t>
            </a:r>
            <a:r>
              <a:rPr lang="en-US" sz="2800" dirty="0"/>
              <a:t>Profit</a:t>
            </a:r>
            <a:r>
              <a:rPr lang="en-US" sz="2400" dirty="0" smtClean="0"/>
              <a:t>   = Total Revenues  </a:t>
            </a:r>
            <a:r>
              <a:rPr lang="ar-SA" sz="2400" dirty="0" smtClean="0"/>
              <a:t>ــ</a:t>
            </a:r>
            <a:r>
              <a:rPr lang="en-US" sz="2400" dirty="0" smtClean="0"/>
              <a:t>  Total Cost</a:t>
            </a:r>
          </a:p>
          <a:p>
            <a:pPr marL="0" indent="0" algn="l" rtl="0">
              <a:buNone/>
            </a:pPr>
            <a:r>
              <a:rPr lang="en-US" sz="1600" dirty="0" smtClean="0"/>
              <a:t>  </a:t>
            </a:r>
            <a:r>
              <a:rPr lang="en-US" sz="2800" dirty="0" smtClean="0"/>
              <a:t>Profit</a:t>
            </a:r>
            <a:r>
              <a:rPr lang="en-US" sz="1800" dirty="0" smtClean="0"/>
              <a:t>  </a:t>
            </a:r>
            <a:r>
              <a:rPr lang="en-US" dirty="0" smtClean="0"/>
              <a:t>=</a:t>
            </a:r>
            <a:r>
              <a:rPr lang="en-US" sz="1800" dirty="0" smtClean="0"/>
              <a:t> (# of units sold x unit price)</a:t>
            </a:r>
            <a:r>
              <a:rPr lang="ar-SA" sz="1800" dirty="0" smtClean="0"/>
              <a:t>  </a:t>
            </a:r>
            <a:r>
              <a:rPr lang="ar-SA" sz="1800" b="1" dirty="0" smtClean="0"/>
              <a:t>ــــ</a:t>
            </a:r>
            <a:r>
              <a:rPr lang="ar-SA" sz="1800" dirty="0" smtClean="0"/>
              <a:t> </a:t>
            </a:r>
            <a:r>
              <a:rPr lang="en-US" sz="1800" dirty="0" smtClean="0"/>
              <a:t>( v . cost + F . cost)</a:t>
            </a:r>
          </a:p>
          <a:p>
            <a:pPr marL="0" indent="0" algn="l" rtl="0">
              <a:buNone/>
            </a:pPr>
            <a:endParaRPr lang="en-US" sz="1800" dirty="0"/>
          </a:p>
          <a:p>
            <a:pPr marL="0" indent="0" algn="l" rtl="0">
              <a:buNone/>
            </a:pPr>
            <a:r>
              <a:rPr lang="en-US" sz="1800" dirty="0"/>
              <a:t> </a:t>
            </a:r>
            <a:r>
              <a:rPr lang="en-US" sz="2800" dirty="0"/>
              <a:t>Profit</a:t>
            </a:r>
            <a:r>
              <a:rPr lang="en-US" sz="1800" dirty="0"/>
              <a:t>  </a:t>
            </a:r>
            <a:r>
              <a:rPr lang="en-US" dirty="0"/>
              <a:t>=</a:t>
            </a:r>
            <a:r>
              <a:rPr lang="en-US" sz="1800" dirty="0"/>
              <a:t> (# of units sold x unit price)</a:t>
            </a:r>
            <a:r>
              <a:rPr lang="ar-SA" sz="1800" dirty="0"/>
              <a:t>  </a:t>
            </a:r>
            <a:r>
              <a:rPr lang="ar-SA" sz="1800" b="1" dirty="0" smtClean="0"/>
              <a:t>ــــ</a:t>
            </a:r>
            <a:r>
              <a:rPr lang="ar-SA" sz="1800" dirty="0" smtClean="0"/>
              <a:t> </a:t>
            </a:r>
            <a:r>
              <a:rPr lang="en-US" sz="1800" dirty="0" smtClean="0"/>
              <a:t>v </a:t>
            </a:r>
            <a:r>
              <a:rPr lang="en-US" sz="1800" dirty="0"/>
              <a:t>. cost </a:t>
            </a:r>
            <a:r>
              <a:rPr lang="ar-SA" sz="1800" b="1" dirty="0" smtClean="0"/>
              <a:t>ــــ</a:t>
            </a:r>
            <a:r>
              <a:rPr lang="en-US" sz="1800" dirty="0" smtClean="0"/>
              <a:t> </a:t>
            </a:r>
            <a:r>
              <a:rPr lang="en-US" sz="1800" dirty="0"/>
              <a:t>F . </a:t>
            </a:r>
            <a:r>
              <a:rPr lang="en-US" sz="1800" dirty="0" smtClean="0"/>
              <a:t>cost</a:t>
            </a:r>
          </a:p>
          <a:p>
            <a:pPr marL="0" indent="0" algn="l" rtl="0">
              <a:buNone/>
            </a:pPr>
            <a:endParaRPr lang="en-US" sz="1800" dirty="0" smtClean="0"/>
          </a:p>
          <a:p>
            <a:pPr marL="0" indent="0" algn="l" rtl="0">
              <a:buNone/>
            </a:pPr>
            <a:r>
              <a:rPr lang="en-US" sz="1800" dirty="0"/>
              <a:t> </a:t>
            </a:r>
            <a:r>
              <a:rPr lang="en-US" sz="2800" dirty="0"/>
              <a:t>Profit  </a:t>
            </a:r>
            <a:r>
              <a:rPr lang="en-US" sz="1800" dirty="0" smtClean="0"/>
              <a:t> </a:t>
            </a:r>
            <a:r>
              <a:rPr lang="en-US" sz="1800" dirty="0"/>
              <a:t>= (# of units sold x unit </a:t>
            </a:r>
            <a:r>
              <a:rPr lang="en-US" sz="1800" dirty="0" smtClean="0"/>
              <a:t>price)</a:t>
            </a:r>
            <a:r>
              <a:rPr lang="ar-SA" sz="1800" b="1" dirty="0" smtClean="0"/>
              <a:t>ــــ</a:t>
            </a:r>
            <a:r>
              <a:rPr lang="ar-SA" sz="1800" dirty="0" smtClean="0"/>
              <a:t> </a:t>
            </a:r>
            <a:r>
              <a:rPr lang="en-US" sz="1800" dirty="0" smtClean="0"/>
              <a:t>(# of units sold x </a:t>
            </a:r>
            <a:r>
              <a:rPr lang="en-US" sz="1800" dirty="0" err="1" smtClean="0"/>
              <a:t>v.cost</a:t>
            </a:r>
            <a:r>
              <a:rPr lang="en-US" sz="1800" dirty="0" smtClean="0"/>
              <a:t>/unit) </a:t>
            </a:r>
            <a:r>
              <a:rPr lang="ar-SA" sz="1800" b="1" dirty="0" smtClean="0"/>
              <a:t>ـــ</a:t>
            </a:r>
            <a:r>
              <a:rPr lang="en-US" sz="1800" dirty="0" smtClean="0"/>
              <a:t>F </a:t>
            </a:r>
            <a:r>
              <a:rPr lang="en-US" sz="1800" dirty="0"/>
              <a:t>. </a:t>
            </a:r>
            <a:r>
              <a:rPr lang="en-US" sz="1800" dirty="0" smtClean="0"/>
              <a:t>Cost</a:t>
            </a:r>
          </a:p>
          <a:p>
            <a:pPr marL="0" indent="0" algn="l" rtl="0">
              <a:buNone/>
            </a:pPr>
            <a:endParaRPr lang="en-US" sz="1600" dirty="0" smtClean="0"/>
          </a:p>
          <a:p>
            <a:pPr marL="0" indent="0" algn="l" rtl="0">
              <a:buNone/>
            </a:pPr>
            <a:r>
              <a:rPr lang="en-US" sz="2000" dirty="0" smtClean="0"/>
              <a:t> </a:t>
            </a:r>
            <a:r>
              <a:rPr lang="en-US" sz="2800" dirty="0"/>
              <a:t>Profit</a:t>
            </a:r>
            <a:r>
              <a:rPr lang="en-US" sz="2000" dirty="0"/>
              <a:t>   = </a:t>
            </a:r>
            <a:r>
              <a:rPr lang="en-US" sz="2000" dirty="0" smtClean="0"/>
              <a:t># </a:t>
            </a:r>
            <a:r>
              <a:rPr lang="en-US" sz="2000" dirty="0"/>
              <a:t>of units sold </a:t>
            </a:r>
            <a:r>
              <a:rPr lang="en-US" sz="2000" dirty="0" smtClean="0"/>
              <a:t>( </a:t>
            </a:r>
            <a:r>
              <a:rPr lang="en-US" sz="2000" dirty="0"/>
              <a:t>unit </a:t>
            </a:r>
            <a:r>
              <a:rPr lang="en-US" sz="2000" dirty="0" smtClean="0"/>
              <a:t>price</a:t>
            </a:r>
            <a:r>
              <a:rPr lang="ar-SA" sz="2000" b="1" dirty="0" smtClean="0"/>
              <a:t>ــــ</a:t>
            </a:r>
            <a:r>
              <a:rPr lang="ar-SA" sz="2000" dirty="0" smtClean="0"/>
              <a:t> </a:t>
            </a:r>
            <a:r>
              <a:rPr lang="en-US" sz="2000" dirty="0" err="1" smtClean="0"/>
              <a:t>v.cost</a:t>
            </a:r>
            <a:r>
              <a:rPr lang="en-US" sz="2000" dirty="0" smtClean="0"/>
              <a:t>/unit</a:t>
            </a:r>
            <a:r>
              <a:rPr lang="en-US" sz="2000" dirty="0"/>
              <a:t>) </a:t>
            </a:r>
            <a:r>
              <a:rPr lang="ar-SA" sz="2000" b="1" dirty="0"/>
              <a:t>ـــ</a:t>
            </a:r>
            <a:r>
              <a:rPr lang="en-US" sz="2000" dirty="0"/>
              <a:t>F . </a:t>
            </a:r>
            <a:r>
              <a:rPr lang="en-US" sz="2000" dirty="0" smtClean="0"/>
              <a:t>Cost</a:t>
            </a:r>
          </a:p>
          <a:p>
            <a:pPr marL="0" indent="0" algn="l" rtl="0">
              <a:buNone/>
            </a:pPr>
            <a:endParaRPr lang="en-US" sz="1600" dirty="0" smtClean="0"/>
          </a:p>
          <a:p>
            <a:pPr marL="0" indent="0" algn="l" rtl="0">
              <a:buNone/>
            </a:pPr>
            <a:endParaRPr lang="en-US" sz="1600" dirty="0"/>
          </a:p>
          <a:p>
            <a:pPr marL="0" indent="0" algn="l" rtl="0">
              <a:buNone/>
            </a:pPr>
            <a:endParaRPr lang="en-US" sz="1050" dirty="0" smtClean="0"/>
          </a:p>
          <a:p>
            <a:pPr marL="0" indent="0" algn="l" rtl="0">
              <a:buNone/>
            </a:pPr>
            <a:endParaRPr lang="en-US" sz="1050" dirty="0"/>
          </a:p>
          <a:p>
            <a:pPr marL="0" indent="0" algn="l" rtl="0">
              <a:buNone/>
            </a:pPr>
            <a:endParaRPr lang="en-US" sz="1100" dirty="0"/>
          </a:p>
          <a:p>
            <a:pPr marL="0" indent="0" algn="l" rtl="0">
              <a:buNone/>
            </a:pPr>
            <a:endParaRPr lang="en-US" sz="1100" dirty="0"/>
          </a:p>
          <a:p>
            <a:pPr marL="0" indent="0" algn="l" rtl="0">
              <a:buNone/>
            </a:pPr>
            <a:r>
              <a:rPr lang="en-US" sz="1100" dirty="0" smtClean="0"/>
              <a:t>     </a:t>
            </a:r>
            <a:endParaRPr lang="en-US" sz="2000" dirty="0" smtClean="0"/>
          </a:p>
          <a:p>
            <a:pPr marL="0" indent="0" algn="l" rtl="0">
              <a:buNone/>
            </a:pPr>
            <a:endParaRPr lang="en-US" sz="2000" dirty="0" smtClean="0"/>
          </a:p>
        </p:txBody>
      </p:sp>
      <p:sp>
        <p:nvSpPr>
          <p:cNvPr id="4" name="مربع نص 3"/>
          <p:cNvSpPr txBox="1"/>
          <p:nvPr/>
        </p:nvSpPr>
        <p:spPr>
          <a:xfrm>
            <a:off x="539548" y="5589240"/>
            <a:ext cx="2967637" cy="80021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l"/>
            <a:r>
              <a:rPr lang="en-US" sz="2800" b="1" dirty="0"/>
              <a:t>Profit  = Q(P-V)-F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982348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Example</a:t>
            </a:r>
            <a:endParaRPr lang="ar-SA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dirty="0" smtClean="0"/>
              <a:t> </a:t>
            </a:r>
            <a:r>
              <a:rPr lang="en-US" dirty="0"/>
              <a:t>Emma Frost is considering selling GMAT Success, a test prep book and software package for the business school admission test, at a college fair in Chicago. Emma knows she can purchase this package from a wholesaler at </a:t>
            </a:r>
            <a:r>
              <a:rPr lang="en-US" b="1" dirty="0">
                <a:solidFill>
                  <a:srgbClr val="FF0000"/>
                </a:solidFill>
              </a:rPr>
              <a:t>$120 </a:t>
            </a:r>
            <a:r>
              <a:rPr lang="en-US" dirty="0"/>
              <a:t>per package, </a:t>
            </a:r>
            <a:r>
              <a:rPr lang="en-US" dirty="0" smtClean="0"/>
              <a:t>She </a:t>
            </a:r>
            <a:r>
              <a:rPr lang="en-US" dirty="0"/>
              <a:t>also knows that she must pay </a:t>
            </a:r>
            <a:r>
              <a:rPr lang="en-US" b="1" dirty="0">
                <a:solidFill>
                  <a:srgbClr val="FF0000"/>
                </a:solidFill>
              </a:rPr>
              <a:t>$2,000 </a:t>
            </a:r>
            <a:r>
              <a:rPr lang="en-US" dirty="0"/>
              <a:t>to the organizers for the booth rental at the fair. She will incur no other costs. She must decide whether she should rent a booth. </a:t>
            </a:r>
            <a:endParaRPr lang="en-US" b="1" dirty="0"/>
          </a:p>
          <a:p>
            <a:pPr marL="0" indent="0" algn="l" rtl="0">
              <a:buNone/>
            </a:pPr>
            <a:endParaRPr lang="en-US" b="1" dirty="0"/>
          </a:p>
          <a:p>
            <a:pPr marL="0" indent="0" algn="l" rtl="0">
              <a:buNone/>
            </a:pPr>
            <a:endParaRPr lang="en-US" b="1" dirty="0" smtClean="0"/>
          </a:p>
          <a:p>
            <a:pPr marL="0" indent="0" algn="l" rtl="0">
              <a:buNone/>
            </a:pPr>
            <a:endParaRPr lang="en-US" b="1" dirty="0" smtClean="0"/>
          </a:p>
          <a:p>
            <a:pPr marL="0" indent="0" algn="l" rtl="0">
              <a:buNone/>
            </a:pPr>
            <a:endParaRPr lang="en-US" b="1" dirty="0" smtClean="0"/>
          </a:p>
          <a:p>
            <a:pPr marL="0" indent="0" algn="l" rtl="0">
              <a:buNone/>
            </a:pPr>
            <a:endParaRPr lang="en-US" b="1" dirty="0"/>
          </a:p>
          <a:p>
            <a:pPr marL="0" indent="0" algn="l" rtl="0">
              <a:buNone/>
            </a:pPr>
            <a:endParaRPr lang="en-US" b="1" dirty="0"/>
          </a:p>
          <a:p>
            <a:pPr marL="0" indent="0" algn="l" rtl="0">
              <a:buNone/>
            </a:pPr>
            <a:endParaRPr lang="en-US" b="1" dirty="0" smtClean="0"/>
          </a:p>
          <a:p>
            <a:pPr marL="0" indent="0" algn="l" rtl="0">
              <a:buNone/>
            </a:pPr>
            <a:endParaRPr lang="en-US" b="1" dirty="0" smtClean="0"/>
          </a:p>
          <a:p>
            <a:pPr algn="l" rtl="0"/>
            <a:endParaRPr lang="en-US" b="1" dirty="0"/>
          </a:p>
          <a:p>
            <a:pPr algn="l" rtl="0"/>
            <a:endParaRPr lang="en-US" dirty="0" smtClean="0"/>
          </a:p>
          <a:p>
            <a:pPr marL="0" indent="0" algn="l" rtl="0">
              <a:buNone/>
            </a:pPr>
            <a:endParaRPr lang="en-US" dirty="0" smtClean="0"/>
          </a:p>
          <a:p>
            <a:pPr algn="l" rtl="0"/>
            <a:endParaRPr lang="en-US" b="1" dirty="0" smtClean="0"/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5842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Continue</a:t>
            </a:r>
            <a:endParaRPr lang="ar-SA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dirty="0" smtClean="0"/>
              <a:t>Price per unit = 200</a:t>
            </a:r>
          </a:p>
          <a:p>
            <a:pPr marL="0" indent="0" algn="l" rtl="0">
              <a:buNone/>
            </a:pPr>
            <a:r>
              <a:rPr lang="en-US" dirty="0" smtClean="0"/>
              <a:t>Suppose she can sell 5 units </a:t>
            </a:r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r>
              <a:rPr lang="en-US" dirty="0" smtClean="0"/>
              <a:t>Rev (5x200)                       1,000</a:t>
            </a:r>
          </a:p>
          <a:p>
            <a:pPr marL="0" indent="0" algn="l" rtl="0">
              <a:buNone/>
            </a:pPr>
            <a:r>
              <a:rPr lang="en-US" u="sng" dirty="0" smtClean="0"/>
              <a:t>V. cost(5x120</a:t>
            </a:r>
            <a:r>
              <a:rPr lang="en-US" dirty="0" smtClean="0"/>
              <a:t>)                   (</a:t>
            </a:r>
            <a:r>
              <a:rPr lang="en-US" u="sng" dirty="0" smtClean="0"/>
              <a:t>600)</a:t>
            </a:r>
          </a:p>
          <a:p>
            <a:pPr marL="0" indent="0" algn="l" rtl="0">
              <a:buNone/>
            </a:pPr>
            <a:r>
              <a:rPr lang="en-US" dirty="0" smtClean="0"/>
              <a:t>Contribution Margin        400</a:t>
            </a:r>
          </a:p>
          <a:p>
            <a:pPr marL="0" indent="0" algn="l" rtl="0">
              <a:buNone/>
            </a:pPr>
            <a:r>
              <a:rPr lang="en-US" u="sng" dirty="0" smtClean="0"/>
              <a:t>Fixed cost</a:t>
            </a:r>
            <a:r>
              <a:rPr lang="en-US" dirty="0" smtClean="0"/>
              <a:t>                         </a:t>
            </a:r>
            <a:r>
              <a:rPr lang="en-US" u="sng" dirty="0" smtClean="0"/>
              <a:t>(2,000)</a:t>
            </a:r>
          </a:p>
          <a:p>
            <a:pPr marL="0" indent="0" algn="l" rtl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(Loss)                                (1,600)</a:t>
            </a:r>
            <a:endParaRPr lang="en-US" b="1" u="sng" dirty="0">
              <a:solidFill>
                <a:srgbClr val="FF0000"/>
              </a:solidFill>
            </a:endParaRPr>
          </a:p>
          <a:p>
            <a:pPr marL="0" indent="0" algn="l" rtl="0">
              <a:buNone/>
            </a:pPr>
            <a:endParaRPr lang="en-US" u="sng" dirty="0"/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618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Contribution Margin</a:t>
            </a:r>
            <a:endParaRPr lang="ar-SA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  <a:ln>
            <a:solidFill>
              <a:schemeClr val="accent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b="1" dirty="0" smtClean="0"/>
              <a:t>Total  Contribution margin  </a:t>
            </a:r>
            <a:r>
              <a:rPr lang="en-US" sz="2400" dirty="0" smtClean="0"/>
              <a:t>= total revenues – total variable cost</a:t>
            </a:r>
          </a:p>
          <a:p>
            <a:pPr marL="0" indent="0" algn="l" rtl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              =           </a:t>
            </a:r>
            <a:r>
              <a:rPr lang="en-US" sz="2400" dirty="0" err="1" smtClean="0"/>
              <a:t>QxP</a:t>
            </a:r>
            <a:r>
              <a:rPr lang="en-US" sz="2400" dirty="0" smtClean="0"/>
              <a:t>          –        </a:t>
            </a:r>
            <a:r>
              <a:rPr lang="en-US" sz="2400" dirty="0" err="1" smtClean="0"/>
              <a:t>QxV</a:t>
            </a:r>
            <a:endParaRPr lang="en-US" sz="2400" dirty="0" smtClean="0"/>
          </a:p>
          <a:p>
            <a:pPr marL="0" indent="0" algn="l" rtl="0">
              <a:buNone/>
            </a:pPr>
            <a:r>
              <a:rPr lang="en-US" sz="1800" b="1" dirty="0" smtClean="0"/>
              <a:t>Total </a:t>
            </a:r>
            <a:r>
              <a:rPr lang="en-US" sz="1800" b="1" dirty="0"/>
              <a:t>Contribution Margin </a:t>
            </a:r>
            <a:r>
              <a:rPr lang="en-US" sz="1800" b="1" dirty="0" smtClean="0"/>
              <a:t>   </a:t>
            </a:r>
            <a:r>
              <a:rPr lang="en-US" sz="2400" dirty="0" smtClean="0"/>
              <a:t>=   </a:t>
            </a:r>
            <a:r>
              <a:rPr lang="en-US" b="1" dirty="0" smtClean="0"/>
              <a:t>Q (P-V)</a:t>
            </a:r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ar-SA" sz="2400" dirty="0"/>
          </a:p>
        </p:txBody>
      </p:sp>
      <p:sp>
        <p:nvSpPr>
          <p:cNvPr id="4" name="سهم للأسفل 3"/>
          <p:cNvSpPr/>
          <p:nvPr/>
        </p:nvSpPr>
        <p:spPr>
          <a:xfrm>
            <a:off x="4098822" y="3089464"/>
            <a:ext cx="88117" cy="6238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2669765" y="3713338"/>
            <a:ext cx="28803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Contribution margin per unit </a:t>
            </a:r>
            <a:endParaRPr lang="ar-SA" dirty="0"/>
          </a:p>
        </p:txBody>
      </p:sp>
      <p:sp>
        <p:nvSpPr>
          <p:cNvPr id="9" name="مربع نص 8"/>
          <p:cNvSpPr txBox="1"/>
          <p:nvPr/>
        </p:nvSpPr>
        <p:spPr>
          <a:xfrm>
            <a:off x="563303" y="4365104"/>
            <a:ext cx="4224721" cy="80021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/>
              <a:t>Contribution Margin Per unit </a:t>
            </a:r>
            <a:r>
              <a:rPr lang="en-US" sz="2800" b="1" dirty="0" smtClean="0"/>
              <a:t>=(</a:t>
            </a:r>
            <a:r>
              <a:rPr lang="en-US" dirty="0" smtClean="0"/>
              <a:t> </a:t>
            </a:r>
            <a:r>
              <a:rPr lang="en-US" sz="2400" b="1" dirty="0" smtClean="0"/>
              <a:t>P-V )</a:t>
            </a:r>
            <a:endParaRPr lang="en-US" sz="2400" b="1" dirty="0"/>
          </a:p>
          <a:p>
            <a:endParaRPr lang="ar-SA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563303" y="5559046"/>
            <a:ext cx="4992410" cy="7386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/>
              <a:t>Total Contribution Margin   = (P-V)</a:t>
            </a:r>
            <a:r>
              <a:rPr lang="en-US" sz="2400" b="1" dirty="0" err="1"/>
              <a:t>xQ</a:t>
            </a:r>
            <a:endParaRPr lang="en-US" sz="2400" b="1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0968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u="sng" dirty="0"/>
              <a:t>Contribution Margin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l" rtl="0">
              <a:buNone/>
            </a:pPr>
            <a:r>
              <a:rPr lang="en-US" sz="2500" dirty="0" smtClean="0"/>
              <a:t>Contribution Margin per unit =    200-120 =80</a:t>
            </a:r>
          </a:p>
          <a:p>
            <a:pPr marL="0" indent="0" algn="l" rtl="0">
              <a:buNone/>
            </a:pPr>
            <a:r>
              <a:rPr lang="en-US" sz="2500" dirty="0" smtClean="0"/>
              <a:t>Total Contribution Margin       = 80 X 5  = 400</a:t>
            </a:r>
          </a:p>
          <a:p>
            <a:pPr marL="0" indent="0" algn="l" rtl="0">
              <a:buNone/>
            </a:pPr>
            <a:endParaRPr lang="en-US" sz="2500" dirty="0"/>
          </a:p>
          <a:p>
            <a:pPr marL="0" indent="0" algn="l" rtl="0">
              <a:buNone/>
            </a:pPr>
            <a:endParaRPr lang="en-US" sz="2500" dirty="0" smtClean="0"/>
          </a:p>
          <a:p>
            <a:pPr marL="0" indent="0" algn="l" rtl="0">
              <a:buNone/>
            </a:pPr>
            <a:endParaRPr lang="en-US" sz="2500" dirty="0" smtClean="0"/>
          </a:p>
          <a:p>
            <a:pPr marL="0" indent="0" algn="l" rtl="0">
              <a:buNone/>
            </a:pPr>
            <a:endParaRPr lang="ar-SA" dirty="0" smtClean="0"/>
          </a:p>
          <a:p>
            <a:pPr marL="0" indent="0" algn="l" rtl="0">
              <a:buNone/>
            </a:pPr>
            <a:r>
              <a:rPr lang="en-US" dirty="0" smtClean="0"/>
              <a:t>(200-120/200) =  0.4 or 40%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مربع نص 3"/>
              <p:cNvSpPr txBox="1"/>
              <p:nvPr/>
            </p:nvSpPr>
            <p:spPr>
              <a:xfrm>
                <a:off x="539552" y="3212976"/>
                <a:ext cx="5760640" cy="114197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txBody>
              <a:bodyPr wrap="square" rtlCol="1">
                <a:spAutoFit/>
              </a:bodyPr>
              <a:lstStyle/>
              <a:p>
                <a:pPr algn="l"/>
                <a:r>
                  <a:rPr lang="en-US" sz="2400" b="1" dirty="0" smtClean="0"/>
                  <a:t>Contribution Margin Percentage   </a:t>
                </a:r>
                <a:r>
                  <a:rPr lang="en-US" sz="2800" b="1" dirty="0" smtClean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SA" sz="3600" b="1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ar-SA" sz="36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600" b="1" i="1" smtClean="0">
                                <a:latin typeface="Cambria Math"/>
                              </a:rPr>
                              <m:t>𝑷</m:t>
                            </m:r>
                            <m:r>
                              <a:rPr lang="en-US" sz="3600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sz="3600" b="1" i="1" smtClean="0">
                                <a:latin typeface="Cambria Math"/>
                              </a:rPr>
                              <m:t>𝑽</m:t>
                            </m:r>
                          </m:num>
                          <m:den>
                            <m:r>
                              <a:rPr lang="en-US" sz="3600" b="1" i="1" smtClean="0">
                                <a:latin typeface="Cambria Math"/>
                              </a:rPr>
                              <m:t>𝑷</m:t>
                            </m:r>
                          </m:den>
                        </m:f>
                      </m:e>
                    </m:box>
                  </m:oMath>
                </a14:m>
                <a:endParaRPr lang="ar-SA" sz="2400" b="1" dirty="0"/>
              </a:p>
              <a:p>
                <a:endParaRPr lang="ar-SA" sz="2800" dirty="0"/>
              </a:p>
            </p:txBody>
          </p:sp>
        </mc:Choice>
        <mc:Fallback xmlns="">
          <p:sp>
            <p:nvSpPr>
              <p:cNvPr id="4" name="مربع نص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3212976"/>
                <a:ext cx="5760640" cy="1141979"/>
              </a:xfrm>
              <a:prstGeom prst="rect">
                <a:avLst/>
              </a:prstGeom>
              <a:blipFill rotWithShape="1">
                <a:blip r:embed="rId2"/>
                <a:stretch>
                  <a:fillRect l="-1589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945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Continue</a:t>
            </a:r>
            <a:endParaRPr lang="ar-SA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endParaRPr lang="en-US" sz="2500" dirty="0" smtClean="0"/>
          </a:p>
          <a:p>
            <a:pPr marL="0" indent="0" algn="l" rtl="0">
              <a:buNone/>
            </a:pPr>
            <a:r>
              <a:rPr lang="en-US" sz="2800" dirty="0" smtClean="0"/>
              <a:t>Suppose </a:t>
            </a:r>
            <a:r>
              <a:rPr lang="en-US" sz="2800" dirty="0"/>
              <a:t>she can sell </a:t>
            </a:r>
            <a:r>
              <a:rPr lang="en-US" sz="2800" dirty="0" smtClean="0"/>
              <a:t>10 </a:t>
            </a:r>
            <a:r>
              <a:rPr lang="en-US" sz="2800" dirty="0"/>
              <a:t>units </a:t>
            </a:r>
          </a:p>
          <a:p>
            <a:pPr marL="0" indent="0" algn="l" rtl="0">
              <a:buNone/>
            </a:pPr>
            <a:endParaRPr lang="en-US" sz="2800" dirty="0"/>
          </a:p>
          <a:p>
            <a:pPr marL="0" indent="0" algn="l" rtl="0">
              <a:buNone/>
            </a:pPr>
            <a:r>
              <a:rPr lang="en-US" sz="2800" dirty="0"/>
              <a:t>Rev </a:t>
            </a:r>
            <a:r>
              <a:rPr lang="en-US" sz="2800" dirty="0" smtClean="0"/>
              <a:t>(10x200</a:t>
            </a:r>
            <a:r>
              <a:rPr lang="en-US" sz="2800" dirty="0"/>
              <a:t>)             </a:t>
            </a:r>
            <a:r>
              <a:rPr lang="en-US" sz="2800" dirty="0" smtClean="0"/>
              <a:t>         2,000</a:t>
            </a:r>
            <a:endParaRPr lang="en-US" sz="2800" dirty="0"/>
          </a:p>
          <a:p>
            <a:pPr marL="0" indent="0" algn="l" rtl="0">
              <a:buNone/>
            </a:pPr>
            <a:r>
              <a:rPr lang="en-US" sz="2800" u="sng" dirty="0"/>
              <a:t>V. </a:t>
            </a:r>
            <a:r>
              <a:rPr lang="en-US" sz="2800" u="sng" dirty="0" smtClean="0"/>
              <a:t>cost(10x120</a:t>
            </a:r>
            <a:r>
              <a:rPr lang="en-US" sz="2800" dirty="0"/>
              <a:t>)                </a:t>
            </a:r>
            <a:r>
              <a:rPr lang="en-US" sz="2800" dirty="0" smtClean="0"/>
              <a:t> (</a:t>
            </a:r>
            <a:r>
              <a:rPr lang="en-US" sz="2800" u="sng" dirty="0" smtClean="0"/>
              <a:t>1,200)</a:t>
            </a:r>
            <a:endParaRPr lang="en-US" sz="2800" u="sng" dirty="0"/>
          </a:p>
          <a:p>
            <a:pPr marL="0" indent="0" algn="l" rtl="0">
              <a:buNone/>
            </a:pPr>
            <a:r>
              <a:rPr lang="en-US" sz="2800" dirty="0"/>
              <a:t>Contribution Margin      </a:t>
            </a:r>
            <a:r>
              <a:rPr lang="en-US" sz="2800" dirty="0" smtClean="0"/>
              <a:t>   800</a:t>
            </a:r>
            <a:endParaRPr lang="en-US" sz="2800" dirty="0"/>
          </a:p>
          <a:p>
            <a:pPr marL="0" indent="0" algn="l" rtl="0">
              <a:buNone/>
            </a:pPr>
            <a:r>
              <a:rPr lang="en-US" sz="2800" u="sng" dirty="0"/>
              <a:t>Fixed cost</a:t>
            </a:r>
            <a:r>
              <a:rPr lang="en-US" sz="2800" dirty="0"/>
              <a:t>                        </a:t>
            </a:r>
            <a:r>
              <a:rPr lang="en-US" sz="2800" dirty="0" smtClean="0"/>
              <a:t>  </a:t>
            </a:r>
            <a:r>
              <a:rPr lang="en-US" sz="2800" u="sng" dirty="0"/>
              <a:t>(2,000)</a:t>
            </a:r>
          </a:p>
          <a:p>
            <a:pPr marL="0" indent="0" algn="l" rtl="0">
              <a:buNone/>
            </a:pPr>
            <a:r>
              <a:rPr lang="en-US" sz="2800" b="1" dirty="0">
                <a:solidFill>
                  <a:srgbClr val="FF0000"/>
                </a:solidFill>
              </a:rPr>
              <a:t>(Loss)                                </a:t>
            </a:r>
            <a:r>
              <a:rPr lang="en-US" sz="2800" b="1" dirty="0" smtClean="0">
                <a:solidFill>
                  <a:srgbClr val="FF0000"/>
                </a:solidFill>
              </a:rPr>
              <a:t> (1,200</a:t>
            </a:r>
            <a:r>
              <a:rPr lang="en-US" sz="2800" b="1" dirty="0">
                <a:solidFill>
                  <a:srgbClr val="FF0000"/>
                </a:solidFill>
              </a:rPr>
              <a:t>)</a:t>
            </a:r>
            <a:endParaRPr lang="en-US" sz="2800" b="1" u="sng" dirty="0">
              <a:solidFill>
                <a:srgbClr val="FF0000"/>
              </a:solidFill>
            </a:endParaRPr>
          </a:p>
          <a:p>
            <a:pPr marL="0" indent="0" algn="l" rtl="0">
              <a:buNone/>
            </a:pPr>
            <a:endParaRPr 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78367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Continue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800" dirty="0"/>
              <a:t>Suppose she can sell </a:t>
            </a:r>
            <a:r>
              <a:rPr lang="en-US" sz="2800" dirty="0" smtClean="0"/>
              <a:t>25 </a:t>
            </a:r>
            <a:r>
              <a:rPr lang="en-US" sz="2800" dirty="0"/>
              <a:t>units </a:t>
            </a:r>
          </a:p>
          <a:p>
            <a:pPr marL="0" indent="0" algn="l" rtl="0">
              <a:buNone/>
            </a:pPr>
            <a:endParaRPr lang="en-US" sz="2800" dirty="0"/>
          </a:p>
          <a:p>
            <a:pPr marL="0" indent="0" algn="l" rtl="0">
              <a:buNone/>
            </a:pPr>
            <a:r>
              <a:rPr lang="en-US" sz="2800" dirty="0"/>
              <a:t>Rev </a:t>
            </a:r>
            <a:r>
              <a:rPr lang="en-US" sz="2800" dirty="0" smtClean="0"/>
              <a:t>(25x200</a:t>
            </a:r>
            <a:r>
              <a:rPr lang="en-US" sz="2800" dirty="0"/>
              <a:t>)                      </a:t>
            </a:r>
            <a:r>
              <a:rPr lang="en-US" sz="2800" dirty="0" smtClean="0"/>
              <a:t>5,000</a:t>
            </a:r>
            <a:endParaRPr lang="en-US" sz="2800" dirty="0"/>
          </a:p>
          <a:p>
            <a:pPr marL="0" indent="0" algn="l" rtl="0">
              <a:buNone/>
            </a:pPr>
            <a:r>
              <a:rPr lang="en-US" sz="2800" u="sng" dirty="0"/>
              <a:t>V. </a:t>
            </a:r>
            <a:r>
              <a:rPr lang="en-US" sz="2800" u="sng" dirty="0" smtClean="0"/>
              <a:t>cost(25x120</a:t>
            </a:r>
            <a:r>
              <a:rPr lang="en-US" sz="2800" dirty="0"/>
              <a:t>)                 </a:t>
            </a:r>
            <a:r>
              <a:rPr lang="en-US" sz="2800" dirty="0" smtClean="0"/>
              <a:t>(</a:t>
            </a:r>
            <a:r>
              <a:rPr lang="en-US" sz="2800" u="sng" dirty="0" smtClean="0"/>
              <a:t>3,000)</a:t>
            </a:r>
            <a:endParaRPr lang="en-US" sz="2800" u="sng" dirty="0"/>
          </a:p>
          <a:p>
            <a:pPr marL="0" indent="0" algn="l" rtl="0">
              <a:buNone/>
            </a:pPr>
            <a:r>
              <a:rPr lang="en-US" sz="2800" dirty="0"/>
              <a:t>Contribution Margin         </a:t>
            </a:r>
            <a:r>
              <a:rPr lang="en-US" sz="2800" dirty="0" smtClean="0"/>
              <a:t>2,000</a:t>
            </a:r>
            <a:endParaRPr lang="en-US" sz="2800" dirty="0"/>
          </a:p>
          <a:p>
            <a:pPr marL="0" indent="0" algn="l" rtl="0">
              <a:buNone/>
            </a:pPr>
            <a:r>
              <a:rPr lang="en-US" sz="2800" u="sng" dirty="0"/>
              <a:t>Fixed cost</a:t>
            </a:r>
            <a:r>
              <a:rPr lang="en-US" sz="2800" dirty="0"/>
              <a:t>                          </a:t>
            </a:r>
            <a:r>
              <a:rPr lang="en-US" sz="2800" u="sng" dirty="0"/>
              <a:t>(2,000)</a:t>
            </a:r>
          </a:p>
          <a:p>
            <a:pPr marL="0" indent="0" algn="l" rtl="0">
              <a:buNone/>
            </a:pPr>
            <a:r>
              <a:rPr lang="en-US" sz="2800" b="1" dirty="0">
                <a:solidFill>
                  <a:srgbClr val="FF0000"/>
                </a:solidFill>
              </a:rPr>
              <a:t>(</a:t>
            </a:r>
            <a:r>
              <a:rPr lang="en-US" sz="2800" b="1" dirty="0" smtClean="0">
                <a:solidFill>
                  <a:srgbClr val="FF0000"/>
                </a:solidFill>
              </a:rPr>
              <a:t>Loss)Gain                           (0)</a:t>
            </a:r>
            <a:endParaRPr lang="en-US" sz="2800" b="1" u="sng" dirty="0">
              <a:solidFill>
                <a:srgbClr val="FF0000"/>
              </a:solidFill>
            </a:endParaRPr>
          </a:p>
          <a:p>
            <a:pPr marL="0" indent="0" algn="l" rtl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45704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Continue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70912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400" dirty="0"/>
              <a:t>Suppose she can sell </a:t>
            </a:r>
            <a:r>
              <a:rPr lang="en-US" sz="2400" dirty="0" smtClean="0"/>
              <a:t>30 </a:t>
            </a:r>
            <a:r>
              <a:rPr lang="en-US" sz="2400" dirty="0"/>
              <a:t>units </a:t>
            </a: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r>
              <a:rPr lang="en-US" sz="2400" dirty="0"/>
              <a:t>Rev </a:t>
            </a:r>
            <a:r>
              <a:rPr lang="en-US" sz="2400" dirty="0" smtClean="0"/>
              <a:t>(30x200</a:t>
            </a:r>
            <a:r>
              <a:rPr lang="en-US" sz="2400" dirty="0"/>
              <a:t>)                      </a:t>
            </a:r>
            <a:r>
              <a:rPr lang="en-US" sz="2400" dirty="0" smtClean="0"/>
              <a:t>6,000</a:t>
            </a:r>
            <a:endParaRPr lang="en-US" sz="2400" dirty="0"/>
          </a:p>
          <a:p>
            <a:pPr marL="0" indent="0" algn="l" rtl="0">
              <a:buNone/>
            </a:pPr>
            <a:r>
              <a:rPr lang="en-US" sz="2400" u="sng" dirty="0"/>
              <a:t>V. </a:t>
            </a:r>
            <a:r>
              <a:rPr lang="en-US" sz="2400" u="sng" dirty="0" smtClean="0"/>
              <a:t>cost(30x120</a:t>
            </a:r>
            <a:r>
              <a:rPr lang="en-US" sz="2400" dirty="0"/>
              <a:t>)                 (</a:t>
            </a:r>
            <a:r>
              <a:rPr lang="en-US" sz="2400" u="sng" dirty="0" smtClean="0"/>
              <a:t>3,600</a:t>
            </a:r>
            <a:r>
              <a:rPr lang="en-US" sz="2400" u="sng" dirty="0"/>
              <a:t>)</a:t>
            </a:r>
          </a:p>
          <a:p>
            <a:pPr marL="0" indent="0" algn="l" rtl="0">
              <a:buNone/>
            </a:pPr>
            <a:r>
              <a:rPr lang="en-US" sz="2400" dirty="0"/>
              <a:t>Contribution Margin         </a:t>
            </a:r>
            <a:r>
              <a:rPr lang="en-US" sz="2400" dirty="0" smtClean="0"/>
              <a:t>2,400</a:t>
            </a:r>
            <a:endParaRPr lang="en-US" sz="2400" dirty="0"/>
          </a:p>
          <a:p>
            <a:pPr marL="0" indent="0" algn="l" rtl="0">
              <a:buNone/>
            </a:pPr>
            <a:r>
              <a:rPr lang="en-US" sz="2400" u="sng" dirty="0"/>
              <a:t>Fixed cost</a:t>
            </a:r>
            <a:r>
              <a:rPr lang="en-US" sz="2400" dirty="0"/>
              <a:t>                          </a:t>
            </a:r>
            <a:r>
              <a:rPr lang="en-US" sz="2400" u="sng" dirty="0"/>
              <a:t>(2,000)</a:t>
            </a:r>
          </a:p>
          <a:p>
            <a:pPr marL="0" indent="0" algn="l" rtl="0"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Gain                                      400</a:t>
            </a:r>
            <a:endParaRPr lang="en-US" sz="2400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08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4857</TotalTime>
  <Words>428</Words>
  <Application>Microsoft Office PowerPoint</Application>
  <PresentationFormat>On-screen Show (4:3)</PresentationFormat>
  <Paragraphs>102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نسق Office</vt:lpstr>
      <vt:lpstr>Managerial Accounting</vt:lpstr>
      <vt:lpstr>Ch3/Cost -Volume -Profit Analysis</vt:lpstr>
      <vt:lpstr>Example</vt:lpstr>
      <vt:lpstr>Continue</vt:lpstr>
      <vt:lpstr>Contribution Margin</vt:lpstr>
      <vt:lpstr>Contribution Margin</vt:lpstr>
      <vt:lpstr>Continue</vt:lpstr>
      <vt:lpstr>Continue</vt:lpstr>
      <vt:lpstr>Continue</vt:lpstr>
      <vt:lpstr>Continue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240</cp:revision>
  <cp:lastPrinted>2020-10-02T18:57:05Z</cp:lastPrinted>
  <dcterms:created xsi:type="dcterms:W3CDTF">2020-09-18T07:15:41Z</dcterms:created>
  <dcterms:modified xsi:type="dcterms:W3CDTF">2024-11-17T14:44:59Z</dcterms:modified>
</cp:coreProperties>
</file>