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b="1" dirty="0">
                <a:solidFill>
                  <a:srgbClr val="FF0000"/>
                </a:solidFill>
              </a:rPr>
              <a:t>الموضوع (4): المؤسسات الصغيرة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4972072"/>
          </a:xfrm>
        </p:spPr>
        <p:txBody>
          <a:bodyPr/>
          <a:lstStyle/>
          <a:p>
            <a:pPr>
              <a:buNone/>
            </a:pPr>
            <a:endParaRPr lang="ar-SA" dirty="0"/>
          </a:p>
          <a:p>
            <a:pPr>
              <a:buNone/>
            </a:pPr>
            <a:r>
              <a:rPr lang="ar-SA" b="1" dirty="0">
                <a:solidFill>
                  <a:srgbClr val="FF0000"/>
                </a:solidFill>
              </a:rPr>
              <a:t>     </a:t>
            </a:r>
            <a:r>
              <a:rPr lang="ar-LB" b="1" u="sng" dirty="0">
                <a:solidFill>
                  <a:srgbClr val="FF0000"/>
                </a:solidFill>
              </a:rPr>
              <a:t>الأهداف التدريبية</a:t>
            </a:r>
            <a:endParaRPr lang="ar-SA" b="1" u="sng" dirty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ar-LB" b="1" dirty="0"/>
              <a:t>تحديد مفهوم المؤسسات الصغيرة  والمتوسطة وتصنيفاتها وأسباب الاهتمام بها.</a:t>
            </a:r>
            <a:endParaRPr lang="ar-SA" b="1" dirty="0"/>
          </a:p>
          <a:p>
            <a:pPr marL="971550" lvl="1" indent="-514350">
              <a:buNone/>
            </a:pPr>
            <a:endParaRPr lang="en-US" sz="2400" b="1" dirty="0"/>
          </a:p>
          <a:p>
            <a:pPr marL="971550" lvl="1" indent="-514350">
              <a:buFont typeface="+mj-lt"/>
              <a:buAutoNum type="arabicPeriod"/>
            </a:pPr>
            <a:r>
              <a:rPr lang="ar-LB" b="1" dirty="0"/>
              <a:t>تحديد نقاط قوة ونقاط ضعف المؤسسات الصغيرة واستراتيجيات عملها.</a:t>
            </a:r>
            <a:endParaRPr lang="en-US" sz="2400" b="1" dirty="0"/>
          </a:p>
          <a:p>
            <a:pPr>
              <a:buNone/>
            </a:pPr>
            <a:r>
              <a:rPr lang="ar-SA" dirty="0"/>
              <a:t> </a:t>
            </a:r>
            <a:endParaRPr lang="en-US" sz="5400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مفهوم المؤسسة الصغيرة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4" cy="55721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ar-SA" b="1" u="sng" dirty="0"/>
          </a:p>
          <a:p>
            <a:pPr>
              <a:buNone/>
            </a:pPr>
            <a:r>
              <a:rPr lang="ar-SA" b="1" u="sng" dirty="0"/>
              <a:t>العناصر التي تحدد مفهوم المؤسسة الصغيرة:</a:t>
            </a:r>
            <a:endParaRPr lang="en-US" b="1" u="sng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إدارتها مستقلّة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رأسمالها يؤمّنه مالك المؤسسة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مكان تشغيلها محلي بشكل عام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حجمها صغير نسبياً ضمن القطاع الاقتصادي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لدى مالكها خطوط تواصل مباشرة مع العاملين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يملكها ويشغّلها شخص واحد غالبا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SA" dirty="0"/>
              <a:t>تستخدم عدداً لا يتعدّى العشرين شخصاً (قد يختلف هذا العدد من بلد لآخر ومن جهة لأخرى)</a:t>
            </a:r>
            <a:br>
              <a:rPr lang="ar-SA" dirty="0"/>
            </a:br>
            <a:r>
              <a:rPr lang="ar-SA" dirty="0"/>
              <a:t> 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ar-SA" b="1" u="sng" dirty="0">
                <a:solidFill>
                  <a:srgbClr val="FF0000"/>
                </a:solidFill>
              </a:rPr>
              <a:t>إحصائيات وملاحظات متعلقة بالمؤسسات الصغيرة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42928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20000"/>
              </a:lnSpc>
            </a:pPr>
            <a:r>
              <a:rPr lang="ar-SA" b="1" dirty="0"/>
              <a:t>حوالي (90٪) من المؤسسات في معظم البلدان هي مؤسسات صغيرة  وصغرى.</a:t>
            </a:r>
            <a:endParaRPr lang="en-US" b="1" dirty="0"/>
          </a:p>
          <a:p>
            <a:pPr marL="514350" indent="-514350">
              <a:lnSpc>
                <a:spcPct val="120000"/>
              </a:lnSpc>
            </a:pPr>
            <a:r>
              <a:rPr lang="ar-SA" b="1" dirty="0"/>
              <a:t>يولّد قطاع المؤسسات الصغيرة حوالي(75٪) من الوظائف الجديدة.</a:t>
            </a:r>
            <a:endParaRPr lang="en-US" b="1" dirty="0"/>
          </a:p>
          <a:p>
            <a:pPr marL="514350" indent="-514350">
              <a:lnSpc>
                <a:spcPct val="120000"/>
              </a:lnSpc>
            </a:pPr>
            <a:r>
              <a:rPr lang="ar-SA" b="1" dirty="0"/>
              <a:t>يفشل (50٪) من المؤسسات الصغيرة في السنتين الأوليتين.</a:t>
            </a:r>
            <a:endParaRPr lang="en-US" b="1" dirty="0"/>
          </a:p>
          <a:p>
            <a:pPr marL="514350" indent="-514350">
              <a:lnSpc>
                <a:spcPct val="120000"/>
              </a:lnSpc>
            </a:pPr>
            <a:r>
              <a:rPr lang="ar-SA" b="1" dirty="0"/>
              <a:t>(60٪) من الأموال المُستخدمة للبدء بمؤسسات صغيرة يتم الحصول عليها من موارد خاصة كالمدخرات الشخصية والاقتراض من الأصدقاء والأقارب.</a:t>
            </a:r>
            <a:endParaRPr lang="en-US" b="1" dirty="0"/>
          </a:p>
          <a:p>
            <a:pPr marL="514350" indent="-514350">
              <a:lnSpc>
                <a:spcPct val="120000"/>
              </a:lnSpc>
            </a:pPr>
            <a:r>
              <a:rPr lang="ar-SA" b="1" dirty="0"/>
              <a:t>كلفة استحداث الوظائف في المؤسسات الصغيرة أقل كثيرامن كلفتها في المؤسسات الكبيرة.</a:t>
            </a:r>
            <a:endParaRPr lang="en-US" b="1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ar-SA" b="1" u="sng" dirty="0">
                <a:solidFill>
                  <a:srgbClr val="FF0000"/>
                </a:solidFill>
              </a:rPr>
              <a:t>إحصائيات وملاحظات متعلقة بالمؤسسات الصغيرة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257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20000"/>
              </a:lnSpc>
            </a:pPr>
            <a:r>
              <a:rPr lang="ar-SA" b="1" dirty="0"/>
              <a:t>توفر المؤسسات الصغيرة الحصة الأكبر من فرص التوظيف في قطاع البيع بالمفرق والبيع بالجملة وقطاع الخدمات.</a:t>
            </a:r>
            <a:endParaRPr lang="en-US" b="1" dirty="0"/>
          </a:p>
          <a:p>
            <a:pPr marL="514350" indent="-514350">
              <a:lnSpc>
                <a:spcPct val="120000"/>
              </a:lnSpc>
            </a:pPr>
            <a:r>
              <a:rPr lang="ar-SA" b="1" dirty="0"/>
              <a:t>الإدارة السيئة هي السبب الأساسي لفشل المؤسسات الصغيرة.</a:t>
            </a:r>
            <a:endParaRPr lang="en-US" b="1" dirty="0"/>
          </a:p>
          <a:p>
            <a:pPr marL="514350" indent="-514350">
              <a:lnSpc>
                <a:spcPct val="120000"/>
              </a:lnSpc>
            </a:pPr>
            <a:r>
              <a:rPr lang="ar-SA" b="1" dirty="0"/>
              <a:t>حظوظ أي مؤسسة جديدة بالاستمرار لأكثر من خمس سنوات لا تفوق نسبة (25%).</a:t>
            </a:r>
            <a:endParaRPr lang="en-US" b="1" dirty="0"/>
          </a:p>
          <a:p>
            <a:pPr marL="514350" indent="-514350">
              <a:lnSpc>
                <a:spcPct val="120000"/>
              </a:lnSpc>
            </a:pPr>
            <a:r>
              <a:rPr lang="ar-SA" b="1" dirty="0"/>
              <a:t>المؤسسات الصغيرة في معظم البلدان هي الموطن الطبيعي للريادة.</a:t>
            </a:r>
            <a:endParaRPr lang="en-US" b="1" dirty="0"/>
          </a:p>
          <a:p>
            <a:pPr marL="514350" indent="-514350">
              <a:lnSpc>
                <a:spcPct val="120000"/>
              </a:lnSpc>
            </a:pPr>
            <a:r>
              <a:rPr lang="ar-SA" b="1" dirty="0"/>
              <a:t>في معظم البلدان تمثل النساء شريحة كبيرة من رياديي الأعمال أو من العاملين لحسابهم الخاص أو من أصحاب /مدراء المؤسسات الصغيرة.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Photo 7-6-18, 2 03 19 P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>
                <a:solidFill>
                  <a:srgbClr val="FF0000"/>
                </a:solidFill>
              </a:rPr>
              <a:t>أسباب الاهتمام بالمؤسسات الصغيرة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357298"/>
            <a:ext cx="9001156" cy="55007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/>
              <a:t>يشكّل أصحاب المؤسسات الصغيرة فريق ضغط سياسي كبير وصوتا لا يمكن تجاهله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/>
              <a:t>يشارك عددٌ كبيرٌ من الأشخاص في المؤسسات الصغيرة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/>
              <a:t>يتصف المشاركون فيها (الموظفون والمالكون أحياناً) بأنهم من ذوي الدخل المحدود.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/>
              <a:t>توفّر المؤسسات الصغيرة فرص عمل كثيرة وبخاصة للنساء.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/>
              <a:t>تخفّف المؤسسات الصغيرة من حدة الفقر، وتساهم في التنمية.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endParaRPr lang="ar-SA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استراتيجيات عمل المؤسسات الصغيرة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57298"/>
            <a:ext cx="8686800" cy="5286412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استهداف قطاعات السوق المتخصّصة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الانخراط في المجتمع المحلي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إضفاء لمسة خاصة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استخدام الموارد الطبيعية المحلية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عدم التنافس مباشرة مع الشركات الكبيرة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تلبية الطلب المحدّد بمنطقة أو مكان ما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التصنيع الذي يتطلّب كميات قليلة أو منتجات خاصة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تقديم خدمات التصليح التقنية والفنية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تقديم الخدمات الشخصية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التأقلم بسرعة ومرونة مع تغير الأسواق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Photo 7-6-18, 12 37 43 P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سمة Office</vt:lpstr>
      <vt:lpstr>الموضوع (4): المؤسسات الصغيرة</vt:lpstr>
      <vt:lpstr>مفهوم المؤسسة الصغيرة</vt:lpstr>
      <vt:lpstr>إحصائيات وملاحظات متعلقة بالمؤسسات الصغيرة</vt:lpstr>
      <vt:lpstr>إحصائيات وملاحظات متعلقة بالمؤسسات الصغيرة</vt:lpstr>
      <vt:lpstr>PowerPoint Presentation</vt:lpstr>
      <vt:lpstr>أسباب الاهتمام بالمؤسسات الصغيرة</vt:lpstr>
      <vt:lpstr>استراتيجيات عمل المؤسسات الصغيرة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 (4): المؤسسات الصغيرة</dc:title>
  <dc:creator>laptop center</dc:creator>
  <cp:lastModifiedBy>mohammad jallad PTUK</cp:lastModifiedBy>
  <cp:revision>2</cp:revision>
  <dcterms:created xsi:type="dcterms:W3CDTF">2018-07-06T13:08:44Z</dcterms:created>
  <dcterms:modified xsi:type="dcterms:W3CDTF">2021-11-06T17:54:23Z</dcterms:modified>
</cp:coreProperties>
</file>