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4" d="100"/>
          <a:sy n="84" d="100"/>
        </p:scale>
        <p:origin x="-1402"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13/02/1446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13/02/1446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13/02/1446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13/02/1446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13/02/1446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13/02/1446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13/02/1446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13/02/1446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13/02/1446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13/02/1446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13/02/1446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13/02/1446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2825312"/>
            <a:ext cx="7884740" cy="1470025"/>
          </a:xfrm>
        </p:spPr>
        <p:txBody>
          <a:bodyPr>
            <a:normAutofit fontScale="90000"/>
          </a:bodyPr>
          <a:lstStyle/>
          <a:p>
            <a:pPr algn="ctr"/>
            <a:r>
              <a:rPr lang="ar-SA" dirty="0" smtClean="0"/>
              <a:t>مبادئ التمويل – </a:t>
            </a:r>
            <a:r>
              <a:rPr lang="ar-SA" dirty="0" smtClean="0"/>
              <a:t>الفصل الخامس - </a:t>
            </a:r>
            <a:r>
              <a:rPr lang="ar-JO" dirty="0" smtClean="0"/>
              <a:t>الهيكل </a:t>
            </a:r>
            <a:r>
              <a:rPr lang="ar-JO" dirty="0" smtClean="0"/>
              <a:t>المالي وتكلفة رأس المال</a:t>
            </a:r>
            <a:r>
              <a:rPr lang="ar-JO" dirty="0"/>
              <a:t/>
            </a:r>
            <a:br>
              <a:rPr lang="ar-JO" dirty="0"/>
            </a:br>
            <a:r>
              <a:rPr lang="ar-SA" sz="2800" dirty="0" smtClean="0"/>
              <a:t>د. محمد احمد سيد احمد</a:t>
            </a:r>
            <a:endParaRPr lang="en-US" sz="2800" dirty="0"/>
          </a:p>
        </p:txBody>
      </p:sp>
      <p:sp>
        <p:nvSpPr>
          <p:cNvPr id="3" name="Subtitle 2"/>
          <p:cNvSpPr>
            <a:spLocks noGrp="1"/>
          </p:cNvSpPr>
          <p:nvPr>
            <p:ph type="subTitle" idx="1"/>
          </p:nvPr>
        </p:nvSpPr>
        <p:spPr>
          <a:xfrm>
            <a:off x="1409700" y="4419600"/>
            <a:ext cx="6400800" cy="1752600"/>
          </a:xfrm>
        </p:spPr>
        <p:txBody>
          <a:bodyPr>
            <a:normAutofit/>
          </a:bodyPr>
          <a:lstStyle/>
          <a:p>
            <a:pPr lvl="0" rtl="1"/>
            <a:endParaRPr lang="ar-SA" sz="2400" dirty="0"/>
          </a:p>
          <a:p>
            <a:pPr lvl="0" rtl="1"/>
            <a:r>
              <a:rPr lang="ar-SA" sz="2000" dirty="0"/>
              <a:t>الفصل </a:t>
            </a:r>
            <a:r>
              <a:rPr lang="ar-SA" sz="2000" dirty="0" smtClean="0"/>
              <a:t>ال</a:t>
            </a:r>
            <a:r>
              <a:rPr lang="ar-SA" sz="2000" dirty="0" smtClean="0"/>
              <a:t>صيفي:</a:t>
            </a:r>
            <a:r>
              <a:rPr lang="ar-SA" sz="2000" dirty="0" smtClean="0"/>
              <a:t> </a:t>
            </a:r>
            <a:r>
              <a:rPr lang="en-US" sz="2000" dirty="0" smtClean="0"/>
              <a:t>2024-2023</a:t>
            </a:r>
            <a:endParaRPr lang="en-US" sz="2000" dirty="0"/>
          </a:p>
          <a:p>
            <a:pPr lvl="0" rtl="1"/>
            <a:r>
              <a:rPr lang="ar-JO" sz="2000" dirty="0" smtClean="0"/>
              <a:t>المحاضرة ال</a:t>
            </a:r>
            <a:r>
              <a:rPr lang="ar-SA" sz="2000" dirty="0" smtClean="0"/>
              <a:t>ثالثة</a:t>
            </a:r>
            <a:r>
              <a:rPr lang="ar-JO" sz="2000" dirty="0" smtClean="0"/>
              <a:t>: </a:t>
            </a:r>
            <a:r>
              <a:rPr lang="en-US" sz="2000" dirty="0" smtClean="0"/>
              <a:t>2024-08- 20</a:t>
            </a:r>
            <a:endParaRPr lang="en-US" sz="2000" dirty="0"/>
          </a:p>
        </p:txBody>
      </p:sp>
      <p:sp>
        <p:nvSpPr>
          <p:cNvPr id="4" name="Rectangle 3"/>
          <p:cNvSpPr/>
          <p:nvPr/>
        </p:nvSpPr>
        <p:spPr>
          <a:xfrm>
            <a:off x="1600200" y="1935809"/>
            <a:ext cx="6019800" cy="923330"/>
          </a:xfrm>
          <a:prstGeom prst="rect">
            <a:avLst/>
          </a:prstGeom>
        </p:spPr>
        <p:txBody>
          <a:bodyPr wrap="square">
            <a:spAutoFit/>
          </a:bodyPr>
          <a:lstStyle/>
          <a:p>
            <a:pPr algn="ctr"/>
            <a:r>
              <a:rPr lang="ar-SA" dirty="0" smtClean="0">
                <a:solidFill>
                  <a:prstClr val="black"/>
                </a:solidFill>
              </a:rPr>
              <a:t>كلية الأعمال والاقتصاد</a:t>
            </a:r>
            <a:endParaRPr lang="en-US" dirty="0">
              <a:solidFill>
                <a:prstClr val="black"/>
              </a:solidFill>
            </a:endParaRPr>
          </a:p>
          <a:p>
            <a:pPr algn="ctr"/>
            <a:r>
              <a:rPr lang="ar-SA" dirty="0" smtClean="0">
                <a:solidFill>
                  <a:prstClr val="black"/>
                </a:solidFill>
              </a:rPr>
              <a:t>قسم العلوم المالية</a:t>
            </a:r>
            <a:endParaRPr lang="en-US" dirty="0">
              <a:solidFill>
                <a:prstClr val="black"/>
              </a:solidFill>
            </a:endParaRPr>
          </a:p>
          <a:p>
            <a:pPr algn="ctr"/>
            <a:r>
              <a:rPr lang="ar-SA" dirty="0">
                <a:solidFill>
                  <a:prstClr val="black"/>
                </a:solidFill>
              </a:rPr>
              <a:t> </a:t>
            </a:r>
            <a:endParaRPr lang="en-US" dirty="0">
              <a:solidFill>
                <a:prstClr val="black"/>
              </a:solidFill>
            </a:endParaRPr>
          </a:p>
        </p:txBody>
      </p:sp>
      <p:pic>
        <p:nvPicPr>
          <p:cNvPr id="2050" name="Picture 2" descr="Untitle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83819" y="548680"/>
            <a:ext cx="1233488"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076785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randombar(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332656"/>
            <a:ext cx="8435280" cy="6120680"/>
          </a:xfrm>
        </p:spPr>
        <p:txBody>
          <a:bodyPr>
            <a:normAutofit fontScale="92500" lnSpcReduction="10000"/>
          </a:bodyPr>
          <a:lstStyle/>
          <a:p>
            <a:pPr>
              <a:buFontTx/>
              <a:buChar char="-"/>
            </a:pPr>
            <a:r>
              <a:rPr lang="ar-JO" b="1" dirty="0">
                <a:solidFill>
                  <a:srgbClr val="0070C0"/>
                </a:solidFill>
              </a:rPr>
              <a:t>مثال: </a:t>
            </a:r>
            <a:endParaRPr lang="ar-SA" b="1" dirty="0">
              <a:solidFill>
                <a:srgbClr val="0070C0"/>
              </a:solidFill>
            </a:endParaRPr>
          </a:p>
          <a:p>
            <a:pPr>
              <a:buFontTx/>
              <a:buChar char="-"/>
            </a:pPr>
            <a:r>
              <a:rPr lang="ar-JO" dirty="0"/>
              <a:t>ظهرت المعلومات التالية عن مصادر التمويل لإحدى الشركات</a:t>
            </a:r>
            <a:r>
              <a:rPr lang="ar-JO" dirty="0" smtClean="0"/>
              <a:t>.</a:t>
            </a:r>
          </a:p>
          <a:p>
            <a:pPr>
              <a:buFontTx/>
              <a:buChar char="-"/>
            </a:pPr>
            <a:endParaRPr lang="ar-JO" dirty="0" smtClean="0"/>
          </a:p>
          <a:p>
            <a:pPr>
              <a:buFontTx/>
              <a:buChar char="-"/>
            </a:pPr>
            <a:endParaRPr lang="ar-JO" dirty="0"/>
          </a:p>
          <a:p>
            <a:pPr>
              <a:buFontTx/>
              <a:buChar char="-"/>
            </a:pPr>
            <a:endParaRPr lang="ar-JO" dirty="0" smtClean="0"/>
          </a:p>
          <a:p>
            <a:pPr>
              <a:buFontTx/>
              <a:buChar char="-"/>
            </a:pPr>
            <a:endParaRPr lang="ar-JO" dirty="0"/>
          </a:p>
          <a:p>
            <a:pPr>
              <a:buFontTx/>
              <a:buChar char="-"/>
            </a:pPr>
            <a:r>
              <a:rPr lang="ar-JO" dirty="0"/>
              <a:t>نسبة الضريبة = </a:t>
            </a:r>
            <a:r>
              <a:rPr lang="en-US" dirty="0" smtClean="0"/>
              <a:t>40</a:t>
            </a:r>
            <a:r>
              <a:rPr lang="ar-JO" dirty="0" smtClean="0"/>
              <a:t>%، فما </a:t>
            </a:r>
            <a:r>
              <a:rPr lang="ar-JO" dirty="0"/>
              <a:t>هي الكلفة المرجحة لرأس المال، على افتراض أن هذه النسـب تمثل الهيكل الأمثل لرأس المال</a:t>
            </a:r>
            <a:r>
              <a:rPr lang="ar-JO" dirty="0" smtClean="0"/>
              <a:t>؟</a:t>
            </a:r>
          </a:p>
          <a:p>
            <a:pPr marL="0" indent="0">
              <a:buNone/>
            </a:pPr>
            <a:r>
              <a:rPr lang="ar-JO" b="1" dirty="0" smtClean="0">
                <a:solidFill>
                  <a:srgbClr val="0070C0"/>
                </a:solidFill>
              </a:rPr>
              <a:t>الحل:</a:t>
            </a:r>
          </a:p>
          <a:p>
            <a:pPr marL="0" indent="0">
              <a:buNone/>
            </a:pPr>
            <a:r>
              <a:rPr lang="ar-JO" sz="2600" dirty="0"/>
              <a:t>في البداية نجد تكلفة المديونية بعد </a:t>
            </a:r>
            <a:r>
              <a:rPr lang="ar-JO" sz="2600" dirty="0" smtClean="0"/>
              <a:t>الضريبة</a:t>
            </a:r>
            <a:r>
              <a:rPr lang="en-US" sz="2600" dirty="0" smtClean="0"/>
              <a:t> =</a:t>
            </a:r>
            <a:r>
              <a:rPr lang="ar-JO" sz="2600" dirty="0" smtClean="0"/>
              <a:t> </a:t>
            </a:r>
            <a:r>
              <a:rPr lang="en-US" sz="2600" dirty="0" smtClean="0"/>
              <a:t>0.10</a:t>
            </a:r>
            <a:r>
              <a:rPr lang="ar-JO" sz="2600" dirty="0" smtClean="0"/>
              <a:t> × ( </a:t>
            </a:r>
            <a:r>
              <a:rPr lang="en-US" sz="2600" dirty="0" smtClean="0"/>
              <a:t>1</a:t>
            </a:r>
            <a:r>
              <a:rPr lang="ar-JO" sz="2600" dirty="0" smtClean="0"/>
              <a:t> – </a:t>
            </a:r>
            <a:r>
              <a:rPr lang="en-US" sz="2600" dirty="0" smtClean="0"/>
              <a:t>0.4</a:t>
            </a:r>
            <a:r>
              <a:rPr lang="ar-JO" sz="2600" dirty="0" smtClean="0"/>
              <a:t> ) = </a:t>
            </a:r>
            <a:r>
              <a:rPr lang="en-US" sz="2600" dirty="0" smtClean="0"/>
              <a:t>0.06</a:t>
            </a:r>
            <a:r>
              <a:rPr lang="ar-JO" sz="2600" dirty="0" smtClean="0"/>
              <a:t> = </a:t>
            </a:r>
            <a:r>
              <a:rPr lang="en-US" sz="2600" dirty="0" smtClean="0"/>
              <a:t>6</a:t>
            </a:r>
            <a:r>
              <a:rPr lang="ar-JO" sz="2600" dirty="0" smtClean="0"/>
              <a:t>%</a:t>
            </a:r>
            <a:endParaRPr lang="en-US" sz="2600" dirty="0" smtClean="0"/>
          </a:p>
          <a:p>
            <a:pPr marL="0" indent="0">
              <a:buNone/>
            </a:pPr>
            <a:r>
              <a:rPr lang="ar-JO" sz="2600" dirty="0"/>
              <a:t>= (</a:t>
            </a:r>
            <a:r>
              <a:rPr lang="en-US" sz="2600" dirty="0"/>
              <a:t>0.06</a:t>
            </a:r>
            <a:r>
              <a:rPr lang="ar-JO" sz="2600" dirty="0"/>
              <a:t> × </a:t>
            </a:r>
            <a:r>
              <a:rPr lang="en-US" sz="2600" dirty="0"/>
              <a:t>0.30</a:t>
            </a:r>
            <a:r>
              <a:rPr lang="ar-JO" sz="2600" dirty="0" smtClean="0"/>
              <a:t>) + ( </a:t>
            </a:r>
            <a:r>
              <a:rPr lang="en-US" sz="2600" dirty="0" smtClean="0"/>
              <a:t>0.12</a:t>
            </a:r>
            <a:r>
              <a:rPr lang="ar-JO" sz="2600" dirty="0" smtClean="0"/>
              <a:t> × </a:t>
            </a:r>
            <a:r>
              <a:rPr lang="en-US" sz="2600" dirty="0" smtClean="0"/>
              <a:t>0.10</a:t>
            </a:r>
            <a:r>
              <a:rPr lang="ar-JO" sz="2600" dirty="0" smtClean="0"/>
              <a:t>) + (</a:t>
            </a:r>
            <a:r>
              <a:rPr lang="en-US" sz="2600" dirty="0" smtClean="0"/>
              <a:t>0.15</a:t>
            </a:r>
            <a:r>
              <a:rPr lang="ar-JO" sz="2600" dirty="0" smtClean="0"/>
              <a:t> × </a:t>
            </a:r>
            <a:r>
              <a:rPr lang="en-US" sz="2600" dirty="0" smtClean="0"/>
              <a:t>0.35</a:t>
            </a:r>
            <a:r>
              <a:rPr lang="ar-JO" sz="2600" dirty="0" smtClean="0"/>
              <a:t>) + (</a:t>
            </a:r>
            <a:r>
              <a:rPr lang="en-US" sz="2600" dirty="0" smtClean="0"/>
              <a:t>0.13</a:t>
            </a:r>
            <a:r>
              <a:rPr lang="ar-JO" sz="2600" dirty="0" smtClean="0"/>
              <a:t> × </a:t>
            </a:r>
            <a:r>
              <a:rPr lang="en-US" sz="2600" dirty="0" smtClean="0"/>
              <a:t>0.25</a:t>
            </a:r>
            <a:r>
              <a:rPr lang="ar-JO" sz="2600" dirty="0" smtClean="0"/>
              <a:t>)</a:t>
            </a:r>
          </a:p>
          <a:p>
            <a:pPr marL="0" indent="0">
              <a:buNone/>
            </a:pPr>
            <a:r>
              <a:rPr lang="ar-JO" sz="2600" dirty="0" smtClean="0"/>
              <a:t>= </a:t>
            </a:r>
            <a:r>
              <a:rPr lang="en-US" sz="2600" dirty="0" smtClean="0"/>
              <a:t>0.018</a:t>
            </a:r>
            <a:r>
              <a:rPr lang="ar-JO" sz="2600" dirty="0" smtClean="0"/>
              <a:t> + </a:t>
            </a:r>
            <a:r>
              <a:rPr lang="en-US" sz="2600" dirty="0" smtClean="0"/>
              <a:t>0.012</a:t>
            </a:r>
            <a:r>
              <a:rPr lang="ar-JO" sz="2600" dirty="0" smtClean="0"/>
              <a:t> + </a:t>
            </a:r>
            <a:r>
              <a:rPr lang="en-US" sz="2600" dirty="0" smtClean="0"/>
              <a:t>0.0525</a:t>
            </a:r>
            <a:r>
              <a:rPr lang="ar-JO" sz="2600" dirty="0" smtClean="0"/>
              <a:t> + </a:t>
            </a:r>
            <a:r>
              <a:rPr lang="en-US" sz="2600" dirty="0" smtClean="0"/>
              <a:t>0.0325</a:t>
            </a:r>
            <a:r>
              <a:rPr lang="ar-JO" sz="2600" dirty="0" smtClean="0"/>
              <a:t> </a:t>
            </a:r>
          </a:p>
          <a:p>
            <a:pPr marL="0" indent="0">
              <a:buNone/>
            </a:pPr>
            <a:r>
              <a:rPr lang="ar-JO" sz="2600" dirty="0" smtClean="0"/>
              <a:t>= </a:t>
            </a:r>
            <a:r>
              <a:rPr lang="en-US" sz="2600" dirty="0" smtClean="0"/>
              <a:t>0.115</a:t>
            </a:r>
            <a:r>
              <a:rPr lang="ar-JO" sz="2600" dirty="0" smtClean="0"/>
              <a:t> = </a:t>
            </a:r>
            <a:r>
              <a:rPr lang="en-US" sz="2600" dirty="0" smtClean="0"/>
              <a:t>11.5</a:t>
            </a:r>
            <a:r>
              <a:rPr lang="ar-JO" sz="2600" dirty="0" smtClean="0"/>
              <a:t>%</a:t>
            </a:r>
            <a:endParaRPr lang="en-US" sz="2600" dirty="0"/>
          </a:p>
        </p:txBody>
      </p:sp>
      <p:graphicFrame>
        <p:nvGraphicFramePr>
          <p:cNvPr id="4" name="جدول 3"/>
          <p:cNvGraphicFramePr>
            <a:graphicFrameLocks noGrp="1"/>
          </p:cNvGraphicFramePr>
          <p:nvPr>
            <p:extLst>
              <p:ext uri="{D42A27DB-BD31-4B8C-83A1-F6EECF244321}">
                <p14:modId xmlns:p14="http://schemas.microsoft.com/office/powerpoint/2010/main" val="1252122580"/>
              </p:ext>
            </p:extLst>
          </p:nvPr>
        </p:nvGraphicFramePr>
        <p:xfrm>
          <a:off x="827584" y="1412776"/>
          <a:ext cx="7524327" cy="1854200"/>
        </p:xfrm>
        <a:graphic>
          <a:graphicData uri="http://schemas.openxmlformats.org/drawingml/2006/table">
            <a:tbl>
              <a:tblPr firstRow="1" bandRow="1">
                <a:tableStyleId>{5C22544A-7EE6-4342-B048-85BDC9FD1C3A}</a:tableStyleId>
              </a:tblPr>
              <a:tblGrid>
                <a:gridCol w="3024335"/>
                <a:gridCol w="3024336"/>
                <a:gridCol w="1475656"/>
              </a:tblGrid>
              <a:tr h="370840">
                <a:tc>
                  <a:txBody>
                    <a:bodyPr/>
                    <a:lstStyle/>
                    <a:p>
                      <a:pPr algn="ctr"/>
                      <a:r>
                        <a:rPr lang="ar-SA" dirty="0" smtClean="0"/>
                        <a:t>كلفة المصدر قبل الضريبة</a:t>
                      </a:r>
                      <a:endParaRPr lang="en-US" dirty="0"/>
                    </a:p>
                  </a:txBody>
                  <a:tcPr/>
                </a:tc>
                <a:tc>
                  <a:txBody>
                    <a:bodyPr/>
                    <a:lstStyle/>
                    <a:p>
                      <a:pPr algn="ctr"/>
                      <a:r>
                        <a:rPr lang="ar-SA" dirty="0" smtClean="0"/>
                        <a:t>النسبة إلى مجموع رأس المال</a:t>
                      </a:r>
                      <a:endParaRPr lang="en-US" dirty="0"/>
                    </a:p>
                  </a:txBody>
                  <a:tcPr/>
                </a:tc>
                <a:tc>
                  <a:txBody>
                    <a:bodyPr/>
                    <a:lstStyle/>
                    <a:p>
                      <a:r>
                        <a:rPr lang="ar-SA" dirty="0" smtClean="0"/>
                        <a:t>مصدر التمويل</a:t>
                      </a:r>
                      <a:endParaRPr lang="en-US" dirty="0"/>
                    </a:p>
                  </a:txBody>
                  <a:tcPr/>
                </a:tc>
              </a:tr>
              <a:tr h="370840">
                <a:tc>
                  <a:txBody>
                    <a:bodyPr/>
                    <a:lstStyle/>
                    <a:p>
                      <a:pPr algn="ctr"/>
                      <a:r>
                        <a:rPr lang="en-US" dirty="0" smtClean="0"/>
                        <a:t>10</a:t>
                      </a:r>
                      <a:r>
                        <a:rPr lang="ar-JO" dirty="0" smtClean="0"/>
                        <a:t>%</a:t>
                      </a:r>
                      <a:endParaRPr lang="en-US" dirty="0"/>
                    </a:p>
                  </a:txBody>
                  <a:tcPr/>
                </a:tc>
                <a:tc>
                  <a:txBody>
                    <a:bodyPr/>
                    <a:lstStyle/>
                    <a:p>
                      <a:pPr algn="ctr"/>
                      <a:r>
                        <a:rPr lang="en-US" dirty="0" smtClean="0"/>
                        <a:t>30</a:t>
                      </a:r>
                      <a:r>
                        <a:rPr lang="ar-JO" dirty="0" smtClean="0"/>
                        <a:t>%</a:t>
                      </a:r>
                      <a:endParaRPr lang="en-US" dirty="0"/>
                    </a:p>
                  </a:txBody>
                  <a:tcPr/>
                </a:tc>
                <a:tc>
                  <a:txBody>
                    <a:bodyPr/>
                    <a:lstStyle/>
                    <a:p>
                      <a:r>
                        <a:rPr lang="ar-SA" dirty="0" smtClean="0"/>
                        <a:t>مديونية</a:t>
                      </a:r>
                      <a:endParaRPr lang="en-US" dirty="0"/>
                    </a:p>
                  </a:txBody>
                  <a:tcPr/>
                </a:tc>
              </a:tr>
              <a:tr h="37084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dirty="0" smtClean="0"/>
                        <a:t>12</a:t>
                      </a:r>
                      <a:r>
                        <a:rPr lang="ar-JO" dirty="0" smtClean="0"/>
                        <a:t>%</a:t>
                      </a:r>
                      <a:endParaRPr lang="en-US" dirty="0" smtClean="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dirty="0" smtClean="0"/>
                        <a:t>10</a:t>
                      </a:r>
                      <a:r>
                        <a:rPr lang="ar-JO" dirty="0" smtClean="0"/>
                        <a:t>%</a:t>
                      </a:r>
                      <a:endParaRPr lang="en-US" dirty="0" smtClean="0"/>
                    </a:p>
                  </a:txBody>
                  <a:tcPr/>
                </a:tc>
                <a:tc>
                  <a:txBody>
                    <a:bodyPr/>
                    <a:lstStyle/>
                    <a:p>
                      <a:r>
                        <a:rPr lang="ar-SA" dirty="0" smtClean="0"/>
                        <a:t>أسهم ممتازة</a:t>
                      </a:r>
                      <a:endParaRPr lang="en-US" dirty="0"/>
                    </a:p>
                  </a:txBody>
                  <a:tcPr/>
                </a:tc>
              </a:tr>
              <a:tr h="370840">
                <a:tc>
                  <a:txBody>
                    <a:bodyPr/>
                    <a:lstStyle/>
                    <a:p>
                      <a:pPr algn="ctr"/>
                      <a:r>
                        <a:rPr lang="en-US" dirty="0" smtClean="0"/>
                        <a:t>15</a:t>
                      </a:r>
                      <a:r>
                        <a:rPr lang="ar-JO" dirty="0" smtClean="0"/>
                        <a:t>%</a:t>
                      </a:r>
                      <a:endParaRPr lang="en-US"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dirty="0" smtClean="0"/>
                        <a:t>35</a:t>
                      </a:r>
                      <a:r>
                        <a:rPr lang="ar-JO" dirty="0" smtClean="0"/>
                        <a:t>%</a:t>
                      </a:r>
                      <a:endParaRPr lang="en-US" dirty="0" smtClean="0"/>
                    </a:p>
                  </a:txBody>
                  <a:tcPr/>
                </a:tc>
                <a:tc>
                  <a:txBody>
                    <a:bodyPr/>
                    <a:lstStyle/>
                    <a:p>
                      <a:r>
                        <a:rPr lang="ar-SA" dirty="0" smtClean="0"/>
                        <a:t>أسهم عادية</a:t>
                      </a:r>
                      <a:endParaRPr lang="en-US" dirty="0"/>
                    </a:p>
                  </a:txBody>
                  <a:tcPr/>
                </a:tc>
              </a:tr>
              <a:tr h="370840">
                <a:tc>
                  <a:txBody>
                    <a:bodyPr/>
                    <a:lstStyle/>
                    <a:p>
                      <a:pPr algn="ctr"/>
                      <a:r>
                        <a:rPr lang="en-US" dirty="0" smtClean="0"/>
                        <a:t>13</a:t>
                      </a:r>
                      <a:r>
                        <a:rPr lang="ar-JO" dirty="0" smtClean="0"/>
                        <a:t>%</a:t>
                      </a:r>
                      <a:endParaRPr lang="en-US"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dirty="0" smtClean="0"/>
                        <a:t>25</a:t>
                      </a:r>
                      <a:r>
                        <a:rPr lang="ar-JO" dirty="0" smtClean="0"/>
                        <a:t>%</a:t>
                      </a:r>
                      <a:endParaRPr lang="en-US" dirty="0" smtClean="0"/>
                    </a:p>
                  </a:txBody>
                  <a:tcPr/>
                </a:tc>
                <a:tc>
                  <a:txBody>
                    <a:bodyPr/>
                    <a:lstStyle/>
                    <a:p>
                      <a:r>
                        <a:rPr lang="ar-SA" dirty="0" smtClean="0"/>
                        <a:t>أرباح محتجزة</a:t>
                      </a:r>
                      <a:endParaRPr lang="en-US" dirty="0"/>
                    </a:p>
                  </a:txBody>
                  <a:tcPr/>
                </a:tc>
              </a:tr>
            </a:tbl>
          </a:graphicData>
        </a:graphic>
      </p:graphicFrame>
    </p:spTree>
    <p:extLst>
      <p:ext uri="{BB962C8B-B14F-4D97-AF65-F5344CB8AC3E}">
        <p14:creationId xmlns:p14="http://schemas.microsoft.com/office/powerpoint/2010/main" val="2776095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1000" fill="hold"/>
                                        <p:tgtEl>
                                          <p:spTgt spid="4"/>
                                        </p:tgtEl>
                                        <p:attrNameLst>
                                          <p:attrName>ppt_w</p:attrName>
                                        </p:attrNameLst>
                                      </p:cBhvr>
                                      <p:tavLst>
                                        <p:tav tm="0">
                                          <p:val>
                                            <p:fltVal val="0"/>
                                          </p:val>
                                        </p:tav>
                                        <p:tav tm="100000">
                                          <p:val>
                                            <p:strVal val="#ppt_w"/>
                                          </p:val>
                                        </p:tav>
                                      </p:tavLst>
                                    </p:anim>
                                    <p:anim calcmode="lin" valueType="num">
                                      <p:cBhvr>
                                        <p:cTn id="20" dur="1000" fill="hold"/>
                                        <p:tgtEl>
                                          <p:spTgt spid="4"/>
                                        </p:tgtEl>
                                        <p:attrNameLst>
                                          <p:attrName>ppt_h</p:attrName>
                                        </p:attrNameLst>
                                      </p:cBhvr>
                                      <p:tavLst>
                                        <p:tav tm="0">
                                          <p:val>
                                            <p:fltVal val="0"/>
                                          </p:val>
                                        </p:tav>
                                        <p:tav tm="100000">
                                          <p:val>
                                            <p:strVal val="#ppt_h"/>
                                          </p:val>
                                        </p:tav>
                                      </p:tavLst>
                                    </p:anim>
                                    <p:anim calcmode="lin" valueType="num">
                                      <p:cBhvr>
                                        <p:cTn id="21" dur="1000" fill="hold"/>
                                        <p:tgtEl>
                                          <p:spTgt spid="4"/>
                                        </p:tgtEl>
                                        <p:attrNameLst>
                                          <p:attrName>style.rotation</p:attrName>
                                        </p:attrNameLst>
                                      </p:cBhvr>
                                      <p:tavLst>
                                        <p:tav tm="0">
                                          <p:val>
                                            <p:fltVal val="90"/>
                                          </p:val>
                                        </p:tav>
                                        <p:tav tm="100000">
                                          <p:val>
                                            <p:fltVal val="0"/>
                                          </p:val>
                                        </p:tav>
                                      </p:tavLst>
                                    </p:anim>
                                    <p:animEffect transition="in" filter="fade">
                                      <p:cBhvr>
                                        <p:cTn id="22" dur="10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12"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12"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12"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additive="base">
                                        <p:cTn id="39"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12" fill="hold" nodeType="clickEffect">
                                  <p:stCondLst>
                                    <p:cond delay="0"/>
                                  </p:stCondLst>
                                  <p:childTnLst>
                                    <p:set>
                                      <p:cBhvr>
                                        <p:cTn id="44" dur="1" fill="hold">
                                          <p:stCondLst>
                                            <p:cond delay="0"/>
                                          </p:stCondLst>
                                        </p:cTn>
                                        <p:tgtEl>
                                          <p:spTgt spid="3">
                                            <p:txEl>
                                              <p:pRg st="9" end="9"/>
                                            </p:txEl>
                                          </p:spTgt>
                                        </p:tgtEl>
                                        <p:attrNameLst>
                                          <p:attrName>style.visibility</p:attrName>
                                        </p:attrNameLst>
                                      </p:cBhvr>
                                      <p:to>
                                        <p:strVal val="visible"/>
                                      </p:to>
                                    </p:set>
                                    <p:anim calcmode="lin" valueType="num">
                                      <p:cBhvr additive="base">
                                        <p:cTn id="45"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12" fill="hold" nodeType="click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 calcmode="lin" valueType="num">
                                      <p:cBhvr additive="base">
                                        <p:cTn id="51"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5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6" fill="hold" nodeType="click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 calcmode="lin" valueType="num">
                                      <p:cBhvr additive="base">
                                        <p:cTn id="57" dur="500" fill="hold"/>
                                        <p:tgtEl>
                                          <p:spTgt spid="3">
                                            <p:txEl>
                                              <p:pRg st="11" end="11"/>
                                            </p:txEl>
                                          </p:spTgt>
                                        </p:tgtEl>
                                        <p:attrNameLst>
                                          <p:attrName>ppt_x</p:attrName>
                                        </p:attrNameLst>
                                      </p:cBhvr>
                                      <p:tavLst>
                                        <p:tav tm="0">
                                          <p:val>
                                            <p:strVal val="1+#ppt_w/2"/>
                                          </p:val>
                                        </p:tav>
                                        <p:tav tm="100000">
                                          <p:val>
                                            <p:strVal val="#ppt_x"/>
                                          </p:val>
                                        </p:tav>
                                      </p:tavLst>
                                    </p:anim>
                                    <p:anim calcmode="lin" valueType="num">
                                      <p:cBhvr additive="base">
                                        <p:cTn id="5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06090"/>
          </a:xfrm>
        </p:spPr>
        <p:txBody>
          <a:bodyPr>
            <a:normAutofit/>
          </a:bodyPr>
          <a:lstStyle/>
          <a:p>
            <a:pPr algn="r"/>
            <a:r>
              <a:rPr lang="ar-JO" sz="3600" b="1" dirty="0">
                <a:solidFill>
                  <a:srgbClr val="0070C0"/>
                </a:solidFill>
              </a:rPr>
              <a:t>أهمية المتوسط المرجح لتكلفة رأس </a:t>
            </a:r>
            <a:r>
              <a:rPr lang="ar-JO" sz="3600" b="1" dirty="0" smtClean="0">
                <a:solidFill>
                  <a:srgbClr val="0070C0"/>
                </a:solidFill>
              </a:rPr>
              <a:t>المال </a:t>
            </a:r>
            <a:r>
              <a:rPr lang="en-US" sz="3600" b="1" dirty="0" smtClean="0">
                <a:solidFill>
                  <a:srgbClr val="0070C0"/>
                </a:solidFill>
              </a:rPr>
              <a:t>WACC</a:t>
            </a:r>
            <a:r>
              <a:rPr lang="ar-JO" sz="3600" b="1" dirty="0" smtClean="0">
                <a:solidFill>
                  <a:srgbClr val="0070C0"/>
                </a:solidFill>
              </a:rPr>
              <a:t>:</a:t>
            </a:r>
            <a:endParaRPr lang="en-US" sz="3600" b="1" dirty="0">
              <a:solidFill>
                <a:srgbClr val="0070C0"/>
              </a:solidFill>
            </a:endParaRPr>
          </a:p>
        </p:txBody>
      </p:sp>
      <p:sp>
        <p:nvSpPr>
          <p:cNvPr id="3" name="عنصر نائب للمحتوى 2"/>
          <p:cNvSpPr>
            <a:spLocks noGrp="1"/>
          </p:cNvSpPr>
          <p:nvPr>
            <p:ph idx="1"/>
          </p:nvPr>
        </p:nvSpPr>
        <p:spPr>
          <a:xfrm>
            <a:off x="467544" y="908720"/>
            <a:ext cx="8229600" cy="5832648"/>
          </a:xfrm>
        </p:spPr>
        <p:txBody>
          <a:bodyPr>
            <a:normAutofit fontScale="62500" lnSpcReduction="20000"/>
          </a:bodyPr>
          <a:lstStyle/>
          <a:p>
            <a:pPr>
              <a:buFontTx/>
              <a:buChar char="-"/>
            </a:pPr>
            <a:r>
              <a:rPr lang="ar-JO" dirty="0" smtClean="0">
                <a:cs typeface="+mj-cs"/>
              </a:rPr>
              <a:t>نستطيع </a:t>
            </a:r>
            <a:r>
              <a:rPr lang="ar-JO" dirty="0">
                <a:cs typeface="+mj-cs"/>
              </a:rPr>
              <a:t>الخروج على ضوء ما ذكر في الفصول السابقة بنتيجة مفادها بأن تكـاليف مصـادر التمويل تختلف باختلاف درجة المخاطرة المرتبطة بكل </a:t>
            </a:r>
            <a:r>
              <a:rPr lang="ar-JO" dirty="0" smtClean="0">
                <a:cs typeface="+mj-cs"/>
              </a:rPr>
              <a:t>منها.</a:t>
            </a:r>
          </a:p>
          <a:p>
            <a:pPr>
              <a:buFontTx/>
              <a:buChar char="-"/>
            </a:pPr>
            <a:r>
              <a:rPr lang="ar-JO" dirty="0" smtClean="0">
                <a:cs typeface="+mj-cs"/>
              </a:rPr>
              <a:t> </a:t>
            </a:r>
            <a:r>
              <a:rPr lang="ar-JO" dirty="0">
                <a:cs typeface="+mj-cs"/>
              </a:rPr>
              <a:t>وذلك عملا بالمقولة التي تقول بالعلاقة الطردية بين العائد والمخاطرة </a:t>
            </a:r>
            <a:r>
              <a:rPr lang="ar-JO" dirty="0" smtClean="0">
                <a:cs typeface="+mj-cs"/>
              </a:rPr>
              <a:t>(وتقاس </a:t>
            </a:r>
            <a:r>
              <a:rPr lang="ar-JO" dirty="0">
                <a:cs typeface="+mj-cs"/>
              </a:rPr>
              <a:t>تكلفة مصـدر التمويـل بالطريقة نفسها التي يقاس بها معدل العائد الداخلي </a:t>
            </a:r>
            <a:r>
              <a:rPr lang="ar-JO" dirty="0" smtClean="0">
                <a:cs typeface="+mj-cs"/>
              </a:rPr>
              <a:t>(</a:t>
            </a:r>
            <a:r>
              <a:rPr lang="en-US" dirty="0"/>
              <a:t>Internal Rate of </a:t>
            </a:r>
            <a:r>
              <a:rPr lang="en-US" dirty="0" smtClean="0"/>
              <a:t>R</a:t>
            </a:r>
            <a:r>
              <a:rPr lang="en-US" dirty="0" smtClean="0">
                <a:cs typeface="+mj-cs"/>
              </a:rPr>
              <a:t>eturn </a:t>
            </a:r>
            <a:r>
              <a:rPr lang="ar-JO" dirty="0" smtClean="0">
                <a:cs typeface="+mj-cs"/>
              </a:rPr>
              <a:t> </a:t>
            </a:r>
          </a:p>
          <a:p>
            <a:pPr>
              <a:buFontTx/>
              <a:buChar char="-"/>
            </a:pPr>
            <a:r>
              <a:rPr lang="ar-JO" dirty="0" smtClean="0">
                <a:cs typeface="+mj-cs"/>
              </a:rPr>
              <a:t>اذ </a:t>
            </a:r>
            <a:r>
              <a:rPr lang="ar-JO" dirty="0">
                <a:cs typeface="+mj-cs"/>
              </a:rPr>
              <a:t>تكـون مـن وجهة نظر الممول مماثلة لمعدل الخصم الذي ستتساوى عنده القيمة الحالية للعوائد النقديـة المتوقـع استلامها طيلة فترة اقتنائه للورقة </a:t>
            </a:r>
            <a:r>
              <a:rPr lang="ar-JO" dirty="0" smtClean="0">
                <a:cs typeface="+mj-cs"/>
              </a:rPr>
              <a:t>المالية، إضافة الى </a:t>
            </a:r>
            <a:r>
              <a:rPr lang="ar-JO" dirty="0">
                <a:cs typeface="+mj-cs"/>
              </a:rPr>
              <a:t>مبلغ التمويل الذي زّوده أصلا للشركة. </a:t>
            </a:r>
            <a:endParaRPr lang="ar-JO" dirty="0" smtClean="0">
              <a:cs typeface="+mj-cs"/>
            </a:endParaRPr>
          </a:p>
          <a:p>
            <a:pPr>
              <a:buFontTx/>
              <a:buChar char="-"/>
            </a:pPr>
            <a:r>
              <a:rPr lang="ar-JO" dirty="0" smtClean="0">
                <a:cs typeface="+mj-cs"/>
              </a:rPr>
              <a:t>ومع </a:t>
            </a:r>
            <a:r>
              <a:rPr lang="ar-JO" dirty="0">
                <a:cs typeface="+mj-cs"/>
              </a:rPr>
              <a:t>اختلاف الهيكل التمويلي من شركة لأخرى يختلف المتوسط المرجح لتكلفة رأس المـال (</a:t>
            </a:r>
            <a:r>
              <a:rPr lang="en-US" dirty="0">
                <a:cs typeface="+mj-cs"/>
              </a:rPr>
              <a:t>WACC </a:t>
            </a:r>
            <a:r>
              <a:rPr lang="ar-JO" dirty="0" smtClean="0">
                <a:cs typeface="+mj-cs"/>
              </a:rPr>
              <a:t>).</a:t>
            </a:r>
          </a:p>
          <a:p>
            <a:pPr>
              <a:buFontTx/>
              <a:buChar char="-"/>
            </a:pPr>
            <a:r>
              <a:rPr lang="ar-JO" dirty="0" smtClean="0">
                <a:cs typeface="+mj-cs"/>
              </a:rPr>
              <a:t>يعتبر </a:t>
            </a:r>
            <a:r>
              <a:rPr lang="ar-JO" dirty="0">
                <a:cs typeface="+mj-cs"/>
              </a:rPr>
              <a:t>هذا المقياس ذا أهمية بالغة في تقييم المشاريع الاستثمارية </a:t>
            </a:r>
            <a:r>
              <a:rPr lang="ar-JO" dirty="0" smtClean="0">
                <a:cs typeface="+mj-cs"/>
              </a:rPr>
              <a:t>الرأسمالية </a:t>
            </a:r>
            <a:r>
              <a:rPr lang="ar-JO" dirty="0">
                <a:cs typeface="+mj-cs"/>
              </a:rPr>
              <a:t>للشركـة </a:t>
            </a:r>
            <a:r>
              <a:rPr lang="ar-JO" dirty="0" smtClean="0">
                <a:cs typeface="+mj-cs"/>
              </a:rPr>
              <a:t>(</a:t>
            </a:r>
            <a:r>
              <a:rPr lang="en-US" dirty="0"/>
              <a:t>Capital </a:t>
            </a:r>
            <a:r>
              <a:rPr lang="en-US" dirty="0" smtClean="0"/>
              <a:t>B</a:t>
            </a:r>
            <a:r>
              <a:rPr lang="en-US" dirty="0" smtClean="0">
                <a:cs typeface="+mj-cs"/>
              </a:rPr>
              <a:t>udgeting </a:t>
            </a:r>
            <a:r>
              <a:rPr lang="ar-JO" dirty="0" smtClean="0">
                <a:cs typeface="+mj-cs"/>
              </a:rPr>
              <a:t>).</a:t>
            </a:r>
          </a:p>
          <a:p>
            <a:pPr>
              <a:buFontTx/>
              <a:buChar char="-"/>
            </a:pPr>
            <a:r>
              <a:rPr lang="ar-JO" dirty="0" smtClean="0">
                <a:cs typeface="+mj-cs"/>
              </a:rPr>
              <a:t>قد </a:t>
            </a:r>
            <a:r>
              <a:rPr lang="ar-JO" dirty="0">
                <a:cs typeface="+mj-cs"/>
              </a:rPr>
              <a:t>يستخدم كمعدل خصم للتدفقات النقدية المرتبطة بالاستثمار أو كمعيار لرفض أو قبول بدائل الاستثمار المتاحة. </a:t>
            </a:r>
            <a:endParaRPr lang="ar-JO" dirty="0" smtClean="0">
              <a:cs typeface="+mj-cs"/>
            </a:endParaRPr>
          </a:p>
          <a:p>
            <a:pPr>
              <a:buFontTx/>
              <a:buChar char="-"/>
            </a:pPr>
            <a:r>
              <a:rPr lang="ar-JO" b="1" dirty="0" smtClean="0">
                <a:cs typeface="+mj-cs"/>
              </a:rPr>
              <a:t>وبالتالي: </a:t>
            </a:r>
          </a:p>
          <a:p>
            <a:pPr>
              <a:buFontTx/>
              <a:buChar char="-"/>
            </a:pPr>
            <a:r>
              <a:rPr lang="ar-JO" dirty="0" smtClean="0">
                <a:cs typeface="+mj-cs"/>
              </a:rPr>
              <a:t>فكلما </a:t>
            </a:r>
            <a:r>
              <a:rPr lang="ar-JO" dirty="0">
                <a:cs typeface="+mj-cs"/>
              </a:rPr>
              <a:t>انخفض هذا المعدل ازدادت قدرة الشـركة التنافسية للاستفادة من الفرص الاستثمارية المتاحة التي </a:t>
            </a:r>
            <a:r>
              <a:rPr lang="ar-JO" dirty="0" err="1">
                <a:cs typeface="+mj-cs"/>
              </a:rPr>
              <a:t>هى</a:t>
            </a:r>
            <a:r>
              <a:rPr lang="ar-JO" dirty="0">
                <a:cs typeface="+mj-cs"/>
              </a:rPr>
              <a:t> في الغالب </a:t>
            </a:r>
            <a:r>
              <a:rPr lang="ar-JO" dirty="0" smtClean="0">
                <a:cs typeface="+mj-cs"/>
              </a:rPr>
              <a:t>محدودة.</a:t>
            </a:r>
          </a:p>
          <a:p>
            <a:pPr>
              <a:buFontTx/>
              <a:buChar char="-"/>
            </a:pPr>
            <a:r>
              <a:rPr lang="ar-JO" dirty="0" smtClean="0">
                <a:cs typeface="+mj-cs"/>
              </a:rPr>
              <a:t>ومن </a:t>
            </a:r>
            <a:r>
              <a:rPr lang="ar-JO" dirty="0">
                <a:cs typeface="+mj-cs"/>
              </a:rPr>
              <a:t>هنا تنبع أهمية العلاقة بين الهيكل التمويلي وتكلفته من جهة، والقيمة السوقية للشركة من جهة </a:t>
            </a:r>
            <a:r>
              <a:rPr lang="ar-JO" dirty="0" smtClean="0">
                <a:cs typeface="+mj-cs"/>
              </a:rPr>
              <a:t>أخرى.</a:t>
            </a:r>
          </a:p>
          <a:p>
            <a:pPr>
              <a:buFontTx/>
              <a:buChar char="-"/>
            </a:pPr>
            <a:r>
              <a:rPr lang="ar-JO" dirty="0" smtClean="0">
                <a:cs typeface="+mj-cs"/>
              </a:rPr>
              <a:t> </a:t>
            </a:r>
            <a:r>
              <a:rPr lang="ar-JO" dirty="0">
                <a:cs typeface="+mj-cs"/>
              </a:rPr>
              <a:t>ولتعظيم هـذه القيمة، الذي هو في النهاية هدف الشركة الرئيس، لا بد من الوصول إلى مزيج تمويلي يضمن أقـل التكاليف. </a:t>
            </a:r>
            <a:endParaRPr lang="en-US" dirty="0">
              <a:cs typeface="+mj-cs"/>
            </a:endParaRPr>
          </a:p>
        </p:txBody>
      </p:sp>
    </p:spTree>
    <p:extLst>
      <p:ext uri="{BB962C8B-B14F-4D97-AF65-F5344CB8AC3E}">
        <p14:creationId xmlns:p14="http://schemas.microsoft.com/office/powerpoint/2010/main" val="3223291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9"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9"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9"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0-#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9"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0-#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9"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Autofit/>
          </a:bodyPr>
          <a:lstStyle/>
          <a:p>
            <a:pPr algn="r"/>
            <a:r>
              <a:rPr lang="ar-JO" sz="3600" b="1" dirty="0" smtClean="0">
                <a:solidFill>
                  <a:srgbClr val="0070C0"/>
                </a:solidFill>
              </a:rPr>
              <a:t>ثانياً- تكلفة الأسهم الممتازة:</a:t>
            </a:r>
            <a:endParaRPr lang="en-US" sz="3600" b="1" dirty="0">
              <a:solidFill>
                <a:srgbClr val="0070C0"/>
              </a:solidFill>
            </a:endParaRPr>
          </a:p>
        </p:txBody>
      </p:sp>
      <p:sp>
        <p:nvSpPr>
          <p:cNvPr id="3" name="عنصر نائب للمحتوى 2"/>
          <p:cNvSpPr>
            <a:spLocks noGrp="1"/>
          </p:cNvSpPr>
          <p:nvPr>
            <p:ph idx="1"/>
          </p:nvPr>
        </p:nvSpPr>
        <p:spPr>
          <a:xfrm>
            <a:off x="457200" y="980728"/>
            <a:ext cx="8229600" cy="5145435"/>
          </a:xfrm>
        </p:spPr>
        <p:txBody>
          <a:bodyPr>
            <a:normAutofit fontScale="92500" lnSpcReduction="20000"/>
          </a:bodyPr>
          <a:lstStyle/>
          <a:p>
            <a:pPr marL="0" indent="0">
              <a:buNone/>
            </a:pPr>
            <a:r>
              <a:rPr lang="ar-JO" dirty="0">
                <a:cs typeface="+mj-cs"/>
              </a:rPr>
              <a:t>إن تكلفة التمويل بالأسهم الممتازة تساوي معدل العائد المطلوب من قبل المستثمرين للاستثمار في هذه الأسهم، وبما أنها أوراق مالية لا يوجد لها تاريخ استحقاق (أبدية)، وتوزع أرباحاً ثابتة، لذلك فإن العائد المطلوب في هذه الحالة يساوي التوزيعات مقسومة على سعر بيع السهم في السوق، وذلك بعد معالجة تكاليف الإصدار، وتكون معادلة تكلفة الأسهم الممتازة على النحو التالي</a:t>
            </a:r>
            <a:r>
              <a:rPr lang="ar-JO" dirty="0" smtClean="0">
                <a:cs typeface="+mj-cs"/>
              </a:rPr>
              <a:t>:</a:t>
            </a:r>
          </a:p>
          <a:p>
            <a:pPr marL="0" indent="0">
              <a:buNone/>
            </a:pPr>
            <a:r>
              <a:rPr lang="ar-JO" dirty="0" smtClean="0">
                <a:cs typeface="+mj-cs"/>
              </a:rPr>
              <a:t>ع = ( ت ÷ (س(</a:t>
            </a:r>
            <a:r>
              <a:rPr lang="en-US" dirty="0" smtClean="0">
                <a:cs typeface="+mj-cs"/>
              </a:rPr>
              <a:t>1</a:t>
            </a:r>
            <a:r>
              <a:rPr lang="ar-JO" dirty="0" smtClean="0">
                <a:cs typeface="+mj-cs"/>
              </a:rPr>
              <a:t> – ك))</a:t>
            </a:r>
          </a:p>
          <a:p>
            <a:pPr marL="0" indent="0">
              <a:buNone/>
            </a:pPr>
            <a:r>
              <a:rPr lang="ar-JO" dirty="0" smtClean="0">
                <a:cs typeface="+mj-cs"/>
              </a:rPr>
              <a:t>حيث:</a:t>
            </a:r>
          </a:p>
          <a:p>
            <a:pPr marL="0" indent="0">
              <a:buNone/>
            </a:pPr>
            <a:r>
              <a:rPr lang="ar-JO" dirty="0" smtClean="0">
                <a:cs typeface="+mj-cs"/>
              </a:rPr>
              <a:t>ع = العائد المطلوب ( التكلفة )</a:t>
            </a:r>
          </a:p>
          <a:p>
            <a:pPr marL="0" indent="0">
              <a:buNone/>
            </a:pPr>
            <a:r>
              <a:rPr lang="ar-JO" dirty="0" smtClean="0">
                <a:cs typeface="+mj-cs"/>
              </a:rPr>
              <a:t>ت = التوزيعات</a:t>
            </a:r>
          </a:p>
          <a:p>
            <a:pPr marL="0" indent="0">
              <a:buNone/>
            </a:pPr>
            <a:r>
              <a:rPr lang="ar-JO" dirty="0" smtClean="0">
                <a:cs typeface="+mj-cs"/>
              </a:rPr>
              <a:t>س = سعر السهم</a:t>
            </a:r>
          </a:p>
          <a:p>
            <a:pPr marL="0" indent="0">
              <a:buNone/>
            </a:pPr>
            <a:r>
              <a:rPr lang="ar-JO" dirty="0" smtClean="0">
                <a:cs typeface="+mj-cs"/>
              </a:rPr>
              <a:t>ك = التكاليف</a:t>
            </a:r>
            <a:endParaRPr lang="en-US" dirty="0">
              <a:cs typeface="+mj-cs"/>
            </a:endParaRPr>
          </a:p>
        </p:txBody>
      </p:sp>
    </p:spTree>
    <p:extLst>
      <p:ext uri="{BB962C8B-B14F-4D97-AF65-F5344CB8AC3E}">
        <p14:creationId xmlns:p14="http://schemas.microsoft.com/office/powerpoint/2010/main" val="789334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4082"/>
          </a:xfrm>
        </p:spPr>
        <p:txBody>
          <a:bodyPr>
            <a:normAutofit fontScale="90000"/>
          </a:bodyPr>
          <a:lstStyle/>
          <a:p>
            <a:pPr algn="r"/>
            <a:r>
              <a:rPr lang="ar-JO" b="1" dirty="0" smtClean="0">
                <a:solidFill>
                  <a:srgbClr val="0070C0"/>
                </a:solidFill>
              </a:rPr>
              <a:t>مثال:</a:t>
            </a:r>
            <a:endParaRPr lang="en-US" b="1" dirty="0">
              <a:solidFill>
                <a:srgbClr val="0070C0"/>
              </a:solidFill>
            </a:endParaRPr>
          </a:p>
        </p:txBody>
      </p:sp>
      <p:sp>
        <p:nvSpPr>
          <p:cNvPr id="3" name="عنصر نائب للمحتوى 2"/>
          <p:cNvSpPr>
            <a:spLocks noGrp="1"/>
          </p:cNvSpPr>
          <p:nvPr>
            <p:ph idx="1"/>
          </p:nvPr>
        </p:nvSpPr>
        <p:spPr>
          <a:xfrm>
            <a:off x="457200" y="908720"/>
            <a:ext cx="8229600" cy="5217443"/>
          </a:xfrm>
        </p:spPr>
        <p:txBody>
          <a:bodyPr>
            <a:normAutofit fontScale="85000" lnSpcReduction="20000"/>
          </a:bodyPr>
          <a:lstStyle/>
          <a:p>
            <a:pPr marL="0" indent="0">
              <a:buNone/>
            </a:pPr>
            <a:r>
              <a:rPr lang="ar-JO" dirty="0" smtClean="0"/>
              <a:t>أصدرت </a:t>
            </a:r>
            <a:r>
              <a:rPr lang="ar-JO" dirty="0"/>
              <a:t>إحدى الشركات أسهماً ممتازة القيمة الإسمية للسهم </a:t>
            </a:r>
            <a:r>
              <a:rPr lang="en-US" dirty="0" smtClean="0"/>
              <a:t>100</a:t>
            </a:r>
            <a:r>
              <a:rPr lang="ar-JO" dirty="0" smtClean="0"/>
              <a:t> دينار، </a:t>
            </a:r>
            <a:r>
              <a:rPr lang="ar-JO" dirty="0"/>
              <a:t>ويباع فـي السـوق بنفس السعر، وقد بلغت مصروفات الإصدار </a:t>
            </a:r>
            <a:r>
              <a:rPr lang="en-US" dirty="0" smtClean="0"/>
              <a:t>2.5</a:t>
            </a:r>
            <a:r>
              <a:rPr lang="ar-JO" dirty="0" smtClean="0"/>
              <a:t> </a:t>
            </a:r>
            <a:r>
              <a:rPr lang="ar-JO" dirty="0"/>
              <a:t>%وكانت الشركة توزع أرباحاً بنسبة </a:t>
            </a:r>
            <a:r>
              <a:rPr lang="en-US" dirty="0" smtClean="0"/>
              <a:t>11.7</a:t>
            </a:r>
            <a:r>
              <a:rPr lang="ar-JO" dirty="0" smtClean="0"/>
              <a:t> %</a:t>
            </a:r>
            <a:r>
              <a:rPr lang="en-US" dirty="0" smtClean="0"/>
              <a:t> </a:t>
            </a:r>
            <a:r>
              <a:rPr lang="ar-JO" dirty="0" smtClean="0"/>
              <a:t>فما </a:t>
            </a:r>
            <a:r>
              <a:rPr lang="ar-JO" dirty="0"/>
              <a:t>هي تكلفة هذا السهم . </a:t>
            </a:r>
            <a:endParaRPr lang="ar-JO" dirty="0" smtClean="0"/>
          </a:p>
          <a:p>
            <a:pPr marL="0" indent="0">
              <a:buNone/>
            </a:pPr>
            <a:r>
              <a:rPr lang="ar-JO" dirty="0" smtClean="0"/>
              <a:t>التوزيعات = </a:t>
            </a:r>
            <a:r>
              <a:rPr lang="en-US" dirty="0" smtClean="0"/>
              <a:t>100</a:t>
            </a:r>
            <a:r>
              <a:rPr lang="ar-JO" dirty="0" smtClean="0"/>
              <a:t> × </a:t>
            </a:r>
            <a:r>
              <a:rPr lang="en-US" dirty="0" smtClean="0"/>
              <a:t>0.117</a:t>
            </a:r>
            <a:r>
              <a:rPr lang="ar-JO" dirty="0" smtClean="0"/>
              <a:t> = </a:t>
            </a:r>
            <a:r>
              <a:rPr lang="en-US" dirty="0" smtClean="0"/>
              <a:t>11.7</a:t>
            </a:r>
            <a:r>
              <a:rPr lang="ar-JO" dirty="0" smtClean="0"/>
              <a:t> دينار</a:t>
            </a:r>
          </a:p>
          <a:p>
            <a:pPr marL="0" indent="0">
              <a:buNone/>
            </a:pPr>
            <a:r>
              <a:rPr lang="ar-JO" dirty="0"/>
              <a:t>ع = ( ت ÷ </a:t>
            </a:r>
            <a:r>
              <a:rPr lang="ar-JO" dirty="0" smtClean="0"/>
              <a:t>(س(</a:t>
            </a:r>
            <a:r>
              <a:rPr lang="en-US" dirty="0"/>
              <a:t>1</a:t>
            </a:r>
            <a:r>
              <a:rPr lang="ar-JO" dirty="0"/>
              <a:t> – ك</a:t>
            </a:r>
            <a:r>
              <a:rPr lang="ar-JO" dirty="0" smtClean="0"/>
              <a:t>))</a:t>
            </a:r>
          </a:p>
          <a:p>
            <a:pPr marL="0" indent="0">
              <a:buNone/>
            </a:pPr>
            <a:r>
              <a:rPr lang="ar-JO" dirty="0"/>
              <a:t>ع = ( </a:t>
            </a:r>
            <a:r>
              <a:rPr lang="en-US" dirty="0" smtClean="0"/>
              <a:t>11.7</a:t>
            </a:r>
            <a:r>
              <a:rPr lang="ar-JO" dirty="0" smtClean="0"/>
              <a:t> </a:t>
            </a:r>
            <a:r>
              <a:rPr lang="ar-JO" dirty="0"/>
              <a:t>÷ </a:t>
            </a:r>
            <a:r>
              <a:rPr lang="ar-JO" dirty="0" smtClean="0"/>
              <a:t>(</a:t>
            </a:r>
            <a:r>
              <a:rPr lang="en-US" dirty="0" smtClean="0"/>
              <a:t>100</a:t>
            </a:r>
            <a:r>
              <a:rPr lang="ar-JO" dirty="0" smtClean="0"/>
              <a:t>(</a:t>
            </a:r>
            <a:r>
              <a:rPr lang="en-US" dirty="0"/>
              <a:t>1</a:t>
            </a:r>
            <a:r>
              <a:rPr lang="ar-JO" dirty="0"/>
              <a:t> – </a:t>
            </a:r>
            <a:r>
              <a:rPr lang="en-US" dirty="0" smtClean="0"/>
              <a:t>0.025</a:t>
            </a:r>
            <a:r>
              <a:rPr lang="ar-JO" dirty="0" smtClean="0"/>
              <a:t>))</a:t>
            </a:r>
          </a:p>
          <a:p>
            <a:pPr marL="0" indent="0">
              <a:buNone/>
            </a:pPr>
            <a:r>
              <a:rPr lang="ar-JO" dirty="0"/>
              <a:t> </a:t>
            </a:r>
            <a:r>
              <a:rPr lang="ar-JO" dirty="0" smtClean="0"/>
              <a:t>  = </a:t>
            </a:r>
            <a:r>
              <a:rPr lang="en-US" dirty="0" smtClean="0"/>
              <a:t>11.7</a:t>
            </a:r>
            <a:r>
              <a:rPr lang="ar-JO" dirty="0" smtClean="0"/>
              <a:t> ÷ (</a:t>
            </a:r>
            <a:r>
              <a:rPr lang="en-US" dirty="0" smtClean="0"/>
              <a:t>100</a:t>
            </a:r>
            <a:r>
              <a:rPr lang="ar-JO" dirty="0" smtClean="0"/>
              <a:t> × </a:t>
            </a:r>
            <a:r>
              <a:rPr lang="en-US" dirty="0" smtClean="0"/>
              <a:t>0.975</a:t>
            </a:r>
            <a:r>
              <a:rPr lang="ar-JO" dirty="0" smtClean="0"/>
              <a:t>)</a:t>
            </a:r>
          </a:p>
          <a:p>
            <a:pPr marL="0" indent="0">
              <a:buNone/>
            </a:pPr>
            <a:r>
              <a:rPr lang="ar-JO" dirty="0"/>
              <a:t> </a:t>
            </a:r>
            <a:r>
              <a:rPr lang="ar-JO" dirty="0" smtClean="0"/>
              <a:t>  = </a:t>
            </a:r>
            <a:r>
              <a:rPr lang="en-US" dirty="0" smtClean="0"/>
              <a:t>11.7</a:t>
            </a:r>
            <a:r>
              <a:rPr lang="ar-JO" dirty="0" smtClean="0"/>
              <a:t> ÷ </a:t>
            </a:r>
            <a:r>
              <a:rPr lang="en-US" dirty="0" smtClean="0"/>
              <a:t>97.5</a:t>
            </a:r>
            <a:r>
              <a:rPr lang="ar-JO" dirty="0" smtClean="0"/>
              <a:t> </a:t>
            </a:r>
          </a:p>
          <a:p>
            <a:pPr marL="0" indent="0">
              <a:buNone/>
            </a:pPr>
            <a:r>
              <a:rPr lang="ar-JO" dirty="0"/>
              <a:t> </a:t>
            </a:r>
            <a:r>
              <a:rPr lang="ar-JO" dirty="0" smtClean="0"/>
              <a:t>  = </a:t>
            </a:r>
            <a:r>
              <a:rPr lang="en-US" dirty="0" smtClean="0"/>
              <a:t>0.12</a:t>
            </a:r>
            <a:r>
              <a:rPr lang="ar-JO" dirty="0" smtClean="0"/>
              <a:t> = </a:t>
            </a:r>
            <a:r>
              <a:rPr lang="en-US" dirty="0" smtClean="0"/>
              <a:t>12</a:t>
            </a:r>
            <a:r>
              <a:rPr lang="ar-JO" dirty="0" smtClean="0"/>
              <a:t>% وهي تكلفة السهم الممتاز</a:t>
            </a:r>
          </a:p>
          <a:p>
            <a:pPr marL="0" indent="0">
              <a:buNone/>
            </a:pPr>
            <a:r>
              <a:rPr lang="ar-JO" dirty="0" smtClean="0"/>
              <a:t>- ولا </a:t>
            </a:r>
            <a:r>
              <a:rPr lang="ar-JO" dirty="0"/>
              <a:t>يحتاج حساب الكلفة هنا إلى معالجة </a:t>
            </a:r>
            <a:r>
              <a:rPr lang="ar-JO" dirty="0" smtClean="0"/>
              <a:t>ضريبية.</a:t>
            </a:r>
          </a:p>
          <a:p>
            <a:pPr marL="0" indent="0">
              <a:buNone/>
            </a:pPr>
            <a:r>
              <a:rPr lang="ar-JO" dirty="0" smtClean="0"/>
              <a:t>- لأن </a:t>
            </a:r>
            <a:r>
              <a:rPr lang="ar-JO" dirty="0"/>
              <a:t>مقسوم الأرباح لا يعامل ضريبياً علـى أنه ضمن المصروفات، بل يعتبر توزيعاً للأرباح الصافية .</a:t>
            </a:r>
          </a:p>
          <a:p>
            <a:pPr marL="0" indent="0">
              <a:buNone/>
            </a:pPr>
            <a:r>
              <a:rPr lang="ar-JO" dirty="0" smtClean="0"/>
              <a:t> </a:t>
            </a:r>
            <a:endParaRPr lang="en-US" dirty="0"/>
          </a:p>
        </p:txBody>
      </p:sp>
    </p:spTree>
    <p:extLst>
      <p:ext uri="{BB962C8B-B14F-4D97-AF65-F5344CB8AC3E}">
        <p14:creationId xmlns:p14="http://schemas.microsoft.com/office/powerpoint/2010/main" val="1671619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2"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2"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12"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12"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12"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Autofit/>
          </a:bodyPr>
          <a:lstStyle/>
          <a:p>
            <a:pPr algn="r"/>
            <a:r>
              <a:rPr lang="ar-JO" sz="3600" b="1" dirty="0" smtClean="0">
                <a:solidFill>
                  <a:srgbClr val="0070C0"/>
                </a:solidFill>
              </a:rPr>
              <a:t>ثالثاً- تكلفة الأسهم العادية:</a:t>
            </a:r>
            <a:endParaRPr lang="en-US" sz="3600" b="1" dirty="0">
              <a:solidFill>
                <a:srgbClr val="0070C0"/>
              </a:solidFill>
            </a:endParaRPr>
          </a:p>
        </p:txBody>
      </p:sp>
      <p:sp>
        <p:nvSpPr>
          <p:cNvPr id="3" name="عنصر نائب للمحتوى 2"/>
          <p:cNvSpPr>
            <a:spLocks noGrp="1"/>
          </p:cNvSpPr>
          <p:nvPr>
            <p:ph idx="1"/>
          </p:nvPr>
        </p:nvSpPr>
        <p:spPr>
          <a:xfrm>
            <a:off x="457200" y="980728"/>
            <a:ext cx="8229600" cy="5145435"/>
          </a:xfrm>
        </p:spPr>
        <p:txBody>
          <a:bodyPr>
            <a:normAutofit fontScale="92500" lnSpcReduction="10000"/>
          </a:bodyPr>
          <a:lstStyle/>
          <a:p>
            <a:pPr marL="0" indent="0">
              <a:buNone/>
            </a:pPr>
            <a:r>
              <a:rPr lang="ar-JO" dirty="0" smtClean="0">
                <a:cs typeface="+mj-cs"/>
              </a:rPr>
              <a:t>- إن </a:t>
            </a:r>
            <a:r>
              <a:rPr lang="ar-JO" dirty="0">
                <a:cs typeface="+mj-cs"/>
              </a:rPr>
              <a:t>تكلفة </a:t>
            </a:r>
            <a:r>
              <a:rPr lang="ar-JO" dirty="0" smtClean="0">
                <a:cs typeface="+mj-cs"/>
              </a:rPr>
              <a:t>الأسهم العادية </a:t>
            </a:r>
            <a:r>
              <a:rPr lang="ar-JO" dirty="0">
                <a:cs typeface="+mj-cs"/>
              </a:rPr>
              <a:t>تساوي معدل العائد المطلوب من قبل المستثمرين للاستثمار في هذه </a:t>
            </a:r>
            <a:r>
              <a:rPr lang="ar-JO" dirty="0" smtClean="0">
                <a:cs typeface="+mj-cs"/>
              </a:rPr>
              <a:t>الأسهم.</a:t>
            </a:r>
          </a:p>
          <a:p>
            <a:pPr marL="0" indent="0">
              <a:buNone/>
            </a:pPr>
            <a:r>
              <a:rPr lang="ar-JO" dirty="0" smtClean="0">
                <a:cs typeface="+mj-cs"/>
              </a:rPr>
              <a:t> - ويتم استخدام المعادلة التالية لإيجاد معدل العائد المطلوب:</a:t>
            </a:r>
          </a:p>
          <a:p>
            <a:pPr marL="0" indent="0">
              <a:buNone/>
            </a:pPr>
            <a:r>
              <a:rPr lang="ar-JO" dirty="0" smtClean="0">
                <a:cs typeface="+mj-cs"/>
              </a:rPr>
              <a:t>ع = {( ت</a:t>
            </a:r>
            <a:r>
              <a:rPr lang="en-US" dirty="0" smtClean="0">
                <a:cs typeface="+mj-cs"/>
              </a:rPr>
              <a:t>1</a:t>
            </a:r>
            <a:r>
              <a:rPr lang="ar-JO" dirty="0" smtClean="0">
                <a:cs typeface="+mj-cs"/>
              </a:rPr>
              <a:t> ÷ (س(</a:t>
            </a:r>
            <a:r>
              <a:rPr lang="en-US" dirty="0" smtClean="0">
                <a:cs typeface="+mj-cs"/>
              </a:rPr>
              <a:t>1</a:t>
            </a:r>
            <a:r>
              <a:rPr lang="ar-JO" dirty="0" smtClean="0">
                <a:cs typeface="+mj-cs"/>
              </a:rPr>
              <a:t> – ك) + م}</a:t>
            </a:r>
          </a:p>
          <a:p>
            <a:pPr marL="0" indent="0">
              <a:buNone/>
            </a:pPr>
            <a:r>
              <a:rPr lang="ar-JO" dirty="0" smtClean="0">
                <a:cs typeface="+mj-cs"/>
              </a:rPr>
              <a:t>حيث:</a:t>
            </a:r>
          </a:p>
          <a:p>
            <a:pPr marL="0" indent="0">
              <a:buNone/>
            </a:pPr>
            <a:r>
              <a:rPr lang="ar-JO" dirty="0" smtClean="0">
                <a:cs typeface="+mj-cs"/>
              </a:rPr>
              <a:t>ع = العائد المطلوب ( التكلفة )</a:t>
            </a:r>
          </a:p>
          <a:p>
            <a:pPr marL="0" indent="0">
              <a:buNone/>
            </a:pPr>
            <a:r>
              <a:rPr lang="ar-JO" dirty="0" smtClean="0">
                <a:cs typeface="+mj-cs"/>
              </a:rPr>
              <a:t>ت</a:t>
            </a:r>
            <a:r>
              <a:rPr lang="en-US" dirty="0" smtClean="0">
                <a:cs typeface="+mj-cs"/>
              </a:rPr>
              <a:t>1</a:t>
            </a:r>
            <a:r>
              <a:rPr lang="ar-JO" dirty="0" smtClean="0">
                <a:cs typeface="+mj-cs"/>
              </a:rPr>
              <a:t> = التوزيعات المتوقعة للسهم في السنة المقبلة </a:t>
            </a:r>
          </a:p>
          <a:p>
            <a:pPr marL="0" indent="0">
              <a:buNone/>
            </a:pPr>
            <a:r>
              <a:rPr lang="ar-JO" dirty="0" smtClean="0">
                <a:cs typeface="+mj-cs"/>
              </a:rPr>
              <a:t>س = سعر السهم في السوق</a:t>
            </a:r>
          </a:p>
          <a:p>
            <a:pPr marL="0" indent="0">
              <a:buNone/>
            </a:pPr>
            <a:r>
              <a:rPr lang="ar-JO" dirty="0" smtClean="0">
                <a:cs typeface="+mj-cs"/>
              </a:rPr>
              <a:t>ك = تكاليف إصدار الأسهم</a:t>
            </a:r>
          </a:p>
          <a:p>
            <a:pPr marL="0" indent="0">
              <a:buNone/>
            </a:pPr>
            <a:r>
              <a:rPr lang="ar-JO" dirty="0" smtClean="0">
                <a:cs typeface="+mj-cs"/>
              </a:rPr>
              <a:t>م = معدل النمو السنوي المتوقع لسعر السهم في السوق</a:t>
            </a:r>
            <a:endParaRPr lang="en-US" dirty="0">
              <a:cs typeface="+mj-cs"/>
            </a:endParaRPr>
          </a:p>
        </p:txBody>
      </p:sp>
    </p:spTree>
    <p:extLst>
      <p:ext uri="{BB962C8B-B14F-4D97-AF65-F5344CB8AC3E}">
        <p14:creationId xmlns:p14="http://schemas.microsoft.com/office/powerpoint/2010/main" val="1531289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4082"/>
          </a:xfrm>
        </p:spPr>
        <p:txBody>
          <a:bodyPr>
            <a:normAutofit fontScale="90000"/>
          </a:bodyPr>
          <a:lstStyle/>
          <a:p>
            <a:pPr algn="r"/>
            <a:r>
              <a:rPr lang="ar-JO" b="1" dirty="0" smtClean="0">
                <a:solidFill>
                  <a:srgbClr val="0070C0"/>
                </a:solidFill>
              </a:rPr>
              <a:t>مثال:</a:t>
            </a:r>
            <a:endParaRPr lang="en-US" b="1" dirty="0">
              <a:solidFill>
                <a:srgbClr val="0070C0"/>
              </a:solidFill>
            </a:endParaRPr>
          </a:p>
        </p:txBody>
      </p:sp>
      <p:sp>
        <p:nvSpPr>
          <p:cNvPr id="3" name="عنصر نائب للمحتوى 2"/>
          <p:cNvSpPr>
            <a:spLocks noGrp="1"/>
          </p:cNvSpPr>
          <p:nvPr>
            <p:ph idx="1"/>
          </p:nvPr>
        </p:nvSpPr>
        <p:spPr>
          <a:xfrm>
            <a:off x="457200" y="908720"/>
            <a:ext cx="8229600" cy="5217443"/>
          </a:xfrm>
        </p:spPr>
        <p:txBody>
          <a:bodyPr>
            <a:normAutofit fontScale="85000" lnSpcReduction="10000"/>
          </a:bodyPr>
          <a:lstStyle/>
          <a:p>
            <a:pPr marL="0" indent="0">
              <a:buNone/>
            </a:pPr>
            <a:r>
              <a:rPr lang="ar-JO" dirty="0"/>
              <a:t>اشترى أحد المستثمرين سهماً عادياً لإحدى الشركات بسعر </a:t>
            </a:r>
            <a:r>
              <a:rPr lang="en-US" dirty="0" smtClean="0"/>
              <a:t>100</a:t>
            </a:r>
            <a:r>
              <a:rPr lang="ar-JO" dirty="0" smtClean="0"/>
              <a:t> </a:t>
            </a:r>
            <a:r>
              <a:rPr lang="ar-JO" dirty="0"/>
              <a:t>دينار، وكان يتوقع توزيـع أرباح بمقدار </a:t>
            </a:r>
            <a:r>
              <a:rPr lang="en-US" dirty="0" smtClean="0"/>
              <a:t>10</a:t>
            </a:r>
            <a:r>
              <a:rPr lang="ar-JO" dirty="0" smtClean="0"/>
              <a:t> </a:t>
            </a:r>
            <a:r>
              <a:rPr lang="ar-JO" dirty="0"/>
              <a:t>دنانير ومن المتوقع أن يصبح سعر السهم بعد سنة </a:t>
            </a:r>
            <a:r>
              <a:rPr lang="en-US" dirty="0" smtClean="0"/>
              <a:t>125</a:t>
            </a:r>
            <a:r>
              <a:rPr lang="ar-JO" dirty="0" smtClean="0"/>
              <a:t> </a:t>
            </a:r>
            <a:r>
              <a:rPr lang="ar-JO" dirty="0"/>
              <a:t>دينار، فما هـي التكلفـة الأولية للأسهم العادية؟ </a:t>
            </a:r>
            <a:endParaRPr lang="en-US" dirty="0" smtClean="0"/>
          </a:p>
          <a:p>
            <a:pPr marL="0" indent="0">
              <a:buNone/>
            </a:pPr>
            <a:r>
              <a:rPr lang="ar-JO" dirty="0" smtClean="0"/>
              <a:t>- نلاحظ </a:t>
            </a:r>
            <a:r>
              <a:rPr lang="ar-JO" dirty="0"/>
              <a:t>أن هذا السهم لم يتم إصداره وهو متداول في السوق، ومـن الصـعب تحديـد تكلفـة الإصدار، لذلك نسميها في هذه الحالة التكلفة الأولية. </a:t>
            </a:r>
            <a:endParaRPr lang="en-US" dirty="0" smtClean="0"/>
          </a:p>
          <a:p>
            <a:pPr marL="0" indent="0">
              <a:buNone/>
            </a:pPr>
            <a:r>
              <a:rPr lang="ar-JO" dirty="0" smtClean="0"/>
              <a:t>ت</a:t>
            </a:r>
            <a:r>
              <a:rPr lang="en-US" dirty="0" smtClean="0"/>
              <a:t>1</a:t>
            </a:r>
            <a:r>
              <a:rPr lang="ar-JO" dirty="0" smtClean="0"/>
              <a:t> = </a:t>
            </a:r>
            <a:r>
              <a:rPr lang="en-US" dirty="0" smtClean="0"/>
              <a:t>10</a:t>
            </a:r>
            <a:r>
              <a:rPr lang="ar-JO" dirty="0" smtClean="0"/>
              <a:t> </a:t>
            </a:r>
          </a:p>
          <a:p>
            <a:pPr marL="0" indent="0">
              <a:buNone/>
            </a:pPr>
            <a:r>
              <a:rPr lang="ar-JO" dirty="0" smtClean="0"/>
              <a:t>س = </a:t>
            </a:r>
            <a:r>
              <a:rPr lang="en-US" dirty="0" smtClean="0"/>
              <a:t>100</a:t>
            </a:r>
            <a:r>
              <a:rPr lang="ar-JO" dirty="0" smtClean="0"/>
              <a:t> </a:t>
            </a:r>
          </a:p>
          <a:p>
            <a:pPr marL="0" indent="0">
              <a:buNone/>
            </a:pPr>
            <a:r>
              <a:rPr lang="ar-JO" dirty="0" smtClean="0"/>
              <a:t>نسبة النمو = </a:t>
            </a:r>
            <a:r>
              <a:rPr lang="en-US" dirty="0" smtClean="0"/>
              <a:t>125</a:t>
            </a:r>
            <a:r>
              <a:rPr lang="ar-JO" dirty="0" smtClean="0"/>
              <a:t> – </a:t>
            </a:r>
            <a:r>
              <a:rPr lang="en-US" dirty="0" smtClean="0"/>
              <a:t>100</a:t>
            </a:r>
            <a:r>
              <a:rPr lang="ar-JO" dirty="0" smtClean="0"/>
              <a:t> = </a:t>
            </a:r>
            <a:r>
              <a:rPr lang="en-US" dirty="0" smtClean="0"/>
              <a:t>25</a:t>
            </a:r>
            <a:r>
              <a:rPr lang="ar-JO" dirty="0" smtClean="0"/>
              <a:t> = </a:t>
            </a:r>
            <a:r>
              <a:rPr lang="en-US" dirty="0" smtClean="0"/>
              <a:t>25</a:t>
            </a:r>
            <a:r>
              <a:rPr lang="ar-JO" dirty="0" smtClean="0"/>
              <a:t>%</a:t>
            </a:r>
          </a:p>
          <a:p>
            <a:pPr marL="0" indent="0">
              <a:buNone/>
            </a:pPr>
            <a:r>
              <a:rPr lang="ar-JO" dirty="0" smtClean="0"/>
              <a:t>التكاليف = صفر</a:t>
            </a:r>
          </a:p>
          <a:p>
            <a:pPr marL="0" indent="0">
              <a:buNone/>
            </a:pPr>
            <a:r>
              <a:rPr lang="ar-JO" dirty="0" smtClean="0"/>
              <a:t>ع = (</a:t>
            </a:r>
            <a:r>
              <a:rPr lang="en-US" dirty="0" smtClean="0"/>
              <a:t>10</a:t>
            </a:r>
            <a:r>
              <a:rPr lang="ar-JO" dirty="0" smtClean="0"/>
              <a:t> ÷ </a:t>
            </a:r>
            <a:r>
              <a:rPr lang="en-US" dirty="0" smtClean="0"/>
              <a:t>100</a:t>
            </a:r>
            <a:r>
              <a:rPr lang="ar-JO" dirty="0" smtClean="0"/>
              <a:t>) + </a:t>
            </a:r>
            <a:r>
              <a:rPr lang="en-US" dirty="0" smtClean="0"/>
              <a:t>0.25</a:t>
            </a:r>
            <a:r>
              <a:rPr lang="ar-JO" dirty="0" smtClean="0"/>
              <a:t> </a:t>
            </a:r>
          </a:p>
          <a:p>
            <a:pPr marL="0" indent="0">
              <a:buNone/>
            </a:pPr>
            <a:r>
              <a:rPr lang="ar-JO" dirty="0" smtClean="0"/>
              <a:t>= </a:t>
            </a:r>
            <a:r>
              <a:rPr lang="en-US" dirty="0" smtClean="0"/>
              <a:t>0.10</a:t>
            </a:r>
            <a:r>
              <a:rPr lang="ar-JO" dirty="0" smtClean="0"/>
              <a:t> + </a:t>
            </a:r>
            <a:r>
              <a:rPr lang="en-US" dirty="0" smtClean="0"/>
              <a:t>0.25</a:t>
            </a:r>
            <a:r>
              <a:rPr lang="ar-JO" dirty="0" smtClean="0"/>
              <a:t> </a:t>
            </a:r>
          </a:p>
          <a:p>
            <a:pPr marL="0" indent="0">
              <a:buNone/>
            </a:pPr>
            <a:r>
              <a:rPr lang="ar-JO" dirty="0" smtClean="0"/>
              <a:t>= </a:t>
            </a:r>
            <a:r>
              <a:rPr lang="en-US" dirty="0" smtClean="0"/>
              <a:t>0.35</a:t>
            </a:r>
            <a:r>
              <a:rPr lang="ar-JO" dirty="0" smtClean="0"/>
              <a:t> = </a:t>
            </a:r>
            <a:r>
              <a:rPr lang="en-US" dirty="0" smtClean="0"/>
              <a:t>35</a:t>
            </a:r>
            <a:r>
              <a:rPr lang="ar-JO" dirty="0" smtClean="0"/>
              <a:t>% </a:t>
            </a:r>
            <a:endParaRPr lang="en-US" dirty="0"/>
          </a:p>
        </p:txBody>
      </p:sp>
    </p:spTree>
    <p:extLst>
      <p:ext uri="{BB962C8B-B14F-4D97-AF65-F5344CB8AC3E}">
        <p14:creationId xmlns:p14="http://schemas.microsoft.com/office/powerpoint/2010/main" val="1634419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9"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9"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9"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0-#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9"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4082"/>
          </a:xfrm>
        </p:spPr>
        <p:txBody>
          <a:bodyPr>
            <a:normAutofit fontScale="90000"/>
          </a:bodyPr>
          <a:lstStyle/>
          <a:p>
            <a:pPr algn="r"/>
            <a:r>
              <a:rPr lang="ar-JO" b="1" dirty="0" smtClean="0">
                <a:solidFill>
                  <a:srgbClr val="0070C0"/>
                </a:solidFill>
              </a:rPr>
              <a:t>مثال:</a:t>
            </a:r>
            <a:endParaRPr lang="en-US" b="1" dirty="0">
              <a:solidFill>
                <a:srgbClr val="0070C0"/>
              </a:solidFill>
            </a:endParaRPr>
          </a:p>
        </p:txBody>
      </p:sp>
      <p:sp>
        <p:nvSpPr>
          <p:cNvPr id="3" name="عنصر نائب للمحتوى 2"/>
          <p:cNvSpPr>
            <a:spLocks noGrp="1"/>
          </p:cNvSpPr>
          <p:nvPr>
            <p:ph idx="1"/>
          </p:nvPr>
        </p:nvSpPr>
        <p:spPr>
          <a:xfrm>
            <a:off x="457200" y="908720"/>
            <a:ext cx="8229600" cy="5217443"/>
          </a:xfrm>
        </p:spPr>
        <p:txBody>
          <a:bodyPr>
            <a:normAutofit fontScale="85000" lnSpcReduction="10000"/>
          </a:bodyPr>
          <a:lstStyle/>
          <a:p>
            <a:pPr marL="0" indent="0">
              <a:buNone/>
            </a:pPr>
            <a:r>
              <a:rPr lang="ar-JO" dirty="0"/>
              <a:t>أصدرت إحدى الشركات أسهماً عادية ويمكن أن يباع السهم فـي السـوق </a:t>
            </a:r>
            <a:r>
              <a:rPr lang="ar-JO" dirty="0" smtClean="0"/>
              <a:t>بـ </a:t>
            </a:r>
            <a:r>
              <a:rPr lang="en-US" dirty="0" smtClean="0"/>
              <a:t>200</a:t>
            </a:r>
            <a:r>
              <a:rPr lang="ar-JO" dirty="0" smtClean="0"/>
              <a:t> </a:t>
            </a:r>
            <a:r>
              <a:rPr lang="ar-JO" dirty="0"/>
              <a:t>دينـار، ويتقاضى بنك الاستثمار نسبة </a:t>
            </a:r>
            <a:r>
              <a:rPr lang="en-US" dirty="0" smtClean="0"/>
              <a:t>10</a:t>
            </a:r>
            <a:r>
              <a:rPr lang="ar-JO" dirty="0" smtClean="0"/>
              <a:t> </a:t>
            </a:r>
            <a:r>
              <a:rPr lang="ar-JO" dirty="0"/>
              <a:t>%مقابل أتعاب، من المتوقع أن يكون سعر السهم خلال سنة </a:t>
            </a:r>
            <a:r>
              <a:rPr lang="en-US" dirty="0" smtClean="0"/>
              <a:t>250</a:t>
            </a:r>
            <a:r>
              <a:rPr lang="ar-JO" dirty="0" smtClean="0"/>
              <a:t> </a:t>
            </a:r>
            <a:r>
              <a:rPr lang="ar-JO" dirty="0"/>
              <a:t>دينار، وستوزع أرباح بمقدار </a:t>
            </a:r>
            <a:r>
              <a:rPr lang="en-US" dirty="0" smtClean="0"/>
              <a:t>20</a:t>
            </a:r>
            <a:r>
              <a:rPr lang="ar-JO" dirty="0" smtClean="0"/>
              <a:t> </a:t>
            </a:r>
            <a:r>
              <a:rPr lang="ar-JO" dirty="0"/>
              <a:t>ديناراً للسهم، فما هي تكلفة الأسهم العادية في هذه الحالة</a:t>
            </a:r>
            <a:r>
              <a:rPr lang="ar-JO" dirty="0" smtClean="0"/>
              <a:t>؟ </a:t>
            </a:r>
            <a:endParaRPr lang="en-US" dirty="0" smtClean="0"/>
          </a:p>
          <a:p>
            <a:pPr marL="0" indent="0">
              <a:buNone/>
            </a:pPr>
            <a:r>
              <a:rPr lang="ar-JO" dirty="0" smtClean="0"/>
              <a:t>ت</a:t>
            </a:r>
            <a:r>
              <a:rPr lang="en-US" dirty="0" smtClean="0"/>
              <a:t>1</a:t>
            </a:r>
            <a:r>
              <a:rPr lang="ar-JO" dirty="0" smtClean="0"/>
              <a:t> = </a:t>
            </a:r>
            <a:r>
              <a:rPr lang="en-US" dirty="0" smtClean="0"/>
              <a:t>20</a:t>
            </a:r>
            <a:r>
              <a:rPr lang="ar-JO" dirty="0" smtClean="0"/>
              <a:t> </a:t>
            </a:r>
          </a:p>
          <a:p>
            <a:pPr marL="0" indent="0">
              <a:buNone/>
            </a:pPr>
            <a:r>
              <a:rPr lang="ar-JO" dirty="0" smtClean="0"/>
              <a:t>س = </a:t>
            </a:r>
            <a:r>
              <a:rPr lang="en-US" dirty="0" smtClean="0"/>
              <a:t>200</a:t>
            </a:r>
            <a:r>
              <a:rPr lang="ar-JO" dirty="0" smtClean="0"/>
              <a:t> </a:t>
            </a:r>
          </a:p>
          <a:p>
            <a:pPr marL="0" indent="0">
              <a:buNone/>
            </a:pPr>
            <a:r>
              <a:rPr lang="ar-JO" dirty="0" smtClean="0"/>
              <a:t>نسبة النمو = ( </a:t>
            </a:r>
            <a:r>
              <a:rPr lang="en-US" dirty="0" smtClean="0"/>
              <a:t>250</a:t>
            </a:r>
            <a:r>
              <a:rPr lang="ar-JO" dirty="0" smtClean="0"/>
              <a:t> – </a:t>
            </a:r>
            <a:r>
              <a:rPr lang="en-US" dirty="0" smtClean="0"/>
              <a:t>200</a:t>
            </a:r>
            <a:r>
              <a:rPr lang="ar-JO" dirty="0" smtClean="0"/>
              <a:t> ) ÷ </a:t>
            </a:r>
            <a:r>
              <a:rPr lang="en-US" dirty="0" smtClean="0"/>
              <a:t>200</a:t>
            </a:r>
            <a:r>
              <a:rPr lang="ar-JO" dirty="0" smtClean="0"/>
              <a:t>= </a:t>
            </a:r>
            <a:r>
              <a:rPr lang="en-US" dirty="0" smtClean="0"/>
              <a:t>0.25</a:t>
            </a:r>
            <a:r>
              <a:rPr lang="ar-JO" dirty="0" smtClean="0"/>
              <a:t> = </a:t>
            </a:r>
            <a:r>
              <a:rPr lang="en-US" dirty="0" smtClean="0"/>
              <a:t>25</a:t>
            </a:r>
            <a:r>
              <a:rPr lang="ar-JO" dirty="0" smtClean="0"/>
              <a:t>%</a:t>
            </a:r>
          </a:p>
          <a:p>
            <a:pPr marL="0" indent="0">
              <a:buNone/>
            </a:pPr>
            <a:r>
              <a:rPr lang="ar-JO" dirty="0" smtClean="0"/>
              <a:t>التكاليف = </a:t>
            </a:r>
            <a:r>
              <a:rPr lang="en-US" dirty="0" smtClean="0"/>
              <a:t>10</a:t>
            </a:r>
            <a:r>
              <a:rPr lang="ar-JO" dirty="0" smtClean="0"/>
              <a:t>%</a:t>
            </a:r>
          </a:p>
          <a:p>
            <a:pPr marL="0" indent="0">
              <a:buNone/>
            </a:pPr>
            <a:r>
              <a:rPr lang="ar-JO" dirty="0" smtClean="0"/>
              <a:t>ع = {(</a:t>
            </a:r>
            <a:r>
              <a:rPr lang="en-US" dirty="0" smtClean="0"/>
              <a:t>20</a:t>
            </a:r>
            <a:r>
              <a:rPr lang="ar-JO" dirty="0" smtClean="0"/>
              <a:t>÷ (</a:t>
            </a:r>
            <a:r>
              <a:rPr lang="en-US" dirty="0" smtClean="0"/>
              <a:t>200</a:t>
            </a:r>
            <a:r>
              <a:rPr lang="ar-JO" dirty="0" smtClean="0"/>
              <a:t> (</a:t>
            </a:r>
            <a:r>
              <a:rPr lang="en-US" dirty="0" smtClean="0"/>
              <a:t>1</a:t>
            </a:r>
            <a:r>
              <a:rPr lang="ar-JO" dirty="0" smtClean="0"/>
              <a:t> – </a:t>
            </a:r>
            <a:r>
              <a:rPr lang="en-US" dirty="0" smtClean="0"/>
              <a:t>0.1</a:t>
            </a:r>
            <a:r>
              <a:rPr lang="ar-JO" dirty="0" smtClean="0"/>
              <a:t>)</a:t>
            </a:r>
            <a:r>
              <a:rPr lang="ar-SA" dirty="0" smtClean="0"/>
              <a:t>}</a:t>
            </a:r>
            <a:r>
              <a:rPr lang="ar-JO" dirty="0" smtClean="0"/>
              <a:t> + </a:t>
            </a:r>
            <a:r>
              <a:rPr lang="en-US" dirty="0" smtClean="0"/>
              <a:t>0.25</a:t>
            </a:r>
            <a:r>
              <a:rPr lang="ar-JO" dirty="0" smtClean="0"/>
              <a:t> </a:t>
            </a:r>
          </a:p>
          <a:p>
            <a:pPr marL="0" indent="0">
              <a:buNone/>
            </a:pPr>
            <a:r>
              <a:rPr lang="ar-JO" dirty="0" smtClean="0"/>
              <a:t>= </a:t>
            </a:r>
            <a:r>
              <a:rPr lang="ar-SA" dirty="0" smtClean="0"/>
              <a:t>(</a:t>
            </a:r>
            <a:r>
              <a:rPr lang="ar-JO" dirty="0" smtClean="0"/>
              <a:t> </a:t>
            </a:r>
            <a:r>
              <a:rPr lang="en-US" dirty="0" smtClean="0"/>
              <a:t>20</a:t>
            </a:r>
            <a:r>
              <a:rPr lang="ar-JO" dirty="0" smtClean="0"/>
              <a:t> ÷ </a:t>
            </a:r>
            <a:r>
              <a:rPr lang="en-US" dirty="0" smtClean="0"/>
              <a:t>180</a:t>
            </a:r>
            <a:r>
              <a:rPr lang="ar-JO" dirty="0" smtClean="0"/>
              <a:t> ) + </a:t>
            </a:r>
            <a:r>
              <a:rPr lang="en-US" dirty="0" smtClean="0"/>
              <a:t>0.25</a:t>
            </a:r>
            <a:r>
              <a:rPr lang="ar-JO" dirty="0" smtClean="0"/>
              <a:t> </a:t>
            </a:r>
          </a:p>
          <a:p>
            <a:pPr marL="0" indent="0">
              <a:buNone/>
            </a:pPr>
            <a:r>
              <a:rPr lang="ar-JO" dirty="0" smtClean="0"/>
              <a:t>= </a:t>
            </a:r>
            <a:r>
              <a:rPr lang="en-US" dirty="0" smtClean="0"/>
              <a:t>0.1111</a:t>
            </a:r>
            <a:r>
              <a:rPr lang="ar-JO" dirty="0" smtClean="0"/>
              <a:t> + </a:t>
            </a:r>
            <a:r>
              <a:rPr lang="en-US" dirty="0" smtClean="0"/>
              <a:t>0.25</a:t>
            </a:r>
            <a:r>
              <a:rPr lang="ar-JO" dirty="0" smtClean="0"/>
              <a:t> </a:t>
            </a:r>
          </a:p>
          <a:p>
            <a:pPr marL="0" indent="0">
              <a:buNone/>
            </a:pPr>
            <a:r>
              <a:rPr lang="ar-JO" dirty="0" smtClean="0"/>
              <a:t>= </a:t>
            </a:r>
            <a:r>
              <a:rPr lang="en-US" dirty="0" smtClean="0"/>
              <a:t>0.3611</a:t>
            </a:r>
            <a:r>
              <a:rPr lang="ar-JO" dirty="0" smtClean="0"/>
              <a:t> = </a:t>
            </a:r>
            <a:r>
              <a:rPr lang="en-US" dirty="0" smtClean="0"/>
              <a:t>36.11</a:t>
            </a:r>
            <a:r>
              <a:rPr lang="ar-JO" dirty="0" smtClean="0"/>
              <a:t>% </a:t>
            </a:r>
            <a:endParaRPr lang="en-US" dirty="0"/>
          </a:p>
        </p:txBody>
      </p:sp>
    </p:spTree>
    <p:extLst>
      <p:ext uri="{BB962C8B-B14F-4D97-AF65-F5344CB8AC3E}">
        <p14:creationId xmlns:p14="http://schemas.microsoft.com/office/powerpoint/2010/main" val="3618559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1"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0-#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1"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Autofit/>
          </a:bodyPr>
          <a:lstStyle/>
          <a:p>
            <a:pPr algn="r"/>
            <a:r>
              <a:rPr lang="ar-JO" sz="3600" b="1" dirty="0" smtClean="0">
                <a:solidFill>
                  <a:srgbClr val="0070C0"/>
                </a:solidFill>
              </a:rPr>
              <a:t>رابعاً- كلفة الأرباح المحجوزة:</a:t>
            </a:r>
            <a:endParaRPr lang="en-US" sz="3600" b="1" dirty="0">
              <a:solidFill>
                <a:srgbClr val="0070C0"/>
              </a:solidFill>
            </a:endParaRPr>
          </a:p>
        </p:txBody>
      </p:sp>
      <p:sp>
        <p:nvSpPr>
          <p:cNvPr id="3" name="عنصر نائب للمحتوى 2"/>
          <p:cNvSpPr>
            <a:spLocks noGrp="1"/>
          </p:cNvSpPr>
          <p:nvPr>
            <p:ph idx="1"/>
          </p:nvPr>
        </p:nvSpPr>
        <p:spPr>
          <a:xfrm>
            <a:off x="457200" y="980728"/>
            <a:ext cx="8229600" cy="5145435"/>
          </a:xfrm>
        </p:spPr>
        <p:txBody>
          <a:bodyPr>
            <a:normAutofit fontScale="62500" lnSpcReduction="20000"/>
          </a:bodyPr>
          <a:lstStyle/>
          <a:p>
            <a:pPr>
              <a:buFontTx/>
              <a:buChar char="-"/>
            </a:pPr>
            <a:r>
              <a:rPr lang="ar-JO" dirty="0" smtClean="0">
                <a:cs typeface="+mj-cs"/>
              </a:rPr>
              <a:t>كلفة </a:t>
            </a:r>
            <a:r>
              <a:rPr lang="ar-JO" dirty="0">
                <a:cs typeface="+mj-cs"/>
              </a:rPr>
              <a:t>الأرباح المحجوزة هي كلفة الفرصة البديلة المتمثلة بعدم توزيع الأرباح السـنوية علـى </a:t>
            </a:r>
            <a:r>
              <a:rPr lang="ar-JO" dirty="0" smtClean="0">
                <a:cs typeface="+mj-cs"/>
              </a:rPr>
              <a:t>المساهمين.</a:t>
            </a:r>
          </a:p>
          <a:p>
            <a:pPr>
              <a:buFontTx/>
              <a:buChar char="-"/>
            </a:pPr>
            <a:r>
              <a:rPr lang="ar-JO" dirty="0" smtClean="0">
                <a:cs typeface="+mj-cs"/>
              </a:rPr>
              <a:t> </a:t>
            </a:r>
            <a:r>
              <a:rPr lang="ar-JO" dirty="0">
                <a:cs typeface="+mj-cs"/>
              </a:rPr>
              <a:t>وهي من الناحية النظرية تساوي التكلفة الأولية للتمويل بالملكية (الأسهم العادية</a:t>
            </a:r>
            <a:r>
              <a:rPr lang="ar-JO" dirty="0" smtClean="0">
                <a:cs typeface="+mj-cs"/>
              </a:rPr>
              <a:t>).</a:t>
            </a:r>
          </a:p>
          <a:p>
            <a:pPr>
              <a:buFontTx/>
              <a:buChar char="-"/>
            </a:pPr>
            <a:r>
              <a:rPr lang="ar-JO" dirty="0" smtClean="0">
                <a:cs typeface="+mj-cs"/>
              </a:rPr>
              <a:t> </a:t>
            </a:r>
            <a:r>
              <a:rPr lang="ar-JO" dirty="0">
                <a:cs typeface="+mj-cs"/>
              </a:rPr>
              <a:t>ويمكن تشبيه التمويل عن طريق الأرباح المحجوزة وكأن الشركة قد وزعت الأربـاح علـى </a:t>
            </a:r>
            <a:r>
              <a:rPr lang="ar-JO" dirty="0" smtClean="0">
                <a:cs typeface="+mj-cs"/>
              </a:rPr>
              <a:t>المسـاهمين.</a:t>
            </a:r>
          </a:p>
          <a:p>
            <a:pPr>
              <a:buFontTx/>
              <a:buChar char="-"/>
            </a:pPr>
            <a:r>
              <a:rPr lang="ar-JO" dirty="0" smtClean="0">
                <a:cs typeface="+mj-cs"/>
              </a:rPr>
              <a:t> </a:t>
            </a:r>
            <a:r>
              <a:rPr lang="ar-JO" dirty="0">
                <a:cs typeface="+mj-cs"/>
              </a:rPr>
              <a:t>وأصدرت لهم أسهماً عادية جديدة، واشترت هذه الأسهم منهم دون اللجوء إلى بنوك الاستثمار، لذلك ستكون تكلفة الأرباح المحجوزة تساوي العائد المطلوب من قبل المساهمين للاسـتثمار فـي أسـهم </a:t>
            </a:r>
            <a:r>
              <a:rPr lang="ar-JO" dirty="0" smtClean="0">
                <a:cs typeface="+mj-cs"/>
              </a:rPr>
              <a:t>الشركة.</a:t>
            </a:r>
          </a:p>
          <a:p>
            <a:pPr>
              <a:buFontTx/>
              <a:buChar char="-"/>
            </a:pPr>
            <a:r>
              <a:rPr lang="ar-JO" dirty="0" smtClean="0">
                <a:cs typeface="+mj-cs"/>
              </a:rPr>
              <a:t> </a:t>
            </a:r>
            <a:r>
              <a:rPr lang="ar-JO" dirty="0">
                <a:cs typeface="+mj-cs"/>
              </a:rPr>
              <a:t>و يمكن القول أنها تساوي التكلفة الأولية للتمويل بالملكية. </a:t>
            </a:r>
            <a:endParaRPr lang="ar-JO" dirty="0" smtClean="0">
              <a:cs typeface="+mj-cs"/>
            </a:endParaRPr>
          </a:p>
          <a:p>
            <a:pPr>
              <a:buFontTx/>
              <a:buChar char="-"/>
            </a:pPr>
            <a:r>
              <a:rPr lang="ar-JO" dirty="0" smtClean="0">
                <a:cs typeface="+mj-cs"/>
              </a:rPr>
              <a:t>أما </a:t>
            </a:r>
            <a:r>
              <a:rPr lang="ar-JO" dirty="0">
                <a:cs typeface="+mj-cs"/>
              </a:rPr>
              <a:t>من الناحية العملية فإن تكلفة الأرباح المحجوزة قد تكون أقل من التكلفة الأوليـة للتمويـل </a:t>
            </a:r>
            <a:r>
              <a:rPr lang="ar-JO" dirty="0" smtClean="0">
                <a:cs typeface="+mj-cs"/>
              </a:rPr>
              <a:t>بالملكية، </a:t>
            </a:r>
            <a:r>
              <a:rPr lang="ar-JO" dirty="0">
                <a:cs typeface="+mj-cs"/>
              </a:rPr>
              <a:t>وبخاصة إذا كانت الأرباح الموزعة على المساهمين خاضعة لضريبة </a:t>
            </a:r>
            <a:r>
              <a:rPr lang="ar-JO" dirty="0" smtClean="0">
                <a:cs typeface="+mj-cs"/>
              </a:rPr>
              <a:t>الدخل.</a:t>
            </a:r>
          </a:p>
          <a:p>
            <a:pPr>
              <a:buFontTx/>
              <a:buChar char="-"/>
            </a:pPr>
            <a:r>
              <a:rPr lang="ar-JO" dirty="0" smtClean="0">
                <a:cs typeface="+mj-cs"/>
              </a:rPr>
              <a:t>وكذلك </a:t>
            </a:r>
            <a:r>
              <a:rPr lang="ar-JO" dirty="0">
                <a:cs typeface="+mj-cs"/>
              </a:rPr>
              <a:t>إعادة استثمار هذه الأرباح يحتاج إلى عمولة تدفع لشركات الوساطة، وبناء على ذلك يمكن القول بأن تكلفة </a:t>
            </a:r>
            <a:r>
              <a:rPr lang="ar-JO" dirty="0" smtClean="0">
                <a:cs typeface="+mj-cs"/>
              </a:rPr>
              <a:t>الأرباح </a:t>
            </a:r>
            <a:r>
              <a:rPr lang="ar-JO" dirty="0">
                <a:cs typeface="+mj-cs"/>
              </a:rPr>
              <a:t>المحجوزة أقل من التكلفة الأولية للتمويل بالملكية </a:t>
            </a:r>
            <a:endParaRPr lang="ar-JO" dirty="0" smtClean="0">
              <a:cs typeface="+mj-cs"/>
            </a:endParaRPr>
          </a:p>
          <a:p>
            <a:pPr marL="0" indent="0">
              <a:buNone/>
            </a:pPr>
            <a:r>
              <a:rPr lang="ar-JO" dirty="0" smtClean="0">
                <a:cs typeface="+mj-cs"/>
              </a:rPr>
              <a:t>واحد - </a:t>
            </a:r>
            <a:r>
              <a:rPr lang="ar-JO" dirty="0">
                <a:cs typeface="+mj-cs"/>
              </a:rPr>
              <a:t>نسبة الضريبة مضـروبة بواحـد ناقص معدل عمولة الوساطة، </a:t>
            </a:r>
            <a:r>
              <a:rPr lang="ar-JO" b="1" dirty="0">
                <a:cs typeface="+mj-cs"/>
              </a:rPr>
              <a:t>فتصبح تكلفة الأرباح المحجوزة كما يلي: </a:t>
            </a:r>
            <a:endParaRPr lang="ar-JO" b="1" dirty="0" smtClean="0">
              <a:cs typeface="+mj-cs"/>
            </a:endParaRPr>
          </a:p>
          <a:p>
            <a:pPr>
              <a:buFontTx/>
              <a:buChar char="-"/>
            </a:pPr>
            <a:r>
              <a:rPr lang="ar-JO" dirty="0" smtClean="0">
                <a:cs typeface="+mj-cs"/>
              </a:rPr>
              <a:t>كلفة </a:t>
            </a:r>
            <a:r>
              <a:rPr lang="ar-JO" dirty="0">
                <a:cs typeface="+mj-cs"/>
              </a:rPr>
              <a:t>الأرباح المحجوزة = التكلفة الأولية للتمويل بالملكية (١ </a:t>
            </a:r>
            <a:r>
              <a:rPr lang="ar-JO" dirty="0" smtClean="0">
                <a:cs typeface="+mj-cs"/>
              </a:rPr>
              <a:t>- نسبة </a:t>
            </a:r>
            <a:r>
              <a:rPr lang="ar-JO" dirty="0">
                <a:cs typeface="+mj-cs"/>
              </a:rPr>
              <a:t>الضريبة) (١ </a:t>
            </a:r>
            <a:r>
              <a:rPr lang="ar-JO" dirty="0" smtClean="0">
                <a:cs typeface="+mj-cs"/>
              </a:rPr>
              <a:t>- نسبة </a:t>
            </a:r>
            <a:r>
              <a:rPr lang="ar-JO" dirty="0">
                <a:cs typeface="+mj-cs"/>
              </a:rPr>
              <a:t>العمولة) </a:t>
            </a:r>
            <a:endParaRPr lang="en-US" dirty="0">
              <a:cs typeface="+mj-cs"/>
            </a:endParaRPr>
          </a:p>
        </p:txBody>
      </p:sp>
    </p:spTree>
    <p:extLst>
      <p:ext uri="{BB962C8B-B14F-4D97-AF65-F5344CB8AC3E}">
        <p14:creationId xmlns:p14="http://schemas.microsoft.com/office/powerpoint/2010/main" val="1690415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3"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3"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3"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3"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3"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0-#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3"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4082"/>
          </a:xfrm>
        </p:spPr>
        <p:txBody>
          <a:bodyPr>
            <a:normAutofit fontScale="90000"/>
          </a:bodyPr>
          <a:lstStyle/>
          <a:p>
            <a:pPr algn="r"/>
            <a:r>
              <a:rPr lang="ar-JO" b="1" dirty="0" smtClean="0">
                <a:solidFill>
                  <a:srgbClr val="0070C0"/>
                </a:solidFill>
              </a:rPr>
              <a:t>مثال:</a:t>
            </a:r>
            <a:endParaRPr lang="en-US" b="1" dirty="0">
              <a:solidFill>
                <a:srgbClr val="0070C0"/>
              </a:solidFill>
            </a:endParaRPr>
          </a:p>
        </p:txBody>
      </p:sp>
      <p:sp>
        <p:nvSpPr>
          <p:cNvPr id="3" name="عنصر نائب للمحتوى 2"/>
          <p:cNvSpPr>
            <a:spLocks noGrp="1"/>
          </p:cNvSpPr>
          <p:nvPr>
            <p:ph idx="1"/>
          </p:nvPr>
        </p:nvSpPr>
        <p:spPr>
          <a:xfrm>
            <a:off x="457200" y="908720"/>
            <a:ext cx="8229600" cy="5217443"/>
          </a:xfrm>
        </p:spPr>
        <p:txBody>
          <a:bodyPr>
            <a:normAutofit/>
          </a:bodyPr>
          <a:lstStyle/>
          <a:p>
            <a:pPr marL="0" indent="0">
              <a:buNone/>
            </a:pPr>
            <a:r>
              <a:rPr lang="ar-JO" dirty="0"/>
              <a:t>لو استخدمنا المعلومات الموجودة في المثال السابق عندما كانت التكلفة الأولية تسـاوي </a:t>
            </a:r>
            <a:r>
              <a:rPr lang="en-US" dirty="0" smtClean="0"/>
              <a:t>35</a:t>
            </a:r>
            <a:r>
              <a:rPr lang="ar-JO" dirty="0" smtClean="0"/>
              <a:t> </a:t>
            </a:r>
            <a:r>
              <a:rPr lang="ar-JO" dirty="0"/>
              <a:t>% وأن نسبة الضريبة </a:t>
            </a:r>
            <a:r>
              <a:rPr lang="en-US" dirty="0" smtClean="0"/>
              <a:t>30</a:t>
            </a:r>
            <a:r>
              <a:rPr lang="ar-JO" dirty="0" smtClean="0"/>
              <a:t> %</a:t>
            </a:r>
            <a:r>
              <a:rPr lang="en-US" dirty="0" smtClean="0"/>
              <a:t> </a:t>
            </a:r>
            <a:r>
              <a:rPr lang="ar-JO" dirty="0" smtClean="0"/>
              <a:t>وعمولة </a:t>
            </a:r>
            <a:r>
              <a:rPr lang="ar-JO" dirty="0"/>
              <a:t>إعادة استثمار الأرباح تساوي </a:t>
            </a:r>
            <a:r>
              <a:rPr lang="en-US" dirty="0" smtClean="0"/>
              <a:t>5</a:t>
            </a:r>
            <a:r>
              <a:rPr lang="ar-JO" dirty="0" smtClean="0"/>
              <a:t> %.</a:t>
            </a:r>
          </a:p>
          <a:p>
            <a:pPr marL="0" indent="0">
              <a:buNone/>
            </a:pPr>
            <a:r>
              <a:rPr lang="ar-JO" b="1" dirty="0" smtClean="0"/>
              <a:t>فمـا </a:t>
            </a:r>
            <a:r>
              <a:rPr lang="ar-JO" b="1" dirty="0"/>
              <a:t>هـي تكلفـة الأربـاح المحجوزة؟ </a:t>
            </a:r>
            <a:endParaRPr lang="en-US" b="1" dirty="0" smtClean="0"/>
          </a:p>
          <a:p>
            <a:pPr marL="0" indent="0">
              <a:buNone/>
            </a:pPr>
            <a:r>
              <a:rPr lang="ar-JO" sz="2800" b="1" dirty="0" smtClean="0"/>
              <a:t>تكلفة الأرباح المحجوزة = </a:t>
            </a:r>
            <a:r>
              <a:rPr lang="en-US" sz="2800" b="1" dirty="0" smtClean="0"/>
              <a:t>0.35</a:t>
            </a:r>
            <a:r>
              <a:rPr lang="ar-JO" sz="2800" b="1" dirty="0" smtClean="0"/>
              <a:t> × (</a:t>
            </a:r>
            <a:r>
              <a:rPr lang="en-US" sz="2800" b="1" dirty="0" smtClean="0"/>
              <a:t>1</a:t>
            </a:r>
            <a:r>
              <a:rPr lang="ar-JO" sz="2800" b="1" dirty="0" smtClean="0"/>
              <a:t> – </a:t>
            </a:r>
            <a:r>
              <a:rPr lang="en-US" sz="2800" b="1" dirty="0" smtClean="0"/>
              <a:t>0.30</a:t>
            </a:r>
            <a:r>
              <a:rPr lang="ar-JO" sz="2800" b="1" dirty="0" smtClean="0"/>
              <a:t>) × </a:t>
            </a:r>
            <a:r>
              <a:rPr lang="ar-JO" sz="2800" b="1" dirty="0"/>
              <a:t>(</a:t>
            </a:r>
            <a:r>
              <a:rPr lang="en-US" sz="2800" b="1" dirty="0"/>
              <a:t>1</a:t>
            </a:r>
            <a:r>
              <a:rPr lang="ar-JO" sz="2800" b="1" dirty="0"/>
              <a:t> – </a:t>
            </a:r>
            <a:r>
              <a:rPr lang="en-US" sz="2800" b="1" dirty="0" smtClean="0"/>
              <a:t>0.05</a:t>
            </a:r>
            <a:r>
              <a:rPr lang="ar-JO" sz="2800" b="1" dirty="0" smtClean="0"/>
              <a:t>)</a:t>
            </a:r>
          </a:p>
          <a:p>
            <a:pPr marL="0" indent="0">
              <a:buNone/>
            </a:pPr>
            <a:r>
              <a:rPr lang="ar-JO" sz="2800" b="1" dirty="0"/>
              <a:t> </a:t>
            </a:r>
            <a:r>
              <a:rPr lang="ar-JO" sz="2800" b="1" dirty="0" smtClean="0"/>
              <a:t>                           = </a:t>
            </a:r>
            <a:r>
              <a:rPr lang="en-US" sz="2800" b="1" dirty="0" smtClean="0"/>
              <a:t>0.35</a:t>
            </a:r>
            <a:r>
              <a:rPr lang="ar-JO" sz="2800" b="1" dirty="0" smtClean="0"/>
              <a:t> × </a:t>
            </a:r>
            <a:r>
              <a:rPr lang="en-US" sz="2800" b="1" dirty="0" smtClean="0"/>
              <a:t>0.70</a:t>
            </a:r>
            <a:r>
              <a:rPr lang="ar-JO" sz="2800" b="1" dirty="0" smtClean="0"/>
              <a:t> × </a:t>
            </a:r>
            <a:r>
              <a:rPr lang="en-US" sz="2800" b="1" dirty="0" smtClean="0"/>
              <a:t>0.95</a:t>
            </a:r>
            <a:r>
              <a:rPr lang="ar-JO" sz="2800" b="1" dirty="0" smtClean="0"/>
              <a:t> </a:t>
            </a:r>
          </a:p>
          <a:p>
            <a:pPr marL="0" indent="0">
              <a:buNone/>
            </a:pPr>
            <a:r>
              <a:rPr lang="ar-JO" sz="2800" b="1" dirty="0"/>
              <a:t> </a:t>
            </a:r>
            <a:r>
              <a:rPr lang="ar-JO" sz="2800" b="1" dirty="0" smtClean="0"/>
              <a:t>                           = </a:t>
            </a:r>
            <a:r>
              <a:rPr lang="en-US" sz="2800" b="1" dirty="0" smtClean="0"/>
              <a:t>0.2328</a:t>
            </a:r>
            <a:r>
              <a:rPr lang="ar-JO" sz="2800" b="1" dirty="0" smtClean="0"/>
              <a:t> = </a:t>
            </a:r>
            <a:r>
              <a:rPr lang="en-US" sz="2800" b="1" dirty="0" smtClean="0"/>
              <a:t>23.28</a:t>
            </a:r>
            <a:r>
              <a:rPr lang="ar-JO" sz="2800" b="1" dirty="0" smtClean="0"/>
              <a:t>%</a:t>
            </a:r>
          </a:p>
          <a:p>
            <a:pPr marL="0" indent="0">
              <a:buNone/>
            </a:pPr>
            <a:r>
              <a:rPr lang="ar-JO" sz="2800" b="1" dirty="0" smtClean="0"/>
              <a:t>- </a:t>
            </a:r>
            <a:r>
              <a:rPr lang="ar-JO" sz="2800" dirty="0"/>
              <a:t>نلاحظ أن تكلفة الأرباح المحجوزة أقل من تكلفة الأسهم العاديـة، بسـبب تـوفير الضـريبة والعمولة على المساهمين، لذلك من المنطق أن يكون العائد المطلوب من قبل المساهمين أقل. </a:t>
            </a:r>
            <a:endParaRPr lang="en-US" sz="2800" b="1" dirty="0"/>
          </a:p>
          <a:p>
            <a:pPr marL="0" indent="0">
              <a:buNone/>
            </a:pPr>
            <a:endParaRPr lang="en-US" dirty="0"/>
          </a:p>
        </p:txBody>
      </p:sp>
    </p:spTree>
    <p:extLst>
      <p:ext uri="{BB962C8B-B14F-4D97-AF65-F5344CB8AC3E}">
        <p14:creationId xmlns:p14="http://schemas.microsoft.com/office/powerpoint/2010/main" val="1702590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4082"/>
          </a:xfrm>
        </p:spPr>
        <p:txBody>
          <a:bodyPr>
            <a:noAutofit/>
          </a:bodyPr>
          <a:lstStyle/>
          <a:p>
            <a:pPr algn="r"/>
            <a:r>
              <a:rPr lang="ar-JO" sz="2400" b="1" dirty="0" smtClean="0">
                <a:solidFill>
                  <a:srgbClr val="0070C0"/>
                </a:solidFill>
              </a:rPr>
              <a:t>التكلفة المرجحة لرأس المال </a:t>
            </a:r>
            <a:r>
              <a:rPr lang="en-US" sz="2400" b="1" dirty="0" smtClean="0">
                <a:solidFill>
                  <a:srgbClr val="0070C0"/>
                </a:solidFill>
              </a:rPr>
              <a:t>Weighted Average Cost of Capital</a:t>
            </a:r>
            <a:endParaRPr lang="en-US" sz="2400" b="1" dirty="0">
              <a:solidFill>
                <a:srgbClr val="0070C0"/>
              </a:solidFill>
            </a:endParaRPr>
          </a:p>
        </p:txBody>
      </p:sp>
      <p:sp>
        <p:nvSpPr>
          <p:cNvPr id="3" name="عنصر نائب للمحتوى 2"/>
          <p:cNvSpPr>
            <a:spLocks noGrp="1"/>
          </p:cNvSpPr>
          <p:nvPr>
            <p:ph idx="1"/>
          </p:nvPr>
        </p:nvSpPr>
        <p:spPr>
          <a:xfrm>
            <a:off x="457200" y="980728"/>
            <a:ext cx="8229600" cy="5145435"/>
          </a:xfrm>
        </p:spPr>
        <p:txBody>
          <a:bodyPr>
            <a:normAutofit lnSpcReduction="10000"/>
          </a:bodyPr>
          <a:lstStyle/>
          <a:p>
            <a:pPr>
              <a:buFontTx/>
              <a:buChar char="-"/>
            </a:pPr>
            <a:r>
              <a:rPr lang="ar-JO" dirty="0" smtClean="0">
                <a:cs typeface="+mj-cs"/>
              </a:rPr>
              <a:t>تسعى </a:t>
            </a:r>
            <a:r>
              <a:rPr lang="ar-JO" dirty="0">
                <a:cs typeface="+mj-cs"/>
              </a:rPr>
              <a:t>إدارة الشركة عادة للوصول إلى الهيكل الأمثل لرأس المال الذي هو مزيج من المديونية والأسهم الممتازة والأسهم العادية والأرباح </a:t>
            </a:r>
            <a:r>
              <a:rPr lang="ar-JO" dirty="0" smtClean="0">
                <a:cs typeface="+mj-cs"/>
              </a:rPr>
              <a:t>المحجوزة</a:t>
            </a:r>
            <a:r>
              <a:rPr lang="ar-SA" dirty="0" smtClean="0">
                <a:cs typeface="+mj-cs"/>
              </a:rPr>
              <a:t>،</a:t>
            </a:r>
            <a:r>
              <a:rPr lang="ar-JO" dirty="0" smtClean="0">
                <a:cs typeface="+mj-cs"/>
              </a:rPr>
              <a:t> </a:t>
            </a:r>
            <a:r>
              <a:rPr lang="ar-JO" dirty="0">
                <a:cs typeface="+mj-cs"/>
              </a:rPr>
              <a:t>الذي يؤدي إلى تعظيم القيمة السوقية للشركة</a:t>
            </a:r>
            <a:r>
              <a:rPr lang="ar-JO" dirty="0" smtClean="0">
                <a:cs typeface="+mj-cs"/>
              </a:rPr>
              <a:t>.</a:t>
            </a:r>
            <a:endParaRPr lang="ar-SA" dirty="0" smtClean="0">
              <a:cs typeface="+mj-cs"/>
            </a:endParaRPr>
          </a:p>
          <a:p>
            <a:pPr>
              <a:buFontTx/>
              <a:buChar char="-"/>
            </a:pPr>
            <a:r>
              <a:rPr lang="ar-JO" dirty="0" smtClean="0">
                <a:cs typeface="+mj-cs"/>
              </a:rPr>
              <a:t> </a:t>
            </a:r>
            <a:r>
              <a:rPr lang="ar-JO" dirty="0">
                <a:cs typeface="+mj-cs"/>
              </a:rPr>
              <a:t>ويمكن ايجاد التكلفة المرجحة لرأس المال عن طريق ايجاد تكلفة كل مصـدر مـن مصـادر التمويل وحده</a:t>
            </a:r>
            <a:r>
              <a:rPr lang="ar-JO" dirty="0" smtClean="0">
                <a:cs typeface="+mj-cs"/>
              </a:rPr>
              <a:t>،</a:t>
            </a:r>
            <a:endParaRPr lang="ar-SA" dirty="0" smtClean="0">
              <a:cs typeface="+mj-cs"/>
            </a:endParaRPr>
          </a:p>
          <a:p>
            <a:pPr>
              <a:buFontTx/>
              <a:buChar char="-"/>
            </a:pPr>
            <a:r>
              <a:rPr lang="ar-JO" dirty="0" smtClean="0">
                <a:cs typeface="+mj-cs"/>
              </a:rPr>
              <a:t> </a:t>
            </a:r>
            <a:r>
              <a:rPr lang="ar-JO" dirty="0">
                <a:cs typeface="+mj-cs"/>
              </a:rPr>
              <a:t>ثم ضرب هذه التكلفة في نسبة هذا المصدر إلى مجموع المصادر، </a:t>
            </a:r>
            <a:endParaRPr lang="ar-SA" dirty="0" smtClean="0">
              <a:cs typeface="+mj-cs"/>
            </a:endParaRPr>
          </a:p>
          <a:p>
            <a:pPr>
              <a:buFontTx/>
              <a:buChar char="-"/>
            </a:pPr>
            <a:r>
              <a:rPr lang="ar-JO" dirty="0" smtClean="0">
                <a:cs typeface="+mj-cs"/>
              </a:rPr>
              <a:t>ثم </a:t>
            </a:r>
            <a:r>
              <a:rPr lang="ar-JO" dirty="0">
                <a:cs typeface="+mj-cs"/>
              </a:rPr>
              <a:t>يتم جمع تكلفـة كل العناصر التي تساوي بمجموعها التكلفة المرجحة لرأس المال. </a:t>
            </a:r>
            <a:endParaRPr lang="ar-SA" dirty="0" smtClean="0">
              <a:cs typeface="+mj-cs"/>
            </a:endParaRPr>
          </a:p>
          <a:p>
            <a:pPr marL="0" indent="0">
              <a:buNone/>
            </a:pPr>
            <a:endParaRPr lang="en-US" dirty="0">
              <a:cs typeface="+mj-cs"/>
            </a:endParaRPr>
          </a:p>
        </p:txBody>
      </p:sp>
    </p:spTree>
    <p:extLst>
      <p:ext uri="{BB962C8B-B14F-4D97-AF65-F5344CB8AC3E}">
        <p14:creationId xmlns:p14="http://schemas.microsoft.com/office/powerpoint/2010/main" val="145695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TotalTime>
  <Words>1251</Words>
  <Application>Microsoft Office PowerPoint</Application>
  <PresentationFormat>عرض على الشاشة (3:4)‏</PresentationFormat>
  <Paragraphs>116</Paragraphs>
  <Slides>11</Slides>
  <Notes>0</Notes>
  <HiddenSlides>0</HiddenSlides>
  <MMClips>0</MMClips>
  <ScaleCrop>false</ScaleCrop>
  <HeadingPairs>
    <vt:vector size="4" baseType="variant">
      <vt:variant>
        <vt:lpstr>نسق</vt:lpstr>
      </vt:variant>
      <vt:variant>
        <vt:i4>1</vt:i4>
      </vt:variant>
      <vt:variant>
        <vt:lpstr>عناوين الشرائح</vt:lpstr>
      </vt:variant>
      <vt:variant>
        <vt:i4>11</vt:i4>
      </vt:variant>
    </vt:vector>
  </HeadingPairs>
  <TitlesOfParts>
    <vt:vector size="12" baseType="lpstr">
      <vt:lpstr>سمة Office</vt:lpstr>
      <vt:lpstr>مبادئ التمويل – الفصل الخامس - الهيكل المالي وتكلفة رأس المال د. محمد احمد سيد احمد</vt:lpstr>
      <vt:lpstr>ثانياً- تكلفة الأسهم الممتازة:</vt:lpstr>
      <vt:lpstr>مثال:</vt:lpstr>
      <vt:lpstr>ثالثاً- تكلفة الأسهم العادية:</vt:lpstr>
      <vt:lpstr>مثال:</vt:lpstr>
      <vt:lpstr>مثال:</vt:lpstr>
      <vt:lpstr>رابعاً- كلفة الأرباح المحجوزة:</vt:lpstr>
      <vt:lpstr>مثال:</vt:lpstr>
      <vt:lpstr>التكلفة المرجحة لرأس المال Weighted Average Cost of Capital</vt:lpstr>
      <vt:lpstr>عرض تقديمي في PowerPoint</vt:lpstr>
      <vt:lpstr>أهمية المتوسط المرجح لتكلفة رأس المال WACC:</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مبادئ التمويل – الهيكل المالي وتكلفة رأس المال د. محمد احمد سيد احمد</dc:title>
  <dc:creator>Ahmad</dc:creator>
  <cp:lastModifiedBy>hp</cp:lastModifiedBy>
  <cp:revision>21</cp:revision>
  <dcterms:created xsi:type="dcterms:W3CDTF">2020-07-26T20:08:57Z</dcterms:created>
  <dcterms:modified xsi:type="dcterms:W3CDTF">2024-08-18T17:43:53Z</dcterms:modified>
</cp:coreProperties>
</file>