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500154C3-C983-4043-A0A6-4CDD0DAEB181}" type="datetimeFigureOut">
              <a:rPr lang="ar-SA" smtClean="0"/>
              <a:t>2/3/1442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6DAE0E2-9A21-489B-9885-7CFAD0B2BBCC}" type="slidenum">
              <a:rPr lang="ar-SA" smtClean="0"/>
              <a:t>‹#›</a:t>
            </a:fld>
            <a:endParaRPr lang="ar-SA"/>
          </a:p>
        </p:txBody>
      </p:sp>
    </p:spTree>
    <p:extLst>
      <p:ext uri="{BB962C8B-B14F-4D97-AF65-F5344CB8AC3E}">
        <p14:creationId xmlns:p14="http://schemas.microsoft.com/office/powerpoint/2010/main" val="3174978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500154C3-C983-4043-A0A6-4CDD0DAEB181}" type="datetimeFigureOut">
              <a:rPr lang="ar-SA" smtClean="0"/>
              <a:t>2/3/1442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6DAE0E2-9A21-489B-9885-7CFAD0B2BBCC}" type="slidenum">
              <a:rPr lang="ar-SA" smtClean="0"/>
              <a:t>‹#›</a:t>
            </a:fld>
            <a:endParaRPr lang="ar-SA"/>
          </a:p>
        </p:txBody>
      </p:sp>
    </p:spTree>
    <p:extLst>
      <p:ext uri="{BB962C8B-B14F-4D97-AF65-F5344CB8AC3E}">
        <p14:creationId xmlns:p14="http://schemas.microsoft.com/office/powerpoint/2010/main" val="2534019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500154C3-C983-4043-A0A6-4CDD0DAEB181}" type="datetimeFigureOut">
              <a:rPr lang="ar-SA" smtClean="0"/>
              <a:t>2/3/1442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6DAE0E2-9A21-489B-9885-7CFAD0B2BBCC}" type="slidenum">
              <a:rPr lang="ar-SA" smtClean="0"/>
              <a:t>‹#›</a:t>
            </a:fld>
            <a:endParaRPr lang="ar-SA"/>
          </a:p>
        </p:txBody>
      </p:sp>
    </p:spTree>
    <p:extLst>
      <p:ext uri="{BB962C8B-B14F-4D97-AF65-F5344CB8AC3E}">
        <p14:creationId xmlns:p14="http://schemas.microsoft.com/office/powerpoint/2010/main" val="2003467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500154C3-C983-4043-A0A6-4CDD0DAEB181}" type="datetimeFigureOut">
              <a:rPr lang="ar-SA" smtClean="0"/>
              <a:t>2/3/1442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6DAE0E2-9A21-489B-9885-7CFAD0B2BBCC}" type="slidenum">
              <a:rPr lang="ar-SA" smtClean="0"/>
              <a:t>‹#›</a:t>
            </a:fld>
            <a:endParaRPr lang="ar-SA"/>
          </a:p>
        </p:txBody>
      </p:sp>
    </p:spTree>
    <p:extLst>
      <p:ext uri="{BB962C8B-B14F-4D97-AF65-F5344CB8AC3E}">
        <p14:creationId xmlns:p14="http://schemas.microsoft.com/office/powerpoint/2010/main" val="4170987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500154C3-C983-4043-A0A6-4CDD0DAEB181}" type="datetimeFigureOut">
              <a:rPr lang="ar-SA" smtClean="0"/>
              <a:t>2/3/1442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6DAE0E2-9A21-489B-9885-7CFAD0B2BBCC}" type="slidenum">
              <a:rPr lang="ar-SA" smtClean="0"/>
              <a:t>‹#›</a:t>
            </a:fld>
            <a:endParaRPr lang="ar-SA"/>
          </a:p>
        </p:txBody>
      </p:sp>
    </p:spTree>
    <p:extLst>
      <p:ext uri="{BB962C8B-B14F-4D97-AF65-F5344CB8AC3E}">
        <p14:creationId xmlns:p14="http://schemas.microsoft.com/office/powerpoint/2010/main" val="2617843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500154C3-C983-4043-A0A6-4CDD0DAEB181}" type="datetimeFigureOut">
              <a:rPr lang="ar-SA" smtClean="0"/>
              <a:t>2/3/1442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6DAE0E2-9A21-489B-9885-7CFAD0B2BBCC}" type="slidenum">
              <a:rPr lang="ar-SA" smtClean="0"/>
              <a:t>‹#›</a:t>
            </a:fld>
            <a:endParaRPr lang="ar-SA"/>
          </a:p>
        </p:txBody>
      </p:sp>
    </p:spTree>
    <p:extLst>
      <p:ext uri="{BB962C8B-B14F-4D97-AF65-F5344CB8AC3E}">
        <p14:creationId xmlns:p14="http://schemas.microsoft.com/office/powerpoint/2010/main" val="3068800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500154C3-C983-4043-A0A6-4CDD0DAEB181}" type="datetimeFigureOut">
              <a:rPr lang="ar-SA" smtClean="0"/>
              <a:t>2/3/1442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6DAE0E2-9A21-489B-9885-7CFAD0B2BBCC}" type="slidenum">
              <a:rPr lang="ar-SA" smtClean="0"/>
              <a:t>‹#›</a:t>
            </a:fld>
            <a:endParaRPr lang="ar-SA"/>
          </a:p>
        </p:txBody>
      </p:sp>
    </p:spTree>
    <p:extLst>
      <p:ext uri="{BB962C8B-B14F-4D97-AF65-F5344CB8AC3E}">
        <p14:creationId xmlns:p14="http://schemas.microsoft.com/office/powerpoint/2010/main" val="730853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500154C3-C983-4043-A0A6-4CDD0DAEB181}" type="datetimeFigureOut">
              <a:rPr lang="ar-SA" smtClean="0"/>
              <a:t>2/3/1442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6DAE0E2-9A21-489B-9885-7CFAD0B2BBCC}" type="slidenum">
              <a:rPr lang="ar-SA" smtClean="0"/>
              <a:t>‹#›</a:t>
            </a:fld>
            <a:endParaRPr lang="ar-SA"/>
          </a:p>
        </p:txBody>
      </p:sp>
    </p:spTree>
    <p:extLst>
      <p:ext uri="{BB962C8B-B14F-4D97-AF65-F5344CB8AC3E}">
        <p14:creationId xmlns:p14="http://schemas.microsoft.com/office/powerpoint/2010/main" val="1229094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00154C3-C983-4043-A0A6-4CDD0DAEB181}" type="datetimeFigureOut">
              <a:rPr lang="ar-SA" smtClean="0"/>
              <a:t>2/3/1442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6DAE0E2-9A21-489B-9885-7CFAD0B2BBCC}" type="slidenum">
              <a:rPr lang="ar-SA" smtClean="0"/>
              <a:t>‹#›</a:t>
            </a:fld>
            <a:endParaRPr lang="ar-SA"/>
          </a:p>
        </p:txBody>
      </p:sp>
    </p:spTree>
    <p:extLst>
      <p:ext uri="{BB962C8B-B14F-4D97-AF65-F5344CB8AC3E}">
        <p14:creationId xmlns:p14="http://schemas.microsoft.com/office/powerpoint/2010/main" val="2262711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00154C3-C983-4043-A0A6-4CDD0DAEB181}" type="datetimeFigureOut">
              <a:rPr lang="ar-SA" smtClean="0"/>
              <a:t>2/3/1442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6DAE0E2-9A21-489B-9885-7CFAD0B2BBCC}" type="slidenum">
              <a:rPr lang="ar-SA" smtClean="0"/>
              <a:t>‹#›</a:t>
            </a:fld>
            <a:endParaRPr lang="ar-SA"/>
          </a:p>
        </p:txBody>
      </p:sp>
    </p:spTree>
    <p:extLst>
      <p:ext uri="{BB962C8B-B14F-4D97-AF65-F5344CB8AC3E}">
        <p14:creationId xmlns:p14="http://schemas.microsoft.com/office/powerpoint/2010/main" val="2570272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00154C3-C983-4043-A0A6-4CDD0DAEB181}" type="datetimeFigureOut">
              <a:rPr lang="ar-SA" smtClean="0"/>
              <a:t>2/3/1442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6DAE0E2-9A21-489B-9885-7CFAD0B2BBCC}" type="slidenum">
              <a:rPr lang="ar-SA" smtClean="0"/>
              <a:t>‹#›</a:t>
            </a:fld>
            <a:endParaRPr lang="ar-SA"/>
          </a:p>
        </p:txBody>
      </p:sp>
    </p:spTree>
    <p:extLst>
      <p:ext uri="{BB962C8B-B14F-4D97-AF65-F5344CB8AC3E}">
        <p14:creationId xmlns:p14="http://schemas.microsoft.com/office/powerpoint/2010/main" val="3386084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00154C3-C983-4043-A0A6-4CDD0DAEB181}" type="datetimeFigureOut">
              <a:rPr lang="ar-SA" smtClean="0"/>
              <a:t>2/3/1442</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6DAE0E2-9A21-489B-9885-7CFAD0B2BBCC}" type="slidenum">
              <a:rPr lang="ar-SA" smtClean="0"/>
              <a:t>‹#›</a:t>
            </a:fld>
            <a:endParaRPr lang="ar-SA"/>
          </a:p>
        </p:txBody>
      </p:sp>
    </p:spTree>
    <p:extLst>
      <p:ext uri="{BB962C8B-B14F-4D97-AF65-F5344CB8AC3E}">
        <p14:creationId xmlns:p14="http://schemas.microsoft.com/office/powerpoint/2010/main" val="11223954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dirty="0" smtClean="0"/>
              <a:t>الموازنة العامة /1</a:t>
            </a:r>
            <a:endParaRPr lang="ar-SA" dirty="0"/>
          </a:p>
        </p:txBody>
      </p:sp>
      <p:sp>
        <p:nvSpPr>
          <p:cNvPr id="3" name="عنوان فرعي 2"/>
          <p:cNvSpPr>
            <a:spLocks noGrp="1"/>
          </p:cNvSpPr>
          <p:nvPr>
            <p:ph type="subTitle" idx="1"/>
          </p:nvPr>
        </p:nvSpPr>
        <p:spPr/>
        <p:txBody>
          <a:bodyPr/>
          <a:lstStyle/>
          <a:p>
            <a:r>
              <a:rPr lang="ar-SA" dirty="0" smtClean="0"/>
              <a:t>أ حبيب ابو نفيسة </a:t>
            </a:r>
            <a:endParaRPr lang="ar-SA"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4725144"/>
            <a:ext cx="2962275" cy="1543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45108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تعريف الموازنة العامة </a:t>
            </a:r>
            <a:endParaRPr lang="ar-SA" dirty="0"/>
          </a:p>
        </p:txBody>
      </p:sp>
      <p:sp>
        <p:nvSpPr>
          <p:cNvPr id="3" name="عنصر نائب للمحتوى 2"/>
          <p:cNvSpPr>
            <a:spLocks noGrp="1"/>
          </p:cNvSpPr>
          <p:nvPr>
            <p:ph idx="1"/>
          </p:nvPr>
        </p:nvSpPr>
        <p:spPr/>
        <p:txBody>
          <a:bodyPr>
            <a:normAutofit fontScale="92500" lnSpcReduction="10000"/>
          </a:bodyPr>
          <a:lstStyle/>
          <a:p>
            <a:pPr marL="0" indent="0">
              <a:buNone/>
            </a:pPr>
            <a:r>
              <a:rPr lang="ar-SA" sz="2400" dirty="0" smtClean="0"/>
              <a:t>خطة مالية قصيرة الاجل ( سنوية ) تقترح من قبل السلطة التنفيذية وتقرها السلطة التشريعية وتصبح قانون ملزم يتم من خلالها تقدير الايرادات واعتماد التخصيصات </a:t>
            </a:r>
          </a:p>
          <a:p>
            <a:pPr marL="0" indent="0">
              <a:buNone/>
            </a:pPr>
            <a:r>
              <a:rPr lang="ar-SA" sz="2400" dirty="0" smtClean="0"/>
              <a:t>( الاعتمادات )  اللازمة للنفقات على الحاجات العامة لفترة مالية ( سنة معينة ) ويتم من خلالها تحقيق اهداف الدولة .</a:t>
            </a:r>
          </a:p>
          <a:p>
            <a:pPr>
              <a:buFontTx/>
              <a:buChar char="-"/>
            </a:pPr>
            <a:r>
              <a:rPr lang="ar-SA" sz="2400" dirty="0" smtClean="0"/>
              <a:t>من خلال التعريف السابق للموازنة يمكن استنتاج ما يلي </a:t>
            </a:r>
          </a:p>
          <a:p>
            <a:pPr marL="0" indent="0">
              <a:buNone/>
            </a:pPr>
            <a:r>
              <a:rPr lang="ar-SA" sz="2400" dirty="0"/>
              <a:t> </a:t>
            </a:r>
            <a:r>
              <a:rPr lang="ar-SA" sz="2400" dirty="0" smtClean="0"/>
              <a:t>1- يتم تحديد الاهداف العامة للدولة بشكل مسبق قبل فترة الموازنة للسنة  المعنية  </a:t>
            </a:r>
          </a:p>
          <a:p>
            <a:pPr marL="0" indent="0">
              <a:buNone/>
            </a:pPr>
            <a:r>
              <a:rPr lang="ar-SA" sz="2400" dirty="0" smtClean="0"/>
              <a:t>2- تعمل الحكومة على تحقيق تلك الاهداف ضمن الامكانيات والموارد المالية المتاحة </a:t>
            </a:r>
          </a:p>
          <a:p>
            <a:pPr marL="0" indent="0">
              <a:buNone/>
            </a:pPr>
            <a:r>
              <a:rPr lang="ar-SA" sz="2400" dirty="0" smtClean="0"/>
              <a:t>3- يتم تقدير الايرادات المختلفة للحكومة ( ضريبة او غير ضريبة وايرادات المشاريع الاستثمارية ) </a:t>
            </a:r>
          </a:p>
          <a:p>
            <a:pPr marL="0" indent="0">
              <a:buNone/>
            </a:pPr>
            <a:r>
              <a:rPr lang="ar-SA" sz="2400" dirty="0" smtClean="0"/>
              <a:t>4- يتم تقدير واعتماد  النفقات المتوقعة ( التخصيصات ) .</a:t>
            </a:r>
          </a:p>
          <a:p>
            <a:pPr marL="0" indent="0">
              <a:buNone/>
            </a:pPr>
            <a:r>
              <a:rPr lang="ar-SA" sz="2400" dirty="0" smtClean="0"/>
              <a:t>5- يتم مقابلة الايرادات المتوقعة مع النفقات المتوقعة لمعرفة وفر او عجز الموازنة وسبل تغطية عجز الموازنة من خلال الاقتراض الموجة لمشاريع استثمارية .</a:t>
            </a:r>
            <a:endParaRPr lang="ar-SA" sz="2400" dirty="0"/>
          </a:p>
        </p:txBody>
      </p:sp>
    </p:spTree>
    <p:extLst>
      <p:ext uri="{BB962C8B-B14F-4D97-AF65-F5344CB8AC3E}">
        <p14:creationId xmlns:p14="http://schemas.microsoft.com/office/powerpoint/2010/main" val="3202345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اجزاء الموازنة العامة </a:t>
            </a:r>
            <a:endParaRPr lang="ar-SA" dirty="0"/>
          </a:p>
        </p:txBody>
      </p:sp>
      <p:sp>
        <p:nvSpPr>
          <p:cNvPr id="3" name="عنصر نائب للمحتوى 2"/>
          <p:cNvSpPr>
            <a:spLocks noGrp="1"/>
          </p:cNvSpPr>
          <p:nvPr>
            <p:ph idx="1"/>
          </p:nvPr>
        </p:nvSpPr>
        <p:spPr/>
        <p:txBody>
          <a:bodyPr>
            <a:normAutofit/>
          </a:bodyPr>
          <a:lstStyle/>
          <a:p>
            <a:pPr marL="0" indent="0">
              <a:buNone/>
            </a:pPr>
            <a:r>
              <a:rPr lang="ar-SA" sz="2400" dirty="0" smtClean="0"/>
              <a:t>تقسم الموازنة العامة الى ثلاث اجزاء رئيسية وهي </a:t>
            </a:r>
          </a:p>
          <a:p>
            <a:pPr marL="457200" indent="-457200">
              <a:buAutoNum type="arabicParenR"/>
            </a:pPr>
            <a:r>
              <a:rPr lang="ar-SA" sz="2400" dirty="0" smtClean="0">
                <a:solidFill>
                  <a:srgbClr val="FF0000"/>
                </a:solidFill>
              </a:rPr>
              <a:t>الموازنة الجارية </a:t>
            </a:r>
            <a:r>
              <a:rPr lang="ar-SA" sz="2400" dirty="0" smtClean="0"/>
              <a:t>: يتم فيها مقابلة الايرادات الجارية مع النفقات الجارية </a:t>
            </a:r>
          </a:p>
          <a:p>
            <a:pPr>
              <a:buFontTx/>
              <a:buChar char="-"/>
            </a:pPr>
            <a:r>
              <a:rPr lang="ar-SA" sz="2400" b="1" dirty="0" smtClean="0"/>
              <a:t>الايرادات الجارية </a:t>
            </a:r>
            <a:r>
              <a:rPr lang="ar-SA" sz="2400" dirty="0" smtClean="0"/>
              <a:t>هي ايرادات محلية من الضرائب وغير الضرائب من رسوم وايرادات محلية اخري </a:t>
            </a:r>
          </a:p>
          <a:p>
            <a:pPr>
              <a:buFontTx/>
              <a:buChar char="-"/>
            </a:pPr>
            <a:r>
              <a:rPr lang="ar-SA" sz="2400" dirty="0"/>
              <a:t> </a:t>
            </a:r>
            <a:r>
              <a:rPr lang="ar-SA" sz="2400" b="1" dirty="0" smtClean="0"/>
              <a:t>النفقات الجارية </a:t>
            </a:r>
            <a:r>
              <a:rPr lang="ar-SA" sz="2400" dirty="0" smtClean="0"/>
              <a:t>: النفقات التشغيلية المتكررة للوحدات الادارية الحكومية </a:t>
            </a:r>
          </a:p>
          <a:p>
            <a:pPr marL="0" indent="0">
              <a:buNone/>
            </a:pPr>
            <a:r>
              <a:rPr lang="ar-SA" sz="2400" dirty="0" smtClean="0"/>
              <a:t>عند زيادة الايرادات الجارية عن النفقات الجارية يكون هناك وفر يسمى وفر الموازنة الجارية والعكس اذا كان هناك زيادة في النفقات الجارية عن الايرادات الجارية يكون هناك عجز ويسمى عجز الموازنة الجارية </a:t>
            </a:r>
          </a:p>
          <a:p>
            <a:pPr marL="0" indent="0">
              <a:buNone/>
            </a:pPr>
            <a:r>
              <a:rPr lang="ar-SA" sz="2400" dirty="0"/>
              <a:t> </a:t>
            </a:r>
            <a:r>
              <a:rPr lang="ar-SA" sz="2400" dirty="0" smtClean="0"/>
              <a:t>يتم ترحيل عجز او وفر الموازنة الجارية الى الجزء الثاني من الموازنة العامة وهو الموازنة الرأسمالية  </a:t>
            </a:r>
            <a:endParaRPr lang="ar-SA" sz="2400" dirty="0"/>
          </a:p>
        </p:txBody>
      </p:sp>
    </p:spTree>
    <p:extLst>
      <p:ext uri="{BB962C8B-B14F-4D97-AF65-F5344CB8AC3E}">
        <p14:creationId xmlns:p14="http://schemas.microsoft.com/office/powerpoint/2010/main" val="1317766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اجزاء الموازنة العامة </a:t>
            </a:r>
            <a:endParaRPr lang="ar-SA" dirty="0"/>
          </a:p>
        </p:txBody>
      </p:sp>
      <p:sp>
        <p:nvSpPr>
          <p:cNvPr id="3" name="عنصر نائب للمحتوى 2"/>
          <p:cNvSpPr>
            <a:spLocks noGrp="1"/>
          </p:cNvSpPr>
          <p:nvPr>
            <p:ph idx="1"/>
          </p:nvPr>
        </p:nvSpPr>
        <p:spPr/>
        <p:txBody>
          <a:bodyPr>
            <a:normAutofit lnSpcReduction="10000"/>
          </a:bodyPr>
          <a:lstStyle/>
          <a:p>
            <a:pPr marL="0" indent="0">
              <a:buNone/>
            </a:pPr>
            <a:r>
              <a:rPr lang="ar-SA" sz="2400" dirty="0" smtClean="0">
                <a:solidFill>
                  <a:srgbClr val="FF0000"/>
                </a:solidFill>
              </a:rPr>
              <a:t>2) الموازنة الرأسمالية </a:t>
            </a:r>
          </a:p>
          <a:p>
            <a:pPr marL="0" indent="0">
              <a:buNone/>
            </a:pPr>
            <a:r>
              <a:rPr lang="ar-SA" sz="2400" dirty="0" smtClean="0"/>
              <a:t>يتم من خلالها مقابلة وفر الموازنة الجارية ( ان وجد ) والايرادات الرأسمالية مع عجز الموازنة الجارية ( ان وجد ) والنفقات الرأسمالية</a:t>
            </a:r>
          </a:p>
          <a:p>
            <a:pPr marL="0" indent="0">
              <a:buNone/>
            </a:pPr>
            <a:r>
              <a:rPr lang="ar-SA" sz="2400" dirty="0" smtClean="0"/>
              <a:t>والفرق بينهما يسمى وفر او عجز الموازنة العامة </a:t>
            </a:r>
          </a:p>
          <a:p>
            <a:pPr marL="0" indent="0">
              <a:buNone/>
            </a:pPr>
            <a:r>
              <a:rPr lang="ar-SA" sz="2400" b="1" dirty="0" smtClean="0"/>
              <a:t>الايرادات الرأسمالية </a:t>
            </a:r>
            <a:r>
              <a:rPr lang="ar-SA" sz="2400" dirty="0" smtClean="0"/>
              <a:t>: هي ايرادات المشاريع الاستثمارية الحكومية والمنح والمساعدات لتمويل المشاريع الاستثمارية </a:t>
            </a:r>
          </a:p>
          <a:p>
            <a:pPr marL="0" indent="0">
              <a:buNone/>
            </a:pPr>
            <a:r>
              <a:rPr lang="ar-SA" sz="2400" b="1" dirty="0" smtClean="0"/>
              <a:t>النفقات الرأسمالية </a:t>
            </a:r>
            <a:r>
              <a:rPr lang="ar-SA" sz="2400" dirty="0" smtClean="0"/>
              <a:t>: هي نفقات المشاريع الحكومية التي تستفيد منها اكتر من فترة مالية </a:t>
            </a:r>
          </a:p>
          <a:p>
            <a:pPr marL="0" indent="0">
              <a:buNone/>
            </a:pPr>
            <a:r>
              <a:rPr lang="ar-SA" sz="2400" dirty="0" smtClean="0"/>
              <a:t>3) </a:t>
            </a:r>
            <a:r>
              <a:rPr lang="ar-SA" sz="2400" b="1" dirty="0" smtClean="0">
                <a:solidFill>
                  <a:srgbClr val="FF0000"/>
                </a:solidFill>
              </a:rPr>
              <a:t>موازنة التمويل </a:t>
            </a:r>
            <a:r>
              <a:rPr lang="ar-SA" sz="2400" dirty="0" smtClean="0"/>
              <a:t>: تمويل عجز الموازنة العامة من خلال المنح والمساعدات او الاقتراض الموجة لأنشطة استثمارية </a:t>
            </a:r>
          </a:p>
          <a:p>
            <a:pPr marL="0" indent="0">
              <a:buNone/>
            </a:pPr>
            <a:r>
              <a:rPr lang="ar-SA" sz="2400" dirty="0" smtClean="0"/>
              <a:t>ويمكن توضيح شكل الموازنة العامة من خلال المثال التالي بأرقام افتراضية بملاين الشواكل </a:t>
            </a:r>
            <a:endParaRPr lang="ar-SA" sz="2400" dirty="0"/>
          </a:p>
        </p:txBody>
      </p:sp>
    </p:spTree>
    <p:extLst>
      <p:ext uri="{BB962C8B-B14F-4D97-AF65-F5344CB8AC3E}">
        <p14:creationId xmlns:p14="http://schemas.microsoft.com/office/powerpoint/2010/main" val="1533150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الموازنة العامة/ ارقام افتراضية  </a:t>
            </a:r>
            <a:br>
              <a:rPr lang="ar-SA" dirty="0" smtClean="0"/>
            </a:br>
            <a:r>
              <a:rPr lang="ar-SA" dirty="0" smtClean="0"/>
              <a:t>الموازنة الجارية </a:t>
            </a:r>
            <a:endParaRPr lang="ar-SA"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1485797617"/>
              </p:ext>
            </p:extLst>
          </p:nvPr>
        </p:nvGraphicFramePr>
        <p:xfrm>
          <a:off x="457200" y="1600200"/>
          <a:ext cx="8229600" cy="5562600"/>
        </p:xfrm>
        <a:graphic>
          <a:graphicData uri="http://schemas.openxmlformats.org/drawingml/2006/table">
            <a:tbl>
              <a:tblPr rtl="1" firstRow="1" bandRow="1">
                <a:tableStyleId>{5C22544A-7EE6-4342-B048-85BDC9FD1C3A}</a:tableStyleId>
              </a:tblPr>
              <a:tblGrid>
                <a:gridCol w="1335676"/>
                <a:gridCol w="2372511"/>
                <a:gridCol w="1489685"/>
                <a:gridCol w="3031728"/>
              </a:tblGrid>
              <a:tr h="370840">
                <a:tc>
                  <a:txBody>
                    <a:bodyPr/>
                    <a:lstStyle/>
                    <a:p>
                      <a:pPr rtl="1"/>
                      <a:r>
                        <a:rPr lang="ar-SA" dirty="0" smtClean="0"/>
                        <a:t>المبالغ</a:t>
                      </a:r>
                      <a:endParaRPr lang="ar-SA" dirty="0"/>
                    </a:p>
                  </a:txBody>
                  <a:tcPr/>
                </a:tc>
                <a:tc>
                  <a:txBody>
                    <a:bodyPr/>
                    <a:lstStyle/>
                    <a:p>
                      <a:pPr rtl="1"/>
                      <a:r>
                        <a:rPr lang="ar-SA" dirty="0" smtClean="0"/>
                        <a:t>النفقات </a:t>
                      </a:r>
                      <a:endParaRPr lang="ar-SA" dirty="0"/>
                    </a:p>
                  </a:txBody>
                  <a:tcPr/>
                </a:tc>
                <a:tc>
                  <a:txBody>
                    <a:bodyPr/>
                    <a:lstStyle/>
                    <a:p>
                      <a:pPr rtl="1"/>
                      <a:r>
                        <a:rPr lang="ar-SA" dirty="0" smtClean="0"/>
                        <a:t>المبالغ </a:t>
                      </a:r>
                      <a:endParaRPr lang="ar-SA" dirty="0"/>
                    </a:p>
                  </a:txBody>
                  <a:tcPr/>
                </a:tc>
                <a:tc>
                  <a:txBody>
                    <a:bodyPr/>
                    <a:lstStyle/>
                    <a:p>
                      <a:pPr rtl="1"/>
                      <a:r>
                        <a:rPr lang="ar-SA" dirty="0" smtClean="0"/>
                        <a:t>الايرادات </a:t>
                      </a:r>
                      <a:endParaRPr lang="ar-SA" dirty="0"/>
                    </a:p>
                  </a:txBody>
                  <a:tcPr/>
                </a:tc>
              </a:tr>
              <a:tr h="370840">
                <a:tc>
                  <a:txBody>
                    <a:bodyPr/>
                    <a:lstStyle/>
                    <a:p>
                      <a:pPr rtl="1"/>
                      <a:endParaRPr lang="ar-SA" dirty="0"/>
                    </a:p>
                  </a:txBody>
                  <a:tcPr/>
                </a:tc>
                <a:tc>
                  <a:txBody>
                    <a:bodyPr/>
                    <a:lstStyle/>
                    <a:p>
                      <a:pPr rtl="1"/>
                      <a:r>
                        <a:rPr lang="ar-SA" dirty="0" smtClean="0"/>
                        <a:t>النفقات الجارية </a:t>
                      </a:r>
                      <a:endParaRPr lang="ar-SA" dirty="0"/>
                    </a:p>
                  </a:txBody>
                  <a:tcPr/>
                </a:tc>
                <a:tc>
                  <a:txBody>
                    <a:bodyPr/>
                    <a:lstStyle/>
                    <a:p>
                      <a:pPr rtl="1"/>
                      <a:endParaRPr lang="ar-SA" dirty="0"/>
                    </a:p>
                  </a:txBody>
                  <a:tcPr/>
                </a:tc>
                <a:tc>
                  <a:txBody>
                    <a:bodyPr/>
                    <a:lstStyle/>
                    <a:p>
                      <a:pPr rtl="1"/>
                      <a:r>
                        <a:rPr lang="ar-SA" dirty="0" smtClean="0"/>
                        <a:t>الايرادات الجارية </a:t>
                      </a:r>
                      <a:endParaRPr lang="ar-SA" dirty="0"/>
                    </a:p>
                  </a:txBody>
                  <a:tcPr/>
                </a:tc>
              </a:tr>
              <a:tr h="370840">
                <a:tc>
                  <a:txBody>
                    <a:bodyPr/>
                    <a:lstStyle/>
                    <a:p>
                      <a:pPr rtl="1"/>
                      <a:r>
                        <a:rPr lang="ar-SA" dirty="0" smtClean="0"/>
                        <a:t>250</a:t>
                      </a:r>
                      <a:endParaRPr lang="ar-SA" dirty="0"/>
                    </a:p>
                  </a:txBody>
                  <a:tcPr/>
                </a:tc>
                <a:tc>
                  <a:txBody>
                    <a:bodyPr/>
                    <a:lstStyle/>
                    <a:p>
                      <a:pPr rtl="1"/>
                      <a:r>
                        <a:rPr lang="ar-SA" dirty="0" smtClean="0"/>
                        <a:t>رواتب واجور </a:t>
                      </a:r>
                      <a:endParaRPr lang="ar-SA" dirty="0"/>
                    </a:p>
                  </a:txBody>
                  <a:tcPr/>
                </a:tc>
                <a:tc>
                  <a:txBody>
                    <a:bodyPr/>
                    <a:lstStyle/>
                    <a:p>
                      <a:pPr rtl="1"/>
                      <a:endParaRPr lang="ar-SA"/>
                    </a:p>
                  </a:txBody>
                  <a:tcPr/>
                </a:tc>
                <a:tc>
                  <a:txBody>
                    <a:bodyPr/>
                    <a:lstStyle/>
                    <a:p>
                      <a:pPr rtl="1"/>
                      <a:r>
                        <a:rPr lang="ar-SA" b="1" dirty="0" smtClean="0"/>
                        <a:t>الايرادات الضريبية </a:t>
                      </a:r>
                      <a:endParaRPr lang="ar-SA" b="1" dirty="0"/>
                    </a:p>
                  </a:txBody>
                  <a:tcPr/>
                </a:tc>
              </a:tr>
              <a:tr h="370840">
                <a:tc>
                  <a:txBody>
                    <a:bodyPr/>
                    <a:lstStyle/>
                    <a:p>
                      <a:pPr rtl="1"/>
                      <a:r>
                        <a:rPr lang="ar-SA" dirty="0" smtClean="0"/>
                        <a:t>170</a:t>
                      </a:r>
                      <a:endParaRPr lang="ar-SA" dirty="0"/>
                    </a:p>
                  </a:txBody>
                  <a:tcPr/>
                </a:tc>
                <a:tc>
                  <a:txBody>
                    <a:bodyPr/>
                    <a:lstStyle/>
                    <a:p>
                      <a:pPr rtl="1"/>
                      <a:r>
                        <a:rPr lang="ar-SA" dirty="0" smtClean="0"/>
                        <a:t>نفقات التشغيل </a:t>
                      </a:r>
                      <a:endParaRPr lang="ar-SA" dirty="0"/>
                    </a:p>
                  </a:txBody>
                  <a:tcPr/>
                </a:tc>
                <a:tc>
                  <a:txBody>
                    <a:bodyPr/>
                    <a:lstStyle/>
                    <a:p>
                      <a:pPr rtl="1"/>
                      <a:r>
                        <a:rPr lang="ar-SA" dirty="0" smtClean="0"/>
                        <a:t>290</a:t>
                      </a:r>
                      <a:endParaRPr lang="ar-SA" dirty="0"/>
                    </a:p>
                  </a:txBody>
                  <a:tcPr/>
                </a:tc>
                <a:tc>
                  <a:txBody>
                    <a:bodyPr/>
                    <a:lstStyle/>
                    <a:p>
                      <a:pPr rtl="1"/>
                      <a:r>
                        <a:rPr lang="ar-SA" dirty="0" smtClean="0"/>
                        <a:t>ضريبة القيمة المضافة </a:t>
                      </a:r>
                      <a:endParaRPr lang="ar-SA" dirty="0"/>
                    </a:p>
                  </a:txBody>
                  <a:tcPr/>
                </a:tc>
              </a:tr>
              <a:tr h="370840">
                <a:tc>
                  <a:txBody>
                    <a:bodyPr/>
                    <a:lstStyle/>
                    <a:p>
                      <a:pPr rtl="1"/>
                      <a:r>
                        <a:rPr lang="ar-SA" dirty="0" smtClean="0"/>
                        <a:t>130</a:t>
                      </a:r>
                      <a:endParaRPr lang="ar-SA" dirty="0"/>
                    </a:p>
                  </a:txBody>
                  <a:tcPr/>
                </a:tc>
                <a:tc>
                  <a:txBody>
                    <a:bodyPr/>
                    <a:lstStyle/>
                    <a:p>
                      <a:pPr rtl="1"/>
                      <a:r>
                        <a:rPr lang="ar-SA" dirty="0" smtClean="0"/>
                        <a:t>نفقات اخرى </a:t>
                      </a:r>
                      <a:endParaRPr lang="ar-SA" dirty="0"/>
                    </a:p>
                  </a:txBody>
                  <a:tcPr/>
                </a:tc>
                <a:tc>
                  <a:txBody>
                    <a:bodyPr/>
                    <a:lstStyle/>
                    <a:p>
                      <a:pPr rtl="1"/>
                      <a:r>
                        <a:rPr lang="ar-SA" dirty="0" smtClean="0"/>
                        <a:t>120</a:t>
                      </a:r>
                      <a:endParaRPr lang="ar-SA" dirty="0"/>
                    </a:p>
                  </a:txBody>
                  <a:tcPr/>
                </a:tc>
                <a:tc>
                  <a:txBody>
                    <a:bodyPr/>
                    <a:lstStyle/>
                    <a:p>
                      <a:pPr rtl="1"/>
                      <a:r>
                        <a:rPr lang="ar-SA" dirty="0" smtClean="0"/>
                        <a:t>ضريبة الدخل </a:t>
                      </a:r>
                      <a:endParaRPr lang="ar-SA" dirty="0"/>
                    </a:p>
                  </a:txBody>
                  <a:tcPr/>
                </a:tc>
              </a:tr>
              <a:tr h="370840">
                <a:tc>
                  <a:txBody>
                    <a:bodyPr/>
                    <a:lstStyle/>
                    <a:p>
                      <a:pPr rtl="1"/>
                      <a:r>
                        <a:rPr lang="ar-SA" dirty="0" smtClean="0">
                          <a:solidFill>
                            <a:srgbClr val="FF0000"/>
                          </a:solidFill>
                        </a:rPr>
                        <a:t>550</a:t>
                      </a:r>
                      <a:endParaRPr lang="ar-SA" dirty="0">
                        <a:solidFill>
                          <a:srgbClr val="FF0000"/>
                        </a:solidFill>
                      </a:endParaRPr>
                    </a:p>
                  </a:txBody>
                  <a:tcPr/>
                </a:tc>
                <a:tc>
                  <a:txBody>
                    <a:bodyPr/>
                    <a:lstStyle/>
                    <a:p>
                      <a:pPr rtl="1"/>
                      <a:r>
                        <a:rPr lang="ar-SA" b="1" dirty="0" smtClean="0"/>
                        <a:t>اجمالي النفقات الجارية </a:t>
                      </a:r>
                      <a:endParaRPr lang="ar-SA" b="1" dirty="0"/>
                    </a:p>
                  </a:txBody>
                  <a:tcPr/>
                </a:tc>
                <a:tc>
                  <a:txBody>
                    <a:bodyPr/>
                    <a:lstStyle/>
                    <a:p>
                      <a:pPr rtl="1"/>
                      <a:r>
                        <a:rPr lang="ar-SA" dirty="0" smtClean="0"/>
                        <a:t>100</a:t>
                      </a:r>
                      <a:endParaRPr lang="ar-SA" dirty="0"/>
                    </a:p>
                  </a:txBody>
                  <a:tcPr/>
                </a:tc>
                <a:tc>
                  <a:txBody>
                    <a:bodyPr/>
                    <a:lstStyle/>
                    <a:p>
                      <a:pPr rtl="1"/>
                      <a:r>
                        <a:rPr lang="ar-SA" dirty="0" smtClean="0"/>
                        <a:t>الجمارك</a:t>
                      </a:r>
                      <a:endParaRPr lang="ar-SA" dirty="0"/>
                    </a:p>
                  </a:txBody>
                  <a:tcPr/>
                </a:tc>
              </a:tr>
              <a:tr h="370840">
                <a:tc>
                  <a:txBody>
                    <a:bodyPr/>
                    <a:lstStyle/>
                    <a:p>
                      <a:pPr rtl="1"/>
                      <a:endParaRPr lang="ar-SA" dirty="0"/>
                    </a:p>
                  </a:txBody>
                  <a:tcPr/>
                </a:tc>
                <a:tc>
                  <a:txBody>
                    <a:bodyPr/>
                    <a:lstStyle/>
                    <a:p>
                      <a:pPr rtl="1"/>
                      <a:endParaRPr lang="ar-SA" dirty="0"/>
                    </a:p>
                  </a:txBody>
                  <a:tcPr/>
                </a:tc>
                <a:tc>
                  <a:txBody>
                    <a:bodyPr/>
                    <a:lstStyle/>
                    <a:p>
                      <a:pPr rtl="1"/>
                      <a:r>
                        <a:rPr lang="ar-SA" dirty="0" smtClean="0"/>
                        <a:t>10</a:t>
                      </a:r>
                      <a:endParaRPr lang="ar-SA" dirty="0"/>
                    </a:p>
                  </a:txBody>
                  <a:tcPr/>
                </a:tc>
                <a:tc>
                  <a:txBody>
                    <a:bodyPr/>
                    <a:lstStyle/>
                    <a:p>
                      <a:pPr rtl="1"/>
                      <a:r>
                        <a:rPr lang="ar-SA" dirty="0" smtClean="0"/>
                        <a:t>الاملاك </a:t>
                      </a:r>
                      <a:endParaRPr lang="ar-SA" dirty="0"/>
                    </a:p>
                  </a:txBody>
                  <a:tcPr/>
                </a:tc>
              </a:tr>
              <a:tr h="370840">
                <a:tc>
                  <a:txBody>
                    <a:bodyPr/>
                    <a:lstStyle/>
                    <a:p>
                      <a:pPr rtl="1"/>
                      <a:endParaRPr lang="ar-SA"/>
                    </a:p>
                  </a:txBody>
                  <a:tcPr/>
                </a:tc>
                <a:tc>
                  <a:txBody>
                    <a:bodyPr/>
                    <a:lstStyle/>
                    <a:p>
                      <a:pPr rtl="1"/>
                      <a:endParaRPr lang="ar-SA"/>
                    </a:p>
                  </a:txBody>
                  <a:tcPr/>
                </a:tc>
                <a:tc>
                  <a:txBody>
                    <a:bodyPr/>
                    <a:lstStyle/>
                    <a:p>
                      <a:pPr rtl="1"/>
                      <a:r>
                        <a:rPr lang="ar-SA" dirty="0" smtClean="0">
                          <a:solidFill>
                            <a:schemeClr val="tx1"/>
                          </a:solidFill>
                        </a:rPr>
                        <a:t>520</a:t>
                      </a:r>
                      <a:endParaRPr lang="ar-SA" dirty="0">
                        <a:solidFill>
                          <a:schemeClr val="tx1"/>
                        </a:solidFill>
                      </a:endParaRPr>
                    </a:p>
                  </a:txBody>
                  <a:tcPr/>
                </a:tc>
                <a:tc>
                  <a:txBody>
                    <a:bodyPr/>
                    <a:lstStyle/>
                    <a:p>
                      <a:pPr rtl="1"/>
                      <a:r>
                        <a:rPr lang="ar-SA" b="1" dirty="0" smtClean="0">
                          <a:solidFill>
                            <a:schemeClr val="tx1"/>
                          </a:solidFill>
                        </a:rPr>
                        <a:t>اجمالي الايرادات الضريبية</a:t>
                      </a:r>
                      <a:r>
                        <a:rPr lang="ar-SA" b="1" baseline="0" dirty="0" smtClean="0">
                          <a:solidFill>
                            <a:schemeClr val="tx1"/>
                          </a:solidFill>
                        </a:rPr>
                        <a:t> </a:t>
                      </a:r>
                      <a:endParaRPr lang="ar-SA" b="1" dirty="0">
                        <a:solidFill>
                          <a:schemeClr val="tx1"/>
                        </a:solidFill>
                      </a:endParaRPr>
                    </a:p>
                  </a:txBody>
                  <a:tcPr/>
                </a:tc>
              </a:tr>
              <a:tr h="370840">
                <a:tc>
                  <a:txBody>
                    <a:bodyPr/>
                    <a:lstStyle/>
                    <a:p>
                      <a:pPr rtl="1"/>
                      <a:endParaRPr lang="ar-SA"/>
                    </a:p>
                  </a:txBody>
                  <a:tcPr/>
                </a:tc>
                <a:tc>
                  <a:txBody>
                    <a:bodyPr/>
                    <a:lstStyle/>
                    <a:p>
                      <a:pPr rtl="1"/>
                      <a:endParaRPr lang="ar-SA"/>
                    </a:p>
                  </a:txBody>
                  <a:tcPr/>
                </a:tc>
                <a:tc>
                  <a:txBody>
                    <a:bodyPr/>
                    <a:lstStyle/>
                    <a:p>
                      <a:pPr rtl="1"/>
                      <a:endParaRPr lang="ar-SA" dirty="0"/>
                    </a:p>
                  </a:txBody>
                  <a:tcPr/>
                </a:tc>
                <a:tc>
                  <a:txBody>
                    <a:bodyPr/>
                    <a:lstStyle/>
                    <a:p>
                      <a:pPr rtl="1"/>
                      <a:r>
                        <a:rPr lang="ar-SA" b="1" dirty="0" smtClean="0"/>
                        <a:t>ايرادات غير ضريبية </a:t>
                      </a:r>
                      <a:endParaRPr lang="ar-SA" b="1" dirty="0"/>
                    </a:p>
                  </a:txBody>
                  <a:tcPr/>
                </a:tc>
              </a:tr>
              <a:tr h="370840">
                <a:tc>
                  <a:txBody>
                    <a:bodyPr/>
                    <a:lstStyle/>
                    <a:p>
                      <a:pPr rtl="1"/>
                      <a:endParaRPr lang="ar-SA"/>
                    </a:p>
                  </a:txBody>
                  <a:tcPr/>
                </a:tc>
                <a:tc>
                  <a:txBody>
                    <a:bodyPr/>
                    <a:lstStyle/>
                    <a:p>
                      <a:pPr rtl="1"/>
                      <a:endParaRPr lang="ar-SA"/>
                    </a:p>
                  </a:txBody>
                  <a:tcPr/>
                </a:tc>
                <a:tc>
                  <a:txBody>
                    <a:bodyPr/>
                    <a:lstStyle/>
                    <a:p>
                      <a:pPr rtl="1"/>
                      <a:r>
                        <a:rPr lang="ar-SA" dirty="0" smtClean="0"/>
                        <a:t>173</a:t>
                      </a:r>
                      <a:endParaRPr lang="ar-SA" dirty="0"/>
                    </a:p>
                  </a:txBody>
                  <a:tcPr/>
                </a:tc>
                <a:tc>
                  <a:txBody>
                    <a:bodyPr/>
                    <a:lstStyle/>
                    <a:p>
                      <a:pPr rtl="1"/>
                      <a:r>
                        <a:rPr lang="ar-SA" dirty="0" smtClean="0"/>
                        <a:t>رسوم ورخص </a:t>
                      </a:r>
                      <a:endParaRPr lang="ar-SA" dirty="0"/>
                    </a:p>
                  </a:txBody>
                  <a:tcPr/>
                </a:tc>
              </a:tr>
              <a:tr h="370840">
                <a:tc>
                  <a:txBody>
                    <a:bodyPr/>
                    <a:lstStyle/>
                    <a:p>
                      <a:pPr rtl="1"/>
                      <a:endParaRPr lang="ar-SA" dirty="0"/>
                    </a:p>
                  </a:txBody>
                  <a:tcPr/>
                </a:tc>
                <a:tc>
                  <a:txBody>
                    <a:bodyPr/>
                    <a:lstStyle/>
                    <a:p>
                      <a:pPr rtl="1"/>
                      <a:endParaRPr lang="ar-SA" dirty="0"/>
                    </a:p>
                  </a:txBody>
                  <a:tcPr/>
                </a:tc>
                <a:tc>
                  <a:txBody>
                    <a:bodyPr/>
                    <a:lstStyle/>
                    <a:p>
                      <a:pPr rtl="1"/>
                      <a:r>
                        <a:rPr lang="ar-SA" dirty="0" smtClean="0"/>
                        <a:t>12</a:t>
                      </a:r>
                      <a:endParaRPr lang="ar-SA" dirty="0"/>
                    </a:p>
                  </a:txBody>
                  <a:tcPr/>
                </a:tc>
                <a:tc>
                  <a:txBody>
                    <a:bodyPr/>
                    <a:lstStyle/>
                    <a:p>
                      <a:pPr rtl="1"/>
                      <a:r>
                        <a:rPr lang="ar-SA" dirty="0" smtClean="0"/>
                        <a:t>بريد </a:t>
                      </a:r>
                      <a:endParaRPr lang="ar-SA" dirty="0"/>
                    </a:p>
                  </a:txBody>
                  <a:tcPr/>
                </a:tc>
              </a:tr>
              <a:tr h="370840">
                <a:tc>
                  <a:txBody>
                    <a:bodyPr/>
                    <a:lstStyle/>
                    <a:p>
                      <a:pPr rtl="1"/>
                      <a:r>
                        <a:rPr lang="ar-SA" dirty="0" smtClean="0">
                          <a:solidFill>
                            <a:srgbClr val="FF0000"/>
                          </a:solidFill>
                        </a:rPr>
                        <a:t>170</a:t>
                      </a:r>
                      <a:endParaRPr lang="ar-SA" dirty="0">
                        <a:solidFill>
                          <a:srgbClr val="FF0000"/>
                        </a:solidFill>
                      </a:endParaRPr>
                    </a:p>
                  </a:txBody>
                  <a:tcPr/>
                </a:tc>
                <a:tc>
                  <a:txBody>
                    <a:bodyPr/>
                    <a:lstStyle/>
                    <a:p>
                      <a:pPr rtl="1"/>
                      <a:r>
                        <a:rPr lang="ar-SA" dirty="0" smtClean="0"/>
                        <a:t>وفر الموازنة الجارية </a:t>
                      </a:r>
                      <a:endParaRPr lang="ar-SA" dirty="0"/>
                    </a:p>
                  </a:txBody>
                  <a:tcPr/>
                </a:tc>
                <a:tc>
                  <a:txBody>
                    <a:bodyPr/>
                    <a:lstStyle/>
                    <a:p>
                      <a:pPr rtl="1"/>
                      <a:r>
                        <a:rPr lang="ar-SA" dirty="0" smtClean="0"/>
                        <a:t>15</a:t>
                      </a:r>
                      <a:endParaRPr lang="ar-SA" dirty="0"/>
                    </a:p>
                  </a:txBody>
                  <a:tcPr/>
                </a:tc>
                <a:tc>
                  <a:txBody>
                    <a:bodyPr/>
                    <a:lstStyle/>
                    <a:p>
                      <a:pPr rtl="1"/>
                      <a:r>
                        <a:rPr lang="ar-SA" dirty="0" smtClean="0"/>
                        <a:t>ايرادات اخرى </a:t>
                      </a:r>
                      <a:endParaRPr lang="ar-SA" dirty="0"/>
                    </a:p>
                  </a:txBody>
                  <a:tcPr/>
                </a:tc>
              </a:tr>
              <a:tr h="370840">
                <a:tc>
                  <a:txBody>
                    <a:bodyPr/>
                    <a:lstStyle/>
                    <a:p>
                      <a:pPr rtl="1"/>
                      <a:endParaRPr lang="ar-SA"/>
                    </a:p>
                  </a:txBody>
                  <a:tcPr/>
                </a:tc>
                <a:tc>
                  <a:txBody>
                    <a:bodyPr/>
                    <a:lstStyle/>
                    <a:p>
                      <a:pPr rtl="1"/>
                      <a:endParaRPr lang="ar-SA"/>
                    </a:p>
                  </a:txBody>
                  <a:tcPr/>
                </a:tc>
                <a:tc>
                  <a:txBody>
                    <a:bodyPr/>
                    <a:lstStyle/>
                    <a:p>
                      <a:pPr rtl="1"/>
                      <a:r>
                        <a:rPr lang="ar-SA" dirty="0" smtClean="0">
                          <a:solidFill>
                            <a:schemeClr val="tx1"/>
                          </a:solidFill>
                        </a:rPr>
                        <a:t>200</a:t>
                      </a:r>
                      <a:endParaRPr lang="ar-SA" dirty="0">
                        <a:solidFill>
                          <a:schemeClr val="tx1"/>
                        </a:solidFill>
                      </a:endParaRPr>
                    </a:p>
                  </a:txBody>
                  <a:tcPr/>
                </a:tc>
                <a:tc>
                  <a:txBody>
                    <a:bodyPr/>
                    <a:lstStyle/>
                    <a:p>
                      <a:pPr rtl="1"/>
                      <a:r>
                        <a:rPr lang="ar-SA" b="1" dirty="0" smtClean="0">
                          <a:solidFill>
                            <a:schemeClr val="tx1"/>
                          </a:solidFill>
                        </a:rPr>
                        <a:t>اجمالي الايرادات غير الضريبية </a:t>
                      </a:r>
                      <a:endParaRPr lang="ar-SA" b="1" dirty="0">
                        <a:solidFill>
                          <a:schemeClr val="tx1"/>
                        </a:solidFill>
                      </a:endParaRPr>
                    </a:p>
                  </a:txBody>
                  <a:tcPr/>
                </a:tc>
              </a:tr>
              <a:tr h="370840">
                <a:tc>
                  <a:txBody>
                    <a:bodyPr/>
                    <a:lstStyle/>
                    <a:p>
                      <a:pPr rtl="1"/>
                      <a:endParaRPr lang="ar-SA" dirty="0"/>
                    </a:p>
                  </a:txBody>
                  <a:tcPr/>
                </a:tc>
                <a:tc>
                  <a:txBody>
                    <a:bodyPr/>
                    <a:lstStyle/>
                    <a:p>
                      <a:pPr rtl="1"/>
                      <a:endParaRPr lang="ar-SA" dirty="0"/>
                    </a:p>
                  </a:txBody>
                  <a:tcPr/>
                </a:tc>
                <a:tc>
                  <a:txBody>
                    <a:bodyPr/>
                    <a:lstStyle/>
                    <a:p>
                      <a:pPr rtl="1"/>
                      <a:r>
                        <a:rPr lang="ar-SA" dirty="0" smtClean="0">
                          <a:solidFill>
                            <a:srgbClr val="FF0000"/>
                          </a:solidFill>
                        </a:rPr>
                        <a:t>720</a:t>
                      </a:r>
                      <a:endParaRPr lang="ar-SA" dirty="0">
                        <a:solidFill>
                          <a:srgbClr val="FF0000"/>
                        </a:solidFill>
                      </a:endParaRPr>
                    </a:p>
                  </a:txBody>
                  <a:tcPr/>
                </a:tc>
                <a:tc>
                  <a:txBody>
                    <a:bodyPr/>
                    <a:lstStyle/>
                    <a:p>
                      <a:pPr rtl="1"/>
                      <a:r>
                        <a:rPr lang="ar-SA" dirty="0" smtClean="0">
                          <a:solidFill>
                            <a:srgbClr val="FF0000"/>
                          </a:solidFill>
                        </a:rPr>
                        <a:t>اجمالي الايرادات</a:t>
                      </a:r>
                      <a:r>
                        <a:rPr lang="ar-SA" baseline="0" dirty="0" smtClean="0">
                          <a:solidFill>
                            <a:srgbClr val="FF0000"/>
                          </a:solidFill>
                        </a:rPr>
                        <a:t> الجارية </a:t>
                      </a:r>
                      <a:endParaRPr lang="ar-SA" dirty="0">
                        <a:solidFill>
                          <a:srgbClr val="FF0000"/>
                        </a:solidFill>
                      </a:endParaRPr>
                    </a:p>
                  </a:txBody>
                  <a:tcPr/>
                </a:tc>
              </a:tr>
              <a:tr h="370840">
                <a:tc>
                  <a:txBody>
                    <a:bodyPr/>
                    <a:lstStyle/>
                    <a:p>
                      <a:pPr rtl="1"/>
                      <a:r>
                        <a:rPr lang="ar-SA" dirty="0" smtClean="0"/>
                        <a:t>720</a:t>
                      </a:r>
                      <a:endParaRPr lang="ar-SA" dirty="0"/>
                    </a:p>
                  </a:txBody>
                  <a:tcPr/>
                </a:tc>
                <a:tc>
                  <a:txBody>
                    <a:bodyPr/>
                    <a:lstStyle/>
                    <a:p>
                      <a:pPr rtl="1"/>
                      <a:r>
                        <a:rPr lang="ar-SA" dirty="0" smtClean="0"/>
                        <a:t>اجمالي الموازنة الجارية </a:t>
                      </a:r>
                      <a:endParaRPr lang="ar-SA" dirty="0"/>
                    </a:p>
                  </a:txBody>
                  <a:tcPr/>
                </a:tc>
                <a:tc>
                  <a:txBody>
                    <a:bodyPr/>
                    <a:lstStyle/>
                    <a:p>
                      <a:pPr rtl="1"/>
                      <a:r>
                        <a:rPr lang="ar-SA" dirty="0" smtClean="0"/>
                        <a:t>720</a:t>
                      </a:r>
                      <a:endParaRPr lang="ar-SA" dirty="0"/>
                    </a:p>
                  </a:txBody>
                  <a:tcPr/>
                </a:tc>
                <a:tc>
                  <a:txBody>
                    <a:bodyPr/>
                    <a:lstStyle/>
                    <a:p>
                      <a:pPr rtl="1"/>
                      <a:r>
                        <a:rPr lang="ar-SA" dirty="0" smtClean="0"/>
                        <a:t>اجمالي الموازنة</a:t>
                      </a:r>
                      <a:r>
                        <a:rPr lang="ar-SA" baseline="0" dirty="0" smtClean="0"/>
                        <a:t> الجارية </a:t>
                      </a:r>
                      <a:endParaRPr lang="ar-SA" dirty="0"/>
                    </a:p>
                  </a:txBody>
                  <a:tcPr/>
                </a:tc>
              </a:tr>
            </a:tbl>
          </a:graphicData>
        </a:graphic>
      </p:graphicFrame>
    </p:spTree>
    <p:extLst>
      <p:ext uri="{BB962C8B-B14F-4D97-AF65-F5344CB8AC3E}">
        <p14:creationId xmlns:p14="http://schemas.microsoft.com/office/powerpoint/2010/main" val="2178628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الموازنة العامة</a:t>
            </a:r>
            <a:br>
              <a:rPr lang="ar-SA" dirty="0" smtClean="0"/>
            </a:br>
            <a:r>
              <a:rPr lang="ar-SA" dirty="0" smtClean="0"/>
              <a:t>الموازنة الرأسمالية  </a:t>
            </a:r>
            <a:endParaRPr lang="ar-SA"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2133059990"/>
              </p:ext>
            </p:extLst>
          </p:nvPr>
        </p:nvGraphicFramePr>
        <p:xfrm>
          <a:off x="457200" y="1600200"/>
          <a:ext cx="8229600" cy="5090160"/>
        </p:xfrm>
        <a:graphic>
          <a:graphicData uri="http://schemas.openxmlformats.org/drawingml/2006/table">
            <a:tbl>
              <a:tblPr rtl="1" firstRow="1" bandRow="1">
                <a:tableStyleId>{5C22544A-7EE6-4342-B048-85BDC9FD1C3A}</a:tableStyleId>
              </a:tblPr>
              <a:tblGrid>
                <a:gridCol w="1730378"/>
                <a:gridCol w="2033826"/>
                <a:gridCol w="2003670"/>
                <a:gridCol w="2461726"/>
              </a:tblGrid>
              <a:tr h="370840">
                <a:tc>
                  <a:txBody>
                    <a:bodyPr/>
                    <a:lstStyle/>
                    <a:p>
                      <a:pPr rtl="1"/>
                      <a:r>
                        <a:rPr lang="ar-SA" dirty="0" smtClean="0"/>
                        <a:t>المبالغ</a:t>
                      </a:r>
                      <a:endParaRPr lang="ar-SA" dirty="0"/>
                    </a:p>
                  </a:txBody>
                  <a:tcPr/>
                </a:tc>
                <a:tc>
                  <a:txBody>
                    <a:bodyPr/>
                    <a:lstStyle/>
                    <a:p>
                      <a:pPr rtl="1"/>
                      <a:r>
                        <a:rPr lang="ar-SA" dirty="0" smtClean="0"/>
                        <a:t> النفقات الرأسمالية </a:t>
                      </a:r>
                      <a:endParaRPr lang="ar-SA" dirty="0"/>
                    </a:p>
                  </a:txBody>
                  <a:tcPr/>
                </a:tc>
                <a:tc>
                  <a:txBody>
                    <a:bodyPr/>
                    <a:lstStyle/>
                    <a:p>
                      <a:pPr rtl="1"/>
                      <a:r>
                        <a:rPr lang="ar-SA" dirty="0" smtClean="0"/>
                        <a:t>المبالغ </a:t>
                      </a:r>
                      <a:endParaRPr lang="ar-SA" dirty="0"/>
                    </a:p>
                  </a:txBody>
                  <a:tcPr/>
                </a:tc>
                <a:tc>
                  <a:txBody>
                    <a:bodyPr/>
                    <a:lstStyle/>
                    <a:p>
                      <a:pPr rtl="1"/>
                      <a:r>
                        <a:rPr lang="ar-SA" dirty="0" smtClean="0"/>
                        <a:t>الايرادات الرأسمالية </a:t>
                      </a:r>
                      <a:endParaRPr lang="ar-SA" dirty="0"/>
                    </a:p>
                  </a:txBody>
                  <a:tcPr/>
                </a:tc>
              </a:tr>
              <a:tr h="370840">
                <a:tc>
                  <a:txBody>
                    <a:bodyPr/>
                    <a:lstStyle/>
                    <a:p>
                      <a:pPr rtl="1"/>
                      <a:r>
                        <a:rPr lang="ar-SA" dirty="0" smtClean="0"/>
                        <a:t>370</a:t>
                      </a:r>
                      <a:endParaRPr lang="ar-SA" dirty="0"/>
                    </a:p>
                  </a:txBody>
                  <a:tcPr/>
                </a:tc>
                <a:tc>
                  <a:txBody>
                    <a:bodyPr/>
                    <a:lstStyle/>
                    <a:p>
                      <a:pPr rtl="1"/>
                      <a:r>
                        <a:rPr lang="ar-SA" dirty="0" smtClean="0"/>
                        <a:t>مشاريع الطرق </a:t>
                      </a:r>
                      <a:endParaRPr lang="ar-SA" dirty="0"/>
                    </a:p>
                  </a:txBody>
                  <a:tcPr/>
                </a:tc>
                <a:tc>
                  <a:txBody>
                    <a:bodyPr/>
                    <a:lstStyle/>
                    <a:p>
                      <a:pPr rtl="1"/>
                      <a:r>
                        <a:rPr lang="ar-SA" dirty="0" smtClean="0">
                          <a:solidFill>
                            <a:srgbClr val="FF0000"/>
                          </a:solidFill>
                        </a:rPr>
                        <a:t>170</a:t>
                      </a:r>
                      <a:endParaRPr lang="ar-SA" dirty="0">
                        <a:solidFill>
                          <a:srgbClr val="FF0000"/>
                        </a:solidFill>
                      </a:endParaRPr>
                    </a:p>
                  </a:txBody>
                  <a:tcPr/>
                </a:tc>
                <a:tc>
                  <a:txBody>
                    <a:bodyPr/>
                    <a:lstStyle/>
                    <a:p>
                      <a:pPr rtl="1"/>
                      <a:r>
                        <a:rPr lang="ar-SA" dirty="0" smtClean="0">
                          <a:solidFill>
                            <a:srgbClr val="FF0000"/>
                          </a:solidFill>
                        </a:rPr>
                        <a:t>وفر الموازنة الجارية </a:t>
                      </a:r>
                      <a:endParaRPr lang="ar-SA" dirty="0">
                        <a:solidFill>
                          <a:srgbClr val="FF0000"/>
                        </a:solidFill>
                      </a:endParaRPr>
                    </a:p>
                  </a:txBody>
                  <a:tcPr/>
                </a:tc>
              </a:tr>
              <a:tr h="370840">
                <a:tc>
                  <a:txBody>
                    <a:bodyPr/>
                    <a:lstStyle/>
                    <a:p>
                      <a:pPr rtl="1"/>
                      <a:r>
                        <a:rPr lang="ar-SA" dirty="0" smtClean="0"/>
                        <a:t>100</a:t>
                      </a:r>
                      <a:endParaRPr lang="ar-SA" dirty="0"/>
                    </a:p>
                  </a:txBody>
                  <a:tcPr/>
                </a:tc>
                <a:tc>
                  <a:txBody>
                    <a:bodyPr/>
                    <a:lstStyle/>
                    <a:p>
                      <a:pPr rtl="1"/>
                      <a:r>
                        <a:rPr lang="ar-SA" dirty="0" smtClean="0"/>
                        <a:t>مشاريع الصحة </a:t>
                      </a:r>
                      <a:endParaRPr lang="ar-SA" dirty="0"/>
                    </a:p>
                  </a:txBody>
                  <a:tcPr/>
                </a:tc>
                <a:tc>
                  <a:txBody>
                    <a:bodyPr/>
                    <a:lstStyle/>
                    <a:p>
                      <a:pPr rtl="1"/>
                      <a:r>
                        <a:rPr lang="ar-SA" dirty="0" smtClean="0"/>
                        <a:t>200</a:t>
                      </a:r>
                      <a:endParaRPr lang="ar-SA" dirty="0"/>
                    </a:p>
                  </a:txBody>
                  <a:tcPr/>
                </a:tc>
                <a:tc>
                  <a:txBody>
                    <a:bodyPr/>
                    <a:lstStyle/>
                    <a:p>
                      <a:pPr rtl="1"/>
                      <a:r>
                        <a:rPr lang="ar-SA" dirty="0" smtClean="0"/>
                        <a:t>ايرادات مشاريع زراعية</a:t>
                      </a:r>
                      <a:r>
                        <a:rPr lang="ar-SA" baseline="0" dirty="0" smtClean="0"/>
                        <a:t> </a:t>
                      </a:r>
                      <a:endParaRPr lang="ar-SA" dirty="0"/>
                    </a:p>
                  </a:txBody>
                  <a:tcPr/>
                </a:tc>
              </a:tr>
              <a:tr h="370840">
                <a:tc>
                  <a:txBody>
                    <a:bodyPr/>
                    <a:lstStyle/>
                    <a:p>
                      <a:pPr rtl="1"/>
                      <a:r>
                        <a:rPr lang="ar-SA" dirty="0" smtClean="0"/>
                        <a:t>30</a:t>
                      </a:r>
                      <a:endParaRPr lang="ar-SA" dirty="0"/>
                    </a:p>
                  </a:txBody>
                  <a:tcPr/>
                </a:tc>
                <a:tc>
                  <a:txBody>
                    <a:bodyPr/>
                    <a:lstStyle/>
                    <a:p>
                      <a:pPr rtl="1"/>
                      <a:r>
                        <a:rPr lang="ar-SA" dirty="0" smtClean="0"/>
                        <a:t>مشاريع تطوير الطاقة </a:t>
                      </a:r>
                      <a:endParaRPr lang="ar-SA" dirty="0"/>
                    </a:p>
                  </a:txBody>
                  <a:tcPr/>
                </a:tc>
                <a:tc>
                  <a:txBody>
                    <a:bodyPr/>
                    <a:lstStyle/>
                    <a:p>
                      <a:pPr rtl="1"/>
                      <a:r>
                        <a:rPr lang="ar-SA" dirty="0" smtClean="0"/>
                        <a:t>100</a:t>
                      </a:r>
                      <a:endParaRPr lang="ar-SA" dirty="0"/>
                    </a:p>
                  </a:txBody>
                  <a:tcPr/>
                </a:tc>
                <a:tc>
                  <a:txBody>
                    <a:bodyPr/>
                    <a:lstStyle/>
                    <a:p>
                      <a:pPr rtl="1"/>
                      <a:r>
                        <a:rPr lang="ar-SA" dirty="0" smtClean="0"/>
                        <a:t>ايرادات مشاريع صناعية</a:t>
                      </a:r>
                      <a:r>
                        <a:rPr lang="ar-SA" baseline="0" dirty="0" smtClean="0"/>
                        <a:t> </a:t>
                      </a:r>
                      <a:endParaRPr lang="ar-SA" dirty="0"/>
                    </a:p>
                  </a:txBody>
                  <a:tcPr/>
                </a:tc>
              </a:tr>
              <a:tr h="370840">
                <a:tc>
                  <a:txBody>
                    <a:bodyPr/>
                    <a:lstStyle/>
                    <a:p>
                      <a:pPr rtl="1"/>
                      <a:r>
                        <a:rPr lang="ar-SA" dirty="0" smtClean="0"/>
                        <a:t>200</a:t>
                      </a:r>
                      <a:endParaRPr lang="ar-SA" dirty="0"/>
                    </a:p>
                  </a:txBody>
                  <a:tcPr/>
                </a:tc>
                <a:tc>
                  <a:txBody>
                    <a:bodyPr/>
                    <a:lstStyle/>
                    <a:p>
                      <a:pPr rtl="1"/>
                      <a:r>
                        <a:rPr lang="ar-SA" dirty="0" smtClean="0"/>
                        <a:t>مشاريع</a:t>
                      </a:r>
                      <a:r>
                        <a:rPr lang="ar-SA" baseline="0" dirty="0" smtClean="0"/>
                        <a:t> التعليم </a:t>
                      </a:r>
                      <a:endParaRPr lang="ar-SA" dirty="0"/>
                    </a:p>
                  </a:txBody>
                  <a:tcPr/>
                </a:tc>
                <a:tc>
                  <a:txBody>
                    <a:bodyPr/>
                    <a:lstStyle/>
                    <a:p>
                      <a:pPr rtl="1"/>
                      <a:r>
                        <a:rPr lang="ar-SA" dirty="0" smtClean="0"/>
                        <a:t>135</a:t>
                      </a:r>
                      <a:endParaRPr lang="ar-SA" dirty="0"/>
                    </a:p>
                  </a:txBody>
                  <a:tcPr/>
                </a:tc>
                <a:tc>
                  <a:txBody>
                    <a:bodyPr/>
                    <a:lstStyle/>
                    <a:p>
                      <a:pPr rtl="1"/>
                      <a:r>
                        <a:rPr lang="ar-SA" dirty="0" smtClean="0"/>
                        <a:t>منح لتمويل</a:t>
                      </a:r>
                      <a:r>
                        <a:rPr lang="ar-SA" baseline="0" dirty="0" smtClean="0"/>
                        <a:t> مشاريع تطويرية </a:t>
                      </a:r>
                      <a:endParaRPr lang="ar-SA" dirty="0"/>
                    </a:p>
                  </a:txBody>
                  <a:tcPr/>
                </a:tc>
              </a:tr>
              <a:tr h="370840">
                <a:tc>
                  <a:txBody>
                    <a:bodyPr/>
                    <a:lstStyle/>
                    <a:p>
                      <a:pPr rtl="1"/>
                      <a:r>
                        <a:rPr lang="ar-SA" dirty="0" smtClean="0">
                          <a:solidFill>
                            <a:srgbClr val="FF0000"/>
                          </a:solidFill>
                        </a:rPr>
                        <a:t>700 </a:t>
                      </a:r>
                      <a:endParaRPr lang="ar-SA" dirty="0">
                        <a:solidFill>
                          <a:srgbClr val="FF0000"/>
                        </a:solidFill>
                      </a:endParaRPr>
                    </a:p>
                  </a:txBody>
                  <a:tcPr/>
                </a:tc>
                <a:tc>
                  <a:txBody>
                    <a:bodyPr/>
                    <a:lstStyle/>
                    <a:p>
                      <a:pPr rtl="1"/>
                      <a:r>
                        <a:rPr lang="ar-SA" dirty="0" smtClean="0"/>
                        <a:t>اجمالي النفقات الرأسمالية </a:t>
                      </a:r>
                      <a:endParaRPr lang="ar-SA" dirty="0"/>
                    </a:p>
                  </a:txBody>
                  <a:tcPr/>
                </a:tc>
                <a:tc>
                  <a:txBody>
                    <a:bodyPr/>
                    <a:lstStyle/>
                    <a:p>
                      <a:pPr rtl="1"/>
                      <a:r>
                        <a:rPr lang="ar-SA" dirty="0" smtClean="0">
                          <a:solidFill>
                            <a:srgbClr val="FF0000"/>
                          </a:solidFill>
                        </a:rPr>
                        <a:t>605 </a:t>
                      </a:r>
                      <a:endParaRPr lang="ar-SA" dirty="0">
                        <a:solidFill>
                          <a:srgbClr val="FF0000"/>
                        </a:solidFill>
                      </a:endParaRPr>
                    </a:p>
                  </a:txBody>
                  <a:tcPr/>
                </a:tc>
                <a:tc>
                  <a:txBody>
                    <a:bodyPr/>
                    <a:lstStyle/>
                    <a:p>
                      <a:pPr rtl="1"/>
                      <a:r>
                        <a:rPr lang="ar-SA" dirty="0" smtClean="0"/>
                        <a:t>اجمالي</a:t>
                      </a:r>
                      <a:r>
                        <a:rPr lang="ar-SA" baseline="0" dirty="0" smtClean="0"/>
                        <a:t> وفر الموازنة الجارية والايرادات الرأسمالية </a:t>
                      </a:r>
                      <a:endParaRPr lang="ar-SA" dirty="0"/>
                    </a:p>
                  </a:txBody>
                  <a:tcPr/>
                </a:tc>
              </a:tr>
              <a:tr h="370840">
                <a:tc>
                  <a:txBody>
                    <a:bodyPr/>
                    <a:lstStyle/>
                    <a:p>
                      <a:pPr rtl="1"/>
                      <a:endParaRPr lang="ar-SA" dirty="0"/>
                    </a:p>
                  </a:txBody>
                  <a:tcPr/>
                </a:tc>
                <a:tc>
                  <a:txBody>
                    <a:bodyPr/>
                    <a:lstStyle/>
                    <a:p>
                      <a:pPr rtl="1"/>
                      <a:endParaRPr lang="ar-SA" dirty="0"/>
                    </a:p>
                  </a:txBody>
                  <a:tcPr/>
                </a:tc>
                <a:tc>
                  <a:txBody>
                    <a:bodyPr/>
                    <a:lstStyle/>
                    <a:p>
                      <a:pPr rtl="1"/>
                      <a:r>
                        <a:rPr lang="ar-SA" dirty="0" smtClean="0">
                          <a:solidFill>
                            <a:srgbClr val="FF0000"/>
                          </a:solidFill>
                        </a:rPr>
                        <a:t>95 </a:t>
                      </a:r>
                      <a:endParaRPr lang="ar-SA" dirty="0">
                        <a:solidFill>
                          <a:srgbClr val="FF0000"/>
                        </a:solidFill>
                      </a:endParaRPr>
                    </a:p>
                  </a:txBody>
                  <a:tcPr/>
                </a:tc>
                <a:tc>
                  <a:txBody>
                    <a:bodyPr/>
                    <a:lstStyle/>
                    <a:p>
                      <a:pPr rtl="1"/>
                      <a:r>
                        <a:rPr lang="ar-SA" dirty="0" smtClean="0"/>
                        <a:t>عجز الموازنة العامة </a:t>
                      </a:r>
                      <a:endParaRPr lang="ar-SA" dirty="0"/>
                    </a:p>
                  </a:txBody>
                  <a:tcPr/>
                </a:tc>
              </a:tr>
              <a:tr h="370840">
                <a:tc>
                  <a:txBody>
                    <a:bodyPr/>
                    <a:lstStyle/>
                    <a:p>
                      <a:pPr rtl="1"/>
                      <a:r>
                        <a:rPr lang="ar-SA" dirty="0" smtClean="0"/>
                        <a:t>1420</a:t>
                      </a:r>
                      <a:endParaRPr lang="ar-SA" dirty="0"/>
                    </a:p>
                  </a:txBody>
                  <a:tcPr/>
                </a:tc>
                <a:tc>
                  <a:txBody>
                    <a:bodyPr/>
                    <a:lstStyle/>
                    <a:p>
                      <a:pPr rtl="1"/>
                      <a:r>
                        <a:rPr lang="ar-SA" dirty="0" smtClean="0"/>
                        <a:t>اجمالي الموازنة العامة </a:t>
                      </a:r>
                      <a:endParaRPr lang="ar-SA" dirty="0"/>
                    </a:p>
                  </a:txBody>
                  <a:tcPr/>
                </a:tc>
                <a:tc>
                  <a:txBody>
                    <a:bodyPr/>
                    <a:lstStyle/>
                    <a:p>
                      <a:pPr rtl="1"/>
                      <a:r>
                        <a:rPr lang="ar-SA" dirty="0" smtClean="0"/>
                        <a:t>1420</a:t>
                      </a:r>
                      <a:endParaRPr lang="ar-SA" dirty="0"/>
                    </a:p>
                  </a:txBody>
                  <a:tcPr/>
                </a:tc>
                <a:tc>
                  <a:txBody>
                    <a:bodyPr/>
                    <a:lstStyle/>
                    <a:p>
                      <a:pPr rtl="1"/>
                      <a:r>
                        <a:rPr lang="ar-SA" dirty="0" smtClean="0"/>
                        <a:t>اجمالي الموازنة العامة </a:t>
                      </a:r>
                      <a:endParaRPr lang="ar-SA" dirty="0"/>
                    </a:p>
                  </a:txBody>
                  <a:tcPr/>
                </a:tc>
              </a:tr>
              <a:tr h="370840">
                <a:tc>
                  <a:txBody>
                    <a:bodyPr/>
                    <a:lstStyle/>
                    <a:p>
                      <a:pPr rtl="1"/>
                      <a:endParaRPr lang="ar-SA" dirty="0"/>
                    </a:p>
                  </a:txBody>
                  <a:tcPr/>
                </a:tc>
                <a:tc>
                  <a:txBody>
                    <a:bodyPr/>
                    <a:lstStyle/>
                    <a:p>
                      <a:pPr algn="l" rtl="1"/>
                      <a:r>
                        <a:rPr lang="ar-SA" b="1" dirty="0" smtClean="0"/>
                        <a:t>موازنة التمويل</a:t>
                      </a:r>
                      <a:endParaRPr lang="ar-SA" b="1" dirty="0"/>
                    </a:p>
                  </a:txBody>
                  <a:tcPr/>
                </a:tc>
                <a:tc>
                  <a:txBody>
                    <a:bodyPr/>
                    <a:lstStyle/>
                    <a:p>
                      <a:pPr rtl="1"/>
                      <a:r>
                        <a:rPr lang="ar-SA" dirty="0" smtClean="0"/>
                        <a:t> </a:t>
                      </a:r>
                      <a:endParaRPr lang="ar-SA" dirty="0"/>
                    </a:p>
                  </a:txBody>
                  <a:tcPr/>
                </a:tc>
                <a:tc>
                  <a:txBody>
                    <a:bodyPr/>
                    <a:lstStyle/>
                    <a:p>
                      <a:pPr rtl="1"/>
                      <a:endParaRPr lang="ar-SA"/>
                    </a:p>
                  </a:txBody>
                  <a:tcPr/>
                </a:tc>
              </a:tr>
              <a:tr h="370840">
                <a:tc>
                  <a:txBody>
                    <a:bodyPr/>
                    <a:lstStyle/>
                    <a:p>
                      <a:pPr rtl="1"/>
                      <a:r>
                        <a:rPr lang="ar-SA" dirty="0" smtClean="0"/>
                        <a:t>95</a:t>
                      </a:r>
                      <a:endParaRPr lang="ar-SA" dirty="0"/>
                    </a:p>
                  </a:txBody>
                  <a:tcPr/>
                </a:tc>
                <a:tc>
                  <a:txBody>
                    <a:bodyPr/>
                    <a:lstStyle/>
                    <a:p>
                      <a:pPr rtl="1"/>
                      <a:r>
                        <a:rPr lang="ar-SA" dirty="0" smtClean="0"/>
                        <a:t>عجز الموازنة</a:t>
                      </a:r>
                      <a:r>
                        <a:rPr lang="ar-SA" baseline="0" dirty="0" smtClean="0"/>
                        <a:t> العامة </a:t>
                      </a:r>
                      <a:endParaRPr lang="ar-SA" dirty="0"/>
                    </a:p>
                  </a:txBody>
                  <a:tcPr/>
                </a:tc>
                <a:tc>
                  <a:txBody>
                    <a:bodyPr/>
                    <a:lstStyle/>
                    <a:p>
                      <a:pPr rtl="1"/>
                      <a:r>
                        <a:rPr lang="ar-SA" dirty="0" smtClean="0"/>
                        <a:t>95</a:t>
                      </a:r>
                      <a:endParaRPr lang="ar-SA" dirty="0"/>
                    </a:p>
                  </a:txBody>
                  <a:tcPr/>
                </a:tc>
                <a:tc>
                  <a:txBody>
                    <a:bodyPr/>
                    <a:lstStyle/>
                    <a:p>
                      <a:pPr rtl="1"/>
                      <a:r>
                        <a:rPr lang="ar-SA" dirty="0" smtClean="0"/>
                        <a:t>منح لدعم عجز الموازنة العامة </a:t>
                      </a:r>
                      <a:endParaRPr lang="ar-SA" dirty="0"/>
                    </a:p>
                  </a:txBody>
                  <a:tcPr/>
                </a:tc>
              </a:tr>
              <a:tr h="370840">
                <a:tc>
                  <a:txBody>
                    <a:bodyPr/>
                    <a:lstStyle/>
                    <a:p>
                      <a:pPr rtl="1"/>
                      <a:r>
                        <a:rPr lang="ar-SA" dirty="0" smtClean="0"/>
                        <a:t>95</a:t>
                      </a:r>
                      <a:endParaRPr lang="ar-SA" dirty="0"/>
                    </a:p>
                  </a:txBody>
                  <a:tcPr/>
                </a:tc>
                <a:tc>
                  <a:txBody>
                    <a:bodyPr/>
                    <a:lstStyle/>
                    <a:p>
                      <a:pPr rtl="1"/>
                      <a:r>
                        <a:rPr lang="ar-SA" dirty="0" smtClean="0"/>
                        <a:t>اجمالي</a:t>
                      </a:r>
                      <a:r>
                        <a:rPr lang="ar-SA" baseline="0" dirty="0" smtClean="0"/>
                        <a:t> موازنة التمويل </a:t>
                      </a:r>
                      <a:endParaRPr lang="ar-SA" dirty="0"/>
                    </a:p>
                  </a:txBody>
                  <a:tcPr/>
                </a:tc>
                <a:tc>
                  <a:txBody>
                    <a:bodyPr/>
                    <a:lstStyle/>
                    <a:p>
                      <a:pPr rtl="1"/>
                      <a:r>
                        <a:rPr lang="ar-SA" dirty="0" smtClean="0"/>
                        <a:t>95 </a:t>
                      </a:r>
                      <a:endParaRPr lang="ar-SA" dirty="0"/>
                    </a:p>
                  </a:txBody>
                  <a:tcPr/>
                </a:tc>
                <a:tc>
                  <a:txBody>
                    <a:bodyPr/>
                    <a:lstStyle/>
                    <a:p>
                      <a:pPr rtl="1"/>
                      <a:r>
                        <a:rPr lang="ar-SA" dirty="0" smtClean="0"/>
                        <a:t>اجمالي موازنة التمويل </a:t>
                      </a:r>
                      <a:endParaRPr lang="ar-SA" dirty="0"/>
                    </a:p>
                  </a:txBody>
                  <a:tcPr/>
                </a:tc>
              </a:tr>
              <a:tr h="370840">
                <a:tc>
                  <a:txBody>
                    <a:bodyPr/>
                    <a:lstStyle/>
                    <a:p>
                      <a:pPr rtl="1"/>
                      <a:endParaRPr lang="ar-SA"/>
                    </a:p>
                  </a:txBody>
                  <a:tcPr/>
                </a:tc>
                <a:tc>
                  <a:txBody>
                    <a:bodyPr/>
                    <a:lstStyle/>
                    <a:p>
                      <a:pPr rtl="1"/>
                      <a:endParaRPr lang="ar-SA" dirty="0"/>
                    </a:p>
                  </a:txBody>
                  <a:tcPr/>
                </a:tc>
                <a:tc>
                  <a:txBody>
                    <a:bodyPr/>
                    <a:lstStyle/>
                    <a:p>
                      <a:pPr rtl="1"/>
                      <a:endParaRPr lang="ar-SA"/>
                    </a:p>
                  </a:txBody>
                  <a:tcPr/>
                </a:tc>
                <a:tc>
                  <a:txBody>
                    <a:bodyPr/>
                    <a:lstStyle/>
                    <a:p>
                      <a:pPr rtl="1"/>
                      <a:endParaRPr lang="ar-SA"/>
                    </a:p>
                  </a:txBody>
                  <a:tcPr/>
                </a:tc>
              </a:tr>
              <a:tr h="370840">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r>
            </a:tbl>
          </a:graphicData>
        </a:graphic>
      </p:graphicFrame>
    </p:spTree>
    <p:extLst>
      <p:ext uri="{BB962C8B-B14F-4D97-AF65-F5344CB8AC3E}">
        <p14:creationId xmlns:p14="http://schemas.microsoft.com/office/powerpoint/2010/main" val="531471362"/>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TotalTime>
  <Words>490</Words>
  <Application>Microsoft Office PowerPoint</Application>
  <PresentationFormat>عرض على الشاشة (3:4)‏</PresentationFormat>
  <Paragraphs>110</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نسق Office</vt:lpstr>
      <vt:lpstr>الموازنة العامة /1</vt:lpstr>
      <vt:lpstr>تعريف الموازنة العامة </vt:lpstr>
      <vt:lpstr>اجزاء الموازنة العامة </vt:lpstr>
      <vt:lpstr>اجزاء الموازنة العامة </vt:lpstr>
      <vt:lpstr>الموازنة العامة/ ارقام افتراضية   الموازنة الجارية </vt:lpstr>
      <vt:lpstr>الموازنة العامة الموازنة الرأسمالية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الموازنة العامة /1</dc:title>
  <dc:creator>Toshiba</dc:creator>
  <cp:lastModifiedBy>Toshiba</cp:lastModifiedBy>
  <cp:revision>15</cp:revision>
  <dcterms:created xsi:type="dcterms:W3CDTF">2020-08-03T23:52:30Z</dcterms:created>
  <dcterms:modified xsi:type="dcterms:W3CDTF">2020-09-20T17:58:31Z</dcterms:modified>
</cp:coreProperties>
</file>