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78" r:id="rId9"/>
    <p:sldId id="279" r:id="rId10"/>
    <p:sldId id="280" r:id="rId11"/>
    <p:sldId id="268" r:id="rId12"/>
    <p:sldId id="269" r:id="rId13"/>
    <p:sldId id="276" r:id="rId14"/>
    <p:sldId id="270" r:id="rId15"/>
    <p:sldId id="271" r:id="rId16"/>
    <p:sldId id="272" r:id="rId17"/>
    <p:sldId id="273" r:id="rId18"/>
    <p:sldId id="274" r:id="rId19"/>
    <p:sldId id="277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80778" autoAdjust="0"/>
  </p:normalViewPr>
  <p:slideViewPr>
    <p:cSldViewPr>
      <p:cViewPr>
        <p:scale>
          <a:sx n="100" d="100"/>
          <a:sy n="100" d="100"/>
        </p:scale>
        <p:origin x="-19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111876-A758-4470-A105-CC35D719A21D}" type="datetimeFigureOut">
              <a:rPr lang="en-US"/>
              <a:pPr>
                <a:defRPr/>
              </a:pPr>
              <a:t>10/9/2022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73C09C4-663F-46EE-A21F-031EF340C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62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CREATE USER </a:t>
            </a:r>
            <a:r>
              <a:rPr lang="en-US" dirty="0" err="1" smtClean="0"/>
              <a:t>Samer</a:t>
            </a:r>
            <a:r>
              <a:rPr lang="en-US" dirty="0" smtClean="0"/>
              <a:t> IDENTIFIED BY s123;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74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CREATE TABLE Persons(</a:t>
            </a:r>
            <a:r>
              <a:rPr lang="en-US" dirty="0" err="1" smtClean="0"/>
              <a:t>PersonID</a:t>
            </a:r>
            <a:r>
              <a:rPr lang="en-US" dirty="0" smtClean="0"/>
              <a:t> number(9,0),</a:t>
            </a:r>
            <a:r>
              <a:rPr lang="en-US" dirty="0" err="1" smtClean="0"/>
              <a:t>LastName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(255),</a:t>
            </a:r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(255),Address </a:t>
            </a:r>
            <a:r>
              <a:rPr lang="en-US" dirty="0" err="1" smtClean="0"/>
              <a:t>varchar</a:t>
            </a:r>
            <a:r>
              <a:rPr lang="en-US" dirty="0" smtClean="0"/>
              <a:t>(255),City </a:t>
            </a:r>
            <a:r>
              <a:rPr lang="en-US" dirty="0" err="1" smtClean="0"/>
              <a:t>varchar</a:t>
            </a:r>
            <a:r>
              <a:rPr lang="en-US" dirty="0" smtClean="0"/>
              <a:t>(255));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52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ALTER TABLE Persons DROP COLUMN City;</a:t>
            </a:r>
          </a:p>
          <a:p>
            <a:r>
              <a:rPr lang="en-US" dirty="0" smtClean="0"/>
              <a:t>ALTER TABLE Persons DROP (</a:t>
            </a:r>
            <a:r>
              <a:rPr lang="en-US" dirty="0" err="1" smtClean="0"/>
              <a:t>FirstName</a:t>
            </a:r>
            <a:r>
              <a:rPr lang="en-US" dirty="0" smtClean="0"/>
              <a:t>, </a:t>
            </a:r>
            <a:r>
              <a:rPr lang="en-US" dirty="0" err="1" smtClean="0"/>
              <a:t>LastName</a:t>
            </a:r>
            <a:r>
              <a:rPr lang="en-US" dirty="0" smtClean="0"/>
              <a:t>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99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ALTER TABLE Persons ADD Email </a:t>
            </a:r>
            <a:r>
              <a:rPr lang="en-US" dirty="0" err="1" smtClean="0"/>
              <a:t>varchar</a:t>
            </a:r>
            <a:r>
              <a:rPr lang="en-US" dirty="0" smtClean="0"/>
              <a:t>(255);</a:t>
            </a:r>
          </a:p>
          <a:p>
            <a:r>
              <a:rPr lang="en-US" dirty="0" smtClean="0"/>
              <a:t>ALTER TABLE Persons ADD (</a:t>
            </a:r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(255), </a:t>
            </a:r>
            <a:r>
              <a:rPr lang="en-US" dirty="0" err="1" smtClean="0"/>
              <a:t>LastName</a:t>
            </a:r>
            <a:r>
              <a:rPr lang="en-US" dirty="0" smtClean="0"/>
              <a:t> </a:t>
            </a:r>
            <a:r>
              <a:rPr lang="en-US" dirty="0" err="1" smtClean="0"/>
              <a:t>varchar</a:t>
            </a:r>
            <a:r>
              <a:rPr lang="en-US" dirty="0" smtClean="0"/>
              <a:t>(255));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13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ALTER TABLE Persons RENAME TO Persons1;</a:t>
            </a:r>
          </a:p>
          <a:p>
            <a:r>
              <a:rPr lang="en-US" dirty="0" smtClean="0"/>
              <a:t>ALTER TABLE Persons1 RENAME COLUMN </a:t>
            </a:r>
            <a:r>
              <a:rPr lang="en-US" dirty="0" err="1" smtClean="0"/>
              <a:t>PersonID</a:t>
            </a:r>
            <a:r>
              <a:rPr lang="en-US" dirty="0" smtClean="0"/>
              <a:t>  TO ID;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3C09C4-663F-46EE-A21F-031EF340C32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65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Slide Number Placeholder 28"/>
          <p:cNvSpPr>
            <a:spLocks noGrp="1"/>
          </p:cNvSpPr>
          <p:nvPr>
            <p:ph type="sldNum" sz="quarter" idx="10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2421455-D646-4E41-B653-A640F64A9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956F0-C02D-4A88-9E40-F1AAF2E99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1C29F-F35F-470B-AA48-BC50A6A50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0" y="6405563"/>
            <a:ext cx="42640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858AC-8E2F-41A3-B41E-3AC4FF6AF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8FBB2E0-DC39-4FD9-BD12-C2C74BE37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7F6CB-3A39-46C1-8AB6-8F0CE35D9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08DA90F-7C77-481C-AFDE-23134CDC8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12F41-2220-4F78-98EF-0BFA246DC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AF78F70-8F03-416E-9447-3DA72D806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F730591-CFE2-4376-AB9E-635AE9452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CBA78-F6DC-45F4-8A11-340EA83E6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AFEBC4-3BD7-4CC9-B9D7-23D7909FD6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6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Lab Session</a:t>
            </a:r>
          </a:p>
        </p:txBody>
      </p:sp>
      <p:sp>
        <p:nvSpPr>
          <p:cNvPr id="1331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Introduction To Oracle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Creating a 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7939177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9803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>
                <a:latin typeface="Courier New" pitchFamily="49" charset="0"/>
                <a:cs typeface="Courier New" pitchFamily="49" charset="0"/>
              </a:rPr>
              <a:t>CREATE USER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IDENTIFIED BY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s123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b="1" dirty="0"/>
              <a:t>Here we’re simply creating a </a:t>
            </a:r>
            <a:r>
              <a:rPr lang="en-US" dirty="0" err="1" smtClean="0"/>
              <a:t>Samer</a:t>
            </a:r>
            <a:r>
              <a:rPr lang="en-US" b="1" dirty="0"/>
              <a:t> account that is </a:t>
            </a:r>
            <a:r>
              <a:rPr lang="en-US" dirty="0"/>
              <a:t>IDENTIFIED</a:t>
            </a:r>
            <a:r>
              <a:rPr lang="en-US" b="1" dirty="0"/>
              <a:t> or authenticated by the specified </a:t>
            </a:r>
            <a:r>
              <a:rPr lang="en-US" dirty="0"/>
              <a:t>password</a:t>
            </a:r>
            <a:r>
              <a:rPr lang="en-US" b="1" dirty="0"/>
              <a:t>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b="1" dirty="0"/>
              <a:t>GRANT</a:t>
            </a:r>
            <a:r>
              <a:rPr lang="en-US" dirty="0"/>
              <a:t> Statement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b="1" dirty="0"/>
              <a:t>With our new </a:t>
            </a:r>
            <a:r>
              <a:rPr lang="en-US" dirty="0" err="1"/>
              <a:t>books_admin</a:t>
            </a:r>
            <a:r>
              <a:rPr lang="en-US" b="1" dirty="0"/>
              <a:t> account created, we can now begin </a:t>
            </a:r>
            <a:r>
              <a:rPr lang="en-US" b="1" dirty="0">
                <a:highlight>
                  <a:srgbClr val="FFFF00"/>
                </a:highlight>
              </a:rPr>
              <a:t>adding privileges to the account</a:t>
            </a:r>
            <a:r>
              <a:rPr lang="en-US" b="1" dirty="0"/>
              <a:t> using the GRANT statement.</a:t>
            </a:r>
          </a:p>
          <a:p>
            <a:pPr eaLnBrk="1" hangingPunct="1"/>
            <a:endParaRPr lang="en-US" b="1" dirty="0"/>
          </a:p>
          <a:p>
            <a:pPr eaLnBrk="1" hangingPunct="1"/>
            <a:r>
              <a:rPr lang="en-US" dirty="0">
                <a:latin typeface="Courier New" pitchFamily="49" charset="0"/>
                <a:cs typeface="Courier New" pitchFamily="49" charset="0"/>
              </a:rPr>
              <a:t>GRANT CONNECT TO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books_admin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/>
            <a:r>
              <a:rPr lang="en-US" dirty="0">
                <a:latin typeface="Courier New" pitchFamily="49" charset="0"/>
                <a:cs typeface="Courier New" pitchFamily="49" charset="0"/>
              </a:rPr>
              <a:t>GRANT CONNECT, RESOURCE, DBA TO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books_admin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b="1" dirty="0"/>
              <a:t>REVOKE</a:t>
            </a:r>
            <a:r>
              <a:rPr lang="en-US" dirty="0"/>
              <a:t> Statement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>
                <a:latin typeface="Courier New" pitchFamily="49" charset="0"/>
                <a:cs typeface="Courier New" pitchFamily="49" charset="0"/>
              </a:rPr>
              <a:t>Revoke CONNECT from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books_admin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/>
            <a:r>
              <a:rPr lang="en-US" dirty="0">
                <a:latin typeface="Courier New" pitchFamily="49" charset="0"/>
                <a:cs typeface="Courier New" pitchFamily="49" charset="0"/>
              </a:rPr>
              <a:t>Revoke CONNECT, RESOURCE, DBA from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books_admin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Grant/revoke Table Privileges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>
                <a:latin typeface="Courier New" pitchFamily="49" charset="0"/>
                <a:cs typeface="Courier New" pitchFamily="49" charset="0"/>
              </a:rPr>
              <a:t>GRANT SELECT, INSERT, UPDATE, DELETE ON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schema.books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books_admin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 eaLnBrk="1" hangingPunct="1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dirty="0">
                <a:latin typeface="Courier New" pitchFamily="49" charset="0"/>
                <a:cs typeface="Courier New" pitchFamily="49" charset="0"/>
              </a:rPr>
              <a:t>Revoke INSERT, UPDATE ON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schema.books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from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books_admin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/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Change User Password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>
                <a:latin typeface="Courier New" pitchFamily="49" charset="0"/>
                <a:cs typeface="Courier New" pitchFamily="49" charset="0"/>
              </a:rPr>
              <a:t>alter user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user_name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identified by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new_password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Lock Account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alter user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user_name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account lock;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Unlock Account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alter user &lt;user_name&gt; account unlock;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Basics SQL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504238" cy="4572000"/>
          </a:xfrm>
        </p:spPr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Select username from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dba_users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Select user from dual;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from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user_tables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sysdate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from dual;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Select 5*(3+2) from dual;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algn="r" rtl="1"/>
            <a:r>
              <a:rPr lang="ar-SA" dirty="0">
                <a:latin typeface="Courier New" pitchFamily="49" charset="0"/>
                <a:cs typeface="Courier New" pitchFamily="49" charset="0"/>
              </a:rPr>
              <a:t>هذا الــ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dual</a:t>
            </a:r>
            <a:r>
              <a:rPr lang="ar-SA" dirty="0">
                <a:latin typeface="Courier New" pitchFamily="49" charset="0"/>
                <a:cs typeface="Courier New" pitchFamily="49" charset="0"/>
              </a:rPr>
              <a:t>  ممكن نستغله لإجراء عمليات حسابية، أو تعرف تاريخ اليوم.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Connect to HR and show its tables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/>
              <a:t>First of all we have to reset its password and unlock the account:</a:t>
            </a:r>
          </a:p>
          <a:p>
            <a:pPr marL="546100" lvl="2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Alter user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hr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 identified by hr123;</a:t>
            </a:r>
          </a:p>
          <a:p>
            <a:pPr marL="546100" lvl="2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Alter user </a:t>
            </a:r>
            <a:r>
              <a:rPr lang="en-US" sz="2500" dirty="0" err="1">
                <a:latin typeface="Courier New" pitchFamily="49" charset="0"/>
                <a:cs typeface="Courier New" pitchFamily="49" charset="0"/>
              </a:rPr>
              <a:t>hr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 account unlock;</a:t>
            </a:r>
          </a:p>
          <a:p>
            <a:pPr marL="273050" lvl="1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sz="2700" dirty="0">
                <a:solidFill>
                  <a:schemeClr val="tx1"/>
                </a:solidFill>
              </a:rPr>
              <a:t>Then, connect to </a:t>
            </a:r>
            <a:r>
              <a:rPr lang="en-US" sz="2700" dirty="0" err="1">
                <a:solidFill>
                  <a:schemeClr val="tx1"/>
                </a:solidFill>
              </a:rPr>
              <a:t>hr</a:t>
            </a:r>
            <a:r>
              <a:rPr lang="en-US" sz="2700" dirty="0">
                <a:solidFill>
                  <a:schemeClr val="tx1"/>
                </a:solidFill>
              </a:rPr>
              <a:t>:</a:t>
            </a:r>
          </a:p>
          <a:p>
            <a:pPr marL="546100" lvl="2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Connect;</a:t>
            </a:r>
          </a:p>
          <a:p>
            <a:pPr marL="546100" lvl="2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sz="2500" dirty="0"/>
              <a:t>Enter-username : </a:t>
            </a:r>
            <a:r>
              <a:rPr lang="en-US" sz="2500" dirty="0" err="1"/>
              <a:t>hr</a:t>
            </a:r>
            <a:endParaRPr lang="en-US" sz="2500" dirty="0"/>
          </a:p>
          <a:p>
            <a:pPr marL="546100" lvl="2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sz="2500" dirty="0"/>
              <a:t>Enter-Password : hr123</a:t>
            </a:r>
          </a:p>
          <a:p>
            <a:pPr marL="273050" lvl="1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sz="2700" dirty="0">
                <a:solidFill>
                  <a:schemeClr val="tx1"/>
                </a:solidFill>
              </a:rPr>
              <a:t>Then, </a:t>
            </a:r>
            <a:r>
              <a:rPr lang="en-US" sz="2700">
                <a:solidFill>
                  <a:schemeClr val="tx1"/>
                </a:solidFill>
              </a:rPr>
              <a:t>display its </a:t>
            </a:r>
            <a:r>
              <a:rPr lang="en-US" sz="2700" dirty="0">
                <a:solidFill>
                  <a:schemeClr val="tx1"/>
                </a:solidFill>
              </a:rPr>
              <a:t>tables:</a:t>
            </a:r>
          </a:p>
          <a:p>
            <a:pPr marL="546100" lvl="2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sz="2600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 from </a:t>
            </a: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user_tables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3050" lvl="1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en-US" sz="2700" dirty="0">
              <a:solidFill>
                <a:schemeClr val="tx1"/>
              </a:solidFill>
            </a:endParaRPr>
          </a:p>
          <a:p>
            <a:pPr marL="546100" lvl="2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en-US" sz="2500" dirty="0"/>
          </a:p>
          <a:p>
            <a:pPr marL="546100" lvl="2"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en-US" sz="2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7B9899"/>
                </a:solidFill>
              </a:rPr>
              <a:t>Introduction to Databases</a:t>
            </a:r>
            <a:endParaRPr lang="en-US" dirty="0">
              <a:solidFill>
                <a:srgbClr val="7B9899"/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b="1" dirty="0"/>
              <a:t>A database is a collection of Data (Information).</a:t>
            </a:r>
          </a:p>
          <a:p>
            <a:pPr lvl="1" eaLnBrk="1" hangingPunct="1"/>
            <a:r>
              <a:rPr lang="en-US" dirty="0"/>
              <a:t>Examples of databases, which we use in our daily life, is  an Attendance Register, Telephone Directory, Muster Rule. 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b="1" dirty="0"/>
              <a:t>Database Management System(DBMS): </a:t>
            </a:r>
          </a:p>
          <a:p>
            <a:pPr lvl="1" eaLnBrk="1" hangingPunct="1"/>
            <a:r>
              <a:rPr lang="en-US" dirty="0"/>
              <a:t>A database management system </a:t>
            </a:r>
            <a:r>
              <a:rPr lang="en-US" u="sng" dirty="0"/>
              <a:t>is a collection of programs written to manage a database</a:t>
            </a:r>
            <a:r>
              <a:rPr lang="en-US" dirty="0"/>
              <a:t>. That is, it acts </a:t>
            </a:r>
            <a:r>
              <a:rPr lang="en-US" dirty="0">
                <a:highlight>
                  <a:srgbClr val="FFFF00"/>
                </a:highlight>
              </a:rPr>
              <a:t>as an interface between user and database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1219200"/>
          </a:xfrm>
        </p:spPr>
        <p:txBody>
          <a:bodyPr/>
          <a:lstStyle/>
          <a:p>
            <a:r>
              <a:rPr lang="en-US" dirty="0"/>
              <a:t>SQL is a standard language for storing, manipulating and retrieving data in databases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895600"/>
            <a:ext cx="6105525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2202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DDL</a:t>
            </a:r>
            <a:r>
              <a:rPr lang="en-US" dirty="0"/>
              <a:t> is abbreviation of </a:t>
            </a:r>
            <a:r>
              <a:rPr lang="en-US" b="1" dirty="0"/>
              <a:t>Data Definition Language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It is used to create and modify the structure of database objects in database.</a:t>
            </a:r>
          </a:p>
          <a:p>
            <a:pPr lvl="2"/>
            <a:r>
              <a:rPr lang="en-US" dirty="0"/>
              <a:t>CREATE – Creates objects in the database</a:t>
            </a:r>
          </a:p>
          <a:p>
            <a:pPr lvl="2"/>
            <a:r>
              <a:rPr lang="en-US" dirty="0"/>
              <a:t>ALTER – Alters objects of the database</a:t>
            </a:r>
          </a:p>
          <a:p>
            <a:pPr lvl="2"/>
            <a:r>
              <a:rPr lang="en-US" dirty="0"/>
              <a:t>DROP – Deletes objects of the database</a:t>
            </a:r>
          </a:p>
          <a:p>
            <a:pPr lvl="2"/>
            <a:r>
              <a:rPr lang="en-US" dirty="0"/>
              <a:t>TRUNCATE – Deletes all records from a table and resets table identity to initial value.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929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 CREATE TABLE 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13648" cy="4572000"/>
          </a:xfrm>
        </p:spPr>
        <p:txBody>
          <a:bodyPr/>
          <a:lstStyle/>
          <a:p>
            <a:r>
              <a:rPr lang="en-US" dirty="0"/>
              <a:t>The CREATE TABLE statement is used to create a new table in a database.</a:t>
            </a:r>
          </a:p>
          <a:p>
            <a:endParaRPr lang="en-US" dirty="0"/>
          </a:p>
          <a:p>
            <a:r>
              <a:rPr lang="en-US" dirty="0"/>
              <a:t>Simple Example:</a:t>
            </a:r>
          </a:p>
          <a:p>
            <a:pPr marL="400050" lvl="1" indent="0">
              <a:lnSpc>
                <a:spcPct val="110000"/>
              </a:lnSpc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CREATE TABLE 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PersonID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number(9,0),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(255),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(255),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Address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(255),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City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(255) 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A0B03E0E-B943-4232-B4E6-D412954470C0}"/>
              </a:ext>
            </a:extLst>
          </p:cNvPr>
          <p:cNvSpPr/>
          <p:nvPr/>
        </p:nvSpPr>
        <p:spPr>
          <a:xfrm>
            <a:off x="5181600" y="2133600"/>
            <a:ext cx="3668216" cy="1550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800" dirty="0"/>
              <a:t>ملاحظة مهمة: أسماء </a:t>
            </a:r>
            <a:r>
              <a:rPr lang="ar-SA" sz="2800" dirty="0" smtClean="0"/>
              <a:t>الجداول </a:t>
            </a:r>
            <a:r>
              <a:rPr lang="ar-SA" sz="2800" dirty="0"/>
              <a:t>و </a:t>
            </a:r>
            <a:r>
              <a:rPr lang="ar-SA" sz="2800" dirty="0" smtClean="0"/>
              <a:t>الحقول والمستخدمين </a:t>
            </a:r>
            <a:r>
              <a:rPr lang="ar-SA" sz="2800" dirty="0"/>
              <a:t>هي </a:t>
            </a:r>
            <a:r>
              <a:rPr lang="ar-SA" sz="2800" dirty="0" smtClean="0"/>
              <a:t> </a:t>
            </a:r>
            <a:br>
              <a:rPr lang="ar-SA" sz="2800" dirty="0" smtClean="0"/>
            </a:br>
            <a:r>
              <a:rPr lang="en-US" sz="2800" dirty="0" smtClean="0"/>
              <a:t>case sensitive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136663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 DROP TABLE 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DROP TABLE statement is used to drop an existing table in a database.</a:t>
            </a:r>
          </a:p>
          <a:p>
            <a:endParaRPr lang="en-US" dirty="0"/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DROP TABLE 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1255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TRUNCATE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TRUNCATE TABLE statement is used to delete the data inside a table, but not the table itself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TRUNCATE TABLE 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249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ALTER TABLE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ALTER TABLE statement is used to </a:t>
            </a:r>
            <a:r>
              <a:rPr lang="en-US" u="sng" dirty="0"/>
              <a:t>delete </a:t>
            </a:r>
            <a:r>
              <a:rPr lang="en-US" u="sng" dirty="0" smtClean="0"/>
              <a:t>,add</a:t>
            </a:r>
            <a:r>
              <a:rPr lang="en-US" dirty="0" smtClean="0"/>
              <a:t>, or </a:t>
            </a:r>
            <a:r>
              <a:rPr lang="en-US" u="sng" dirty="0"/>
              <a:t>modify</a:t>
            </a:r>
            <a:r>
              <a:rPr lang="en-US" dirty="0"/>
              <a:t> columns in an existing table.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ALTER TABLE statement is also used to used to modify data type columns in an existing columns table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 ALTER TABLE statement is also used to add and drop various constraints on an existing table.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173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 / Drop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DROP COLUMN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lvl="1"/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DROP (column_name1, column_name2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274638" lvl="1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Ex</a:t>
            </a:r>
          </a:p>
          <a:p>
            <a:pPr lvl="2"/>
            <a:r>
              <a:rPr lang="en-US" dirty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DROP COLUMN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City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/>
            <a:r>
              <a:rPr lang="en-US" dirty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DROP (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2"/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9766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 / Add Column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ADD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column_definition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ADD (column_name1 column1_definition,</a:t>
            </a:r>
          </a:p>
          <a:p>
            <a:pPr marL="45720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column_name2 column2_definition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57200" lvl="1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Ex:</a:t>
            </a:r>
          </a:p>
          <a:p>
            <a:pPr lvl="2"/>
            <a:r>
              <a:rPr lang="en-US" dirty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ADD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Email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(255)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/>
            <a:r>
              <a:rPr lang="en-US" dirty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ADD (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(255)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(255)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2"/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0183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 / Rename tables and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RENAME TO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new_table_name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RENAME COLUMN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 TO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new_column_name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Ex:</a:t>
            </a:r>
          </a:p>
          <a:p>
            <a:pPr lvl="2"/>
            <a:r>
              <a:rPr lang="en-US" dirty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RENAME TO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/>
            <a:r>
              <a:rPr lang="en-US" dirty="0">
                <a:latin typeface="Courier New" pitchFamily="49" charset="0"/>
                <a:cs typeface="Courier New" pitchFamily="49" charset="0"/>
              </a:rPr>
              <a:t>ALTER TABLE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RENAME COLUMN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TO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2"/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4642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 / Change </a:t>
            </a:r>
            <a:r>
              <a:rPr lang="en-US" dirty="0" err="1"/>
              <a:t>Datatype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3115021"/>
            <a:ext cx="8504238" cy="1396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3533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7B9899"/>
                </a:solidFill>
              </a:rPr>
              <a:t>ORACLE</a:t>
            </a:r>
            <a:endParaRPr lang="en-US" dirty="0">
              <a:solidFill>
                <a:srgbClr val="7B9899"/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/>
              <a:t>Oracle is an </a:t>
            </a:r>
            <a:r>
              <a:rPr lang="en-US" dirty="0">
                <a:highlight>
                  <a:srgbClr val="FFFF00"/>
                </a:highlight>
              </a:rPr>
              <a:t>Object-Relational</a:t>
            </a:r>
            <a:r>
              <a:rPr lang="en-US" dirty="0"/>
              <a:t> Database Management System. </a:t>
            </a:r>
          </a:p>
          <a:p>
            <a:pPr marL="0" indent="0" eaLnBrk="1" hangingPunct="1">
              <a:buNone/>
            </a:pP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7B9899"/>
                </a:solidFill>
              </a:rPr>
              <a:t>Tables Structures in DBs</a:t>
            </a:r>
            <a:endParaRPr lang="en-US" dirty="0">
              <a:solidFill>
                <a:srgbClr val="7B9899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/>
              <a:t>A table is the data structure that holds data in a relational database.</a:t>
            </a:r>
          </a:p>
          <a:p>
            <a:pPr eaLnBrk="1" hangingPunct="1"/>
            <a:r>
              <a:rPr lang="en-US" dirty="0"/>
              <a:t>A table is composed of rows and columns. 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124200"/>
            <a:ext cx="509587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>
                <a:solidFill>
                  <a:srgbClr val="7B9899"/>
                </a:solidFill>
              </a:rPr>
              <a:t>Designing Tables </a:t>
            </a:r>
            <a:endParaRPr lang="en-US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Consider the following guidelines when designing your tables: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dirty="0"/>
              <a:t>Use </a:t>
            </a:r>
            <a:r>
              <a:rPr lang="en-US" dirty="0">
                <a:highlight>
                  <a:srgbClr val="FFFF00"/>
                </a:highlight>
              </a:rPr>
              <a:t>descriptive names </a:t>
            </a:r>
            <a:r>
              <a:rPr lang="en-US" dirty="0"/>
              <a:t>for tables, columns, indexes, and clusters.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dirty="0"/>
              <a:t>Document </a:t>
            </a:r>
            <a:r>
              <a:rPr lang="en-US" u="sng" dirty="0"/>
              <a:t>the meaning of each table and its columns </a:t>
            </a:r>
            <a:r>
              <a:rPr lang="en-US" dirty="0"/>
              <a:t>with the </a:t>
            </a:r>
            <a:r>
              <a:rPr lang="en-US" dirty="0">
                <a:highlight>
                  <a:srgbClr val="FFFF00"/>
                </a:highlight>
              </a:rPr>
              <a:t>COMMENT command</a:t>
            </a:r>
            <a:r>
              <a:rPr lang="en-US" dirty="0"/>
              <a:t>.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dirty="0"/>
              <a:t>Normalize each table.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dirty="0"/>
              <a:t>Select the appropriate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datatype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for each column.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dirty="0">
                <a:highlight>
                  <a:srgbClr val="FFFF00"/>
                </a:highlight>
              </a:rPr>
              <a:t>Define columns that allow nulls last, to conserve storage space.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>
                <a:solidFill>
                  <a:srgbClr val="7B9899"/>
                </a:solidFill>
              </a:rPr>
              <a:t>Datatypes</a:t>
            </a:r>
            <a:endParaRPr lang="en-US">
              <a:solidFill>
                <a:srgbClr val="7B9899"/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/>
              <a:t>Before creating a Table you have to decide what type of data each column can contain. This is known as datatype.  Lets Discuss what datatypes are available in Oracle.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76754"/>
              </p:ext>
            </p:extLst>
          </p:nvPr>
        </p:nvGraphicFramePr>
        <p:xfrm>
          <a:off x="1447800" y="3200400"/>
          <a:ext cx="6781800" cy="246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5701">
                <a:tc>
                  <a:txBody>
                    <a:bodyPr/>
                    <a:lstStyle/>
                    <a:p>
                      <a:r>
                        <a:rPr kumimoji="0" lang="en-US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800" dirty="0"/>
                        <a:t> 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  <a:r>
                        <a:rPr lang="en-US" sz="1800" dirty="0"/>
                        <a:t> 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8577">
                <a:tc>
                  <a:txBody>
                    <a:bodyPr/>
                    <a:lstStyle/>
                    <a:p>
                      <a:r>
                        <a:rPr lang="en-US" sz="1800" dirty="0"/>
                        <a:t>CHAR (</a:t>
                      </a:r>
                      <a:r>
                        <a:rPr lang="en-US" sz="1800" i="1" dirty="0"/>
                        <a:t>size</a:t>
                      </a:r>
                      <a:r>
                        <a:rPr lang="en-US" sz="1800" dirty="0"/>
                        <a:t> )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Fixed-length character data of length </a:t>
                      </a:r>
                      <a:r>
                        <a:rPr lang="en-US" sz="1800" i="1" dirty="0"/>
                        <a:t>size</a:t>
                      </a:r>
                      <a:r>
                        <a:rPr lang="en-US" sz="1800" dirty="0"/>
                        <a:t> bytes or characters. Fixed for every row in the table </a:t>
                      </a:r>
                      <a:r>
                        <a:rPr lang="en-US" sz="1800" u="sng" dirty="0"/>
                        <a:t>maximum size is 2000 bytes per row</a:t>
                      </a:r>
                      <a:r>
                        <a:rPr lang="en-US" sz="1800" dirty="0"/>
                        <a:t>, 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default size is 1 byte per row</a:t>
                      </a:r>
                      <a:r>
                        <a:rPr lang="en-US" sz="1800" dirty="0"/>
                        <a:t>.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285">
                <a:tc>
                  <a:txBody>
                    <a:bodyPr/>
                    <a:lstStyle/>
                    <a:p>
                      <a:r>
                        <a:rPr lang="en-US" sz="1800" dirty="0"/>
                        <a:t>VARCHAR2 (</a:t>
                      </a:r>
                      <a:r>
                        <a:rPr lang="en-US" sz="1800" i="1" dirty="0"/>
                        <a:t>size)</a:t>
                      </a:r>
                      <a:endParaRPr lang="en-US" sz="18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Variable-length character data, with maximum length </a:t>
                      </a:r>
                      <a:r>
                        <a:rPr lang="en-US" sz="1800" i="1" dirty="0"/>
                        <a:t>size</a:t>
                      </a:r>
                      <a:r>
                        <a:rPr lang="en-US" sz="1800" dirty="0"/>
                        <a:t> bytes or characters.  Variable for each row</a:t>
                      </a:r>
                      <a:r>
                        <a:rPr lang="en-US" sz="1800" u="sng" dirty="0"/>
                        <a:t>, up to 4000 bytes per row</a:t>
                      </a:r>
                      <a:r>
                        <a:rPr lang="en-US" sz="1800" dirty="0"/>
                        <a:t>. 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>
                <a:solidFill>
                  <a:srgbClr val="7B9899"/>
                </a:solidFill>
              </a:rPr>
              <a:t>Datatypes</a:t>
            </a:r>
            <a:endParaRPr lang="en-US">
              <a:solidFill>
                <a:srgbClr val="7B98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38963703"/>
              </p:ext>
            </p:extLst>
          </p:nvPr>
        </p:nvGraphicFramePr>
        <p:xfrm>
          <a:off x="301625" y="1527175"/>
          <a:ext cx="8504238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1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960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en-US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800" dirty="0"/>
                        <a:t>NUMBER (</a:t>
                      </a:r>
                      <a:r>
                        <a:rPr lang="en-US" sz="1800" i="1" dirty="0"/>
                        <a:t>p</a:t>
                      </a:r>
                      <a:r>
                        <a:rPr lang="en-US" sz="1800" dirty="0"/>
                        <a:t>, </a:t>
                      </a:r>
                      <a:r>
                        <a:rPr lang="en-US" sz="1800" i="1" dirty="0"/>
                        <a:t>s</a:t>
                      </a:r>
                      <a:r>
                        <a:rPr lang="en-US" sz="18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Variable-length numeric data. Maximum precision </a:t>
                      </a:r>
                      <a:r>
                        <a:rPr lang="en-US" sz="1800" i="1" dirty="0"/>
                        <a:t>p</a:t>
                      </a:r>
                      <a:r>
                        <a:rPr lang="en-US" sz="1800" dirty="0"/>
                        <a:t> and/or scale </a:t>
                      </a:r>
                      <a:r>
                        <a:rPr lang="en-US" sz="1800" i="1" dirty="0"/>
                        <a:t>s </a:t>
                      </a:r>
                      <a:r>
                        <a:rPr lang="en-US" sz="1800" dirty="0"/>
                        <a:t>is 38. 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Variable for each row</a:t>
                      </a:r>
                      <a:r>
                        <a:rPr lang="en-US" sz="1800" dirty="0"/>
                        <a:t>. The maximum space required for a given column is 21 bytes per row.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en-US" sz="1800" dirty="0"/>
                        <a:t>DATE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Fixed-length date and time data, ranging from Jan. 1, 4712 B.C.E. to Dec. 31, 4712 C.E. 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Fixed at 7 bytes for each row in the table</a:t>
                      </a:r>
                      <a:r>
                        <a:rPr lang="en-US" sz="1800" dirty="0"/>
                        <a:t>. Default format is a 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string</a:t>
                      </a:r>
                      <a:r>
                        <a:rPr lang="en-US" sz="1800" dirty="0"/>
                        <a:t> (such as 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DD-MON-RR</a:t>
                      </a:r>
                      <a:r>
                        <a:rPr lang="en-US" sz="1800" dirty="0"/>
                        <a:t>) specified by the NLS_DATE_FORMAT parameter. 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en-US" sz="1800" dirty="0"/>
                        <a:t>TIMESTAMP (</a:t>
                      </a:r>
                      <a:r>
                        <a:rPr lang="en-US" sz="1800" i="1" dirty="0"/>
                        <a:t>precision</a:t>
                      </a:r>
                      <a:r>
                        <a:rPr lang="en-US" sz="1800" dirty="0"/>
                        <a:t>)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 value representing </a:t>
                      </a:r>
                      <a:r>
                        <a:rPr lang="en-US" sz="1800" dirty="0">
                          <a:highlight>
                            <a:srgbClr val="00FFFF"/>
                          </a:highlight>
                        </a:rPr>
                        <a:t>a date and time</a:t>
                      </a:r>
                      <a:r>
                        <a:rPr lang="en-US" sz="1800" dirty="0"/>
                        <a:t>, including fractional seconds. (The exact resolution depends on the operating system clock.) Varies from 7 to 11 bytes, depending on the precision.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BLOB 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Unstructured binary data. Up to 2</a:t>
                      </a:r>
                      <a:r>
                        <a:rPr lang="en-US" sz="1800" baseline="30000" dirty="0"/>
                        <a:t>32</a:t>
                      </a:r>
                      <a:r>
                        <a:rPr lang="en-US" sz="1800" dirty="0"/>
                        <a:t> - 1 bytes, or 4 gigabytes.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 dirty="0"/>
                        <a:t>BFILE 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Binary data stored in an external file . Up to 2</a:t>
                      </a:r>
                      <a:r>
                        <a:rPr lang="en-US" sz="1800" baseline="30000" dirty="0"/>
                        <a:t>32</a:t>
                      </a:r>
                      <a:r>
                        <a:rPr lang="en-US" sz="1800" dirty="0"/>
                        <a:t> - 1 bytes, or 4 gigabytes.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start on ORACLE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09800"/>
            <a:ext cx="5164101" cy="389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524000"/>
            <a:ext cx="1162050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5791200" y="1905000"/>
            <a:ext cx="1219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027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8610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1371600" y="3200400"/>
            <a:ext cx="914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43375"/>
            <a:ext cx="4048125" cy="2069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57710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1132</TotalTime>
  <Words>851</Words>
  <Application>Microsoft Office PowerPoint</Application>
  <PresentationFormat>On-screen Show (4:3)</PresentationFormat>
  <Paragraphs>154</Paragraphs>
  <Slides>29</Slides>
  <Notes>5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Civic</vt:lpstr>
      <vt:lpstr>Introduction To Oracle</vt:lpstr>
      <vt:lpstr>Introduction to Databases</vt:lpstr>
      <vt:lpstr>ORACLE</vt:lpstr>
      <vt:lpstr>Tables Structures in DBs</vt:lpstr>
      <vt:lpstr>Designing Tables </vt:lpstr>
      <vt:lpstr>Datatypes</vt:lpstr>
      <vt:lpstr>Datatypes</vt:lpstr>
      <vt:lpstr>How to get start on ORACLE</vt:lpstr>
      <vt:lpstr>PowerPoint Presentation</vt:lpstr>
      <vt:lpstr>Creating a User</vt:lpstr>
      <vt:lpstr>PowerPoint Presentation</vt:lpstr>
      <vt:lpstr>The GRANT Statement</vt:lpstr>
      <vt:lpstr>The REVOKE Statement</vt:lpstr>
      <vt:lpstr>Grant/revoke Table Privileges</vt:lpstr>
      <vt:lpstr>Change User Password</vt:lpstr>
      <vt:lpstr>Lock Account</vt:lpstr>
      <vt:lpstr>Unlock Account</vt:lpstr>
      <vt:lpstr>Basics SQL</vt:lpstr>
      <vt:lpstr>Connect to HR and show its tables</vt:lpstr>
      <vt:lpstr>SQL</vt:lpstr>
      <vt:lpstr>DDL</vt:lpstr>
      <vt:lpstr>SQL CREATE TABLE Statement</vt:lpstr>
      <vt:lpstr>SQL DROP TABLE Statement</vt:lpstr>
      <vt:lpstr>SQL TRUNCATE TABLE</vt:lpstr>
      <vt:lpstr>SQL ALTER TABLE Statement</vt:lpstr>
      <vt:lpstr>Alter / Drop Columns</vt:lpstr>
      <vt:lpstr>Alter / Add Column</vt:lpstr>
      <vt:lpstr>Alter / Rename tables and columns</vt:lpstr>
      <vt:lpstr>Alter / Change Datatype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Oracle</dc:title>
  <dc:creator>SUSH</dc:creator>
  <cp:lastModifiedBy>eng.samer2011@hotmail.com</cp:lastModifiedBy>
  <cp:revision>55</cp:revision>
  <dcterms:created xsi:type="dcterms:W3CDTF">2010-07-25T19:25:31Z</dcterms:created>
  <dcterms:modified xsi:type="dcterms:W3CDTF">2022-10-09T11:52:22Z</dcterms:modified>
</cp:coreProperties>
</file>